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7" r:id="rId2"/>
    <p:sldId id="258" r:id="rId3"/>
    <p:sldId id="260" r:id="rId4"/>
    <p:sldId id="259" r:id="rId5"/>
  </p:sldIdLst>
  <p:sldSz cx="9144000" cy="5143500" type="screen16x9"/>
  <p:notesSz cx="6858000" cy="9144000"/>
  <p:embeddedFontLst>
    <p:embeddedFont>
      <p:font typeface="Leelawadee UI Semilight" panose="020B0402040204020203" pitchFamily="34" charset="-34"/>
      <p:regular r:id="rId7"/>
    </p:embeddedFont>
    <p:embeddedFont>
      <p:font typeface="Open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jain.GARTNER\Desktop\sql-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jain.GARTNER\Desktop\sql-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jain.GARTNER\Desktop\sql-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jain.GARTNER\Desktop\sql-project.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Tracks Purchased</a:t>
            </a:r>
            <a:r>
              <a:rPr lang="en-US" baseline="0"/>
              <a:t> in each Genre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MostPopularGenre!$B$1</c:f>
              <c:strCache>
                <c:ptCount val="1"/>
                <c:pt idx="0">
                  <c:v>NumOfPurchases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MostPopularGenre!$A$2:$A$25</c:f>
              <c:strCache>
                <c:ptCount val="24"/>
                <c:pt idx="0">
                  <c:v>Rock</c:v>
                </c:pt>
                <c:pt idx="1">
                  <c:v>Latin</c:v>
                </c:pt>
                <c:pt idx="2">
                  <c:v>Metal</c:v>
                </c:pt>
                <c:pt idx="3">
                  <c:v>Alternative &amp; Punk</c:v>
                </c:pt>
                <c:pt idx="4">
                  <c:v>Jazz</c:v>
                </c:pt>
                <c:pt idx="5">
                  <c:v>Blues</c:v>
                </c:pt>
                <c:pt idx="6">
                  <c:v>TV Shows</c:v>
                </c:pt>
                <c:pt idx="7">
                  <c:v>Classical</c:v>
                </c:pt>
                <c:pt idx="8">
                  <c:v>R&amp;B/Soul</c:v>
                </c:pt>
                <c:pt idx="9">
                  <c:v>Reggae</c:v>
                </c:pt>
                <c:pt idx="10">
                  <c:v>Drama</c:v>
                </c:pt>
                <c:pt idx="11">
                  <c:v>Pop</c:v>
                </c:pt>
                <c:pt idx="12">
                  <c:v>Sci Fi &amp; Fantasy</c:v>
                </c:pt>
                <c:pt idx="13">
                  <c:v>Soundtrack</c:v>
                </c:pt>
                <c:pt idx="14">
                  <c:v>Hip Hop/Rap</c:v>
                </c:pt>
                <c:pt idx="15">
                  <c:v>Bossa Nova</c:v>
                </c:pt>
                <c:pt idx="16">
                  <c:v>Alternative</c:v>
                </c:pt>
                <c:pt idx="17">
                  <c:v>World</c:v>
                </c:pt>
                <c:pt idx="18">
                  <c:v>Electronica/Dance</c:v>
                </c:pt>
                <c:pt idx="19">
                  <c:v>Heavy Metal</c:v>
                </c:pt>
                <c:pt idx="20">
                  <c:v>Easy Listening</c:v>
                </c:pt>
                <c:pt idx="21">
                  <c:v>Comedy</c:v>
                </c:pt>
                <c:pt idx="22">
                  <c:v>Science Fiction</c:v>
                </c:pt>
                <c:pt idx="23">
                  <c:v>Rock And Roll</c:v>
                </c:pt>
              </c:strCache>
            </c:strRef>
          </c:cat>
          <c:val>
            <c:numRef>
              <c:f>MostPopularGenre!$B$2:$B$25</c:f>
              <c:numCache>
                <c:formatCode>General</c:formatCode>
                <c:ptCount val="24"/>
                <c:pt idx="0">
                  <c:v>835</c:v>
                </c:pt>
                <c:pt idx="1">
                  <c:v>386</c:v>
                </c:pt>
                <c:pt idx="2">
                  <c:v>264</c:v>
                </c:pt>
                <c:pt idx="3">
                  <c:v>244</c:v>
                </c:pt>
                <c:pt idx="4">
                  <c:v>80</c:v>
                </c:pt>
                <c:pt idx="5">
                  <c:v>61</c:v>
                </c:pt>
                <c:pt idx="6">
                  <c:v>47</c:v>
                </c:pt>
                <c:pt idx="7">
                  <c:v>41</c:v>
                </c:pt>
                <c:pt idx="8">
                  <c:v>41</c:v>
                </c:pt>
                <c:pt idx="9">
                  <c:v>30</c:v>
                </c:pt>
                <c:pt idx="10">
                  <c:v>29</c:v>
                </c:pt>
                <c:pt idx="11">
                  <c:v>28</c:v>
                </c:pt>
                <c:pt idx="12">
                  <c:v>20</c:v>
                </c:pt>
                <c:pt idx="13">
                  <c:v>20</c:v>
                </c:pt>
                <c:pt idx="14">
                  <c:v>17</c:v>
                </c:pt>
                <c:pt idx="15">
                  <c:v>15</c:v>
                </c:pt>
                <c:pt idx="16">
                  <c:v>14</c:v>
                </c:pt>
                <c:pt idx="17">
                  <c:v>13</c:v>
                </c:pt>
                <c:pt idx="18">
                  <c:v>12</c:v>
                </c:pt>
                <c:pt idx="19">
                  <c:v>12</c:v>
                </c:pt>
                <c:pt idx="20">
                  <c:v>10</c:v>
                </c:pt>
                <c:pt idx="21">
                  <c:v>9</c:v>
                </c:pt>
                <c:pt idx="22">
                  <c:v>6</c:v>
                </c:pt>
                <c:pt idx="23">
                  <c:v>6</c:v>
                </c:pt>
              </c:numCache>
            </c:numRef>
          </c:val>
          <c:extLst>
            <c:ext xmlns:c16="http://schemas.microsoft.com/office/drawing/2014/chart" uri="{C3380CC4-5D6E-409C-BE32-E72D297353CC}">
              <c16:uniqueId val="{00000000-BF3A-4E80-9790-89F0A5CD24D8}"/>
            </c:ext>
          </c:extLst>
        </c:ser>
        <c:dLbls>
          <c:showLegendKey val="0"/>
          <c:showVal val="0"/>
          <c:showCatName val="0"/>
          <c:showSerName val="0"/>
          <c:showPercent val="0"/>
          <c:showBubbleSize val="0"/>
        </c:dLbls>
        <c:gapWidth val="219"/>
        <c:overlap val="-27"/>
        <c:axId val="1247342319"/>
        <c:axId val="1195172527"/>
      </c:barChart>
      <c:catAx>
        <c:axId val="12473423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Genres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5172527"/>
        <c:crosses val="autoZero"/>
        <c:auto val="1"/>
        <c:lblAlgn val="ctr"/>
        <c:lblOffset val="100"/>
        <c:noMultiLvlLbl val="0"/>
      </c:catAx>
      <c:valAx>
        <c:axId val="1195172527"/>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Popularity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124734231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Earned</a:t>
            </a:r>
            <a:r>
              <a:rPr lang="en-US" baseline="0"/>
              <a:t> vs Number of tracks of each artist</a:t>
            </a:r>
            <a:endParaRPr lang="en-US"/>
          </a:p>
        </c:rich>
      </c:tx>
      <c:layout>
        <c:manualLayout>
          <c:xMode val="edge"/>
          <c:yMode val="edge"/>
          <c:x val="0.17541730608376244"/>
          <c:y val="4.21224618091380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08317642230902"/>
          <c:y val="0.14406945074669514"/>
          <c:w val="0.85581066626202429"/>
          <c:h val="0.50971010541164063"/>
        </c:manualLayout>
      </c:layout>
      <c:barChart>
        <c:barDir val="col"/>
        <c:grouping val="clustered"/>
        <c:varyColors val="0"/>
        <c:ser>
          <c:idx val="0"/>
          <c:order val="0"/>
          <c:tx>
            <c:strRef>
              <c:f>Artists_revenue_vs_tracks!$C$1</c:f>
              <c:strCache>
                <c:ptCount val="1"/>
                <c:pt idx="0">
                  <c:v>earned</c:v>
                </c:pt>
              </c:strCache>
            </c:strRef>
          </c:tx>
          <c:spPr>
            <a:solidFill>
              <a:schemeClr val="accent1"/>
            </a:solidFill>
            <a:ln>
              <a:noFill/>
            </a:ln>
            <a:effectLst/>
          </c:spPr>
          <c:invertIfNegative val="0"/>
          <c:cat>
            <c:strRef>
              <c:f>Artists_revenue_vs_tracks!$B$2:$B$11</c:f>
              <c:strCache>
                <c:ptCount val="10"/>
                <c:pt idx="0">
                  <c:v>Iron Maiden</c:v>
                </c:pt>
                <c:pt idx="1">
                  <c:v>U2</c:v>
                </c:pt>
                <c:pt idx="2">
                  <c:v>Metallica</c:v>
                </c:pt>
                <c:pt idx="3">
                  <c:v>Led Zeppelin</c:v>
                </c:pt>
                <c:pt idx="4">
                  <c:v>Lost</c:v>
                </c:pt>
                <c:pt idx="5">
                  <c:v>The Office</c:v>
                </c:pt>
                <c:pt idx="6">
                  <c:v>Os Paralamas Do Sucesso</c:v>
                </c:pt>
                <c:pt idx="7">
                  <c:v>Deep Purple</c:v>
                </c:pt>
                <c:pt idx="8">
                  <c:v>Faith No More</c:v>
                </c:pt>
                <c:pt idx="9">
                  <c:v>Eric Clapton</c:v>
                </c:pt>
              </c:strCache>
            </c:strRef>
          </c:cat>
          <c:val>
            <c:numRef>
              <c:f>Artists_revenue_vs_tracks!$C$2:$C$11</c:f>
              <c:numCache>
                <c:formatCode>General</c:formatCode>
                <c:ptCount val="10"/>
                <c:pt idx="0">
                  <c:v>138.6</c:v>
                </c:pt>
                <c:pt idx="1">
                  <c:v>105.93</c:v>
                </c:pt>
                <c:pt idx="2">
                  <c:v>90.089999999999904</c:v>
                </c:pt>
                <c:pt idx="3">
                  <c:v>86.129999999999896</c:v>
                </c:pt>
                <c:pt idx="4">
                  <c:v>81.59</c:v>
                </c:pt>
                <c:pt idx="5">
                  <c:v>49.75</c:v>
                </c:pt>
                <c:pt idx="6">
                  <c:v>44.55</c:v>
                </c:pt>
                <c:pt idx="7">
                  <c:v>43.56</c:v>
                </c:pt>
                <c:pt idx="8">
                  <c:v>41.58</c:v>
                </c:pt>
                <c:pt idx="9">
                  <c:v>39.6</c:v>
                </c:pt>
              </c:numCache>
            </c:numRef>
          </c:val>
          <c:extLst>
            <c:ext xmlns:c16="http://schemas.microsoft.com/office/drawing/2014/chart" uri="{C3380CC4-5D6E-409C-BE32-E72D297353CC}">
              <c16:uniqueId val="{00000000-0E35-4680-8CDC-326BB5AC1199}"/>
            </c:ext>
          </c:extLst>
        </c:ser>
        <c:ser>
          <c:idx val="1"/>
          <c:order val="1"/>
          <c:tx>
            <c:strRef>
              <c:f>Artists_revenue_vs_tracks!$D$1</c:f>
              <c:strCache>
                <c:ptCount val="1"/>
                <c:pt idx="0">
                  <c:v>tracks_count</c:v>
                </c:pt>
              </c:strCache>
            </c:strRef>
          </c:tx>
          <c:spPr>
            <a:solidFill>
              <a:schemeClr val="accent2"/>
            </a:solidFill>
            <a:ln>
              <a:noFill/>
            </a:ln>
            <a:effectLst/>
          </c:spPr>
          <c:invertIfNegative val="0"/>
          <c:cat>
            <c:strRef>
              <c:f>Artists_revenue_vs_tracks!$B$2:$B$11</c:f>
              <c:strCache>
                <c:ptCount val="10"/>
                <c:pt idx="0">
                  <c:v>Iron Maiden</c:v>
                </c:pt>
                <c:pt idx="1">
                  <c:v>U2</c:v>
                </c:pt>
                <c:pt idx="2">
                  <c:v>Metallica</c:v>
                </c:pt>
                <c:pt idx="3">
                  <c:v>Led Zeppelin</c:v>
                </c:pt>
                <c:pt idx="4">
                  <c:v>Lost</c:v>
                </c:pt>
                <c:pt idx="5">
                  <c:v>The Office</c:v>
                </c:pt>
                <c:pt idx="6">
                  <c:v>Os Paralamas Do Sucesso</c:v>
                </c:pt>
                <c:pt idx="7">
                  <c:v>Deep Purple</c:v>
                </c:pt>
                <c:pt idx="8">
                  <c:v>Faith No More</c:v>
                </c:pt>
                <c:pt idx="9">
                  <c:v>Eric Clapton</c:v>
                </c:pt>
              </c:strCache>
            </c:strRef>
          </c:cat>
          <c:val>
            <c:numRef>
              <c:f>Artists_revenue_vs_tracks!$D$2:$D$11</c:f>
              <c:numCache>
                <c:formatCode>General</c:formatCode>
                <c:ptCount val="10"/>
                <c:pt idx="0">
                  <c:v>140</c:v>
                </c:pt>
                <c:pt idx="1">
                  <c:v>107</c:v>
                </c:pt>
                <c:pt idx="2">
                  <c:v>91</c:v>
                </c:pt>
                <c:pt idx="3">
                  <c:v>87</c:v>
                </c:pt>
                <c:pt idx="4">
                  <c:v>41</c:v>
                </c:pt>
                <c:pt idx="5">
                  <c:v>25</c:v>
                </c:pt>
                <c:pt idx="6">
                  <c:v>45</c:v>
                </c:pt>
                <c:pt idx="7">
                  <c:v>44</c:v>
                </c:pt>
                <c:pt idx="8">
                  <c:v>42</c:v>
                </c:pt>
                <c:pt idx="9">
                  <c:v>40</c:v>
                </c:pt>
              </c:numCache>
            </c:numRef>
          </c:val>
          <c:extLst>
            <c:ext xmlns:c16="http://schemas.microsoft.com/office/drawing/2014/chart" uri="{C3380CC4-5D6E-409C-BE32-E72D297353CC}">
              <c16:uniqueId val="{00000001-0E35-4680-8CDC-326BB5AC1199}"/>
            </c:ext>
          </c:extLst>
        </c:ser>
        <c:dLbls>
          <c:showLegendKey val="0"/>
          <c:showVal val="0"/>
          <c:showCatName val="0"/>
          <c:showSerName val="0"/>
          <c:showPercent val="0"/>
          <c:showBubbleSize val="0"/>
        </c:dLbls>
        <c:gapWidth val="219"/>
        <c:overlap val="-27"/>
        <c:axId val="1241124943"/>
        <c:axId val="1251159695"/>
      </c:barChart>
      <c:catAx>
        <c:axId val="12411249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159695"/>
        <c:crosses val="autoZero"/>
        <c:auto val="1"/>
        <c:lblAlgn val="ctr"/>
        <c:lblOffset val="100"/>
        <c:noMultiLvlLbl val="0"/>
      </c:catAx>
      <c:valAx>
        <c:axId val="1251159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tracks \ Earnings (in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1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Tracks in Playlists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PlaylistsWithMostTracks!$B$1</c:f>
              <c:strCache>
                <c:ptCount val="1"/>
                <c:pt idx="0">
                  <c:v>playlist_songs_count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ED5-4AB0-BA32-47FD965E584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ED5-4AB0-BA32-47FD965E584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ED5-4AB0-BA32-47FD965E584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ED5-4AB0-BA32-47FD965E584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ED5-4AB0-BA32-47FD965E584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ED5-4AB0-BA32-47FD965E584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ED5-4AB0-BA32-47FD965E584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ED5-4AB0-BA32-47FD965E584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ED5-4AB0-BA32-47FD965E584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ED5-4AB0-BA32-47FD965E584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ED5-4AB0-BA32-47FD965E584E}"/>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ED5-4AB0-BA32-47FD965E584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PlaylistsWithMostTracks!$A$2:$A$13</c:f>
              <c:strCache>
                <c:ptCount val="12"/>
                <c:pt idx="0">
                  <c:v>Music</c:v>
                </c:pt>
                <c:pt idx="1">
                  <c:v>90’s Music</c:v>
                </c:pt>
                <c:pt idx="2">
                  <c:v>TV Shows</c:v>
                </c:pt>
                <c:pt idx="3">
                  <c:v>Classical</c:v>
                </c:pt>
                <c:pt idx="4">
                  <c:v>Brazilian Music</c:v>
                </c:pt>
                <c:pt idx="5">
                  <c:v>Heavy Metal Classic</c:v>
                </c:pt>
                <c:pt idx="6">
                  <c:v>Classical 101 - The Basics</c:v>
                </c:pt>
                <c:pt idx="7">
                  <c:v>Classical 101 - Next Steps</c:v>
                </c:pt>
                <c:pt idx="8">
                  <c:v>Classical 101 - Deep Cuts</c:v>
                </c:pt>
                <c:pt idx="9">
                  <c:v>Grunge</c:v>
                </c:pt>
                <c:pt idx="10">
                  <c:v>On-The-Go 1</c:v>
                </c:pt>
                <c:pt idx="11">
                  <c:v>Music Videos</c:v>
                </c:pt>
              </c:strCache>
            </c:strRef>
          </c:cat>
          <c:val>
            <c:numRef>
              <c:f>PlaylistsWithMostTracks!$B$2:$B$13</c:f>
              <c:numCache>
                <c:formatCode>General</c:formatCode>
                <c:ptCount val="12"/>
                <c:pt idx="0">
                  <c:v>6580</c:v>
                </c:pt>
                <c:pt idx="1">
                  <c:v>1477</c:v>
                </c:pt>
                <c:pt idx="2">
                  <c:v>426</c:v>
                </c:pt>
                <c:pt idx="3">
                  <c:v>75</c:v>
                </c:pt>
                <c:pt idx="4">
                  <c:v>39</c:v>
                </c:pt>
                <c:pt idx="5">
                  <c:v>26</c:v>
                </c:pt>
                <c:pt idx="6">
                  <c:v>25</c:v>
                </c:pt>
                <c:pt idx="7">
                  <c:v>25</c:v>
                </c:pt>
                <c:pt idx="8">
                  <c:v>25</c:v>
                </c:pt>
                <c:pt idx="9">
                  <c:v>15</c:v>
                </c:pt>
                <c:pt idx="10">
                  <c:v>1</c:v>
                </c:pt>
                <c:pt idx="11">
                  <c:v>1</c:v>
                </c:pt>
              </c:numCache>
            </c:numRef>
          </c:val>
          <c:extLst>
            <c:ext xmlns:c16="http://schemas.microsoft.com/office/drawing/2014/chart" uri="{C3380CC4-5D6E-409C-BE32-E72D297353CC}">
              <c16:uniqueId val="{00000018-BED5-4AB0-BA32-47FD965E584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Earnings</a:t>
            </a:r>
            <a:r>
              <a:rPr lang="en-US" baseline="0" dirty="0"/>
              <a:t> of the artists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Artists_who_earned_theMost!$B$1</c:f>
              <c:strCache>
                <c:ptCount val="1"/>
                <c:pt idx="0">
                  <c:v>Song_Cost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Artists_who_earned_theMost!$A$2:$A$11</c:f>
              <c:strCache>
                <c:ptCount val="10"/>
                <c:pt idx="0">
                  <c:v>Iron Maiden</c:v>
                </c:pt>
                <c:pt idx="1">
                  <c:v>U2</c:v>
                </c:pt>
                <c:pt idx="2">
                  <c:v>Metallica</c:v>
                </c:pt>
                <c:pt idx="3">
                  <c:v>Led Zeppelin</c:v>
                </c:pt>
                <c:pt idx="4">
                  <c:v>Lost</c:v>
                </c:pt>
                <c:pt idx="5">
                  <c:v>The Office</c:v>
                </c:pt>
                <c:pt idx="6">
                  <c:v>Os Paralamas Do Sucesso</c:v>
                </c:pt>
                <c:pt idx="7">
                  <c:v>Deep Purple</c:v>
                </c:pt>
                <c:pt idx="8">
                  <c:v>Faith No More</c:v>
                </c:pt>
                <c:pt idx="9">
                  <c:v>Eric Clapton</c:v>
                </c:pt>
              </c:strCache>
            </c:strRef>
          </c:cat>
          <c:val>
            <c:numRef>
              <c:f>Artists_who_earned_theMost!$B$2:$B$11</c:f>
              <c:numCache>
                <c:formatCode>General</c:formatCode>
                <c:ptCount val="10"/>
                <c:pt idx="0">
                  <c:v>138.6</c:v>
                </c:pt>
                <c:pt idx="1">
                  <c:v>105.93</c:v>
                </c:pt>
                <c:pt idx="2">
                  <c:v>90.089999999999904</c:v>
                </c:pt>
                <c:pt idx="3">
                  <c:v>86.129999999999896</c:v>
                </c:pt>
                <c:pt idx="4">
                  <c:v>81.59</c:v>
                </c:pt>
                <c:pt idx="5">
                  <c:v>49.75</c:v>
                </c:pt>
                <c:pt idx="6">
                  <c:v>44.55</c:v>
                </c:pt>
                <c:pt idx="7">
                  <c:v>43.56</c:v>
                </c:pt>
                <c:pt idx="8">
                  <c:v>41.58</c:v>
                </c:pt>
                <c:pt idx="9">
                  <c:v>39.6</c:v>
                </c:pt>
              </c:numCache>
            </c:numRef>
          </c:val>
          <c:extLst>
            <c:ext xmlns:c16="http://schemas.microsoft.com/office/drawing/2014/chart" uri="{C3380CC4-5D6E-409C-BE32-E72D297353CC}">
              <c16:uniqueId val="{00000000-775B-491C-907F-32059BAF5D1A}"/>
            </c:ext>
          </c:extLst>
        </c:ser>
        <c:dLbls>
          <c:showLegendKey val="0"/>
          <c:showVal val="0"/>
          <c:showCatName val="0"/>
          <c:showSerName val="0"/>
          <c:showPercent val="0"/>
          <c:showBubbleSize val="0"/>
        </c:dLbls>
        <c:gapWidth val="219"/>
        <c:overlap val="-27"/>
        <c:axId val="1451507135"/>
        <c:axId val="1255644415"/>
      </c:barChart>
      <c:catAx>
        <c:axId val="14515071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Artists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5644415"/>
        <c:crosses val="autoZero"/>
        <c:auto val="1"/>
        <c:lblAlgn val="ctr"/>
        <c:lblOffset val="100"/>
        <c:noMultiLvlLbl val="0"/>
      </c:catAx>
      <c:valAx>
        <c:axId val="1255644415"/>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Earnings in US$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4515071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Surface>
          <cx:spPr>
            <a:solidFill>
              <a:schemeClr val="bg2">
                <a:lumMod val="20000"/>
                <a:lumOff val="80000"/>
              </a:schemeClr>
            </a:solidFill>
          </cx:spPr>
        </cx:plotSurface>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chart" Target="../charts/char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210675"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0" indent="0">
              <a:spcBef>
                <a:spcPts val="1600"/>
              </a:spcBef>
              <a:buNone/>
            </a:pPr>
            <a:r>
              <a:rPr lang="en-US"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The visual displays that</a:t>
            </a:r>
            <a:r>
              <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 “</a:t>
            </a:r>
            <a:r>
              <a:rPr lang="en-US"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Rock</a:t>
            </a:r>
            <a:r>
              <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 is the </a:t>
            </a:r>
            <a:r>
              <a:rPr lang="en-US"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most popular</a:t>
            </a:r>
            <a:r>
              <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 genr</a:t>
            </a:r>
            <a:r>
              <a:rPr lang="en-US"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e</a:t>
            </a:r>
            <a:r>
              <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 followd by “Latin” , “Metal” </a:t>
            </a:r>
            <a:r>
              <a:rPr lang="en-US"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and “Alternative &amp; Punk”</a:t>
            </a:r>
            <a:r>
              <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 </a:t>
            </a:r>
            <a:r>
              <a:rPr lang="en-US"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Where as, “Rock and Roll” is the least popular among all the genre.</a:t>
            </a:r>
            <a:endPar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60" name="Shape 60"/>
          <p:cNvSpPr/>
          <p:nvPr/>
        </p:nvSpPr>
        <p:spPr>
          <a:xfrm>
            <a:off x="105789" y="1418450"/>
            <a:ext cx="5042513" cy="30726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endParaRPr dirty="0"/>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marL="0" lvl="0" indent="0" rtl="0">
              <a:lnSpc>
                <a:spcPct val="115000"/>
              </a:lnSpc>
              <a:spcBef>
                <a:spcPts val="0"/>
              </a:spcBef>
              <a:spcAft>
                <a:spcPts val="1600"/>
              </a:spcAft>
              <a:buClr>
                <a:schemeClr val="dk1"/>
              </a:buClr>
              <a:buSzPts val="1100"/>
              <a:buFont typeface="Arial"/>
              <a:buNone/>
            </a:pPr>
            <a:r>
              <a:rPr lang="en-US" b="1" u="sng" dirty="0">
                <a:solidFill>
                  <a:schemeClr val="bg1"/>
                </a:solidFill>
                <a:latin typeface="Leelawadee UI Semilight" panose="020B0402040204020203" pitchFamily="34" charset="-34"/>
                <a:ea typeface="Nunito"/>
                <a:cs typeface="Leelawadee UI Semilight" panose="020B0402040204020203" pitchFamily="34" charset="-34"/>
                <a:sym typeface="Nunito"/>
              </a:rPr>
              <a:t>MOST </a:t>
            </a:r>
            <a:r>
              <a:rPr lang="en" b="1" u="sng" dirty="0">
                <a:solidFill>
                  <a:schemeClr val="bg1"/>
                </a:solidFill>
                <a:latin typeface="Leelawadee UI Semilight" panose="020B0402040204020203" pitchFamily="34" charset="-34"/>
                <a:ea typeface="Nunito"/>
                <a:cs typeface="Leelawadee UI Semilight" panose="020B0402040204020203" pitchFamily="34" charset="-34"/>
                <a:sym typeface="Nunito"/>
              </a:rPr>
              <a:t>POPULAR GENRE </a:t>
            </a:r>
            <a:endParaRPr b="1" u="sng" dirty="0">
              <a:solidFill>
                <a:schemeClr val="bg1"/>
              </a:solidFill>
              <a:latin typeface="Leelawadee UI Semilight" panose="020B0402040204020203" pitchFamily="34" charset="-34"/>
              <a:ea typeface="Nunito"/>
              <a:cs typeface="Leelawadee UI Semilight" panose="020B0402040204020203" pitchFamily="34" charset="-34"/>
              <a:sym typeface="Nunito"/>
            </a:endParaRPr>
          </a:p>
        </p:txBody>
      </p:sp>
      <p:graphicFrame>
        <p:nvGraphicFramePr>
          <p:cNvPr id="6" name="Chart 5">
            <a:extLst>
              <a:ext uri="{FF2B5EF4-FFF2-40B4-BE49-F238E27FC236}">
                <a16:creationId xmlns:a16="http://schemas.microsoft.com/office/drawing/2014/main" id="{862A849E-0353-4015-8290-C784BE82AF45}"/>
              </a:ext>
            </a:extLst>
          </p:cNvPr>
          <p:cNvGraphicFramePr>
            <a:graphicFrameLocks/>
          </p:cNvGraphicFramePr>
          <p:nvPr>
            <p:extLst>
              <p:ext uri="{D42A27DB-BD31-4B8C-83A1-F6EECF244321}">
                <p14:modId xmlns:p14="http://schemas.microsoft.com/office/powerpoint/2010/main" val="4231914126"/>
              </p:ext>
            </p:extLst>
          </p:nvPr>
        </p:nvGraphicFramePr>
        <p:xfrm>
          <a:off x="105789" y="1519145"/>
          <a:ext cx="5213350" cy="307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4977517" y="795600"/>
            <a:ext cx="4166483" cy="43479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0" lvl="0" indent="0">
              <a:buNone/>
            </a:pP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As it can be seen from the chart, in most of the cases,  the number of tracks are almost equivalent to the revenue generated for the artists. However, something interesting has encountered in the case of the artistes like “Lost” and “The Office”. “Lost” and “The Office” have almost half the number of tracks as compare to the earnings that they have had.</a:t>
            </a:r>
          </a:p>
          <a:p>
            <a:pPr marL="0" lvl="0" indent="0">
              <a:buNone/>
            </a:pPr>
            <a:endPar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endParaRPr>
          </a:p>
          <a:p>
            <a:pPr marL="0" indent="0">
              <a:buNone/>
            </a:pP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Since, “Metallica”, “Led Zeppelin”, and “Lost” have almost similar revenue, we can say that had “Lost” created more number of tracks it would have been at better position in popularity. Certainly they are hold fifth and sixth positions in most popular (based on the highest revenue shown by yellow bins). But they could have been at better positions if they would have produced more tracks.</a:t>
            </a:r>
          </a:p>
          <a:p>
            <a:pPr marL="0" lvl="0" indent="0">
              <a:buNone/>
            </a:pPr>
            <a:endPar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68" name="Shape 68"/>
          <p:cNvSpPr/>
          <p:nvPr/>
        </p:nvSpPr>
        <p:spPr>
          <a:xfrm>
            <a:off x="0" y="858740"/>
            <a:ext cx="4905955" cy="4284759"/>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endParaRPr dirty="0"/>
          </a:p>
        </p:txBody>
      </p:sp>
      <p:sp>
        <p:nvSpPr>
          <p:cNvPr id="69" name="Shape 69"/>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marL="0" lvl="0" indent="0" rtl="0">
              <a:spcBef>
                <a:spcPts val="0"/>
              </a:spcBef>
              <a:spcAft>
                <a:spcPts val="0"/>
              </a:spcAft>
              <a:buNone/>
            </a:pPr>
            <a:r>
              <a:rPr lang="en-US"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REVENUE VS NUMBER OF TRACKS</a:t>
            </a:r>
            <a:endParaRPr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endParaRPr>
          </a:p>
        </p:txBody>
      </p:sp>
      <p:graphicFrame>
        <p:nvGraphicFramePr>
          <p:cNvPr id="8" name="Chart 7">
            <a:extLst>
              <a:ext uri="{FF2B5EF4-FFF2-40B4-BE49-F238E27FC236}">
                <a16:creationId xmlns:a16="http://schemas.microsoft.com/office/drawing/2014/main" id="{FD04959C-7046-4C9E-8098-99548D2BEE1A}"/>
              </a:ext>
            </a:extLst>
          </p:cNvPr>
          <p:cNvGraphicFramePr>
            <a:graphicFrameLocks/>
          </p:cNvGraphicFramePr>
          <p:nvPr>
            <p:extLst>
              <p:ext uri="{D42A27DB-BD31-4B8C-83A1-F6EECF244321}">
                <p14:modId xmlns:p14="http://schemas.microsoft.com/office/powerpoint/2010/main" val="1923732438"/>
              </p:ext>
            </p:extLst>
          </p:nvPr>
        </p:nvGraphicFramePr>
        <p:xfrm>
          <a:off x="-35782" y="721399"/>
          <a:ext cx="4977517" cy="4347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rot="10800000" flipV="1">
            <a:off x="339949" y="4260449"/>
            <a:ext cx="8435214" cy="883051"/>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139700" indent="0">
              <a:buNone/>
            </a:pPr>
            <a:r>
              <a:rPr lang="en-IN" dirty="0"/>
              <a:t>Form the above pie-chart informs that the most number of tracks are in the playlist “music” followed by the “90’s music”. However, there is just 1 track each in the playlists “music videos” and “on the go”.</a:t>
            </a:r>
          </a:p>
          <a:p>
            <a:pPr marL="0" lvl="0" indent="0" rtl="0">
              <a:spcBef>
                <a:spcPts val="0"/>
              </a:spcBef>
              <a:spcAft>
                <a:spcPts val="1600"/>
              </a:spcAft>
              <a:buNone/>
            </a:pPr>
            <a:endParaRPr dirty="0">
              <a:solidFill>
                <a:schemeClr val="tx1"/>
              </a:solidFill>
              <a:latin typeface="Open Sans"/>
              <a:ea typeface="Open Sans"/>
              <a:cs typeface="Open Sans"/>
              <a:sym typeface="Open Sans"/>
            </a:endParaRPr>
          </a:p>
        </p:txBody>
      </p:sp>
      <p:sp>
        <p:nvSpPr>
          <p:cNvPr id="84" name="Shape 84"/>
          <p:cNvSpPr/>
          <p:nvPr/>
        </p:nvSpPr>
        <p:spPr>
          <a:xfrm>
            <a:off x="345072" y="891018"/>
            <a:ext cx="8435216" cy="3274012"/>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85" name="Shape 8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WHICH PLAYLIST HAS THE MOST NUMBER OF TRACKS</a:t>
            </a:r>
            <a:r>
              <a:rPr lang="en"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a:t>
            </a:r>
            <a:endParaRPr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2" name="AutoShape 2" descr="data:image/png;base64,iVBORw0KGgoAAAANSUhEUgAAAlgAAAFzCAYAAADi5Xe0AAAgAElEQVR4Xu2dCbQVxZnHP4ksCopoXADjihuixiBrRCOLu4mKY3AD3LcoYzKJJ048M2eyHTPOyUETlSibG6gQ3EVB3BAR3FAUJEjUsGpEccEF1Dn/IvW8XO579166um9331+fwxF5/aqrfvVV1b+/76vqTfr16/e1cUEAAhCAAAQgAAEIBCOwCQIrGEsKggAEIAABCEAAAo4AAgtDgAAEIAABCEAAAoEJILACA6U4CEAAAhCAAAQggMDCBiAAAQhAAAIQgEBgAgiswEApDgIQgAAEIAABCCCwsAEIQAACEIAABCAQmAACKzBQioMABCAAAQhAAAIILGwAAhCAAAQgAAEIBCaAwAoMlOIgAAEIQAACEIAAAgsbgAAEIAABCEAAAoEJILACA6U4CEAAAhCAAAQggMDCBiAAAQhAAAIQgEBgAgiswEApDgIQgAAEIAABCCCwsAEIQAACEIAABCAQmAACKzBQioMABCAAAQhAAAIILGwAAhCAAAQgAAEIBCaAwAoMlOIgAAEIQAACEIAAAgsbgAAEIAABCEAAAoEJILACA6U4CEAAAhCAAAQggMDCBmIlsM8++9jJJ59sX3/9tY0dO9beeuutWJ9H4RCAAAQgAIE0EIhFYHXr1s1+8IMf2NZbb23f+ta37Msvv7SVK1fazJkz7amnnkpDu0vWoX379vbDH/7QvvOd71iLFi2cKPj0009t7ty5NnnyZPv4449jr/vBBx9sRx99tK1YscKGDx8e+/M25gHbb7+9nXXWWdauXbtGf/2zzz6zW2+91fX9qaeeamvWrLHRo0e7doW6hg4dap07d7Ynn3zS7r///oZijz32WDvkkEPsgw8+cKJuyZIlGzzS3/Paa6/ZmDFjQlWJciAAAQhAAAKOQHCB9aMf/ch69erlCn/vvfdMC23z5s3t29/+thNbr776qlt4v/rqq1R1wUEHHWTHHXectWrVygkpLc7NmjWzbbfd1oktCYPx48eXXKxDNiRLAmvLLbe0d955x9auXbsBgs8//9wefPBBW7x4cUg865VVTmDpZgmom2++eQN7Q2DF1i0UDAEIQAACoQXW/vvvbyeddJLz/Nx999324osvNkDeY489XKiodevWbuGdPn16ajqgY8eONmTIEJNgePbZZ+2ee+5pWJDlhTv99NNN97z00ks2bty4WOudJYG12WabObG8YMGCWJk0VnglAkviT95HebkKLwRWTbqMh0IAAhCoGwJBPVhHHHGEHXbYYbZs2bKS4a2BAwdajx49XMhNXgV/KaSo35OYkddIXq/XX3/dCR0flvNhKS3qjzzyiHXv3t22224722STTeyTTz6xxx57bIPw4/e+9z0bMGCAK1fXqlWrbNasWS58JO+aD8GdeOKJrl5vv/22XX/99Rt4Ow488EBT3RUuVDjJh5xU7lFHHWV77bWX83zJK6dQ6NSpU+2FF15Yz4h0rzxkEpryiBXfu+eeezohp3IKLz2rVKiwUIhde+2169VZ4qFPnz728ssv22233eaKE+P+/ftb27ZtG2VcqdUX9kU5geXbJXajRo1ynkBf93fffdd5wPbdd18XQrzlllts4cKFplDtCSecYDvuuKNtuummLsy4dOlSJ5T+9re/mRdHxfX1oUL/c/X3FltsYR9++OEGocLGBJZsSn26++67N/SpylGfzp49u+GRhb+vunsb0N9lu3/9619N+WeyPzH39qc2FNuGnnn88cfbzjvv7Ly9KkO5anpJER8uCEAAAhDIHoGgAkuhQYkIiaJSuS9777236Y/CRs8995yjpcVMYkCXFlGJJeVAtWnTxv7xj3+4vB2V5xd1LVYSJ1qwFcaTIFH4USGpCRMmOFGh64ADDnCiqGXLlu4+laHFVl4qiTI9ywuXSy+91Dp06OBE2sMPP7xBLypMeMYZZ5jE3aRJk1zYSfU57bTT3H9VthZEiSj9v+qncrzXRG0588wznWDQYq32F977wAMP2Pz5861nz55ONGqx/uijj9xzJNiKvS+qoH7/3HPPtc0339x51fT7uiRQL7nkElfOvffe6zxyEpQSv7ok2MTOM5aolPBZvXp1xdYbSmCpH/RHXiY9/4477nDiWqyV3+UFmNqiPtA9d955p/OQyo523XVXJ8beeOMNJ9zEQH+8+NHfxUdtFUsJOB+aLiWw5KX0z5awefPNN51t7bTTTo6N+mnGjBnu7/73Vd4XX3xh//znP11bVFeJQv2++kj2rL6UDWy11VYNbZg3b54rxz9Tdq02qL9lJ/r/999/P3jeWsWdzI0QgAAEIBCJQFCB5YWEFjQtKgoRPv74440mh8tLIJEij44Wr2eeecY1plCQSCDIG+AXdS1SWpxuv/12t7BJUJx99tnOM6R7J06c6P7twgsvdAurPFbyBGgh1L9rAVVitBdYvlw9U+LJC79yVE855RT77ne/6xZhLdze0+bFjMSA93Z54anF84Ybbmi4V14a7zm77rrr3COrCRGK3X777WdPPPGEPfTQQ+73O3Xq5JhKqNx4441uwZaAlBCZNm2aTZkypWFhV1hUIdtq2q1fDiWwJJRUH9mIv5Tgf+ihh9qiRYtc/X2/DR482PWbbMqHacuFCCWqZBMKTcvGCkVvKYElb5P4q0/1guDFmP69b9++TvD7fmoskV79qY0S8kQV5n81ZqeyXQlFcZDA9yJZ7ZUHzNt/OXvk5xCAAAQgkC4CQQWWmqY3eOVhKdyhN3otogrRKLldnhgt+P7yoSyFfW666ab1yPiFSh4fLbRaILVzTV4kLbDeA6BfKl4sJTIkpBRq0UKphdFfxQKmGrHgyyj8nUKvmV8cvbjzHrHGwnkSdTvssIMTQz4ZvBqB5RnJK+UXfh+mnTNnToMQGTZsmBNFxblv8pTIA7h8+fKqdkiW20XodxAqN6tciFBexMIND42F7uTRkhdL9uB3IlYisCRyVaa4ypMpMSxe1eRg+TYUhpUb+33PRp4z2Yb6odDeJcD9zkUJKwkpiXOFpgu9iN4OZBe+b9M1dVAbCEAAAhBoikBwgeUfJoElT8Ruu+3mRJHEljxO8rZ4L4oWSL2l69+0+BdefqGSANCiKI+YF1jFeT/Fi11TIiWEwPILrhbEkSNHulBW4eXr43PN1BaFCCUS1A6Frl555RWXT1S8m7IagaXyFCYUX+W0/f3vf7eLLrrIhZ0KvVJeYOhZWrBVLz1fIaiNuXzfNLaLsHAHYVMCq9RRFP7cLAkUiXEJc9VXXqXiq1KBpbJkO4WhQnnKCsWOL1uevsMPP9zZrWxPduuvwny4cgKr1AaAxuxUIcXGrsZy8Dam3/gdCEAAAhBIjkBsAquwCRJbSrCWZ0kJy8oNUuiuMc+KfrfYsyTPRZwCq5THobFuKCeCSi2+PiFeAkLeOF0SaAp53XfffQ1Cq1zZxXVSqFL5ZvKWyTOisJ+ErLx+hQJKSe4Kc6keEg0SWwqTKrQooVfNVY3Xr1qBpXr488hkNxIf8oJKmD799NMNYTTdV6nA0r1euPlQocRhscAqzIeS11NhSuXWKSytXMFqPFjVCCzlb+lZpa7GcvCq6S/uhQAEIACB5AkEFVhasJScq7CIkqeLL+UGSQwovKfk9aY8WAqdSVDJiyCPVVwCS3X0OUryrClPqfgqTnJXUrZ2/DXmwVIOjoRSY4dY7rLLLqYdjjrWQgtx4fEP1Qos8VRIVoJAITmFCJVHply0UpfCksplUnhRIUIlYWunoRLFK73iFli+HspbUm5d165d3U5DnaNWuBGhGoGlMgtDhdqtqJ2ohX3k8+q0W1DhPX9tTIiwGoGV5kNlK7UJ7oMABCAAgfUJBBVYfjdeYdJ14eO8Z0dhqmuuucYteNpBWG0OVrkQYTU5WKpfuWMavIhRbpFyeiSwvDet0hwshfMU6lIYz1/++Afl4PhQY7UCS5435XxpQVeoUqKpMPdHXhk9R89QDpwPSUq8KLyoUFipEG1TAyUugSXvkuxBoloip/CIAp9oriNAZDu6qhVYhaFCecTkxSoUWLJfCfviXDXf//I0+Z2nIUKEvlzZk0SuRB8XBCAAAQjkg0BQgeUTrJXUftddd60Xeiq1M9DvItSOK5155XfwNbWLsBLPQOEuQu3CUj6SrlK7CPXvCkUpKV7PLT5otLAuhZ4m7+2Q50eiS2E5XaV2EepeiZziU8WLE/kV0is8I6o4Abwxk5NAlDdGl0RWYcK0T6RW2yW8lHvlWRQn4+vfJZ7Ulqbys+ISWHq+csh0LEJhv+nfFaJTTp88oz7p2wssHVqrsLO/mkpg96FC7Z7UVSiwfHliJMEjMeoPmpVwDZ2DJcF3zjnnOFGsvDy9OHg7EgOdjaVjISrd2ZqPKYlWQAACEMgHgaACS4u4QmcK5yhvxn8qR/++zTbbOM+E/k0LiT+s05+Dpfv1bxJn8qo0dg5WJQJLXdOlSxcXOtP98jzI+6RcGpWrHKTi5OHevXvbkUce6c7NUjhSHo7CeheeyeWFiD8HS/dr4ZeXSudpFZ+DVXi+knayKd9GddEiqrCXBIL/lp4XRGKlesvbp/Ohmrr8Cfqqe6lt/f7zRcp/Uz1VBzFWHQrPWvLiTmHDwgNVi58dp8Aq7Dd5sMRdz/NcC8+i8oLen0MlISJBUm6HoA8Vqn8LBZZEqj9iQYwUAlZ4WHlgshn9mz8sNYQHy9upBLIEn7cjedZkM7qKj7HIx7RDKyAAAQjkn0BQgeVxKaFaoR4d0uiTlLVoK/fq0UcfXe+oBv1OqZPcFU5TqKbUSe7lQoS+HqVOctcp28rpKZX34pOrJXzkVZPoU73l0dDC7r0LvvxSJ7nLg6RTvwu35+v+4g9JS4RJTOrsL3/+kS9XO9wk+BQykyD605/+1KQlyhNy/vnnO4FXHLLUL0pI6KR8ecy0eOv/1RaVXXhauL7HKDEmcanjLRr7MHOcAkv1VY5Yv379HDN/kruSvWU7haegSyzrQ9ISixJAOk9LSfvlBJYPFaqfi/PkZDMS2sol9C8J+ki5NgiImz/UNZTAKrQNb3cSwhKXOrdL9eOCAAQgAIHsEYhFYKUZg4SfvGY6+8nn8qS5vtQNAhCAAAQgAIHsEcitwFIulPJtlAvmDzeVR0iJ3T7HRyfEc0EAAhCAAAQgAIHQBHIrsHzekUJhymNSqFFJ9QorKQ+sqRBYaMiUBwEIQAACEIBAfRHIrcBSNxbndkls6UgIHexZ+Mme+upyWgsBCEAAAhCAQNwEci2w4oZH+RCAAAQgAAEIQKAUAQQWdgEBCEAAAhCAAAQCE0BgBQZKcRCAAAQgAAEIQACBhQ1AAAIQgAAEIACBwAQQWIGBUhwEIAABCEAAAhBAYGEDEIAABCAAAQhAIDABBFZgoBQHAQhAAAIQgAAEEFjYAAQgAAEIQAACEAhMAIEVGCjFQQACEIAABCAAAQQWNgABCEAAAhCAAAQCE0BgBQZKcRCAAAQgAAEIQACBhQ1AAAIQgAAEIACBwAQQWIGBUhwEIAABCEAAAhDIvcDq3bu39e/f31q3bm1r1qyx559/3u655x776quv7Oijjzb9vHnz5rZq1SqbNGmSzZs3D6uAAAQgAAEIQAACkQjkWmB17NjRhgwZYgsWLLB7773Xvv/979uhhx5q999/v33wwQc2aNAgmzNnjk2dOtVOOeUUa9u2rY0YMcJWr14dCSq/DAEIQAACEIBAfRPItcDq3Lmz9ezZ0x555BFbvHixbb/99nbGGWfYzJkzrUWLFtatWzcbO3asLV++3Hr16mX9+vWz8ePH28KFC+vbKmg9BCAAAQhAAAKRCORaYBWT6dGjhxNRd955p+29996233772ahRo2zFihW255572sCBA23ixInO48UFAQhAAAIQgAAENpZA3QgshQvlvZJ3asKECXbsscdWJbDat29vHTp02FjO/B4EIAABCEAAAiknsHTpUlu2bFmQWtaFwGrTpo0NHTrU1q5da7feeqt9/PHHVQusILQpBAIQgAAEIACBuiCQe4HVrFkz57naYostbMyYMU5c6erbty85WHVh4jQSAhCAAAQgkDyBXAssiavTTz/dFN6T52rJkiUNhDt16uR2Ds6dO9cmT57MLsLkbY8nQgACEIAABHJLINcCS4nrElitWrVarwMltIYPH24DBgywPn36WMuWLTkHK7cmTsMgAAEIQAACyRPItcBKHidPhAAEIAABCEAAAmYILKwAAhCAAAQgAAEIBCaAwAoMlOIgAAEIQAACEIAAAgsbgAAEIAABCEAAAoEJILACA6U4CEAAAhCAAAQggMDCBiAAAQhAAAIQgEBgAgiswEApDgIQgAAEIAABCCCwsAEIQAACEIAABCAQmAACKzBQioMABCAAAQhAAAIILGwAAhCAAAQgAAEIBCaAwAoMlOIgAAEIQAACEIAAAgsbgAAEIAABCEAAAoEJILACA6U4CEAAAhCAAAQggMDCBiAAAQhAAAIQgEBgAgiswEApDgIQgAAEIAABCCCwsAEIQAACEIAABCAQmAACKzBQioMABCAAAQhAAAIILGwAAhCAAAQgAAEIBCaAwAoMlOIgAAEIQAACEIAAAgsbgAAEIAABCEAAAoEJILACAy1X3G5bfWy/6jnXdtryk3K3Bv352x+2tt/M7GKLPmgTtFwKgwAEIAABCEBgQwIIrIStYtSRMxMXV76JEllnTe6ZcIt5HAQgAAEIQKD+CCCwEu7zqSc/mvAT139c/zv71fT5PBwCEIAABCBQDwQQWAn3M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eh4E1m5bfWy/6jnXdtryk0Tpvf1ha/vNzC626IM2iT6Xh0EAAhCAAASqJYDAqpZYxPvzILBGHTkzcXHlsUtknTW5Z8Re4NchAAEIQAAC8RJAYMXLd4PS8yCw8tCGhLudx0EAAhCAQJ0RQGAl3OF5ECd5aEPC3c7jIAABCECgzgjkXmC1a9fODj74YOvcubOtXr3arr322oYuHjhwoPXo0aPh/z/77DO79dZbbcGCBbGZQR7ESR7aEFsHUzAEIAABCEDAzHIvsC6++GLbZJNNrFmzZu6/w4cPb+j4oUOHur+PGTMmMWPIgzjJQxsS63AeBAEIQAACdUkg9wLL96rEVNu2bdcTWJdeeqktWbLEJk6cmFjn50Gc5KENiXU4D4IABCAAgbokULcCSx6tYcOGmUKILVu2tDVr1tiMGTPswQcfjNUQ8iBO8tCGWDuZwiEAAQhAoO4J1K3A2nzzza1Pnz62atUqe+GFF+yYY46xLl262Lhx42zhwoWxGUYexEke2hBbB1MwBCAAAQhAoB5ysJoKERZawA477GBDhgyx2bNn27Rp0zYwjvbt21uHDh0iG81Vu/8hchlRCrj8jV9E+XX3u3loQ2QIFAABCEAAArkjsHTpUlu2bFmQdtWtB6tjx47OYyVBtXLlSisnsILQNrM8eH/y0IZQ/Uk5EIAABCAAgVIE6lpgDR482ObPn28PPPAAIcIqxgcCqwpY3AoBCEAAAnVJoG4Flnq7d+/eNmDAAGvdurV9+umnNn36dJsyZUqshpAHcZKHNsTayRQOAQhAAAJ1T6BuBFZaejoP4iQPbUiLPVAPCEAAAhDIJwEEVsL9mgdxkoc2JNztPA4CEIAABOqMAAIr4Q7PgzjJQxsS7nYeBwEIQAACdUYAgZVwh+dBnOShDQl3O4+DAAQgAIE6I4DASrjD8yBO8tCGhLudx0EAAhCAQJ0RQGAl3OF5ECd5aEPC3c7jIAABCECgzgggsBLu8DyIkzy0IeFu53EQgAAEIFBnBBBYCXd4HsRJHtqQcLfzOAhAAAIQqDMCCKyEOzwP4iQPbUi423kcBCAAAQjUGQEEVsIdngdxkoc27LbVx/arnnNtpy0/SdQC3v6wtf1mZhdb9EGbyM/NQxsiQ6AACEAAAiklgMBKuGPyIE7y0IZRR85MXFx5U5PIOmtyz8iWl4c2RIZAARCAAARSSgCBlXDH5EGc0IboRtP/zn6RC8lDP0SGQAEQgAAEUkoAgZVwx+RhUaQN0Y0GgRWdISVAAAIQSDMBBFbCvYM4iQ4ccbKOYR5sKbo1UAIEIACBdBJAYCXcL3lYFGlDdKNBJEZnSAkQgAAE0kwAgZVw7yBOogNHnODBim5FlAABCEAgXgIIrHj5blA6Ais6cAQWAiu6FVECBCAAgXgJILDi5YvAioEvAguBFYNZUSQEIACBoAQQWEFxli8MD1Z5RuXuQGAhsMrZCD+HAAQgUGsCCKyEewCBFR04AguBFd2KKAECEIBAvAQQWPHyJUQYA18EFgIrBrOiSAhAAAJBCSCwguIsXxgerPKMyt2BwEJglbMRfg4BCECg1gQQWAn3AAIrOnAEFgIruhVRAgQgAIF4CSCw4uVLiDAGvggsBFYMZkWREIAABIISQGAFxVm+MDxY5RmVuwOBhcAqZyP8HAIQgECtCSCwEu4BBFZ04AgsBFZ0K6IECEAAAvESQGDFy5cQYQx8EVgIrBjMiiIhAAEIBCWAwAqKs3xheLDKMyp3BwILgVXORvg5BCAAgVoTQGAl3AMIrOjAEVgIrOhWRAkQgAAE4iWAwIqXLyHCGPgisBBYMZgVRUIAAhAISgCBFRRn+cLwYJVnVO4OBBYCq5yN8HMIQAACtSaAwEq4BxBY0YEjsBBY0a2IEiAAAQjESwCBFS9fQoQx8EVgIbBiMCuKhAAEIBCUAAIrKM7yheHBKs+o3B0ILARWORvh5xCAAARqTQCBlXAPILCiA0dgIbCiWxElQAACEIiXAAIrXr6ECGPgi8BCYMVgVhQJAQhAICgBBFZQnOULw4NVnlG5OxBYCKxyNsLPIQABCNSaAAIr4R5AYEUHjsBCYEW3IkqAAAQgEC8BBFa8fAkRxsAXgYXAisGsKBICEIBAUAIIrKA4yxeGB6s8o3J3ILAQWOVshJ9DAAIQqDUBBFbCPYDAig4cgYXAim5FlAABCEAgXgIIrHj5EiKMgS8CC4EVg1lRJAQgAIGgBBBYQXGWLwwPVnlG5e5AYCGwytkIP4cABCBQawIIrIR7AIEVHTgCC4EV3YooAQIQgEC8BBBY8fIlRBgDXwQWAisGs6JICEAAAkEJ5F5gtWvXzg4++GDr3LmzrV692q699toGgEcffbT17t3bmjdvbqtWrbJJkybZvHnzggIuLgwPVnS8CCwEVnQrogQIQAAC8RIILrAOO+wwGzx4sN1888322GOPNdR+wIABdtZZZ9mNN95o06ZNi7dVBaVffPHFtskmm1izZs3cf4cPH+5+2qlTJxs0aJDNmTPHpk6daqeccoq1bdvWRowY4YRYXBcCKzpZBBYCK7oVUQIEIACBeAkEE1g9evSw008/3dq0aWPbbbedvfPOO7ZmzZqG2m+zzTb25Zdf2tVXX22zZs2Kt1UlSh86dKgTUF5g9e3b17p162Zjx4615cuXW69evaxfv342fvx4W7hwYWz1Q2BFR4vAQmBFtyJKgAAEIBAvgWACa5999rEjjzzSttpqK9t///3t5ZdfXs8TtHbtWnv22Wdt+vTp8baokdKLBdaxxx5r++23n40aNcpWrFhhe+65pw0cONAmTpxoCxYsiK2OCKzoaBFYCKzoVkQJEIAABOIlEExg+WrKk+WFigRVWi4E1rqeQJzkR5zkQaynZX6gHhCAAARCEwgusNwi3r+/yUN0zz33mEKDJ510ksmDdffdd9uECRNCt6Gi8qIKrPbt21uHDh0qelZTN121+x8ilxGlgMvf+EWUX3e/SxsiIzT6ITpDSoAABCAQmsDSpUtt2bJlQYoNLrD22msvu+KKK9yuvHHjxtkFF1zgQoWffvqpy8367W9/G/tOvVJkyMHCg1VoF3nw/uShDUFmMQqBAAQgkEICwQWWdguec845Nnr0aGvVqpWdeuqpNnLkSPvqq6/s7LPPdn+fMmVK4iiKBZZ2EWrn4Ny5c23y5MnsIqyiR/KwsNOGKjq8kVtDhJuj14ISIAABCKSTQHCB1b17d7vssstsxowZtvXWW9suu+xiV155pR1xxBEudHjNNdfYM888kziNYoGlCkgM9unTx1q2bMk5WFX0COKkClgxipM89EN0kpQAAQhAIJ0EggssNVMCS+Ll66+/djlXb775pl166aVuZ+F//dd/pZNEQrXKw6JIG6IbSwjvTx76ITpJSoAABCCQTgKxCKzipm677ba200472fPPP59OCgnWKg+LIm2IbjAIrOgMKQECEIBAmgnEIrA233xzl9OkIxskrlauXOlChkp6j/OU9DSD9nVDnETvJcTJOoZ5sKXo1kAJEIAABNJJIBaB9fvf/94dNvrKK6/Y+++/70SWdhcqofyXv/xlOkkkVKs8LIq0IbqxIBKjM6QECEAAAmkmEFxgHXrooXbRRRe5M6/ksfKXPFrHH3+8XXfddfbEE0+kmUmsdUOcRMeLOMGDFd2KKAECEIBAvASCCyx94+/cc8913/jT8Qf+kriSyNLHlJP82MLJDUQAACAASURBVHO8+KovHYFVPbPi30BgIbCiWxElQAACEIiXQHCBteOOO7pjGVq0aOE8WPr2YM+ePe2MM86wL774wn7961/b4sWL421ViktHYEXvHAQWAiu6FVECBCAAgXgJBBdYqu4BBxxg559/vukwz2bNmrlDRhcuXOi8V3PmzIm3RSkvHYEVvYMQWAis6FZECRCAAATiJRCLwIq3ytkuHYEVvf8QWAis6FZECRCAAATiJRBUYPnjGXbbbTe7+eab7fXXX3e7BwcPHmyLFi3imIacbK1HJEYflIjEdQx32+pj+1XPubbTlp9Eh1pFCW9/2Np+M7OLLfqgTRW/VfrWPLQhMgQKgAAENiAQVGBdfvnldsghh9irr77qPomjXCvlZOkU93333deefPJJu+qqq+q6GxAn0bsfcZIfD9aoI2cmLq68BUpknTW5Z2SDzEMbIkOgAAhAID6B1atXLxs2bJg9/vjjdsMNN2zwoAsuuMB0hMMf//hHmzVrVt12BQIretcjsPIjsBgP6RgP0WtBCRCAQDGBYB4sfXvw7LPPtpEjR9qUKVM2IF3u5/XSNSwo0XsagYXAim5F60rAlkKRpBwIQCA2gXXggQfaz372M3csAx6sxg0NgRV9ELIoIrCiWxECKxRDyoEABEoTCObBUvE+B0tHMejDzh9++KFtueWW1rVrV3d0AzlY+fh+HCIx+nSCSEQkRreicCIxVF0oBwIQ+IZAUIGlYgcNGmTHHnusE1b+ktB69NFHbfTo0XXPHnES3QQQJ4iT6FYUTpzkYUyH4kk5EIBAjAILuE0TyMNkTBuiWzkiEZEY3YrCicRQdaEcCEAgRoF12GGH2YUXXmitWrXagPPnn39u8+bNc+dh6b/1eCFOovc64gRxEt2KwomTPIzpUDwpBwIQiFFgbbvttvarX/3KttpqK3vttdcantS5c2dbu3attWzZ0j755JO6/SZhHiZj2hB9CkEkIhKjW1E4kRiqLpQDAQjEKLB01pXOvLrjjjvs7rvvbnjS8ccfbz/+8Y9t6tSpdvjhh7vvEk6bNq3u+gJxEr3LESeIk+hWFE6c5GFMh+JJORCAQIwCq2/fvnbxxRfbgw8+6M7E8tcpp5xiJ554ovt3Cawbb7wRgVUDS0ScIE5CmR22lB9bCmUTlAMBCMQosPQ9wv/+7/+2Ll26uE/l6M8OO+xgu+yyi82dO9feeecd22OPPQgR1sgKWRTzsyjmwXNCG6JPBCHGdPRaUAIEIFBMIPgxDXqARNbJJ5/szr9SzpWS259++mm79957beedd3Y/1zlZ9XixoETv9RALCv1AP4gAthTdDigBAhAoTSAWgQXsxgmwsEe3DhZFvHDRrWhdCdhSKJKUAwEIJOLB8ie6y3tVeK1evdquvfbakt8qrJeuQWBF72kWRQRWdCtCYIViSDkQgEBCHiztIvzJT35izz33nI0fP97eeust2BcQQGBFNwcEFgIruhUhsEIxpBwIQCBBgXXeeefZLbfcYpMnT4Z7EQEEVnSTQGAhsKJbEQIrFEPKgQAEEhJYeszvfvc722yzzezhhx+2L7/8suHJOmhUOwnffffduu0PBFb0rkdgIbCiWxECKxRDyoEABBISWAMGDLBLLrnE7RQsvsjBMkNgRR+KCCwEVnQrQmCFYkg5EIBAQgIL0E0TQGBFtxAEFgIruhUhsEIxpBwIQCBBgSXvlU5u79Gjh+nbhCtXrrQZM2a4jzzLi1XPFwIreu8jsBBY0a0IgRWKIeVAAAIJCqzf//73tv/++9srr7xi77//vhNZe+21l8u/+uUvf1nXfYHAit79CCwEVnQrQmCFYkg5EIBAQgJLxzRcdNFF7kPP8lj5Sx4tffD5uuuusyeeeKJu+wOBFb3rEVgIrOhWhMAKxZByIACBhASWPvZ87rnn2tixY9c7pkHiSiJrxIgRdfmRZ48fgRV9KCKwEFjRrQiBFYoh5UAAAgkJrB133NGuvPJKa9GihfNgTZ8+3Xr27GlnnHGGffHFF3X7kWcEVrghiMBCYIWyJmwpFEnKgQAEignE8i3CAw44wM4//3zr1KmTNWvWzL766itbuHCh817NmTOnrnsBD1b07mdRRGBFtyI8WKEYUg4EIJCQBwvQTRNAYEW3EAQWAiu6FSGwQjGkHAhAIAGB5T1X7733ngsT7rzzzvbTn/7Udt11V9O/3XbbbTZ16tS67gsEVvTuR2AhsKJbEQIrFEPKgQAEYhZYOvvq6quvttatW9uECRPsvvvuc/lWOp5Bn8zRmVjNmzd3wmvx4sV12x8IrOhdj8BCYEW3IgRWKIaUAwEIxCywdDzDBRdcYHfccYc7oqF79+522WWX2eOPP+5yr9hFyKIYahAisLAlbOkbAiHGQyielAMBCHxDIFiSu75BeM4559jo0aPd8Qz6e//+/W348OH2zDPP2JFHHmlnnnmm3XTTTTZlypS67QM8WNG7PsSCQj/QDyKALUW3A0qAAARi9mApFHjFFVfYkiVL7KGHHnIC65133rGf//zn7sk6wX2fffax3/72t/b666/XbX+wsEfvehZFPFjRrYgQYSHD3bb62H7Vc67ttOUnodBWVM7bH7a238zsYos+aFPR/Y3dlPX6q115aEOkTszhLwfzYInN4MGDbeDAgaZ8LOVZXX/99TZr1ix3ersS3idOnGijRo3KIcbKm4TAqpxVY3cisBBY0a0IgVXIcNSRMxMXV/75EllnTe4ZqUuzXn81Pg9tiNSJOfzloAKrMT6DBg2yRYsWObFV7xcCK7oFILAQWNGtCIFVyDDr81LW66++yEMbQo3LvJSTiMDKC6wQ7cjDIKIN0S0BkYhIjG5FiETPkDkpujWFmJOi1yJfJSCwEu5PJoLowENMBPQD/SAC2FI+hC7jOR3jOXot8lVCXQss5YvpfC5/ffbZZ3brrbfaggULYutlJoLoaFkU87Eo5iUswpiu/ZimD2rfB9FrkL8S6lpgDR061PXomDFjEutZJoLoqBFYCKzoVkR4rZBh1uelrNc/Ly8bocZlXsqpa4F16aWXumMltLsxqYuJIDppBBYCK7oVIbAQWKGsiFBzOJL5KqluBVazZs1s2LBh1q5dO2vZsqWtWbPGZsyYYQ8++GCsPYzAio4XgYXAim5FCCwEVigrQmCFI5mvkupWYOmsrj59+tiqVavshRdesGOOOca6dOli48aNs4ULF8bWywis6GgRWAis6FaEwEJghbIiBFY4kvkqqW4FVnE37rDDDjZkyBCbPXu2TZs2bYNebt++vXXo0CFy71+1+x8ilxGlgMvf+EWUX3e/SxsiIzT6YR1DbAlbEoGo4wE7SocdRa9F7UtYunSpLVu2LEhF6lZgdezY0XmsJKhWrlxp5QRWENo5OUwOL1x0a8ALhxcuuhXhhfMMmZOiW1OIOYnP/azfD3UtsPRpn/nz59sDDzxAiLCK8clkVgWsRm4NMZnRD/SDCGBL+TgFPQ/jmc/9ILAaCPTu3dsGDBhgrVu3tk8//dSmT59uU6ZMiT5rN1FCHgYRbYhuIiyKeLCiWxEeLDxYoawIoR6O5Dcl1a0HKw6YlZSJOKmEUtP3IE4QJ9GtCHFSyDDr81LW66++oA3RR3WItSF6LRBYIRlWVRaDqCpcJW8OMYjoB/qB8No3NpD18ZD1+iOwos9HocZzmJqsKwUPVkiaFZTFRFABpDK3ILDwYEW3IjxYeLBCWRHhNU8yD+tbOKtAYIVkWVFZeTBA2lBRVzd5EyIRkRjdihCJeVrYmVejj4gQ82r0WnxTAh6skDQrKItBVAEkPFgVQcKWKsKE0K0AU9ZtKev1VxfRhgoMNYG1IXotEFghGVZVFoOoKlwlbw7xlkI/0A8igC3lw5PIeGY8hxrP0UkisEIyrKosJoKqcCGwmsCFLWFLoRaVrNtS1uuPByv6WA41FsLUZF0phAhD0qygLCaCCiAl4AamH+iHUBMytlR7W6IPat8HeRGJ0UniwQrJsKqymAiqwoUHCw9WdINpogRChOvgZH1eynr989AHeWlDyAkHD1ZImhWUxURQASQ8WBVBwpYqwtTkTQgsBFZ0KyKXzzPMw5wUwh58GQiskDQrKCsPBkgbKuhoRGJFkLClijAhEstgwo6wIxEI8cIUneQ3JSCwQtKsoCwmggogIU4qgoQtVYQJcVIBpqzbUtbrry6iDRUYagJrQ/RaILBCMqyqLAZRVbhK3hziLYV+oB9CvfFiS7W3Jfqg9n2QF5EYnSQCKyTDqspiIqgKFwKrCVzYEraESFxnA4wFxkKosRCdJAIrJMOqymIiqAoXAguBFd1gmigBb2g+BArzavRhwliIzrC4BHKwwjNtskQmgujAmQjysSjieYg+FkK9tWd9Xsp6/RkL6RkLYWqyrhQEVkiaFZTFRFABpDK3ILAQWNGtaF0J2FI+bIl5NfqIYCxEZ4gHKzzDqkpkIqgKV8mbmQjysSjy1h59LCASGQthrIiXjVAcC8vBgxUH1SbKRGBFB47AYlGJbkV4sAoZZn1eynr9edkIM6JDrA1harKuFARWSJoVlMVEUAGkMreEGET0A/2A9+cbG8j6eMh6/RFY0eejUOM5TE0QWCE5VlwWE0HFqBq9EYGFByu6FeHBwoMVyooIr3mSeVjfwlkFHqyQLCsqKw8GSBsq6uomb0IkIhKjWxEiMU8LO/Nq9BERYl6NXotvSiBEGJJmBWUxiCqAVOaWEIOIfqAfQoUUsKXa2xJ9UPs+UA3y0A/RSSKwQjKsqqw8GCBtqKrLS96MSMSDFd2K8GDhwQplRYQ5w5FEYMXBsqIyEScVYWryJsQJ4iS6FSFOChlmfV7Kev3z4v3JQz+EmltUDiHCkDQrKCsPBkgbKujoMrcgEhGJ0a0IkYgHK5QV4cEKRxIPVhwsKyoTcVIRJjxYFWDCliqAhNCtCFLWbSnr9ceDVZGZlr0pxItr2YdUcQMerCpghbiViSA6xRCDiH6gH0QAW8qHJ5HxzHgONZ6jk8SDFZJhVWUxEVSFq+TNLIr5WBR5a48+FkItKlmfl7Jef8ZCesZCmJqsKwUPVkiaFZTFRFABpDK3ILAQWNGtaF0J2FI+bIl5NfqIYCxEZ1hcAgIrPNMmS2QiiA6ciSAfiyJv7dHHAiKRsRDGinjZCMWxsBwEVhxUmygTgRUdOAKLRSW6FeHBKmSY9Xkp6/XnZSPMiA6xNoSpybpSEFghaVZQFhNBBZDK3BJiENEP9APen29sIOvjIev1R2BFn49CjecwNUFgheRYcVlMBBWjavRGBBYerOhWhAcLD1YoKyK85knmYX0LZxV4sEKyrKisPBggbaioq5u8CZGISIxuRYjEPC3szKvRR0SIeTV6Lb4pgRBhSJoVlMUgqgBSmVtCDCL6gX4IFVLAlmpvS/RB7ftANchDP0QnicAKybCqsvJggLShqi4veTMiEQ9WdCvCg4UHK5QVEeYMRxKBFQfLispEnFSEqcmbECeIk+hWhDgpZJj1eSnr9c+L9ycP/RBqblE5hAhD0qygrDwYIG2ooKPL3IJIRCRGtyJEIh6sUFaEByscSTxYcbCsqEzESUWY8GBVgAlbqgASQrciSFm3pazXHw9WRWZa9qYQL65lH1LFDXiwqoAV4lYmgugUQwwi+oF+EAFsKR+eRMYz4znUeI5OEg9WSIZVlcVEUBWukjezKOZjUeStPfpYCLWoZH1eynr9GQvpGQtharKuFDxYIWlWUBYTQQWQytyCwEJgRbeidSVgS/mwJebV6COCsRCdYXEJCKzwTJsskYkgOnAmgnwsiry1Rx8LiETGQhgr4mUjFMfCchBYcVBtokwEVnTgCCwWlehWhAerkGHW56Ws15+XjTAjOsTaEKYm60qpa4F19NFHW+/eva158+a2atUqmzRpks2bNy8k3w3KYiKIjjfEIKIf6Ae8P9/YQNbHQ9brj8CKPh+FGs9halLnAqtTp042aNAgmzNnjk2dOtVOOeUUa9u2rY0YMcJWr14dkvF6ZTERREeLwMKDFd2K8GDhwQplRYTXPMk8rG/hrKKOPVh9+/a1bt262dixY2358uXWq1cv69evn40fP94WLlwYkjECKzBNBBYCK5RJYUv5sKU8LOy0IfqoDjGeo9fimxLqNkR47LHH2n777WejRo2yFStW2J577mkDBw60iRMn2oIFC0IyRmAFphliEDGZRe8U+iEf4iQP4SnGM+OZEGF0GwhWAgJr41EymW08O/+biBPESXQrIsyZp9AU82r0ERFiXo1eCzxYVq3AGjx4sOkPFwQgAAEIQAAC+SRw8803m/6EuOo2RFirHKwQnUYZEIAABCAAAQikm0DdCiztItTOwblz59rkyZMT20WYbnOgdhCAAAQgAAEIhCBQtwJL8AYMGGB9+vSxli1bJnYOVohOowwIQAACEIAABNJNoK4FVrq7htpBAAIQgAAEIJBVAgisrPYc9YYABCAAAQhAILUEEFip7RoqBgEIQAACEIBAVgkgsLLac9QbAhCAAAQg8C8CW265pX388cf21VdfZZJJx44dbaeddrJnn302s20oBo/AyqQpUmkIQAACEIDAOgK77767nXrqqfbUU0/Z448/nkkshx12mOn4pBdeeMHuueeeXIgsBFbKTbFZs2a26aab2hdffOFq2qJFC/vhD39oL730UqzfTEw5lsSrl8d+kC1tscUW9t577yXOc2MfqDqvXbu2YfLVG2/v3r3dN0SzcuWhDVlhXU/13HbbbU1/vvOd79iUKVMyKVAOOeQQt7s/LyILgZXyEXjkkUda165dnaLXmV1JfTMxLixaEPXNR00Eb731lt111122cuXKuB4XrNys90ObNm3s5JNPtiVLltjDDz9sXbp0sRNPPNFat25tS5cutXHjxtk777wTjFccBUmYnHnmme6FQx9pVzhEX2TQ2/vw4cPjeGTwMvPQhmIoBx10kB1zzDG2+eab26JFi+y2225zfZOlS9+llS3phUPj4d5777W33347S01wddWxQxIoWismTJiQOZGl9U0iS2N61qxZmfdkIbBSPoS0MJ5++um23Xbb2V//+lfnyUrio9RxYFFbzjnnHFu+fLnNmTPHfvSjH9nq1avt1ltvTb3IykM/yPOpxXDGjBmmg3Yltl588UVnT7rkBdK/pfnaZ599XH0/+OADGzNmjP3gBz/IlMAS2zy0wdtIu3btbOjQoc6b/sYbb9jxxx9vH330kY0ePTozImv77bd3bfjb3/7mIgNqg0T8yJEjM+Xd9X2SVZHVq1cvO/zww+25555z65yEVtY9WQisNK8m/6pb4eKu+LoGkAxv3rx57i0rK0mNWty1IEpQ7bHHHq4dmsi0WGZNZGW1HySyevTo4Q7W1fe2JHaVXDpo0KBMiix5Qffdd1975JFHnDhcsWJFBkb0+iIrq22QuDrggAPswAMPtNtvv92xl4dauUCffPJJKkWWvGynnXaavfvuu85LpblTC/v3v/99u+WWW2yvvfZy85K8vJpjC9Mz0mpYyl1SG+QdlUh86KGH3JhIsydLKRff+9733PrlPecSuZtssomzG115CBcisNI6av5VLy1++qTPggULrEOHDu6PLhmojFETwOeff+48EZMmTUp1a/bee2/r37+/S8TU4Nckpnwate/TTz91HpS///3vqW6DF7tZ7geJrG7dutnTTz/tPhOly4ssLTgSXmnPy/JeII2DVq1aOTtq3ry5GxMffvihPfjgg84bkeYry21QiFmeRC3qujSWn3zySfd3L7Lkybrxxhsb8kfT0hfFC7factxxx9n8+fNNc5TaIi/KJZdc4l5ip06dmpaqb1APJYUrB1Hs16xZ415g5f3RXLrbbrulVmTtvPPOTojPnj27ge/gwYNdiPb6669vcBocddRRTmjNnDnThQuzdiGwUtxjWvTkMpXRjRo1ytVU4UJNYHpLkVDRBCcXt97e0+jJUv30hqsFW2EEXcp1UNtGjBjhfqZJQou9BlEaL3nbjjjiCPv666+dp2TZsmWZ6wdxVd6bhKzyY3y4UNy1oOhSGFpbvX0/pa0v9MarBUSXJuZ//vOfbpGX3Wt8yBsnr4psLq2eLDFWCKp9+/aO82uvvebyl7LUBvE966yz3Di477777KSTTnI5fUqs1pykS+3TvKUXwzRcxZ6rgw8+uCGZWm1Qbt+uu+7qXjgkVnxO1gMPPGAvv/xyGppQsg4XXXSRLV682Hnj/IvSGWec4V5U77jjjoacrOeffz6VAkXiSS8ayttT2sIJJ5zQEBZUeySwJBQ178o7l7ULgZXiHtOkpclL7myv6otzgZTMmNZLddXEtcMOOzjPwquvvuqSqTWo+vXr5xJi5QlSG9L6diLxqjcrhdTkKdECrrpqcSzMjUtzP2hRl5dQ/fDll1/aE0884RbDUiIrrbb03e9+19VXnLXAawHUoiEPQ2FOVpqTqzUezjvvPJejpEV7m222cQu6wlJpboOErV7qtIjru63nnnuuq7sWRQkoeRFLiay02VKx56pQZD366KNunOvFTza02Wab2TPPPGMSWGm+JLA0N6kv/KVxIrHoN34oWqAXWW0MSdOLh17mtt56a5ee4EPKSiPR2qAX8vfff9922WUX50xQwnsWLwRWyntNC4uSwd98802XI6A3XU3Ucq9qYOktJY2XFsFDDz3ULR5KRpbrXZ4riSrla/ifvf766/bYY4+l0vumyVaTk9py0003Ocx6O9Sg9yIr7f2gOiu3QYug8tzUB1ow5WmQ50qTsfJotONIYiWtlwSiBK7yM1Rn5Zjcfffdrs56Az766KOd50GerbRcEoFarH3YW3kyWtQ1juVt06V+UYhH92lhSVsb5PlRTpLGwsSJE5049IJQHkTZlOruRZa8vZqT0uIFVb3kBdGCLQ95UyJLY1rekh133NFtwtECn8ar8HgV2YzmUoUxfYhWOWYSiJqzdO/ZZ5/tXnBvuOGG1MyzGrMS5XpJ0ktTYd6exLv6SW2YPn268/Jm9UJgpazn5G3QAvLtb3/bnWgr8VFKZKWs2htUR23QwqEda959rbcTL7I0MacxpFnYkFIeRE3YhSIr7Xk+CgsOGTLE2ZIWDIWjdCyGzsrx4UEtotrNmeZLAktvuwqHdO7c2Ykr5ZrInvR3JYqn6fK76xS6v/POO13VJLCUkKz/9wJEYREtNHpL16KepsvnJkmM60VIdqSdghIijYksvfwpBy4tl2xbHhL1g9ohOy8nstI8LxUfryIxq/boJUmiXWkMbdu2bTjWR/2gPtFY8Wcp1rpv1AYde+Nz9MQ77ZsjNpYZAmtjycXwe1pAFFKTZ0o76zRolGypCS1rIsuHMiUU9ebrvSMSWfI2yOXrE6xjQBmsyFLcJbJ0ppQmtCycmvzjH//YJfDqTVdhWoVDhg0b5kKGChfWsh/k8VC9tHDrZaLwkv1LkGjzhs7rEnMls3t70tu77pFXK63eBi0myhtTG5T/Jm/CZ5991rDDzued6Odp8fqoD1Rv5YrJXvyp2sXCpJTICjbwAhfkxa3f/FBKZKmfNBbSGo7SvKOQYKnjVSSq1GcSkKp/2s60k4CSp1N/lHYhL5uS8jV2/TmIXmRp/dMRGWkRhFFMEYEVhV7E3y0+HVzJ3vvvv7/95S9/cYJKO+6U8+APXNObu9ymcqum8fLeN3lN9MYrD4mSFotFVpq/mVXqIFT9W3GYNo38fZ2Kk/KVHKoD/NQGiRPtOpXokndRtlXLN3adi6aXCNm7vDiFOSKyJ4UCla+khUPHS2hMSExJrMjOpk2b1pBYnbY+kd3opUmLuTwpCg3qv//2b//mQmrqFwmsf/zjHy7UVst+KPbc6hBaJbErb6dwoSslstIYni22hVKe5+K2KASdVk+u90SrHVk7XkVhSuXtbbXVVs7GFapV7p4iAcXnIOqlT/aWhcOnK5lvEFiVUIrhHj/gtdtGE6/eSrzA0pu8cn/0NqXcB73hS7BocUxrEq9P4FWyovLFunfv7jxxyu3xIc9CT1YMSCMX2dRBqFkRWY0l5eu8GXlPJNB1KaTmc/oig4tQgHZn6qVC+TwK/ymxuNjGlZ8h/qqvjiXp2bOne6Im6rSFBj0KhQi1004LhbwmErReZEkcanGXgFR+iYRumsSVPFfaWKNcpFdeeWWDE8GzdD6RXizkaZOIlVAvDu+rLWn3XHmbyvLxKsrBVahWXisJRPWH1rZSIivCdJK6X0Vg1ahLJLAuuOAC03kgeiPX4qE3Ri0gMkTt9tLOECWYKjG28LyQGlW54bGqu86N0SSsxUFX4SGi8lhpMlBOiXbhZCEpv7gNpQ5C1dtVmj2I5ZLyJbJ0/pVyZNL2xXqFDCS0FALU260/DkP9IvtRor7+qw0Saf+Eifc26Fwueaa0mMiTpV2nXmSl8cR82bd20smzprCg32XXmMhKuzDxOZ8KyerICM1H+hqGbM1vVFEOZVpzEP0GCM1FEoeKXGTxeBWNYXnPNR6U+ymPlsaFxoAXWWk9My3qWovAikowwu8r5CFPlVyiGkzek6WEXm2zlXjR27p2Wdx///0RnhT2V1VXDRjtRtN2f+1e0WSmtigsqInZi6vzzz/f5ZYo7yetlxZueQ+Vt6B2ZPUg1Cwn5UtcKWFdIUt5HDTxagKWN1denrSLLOWCfetb33LfsdN41hgoPszViyyF/XVuVxoPcy0O33tvVSmRlVZh4ucZhZ/10qqXvMLPx3iRJSGsHKA09oPaIO+OXsBVP40HjQ1tGMrS8SoaA/ojT67WMH8emRdZ2t0oASzHgt9Zm9Z1YmPqhcDaGGqBfkfGJgGihUShHSXySmTJjapzcfRvEio+yTTQY4MUUyyylEejCU1vwRJZmtQ0OSgxWYukfp6WS2EDvTFp8tVAV5hKuT7eO5K1g1ALt21nOSlf9qNL28v1gqFQlexJk7OS8SW0tJNNSCMGDAAAFAxJREFU3gh9JDxNBw/qhUNhcY1d2boWk1ILoUSW+itLi0lTIistY7qwHnrx06dvFKbV3OMPPy0WWZrD0ppIrZCa7EdiUB5niS0dX6CwuBdZaT9exR8JoxdstUEv2QqPKzQuL6LEvHY96iVdqQF5vBBYCfVqcUK7f6zOaJHnQSJKYTe5Ub0nK6GqbfRjikWWcq+UL6MFRG/yyi9TjkyaEnh1dIR2n2lA6+wYf5yEQmb+U0MKfWTlINTibds6yFWHt6Y9KV9hDy0QyjP0OVc+iV1jQT/XWTk6q0ubOxTSkcjS9+F0rIFCO2k6IkP106Khl6bCz8ZkydvQ1ESQFZElm1GCvl5atZBrjioMK0tkSXxprCuvNS2XxrFe9GQ7iljIk64NHRJYigxoPpWnR/OXfq76y+uT1qR8n4OoT7hpI0rXrl1dm7TBRjmJSgWQZ0ubWtI0jkPbAwIrNNES5fmEdg1+DRRt7fefX/AxaL2Z6I1c+VdZFllaABUekbiS902DJy0JvF5cydXuPw9T6jgJ9ZeOB1CoKs0HoTa1bVvhjzSLLIkpnS6tz5TIkygbkTiRF0ueXIUOtIik+fDTwqGuQ0XlYdDCUhg61z1ZOcy13FSoBVFXmg5zLayzRLlejrS5RmeN+S9JyJ7SnrsnUagxoU1CElV6WdUY3n333Z13Xd901KYDrQ/aEKJvDaZ5p53Ggcay2qPQucaGciu1WUVroBLd6+FCYCXUyxr4ehORi1TbgfU2Iq+J3sq1bVtbWPU5HAkTDTQl+aZxx2CpYwx0ZldxTlZCWCt+TGPiStxVfyUgFx8nUXHhNbixkm3bOhsnzUn58nRqEtZbuBZAhWs0TiRuJbzSFFZurIsVbtZ41WKnUIfezAvHgjawaMHXophWb0MNzDeWR8rLJi+QXuz84a5ZEVn+RVshM+XoSWTJU6UjMJSfqANFtZtcP9M3XNN06YVCnOUkKAy56t+VQywvlUK1GiM651EbuBBYaerBnNRFi4eSqeXlUa6G3uAltqTotbjrROo0f1i0qWMMvMhSm5R/kqbD+rSQaxeaxKuOitDE5SdeeU70dqh7siaysrhtW2EbhUO0I0q5VBK4yjdUKFkiy9uY8ja0yKT50uGV+hi7FhC1SwuIPgslISWRJY+PFhO/ESTNbclL3Xx43x/QrHbJptIYVi5mrhCzPD/y+mi3nexfAl1HfCgfV3YmoZWmHajyol944YXOMyWngeZW5VoVetfkWZSA1EuhXkjUrqx4pqOOCzxYUQlW+ft+AvC7cpTMqDd2DSi9AUhkpeXSAq4kYy188qYVHsVQ6hgDiSwltvtvr6WlHX6SlYDSRKUkUYUxdWkXkfcUZuU4CU1U8oSq3lnbti1xJUGlS14d8df33wpFlj6jobwr/SxNH6cttGctLBdffLHbIatwszZzKKdMi59ElvpGIR29SKW1DWkanxtbF3lJNKeKs/L5lGZRSmRtbPlJ/p7fSat2yOOuDRHek5VkPap9lnjLU6WIjHKtVG+/c1wvTvo8l168JRYVmUnT5pRq21rt/QisaokFuL9YZPkPOKfpe1FqpnLGtPD5j7pqwVDiZVaPMfD5VtqhpkMtC8VVgG6NvQh5SXSEh0SvPCMKL8s7kqVEankKddaSBLp2BfrDTr3w0oSsE93VV/p8Tlou1UehQOVHeg+0DhJVOEo5PhobGhfaqCJxpRCVcsu44iOgXZtKu5A3RC8dGhfeQ51mkSVb15iVl0cJ4MpN0uW9QXpR1UYPed2zILL8bniNXQlC5SOqffJQF+ccx2cN6SwZgVWjfiklsmpUlSYfWyyytHhk7RiDwgZ6kSVPlp+M08i9VJ004WoS1q5MvwVai7o8KFlJpNaCodCavDp6s1Uyb6HI0tEMCh9KZKXl8js15SWRwNKlhUQhEb0c6SVEfaDw/qWXXurEof/mXVrakMd6nHfeee6MKG2G0IuHwk/qDz+u5U2Rp1dCPk2XIgF+x7jqpRw97WqePn26O+Ff3iCNCf27dmVLQPqjJtLUjsK6aDe8PLiqt0SvxrlChWqLEtwVNVD4sN4uBFYNe1wiS94UnemTxoR2DRLlLih3ScmVOkFbi7smiKwcY1Cqe7MgslRHfcdRuST+DV1nQMkNL1e7xInegBVa1rljWuDTfPCjQh6aeJXE688mKjyzS2/ysjeFD9KUDO7FlT+PTv2iTw4pT0bndelbgsqRUR/o0oKiozLS+gmfGk53kR6tOUiCSZsI5EHUocD6vp1EiOxFqQlKZVBf6JgSHX6sY1jSemkO1RhWOoXmfoUHdfmddrK3NL1klOOoF1YlsGv3r45iSFuuWLn6x/VzBFZcZHNQrnZ4aReaQmlayH24UBOZEnjTfoxBU13gRZaSStW+tB386E/91mF8/huOWjzmz5/vdhO9+uqr7g1x2LBhLjSicKFyN9J4afGTh0F5hwobKL/Ki0IvsiTgdSRGGr6P6Bn6sKXqXZhwr2RkvZVfc801zqOorfMKi2hhUY6J/3xUGvsii3XS2VVKTdBhlbITeRJ1Er4OC9b4VX/InvTyIS+vxoxC52lPpPaf8pHIUkhZ9qYzuiQmNR/9+c9/Tu1BqKXsSEdN6EgJfeJt0aJFWTS14HVGYAVHmp8CtXgrD8Z/pqdUuDDLrVU+kP6k0Xsorn6no45b8CJLYRDtUNP/a0GX6NKCrl2baTlvrNAmtGgoaV3eNi2KuopzxrRIqo3ykKapDV7kqh/8yfFqj8KYCumk+fNPWR6XhXXX7jNtThFveaWKD2z25y0pb0miREI3S+eneZGlULk/qkQvJBKSPjcrK30pb65eNhTq1FmPXGYILKygUQL+0MeRI0c2iBAtjgqDaBApz4QrXgISHso10YQrUaXcJYWo5FnUpVBUmrw+xTT8+T7yOshT6LdvZyUxv1BkKQ9G3hTtkJowYUKqxGC8Vli70rXb1+ckFe/G1KYPeav0R+df6VKoXCHELF2lRFaW6l9YV+9BvOGGGzLlfYuLNwIrLrIZLFcTlhY+nckld7veCHUIqnaC+BCJki6VNKo3lDR5GzKIe70qy0uiUIfeZP0p83pbV2hN4VntMFWOlRdZCtEqZKJ+Sns/eJGlXBnl8HmRpVCncmnSHsrxIkvt0Kc/FM5JO/Osjwdff22I0DE2Yi5hW3jpaAx9oki5cGk+1bySvpDI0plq8opqTGf1UnhTJ7drlzYXHixs4F8EtIgoSVFJo3K3a0eIEqwlphRb14GQWlQUxlGMPa1htax2aOF3HeUdVA6JxJUWdfFWv6h/CsOFaW1rqdP+5XHTB2uLRVZa21Bcr1LhwqzUPcv1FHd5bN999113+nehsFXKgjaCyJuYtXBalvuEuldOAA9W5axydadyj7Qjx09YOmFeO1n+8pe/mBKPlVSqsJRye3Qmi8750cWbSXxmUCiydPaY+Etc+ZOb5eXSTkJtTde3yNJ4NXXavxdZSk7W6fmFn9VIY1sQWenoFR0mKs96YZ6SaqadzJqrCkPP6agxtYDAOgIIrDq0BJ88rab7wza9wNIWem2n1440eU8UxtHuLoWm8FrFbyxeZClkIE9WlrZqi0650/51j8R92nZtVtqz8qjIoyvPLrsFK6UW/T4d86E8K81BGhfyqMvWtHtWye9cEEgjAQRWGnsl5jp5t7u2mss7IpGl0M2mm27qdoHolHB5TpTQqyTT2bNnp/pMmZhxJV58cbjQ52QlXpEqHijRLpGunCotfFk97b+KJnNrwgSU36Ozo+RN1zlkygPV3MQFgbQSQGCltWdirpdO3pXrXZeSpb0nS3k/OvxUb+favaPTd/0xDTFXieILCKRdZOm4CIX69DkYeaTkXdAZONpqrjy9LJ/2jyFCAAIQCEEAgRWCYgbL8Du79HkP5V7pjVAiSzvVdKCoTub1p1ezY6o2HSyRpTd2fesuTTvXFK5R/ovOJtJp2cqP0b9p95POINLlPwWlAwd1sraEunL5uCAAAQjUCwEEVh30dPHhfL7JOhZAuQzKu1JeiXaqZe0DyHXQfalqohdX2vzgQ5f+VHwd7+EPRJXNaXt9lk/7TxV4KgMBCGSOAAIrc11WXYV9QrvyF3QopZLX/XfS5LlSKEchQB0EKc8VIqs6vvV0d2PiSiJdR3voxO1CkVVPbGgrBCAAgWICCKyc24TP5enevbvbgaNwk0SUdt/oxGN9MFWLo5Lada6MPnfwwAMPcJBizu2i2uYpz0qnNEuoy0ulkJ8X7woh69gF3YPIqpYs90MAAnklgMDKa88WtMuLrAMPPNAJK+0iVEKyLh3gp09N6BA/f95SHSChiRtBwIcClZ937733uh2mugrDyrpHp/1LxN9xxx0b8RR+BQIQgEA+CCCw8tGPZVtR6qTwrl27unOuJLgUOuQ8mbIY6/4GL7K001SHzpKzV/cmAQAIQKARAgisOjKNxrb+y4Ol8CG7BevIGCI0tdCT5cOFEYrjVyEAAQjkkgACK5fd2nij0n6+Up11R2abi8jKbNdRcQhAICECCKyEQKfpMWk9XylNjKhLeQJeZLVr186FCrP6+ZvyLeUOCEAAAtUTQGBVz4zfgAAE/kVAOwf1h+9UYhIQgAAE1ieAwMIiIAABCEAAAhCAQGACCKzAQCkOAhCAAAQgAAEIILCwAQhAAAIQgAAEIBCYAAIrMFCKgwAEIAABCEAAAggsbAACEIAABCAAAQgEJoDACgyU4iAAAQhAAAIQgAACCxuAAAQgAAEIQAACgQkgsAIDpTgIQAACEIAABCCAwMIGIAABCEAAAhCAQGACCKzAQCkOAhCAAAQgAAEIILCwAQhAAAIQgAAEIBCYAAIrMFCKgwAEIAABCEAAAggsbAACEIAABCAAAQgEJoDACgyU4iAAAQhAAAIQgAACCxuAAAQgAAEIQAACgQkgsAIDpTgIQCB5AgceeKB76Isvvpj8w3kiBCAAgRIEEFiYBQQgkAkCQ4cOtUGDBtmmm27aUN+1a9fa+PHjrVevXvbFF1/YJZdcUnFbfvazn1m3bt3sqquu2kCY/e///q916tTJrrnmGnvsscdcmQMGDLCzzz7bRo4caVOmTKn4OdwIAQjUJwEEVn32O62GQOYISGAdd9xxdsMNNwQROOUElrxic+fOtSuuuMJWr16NwMqcxVBhCNSWAAKrtvx5OgQgUCGBpgSWPE66br/9dpNwkjdru+22swkTJtjy5cvtzDPPtK233tr9+9SpU61Dhw7mw4oST9dee+16os17sDbZZBO7++67bcyYMRsIrMsuu8z69+9vLVq0sJUrV9ro0aNt8uTJzsO1Zs0a69ixo7Vq1crmz59v7733nvXs2dOaNWtmL7zwgv3P//yPE22DBw+2E044wdq0aWOLFy+266+/3mbNmlUhEW6DAATSTACBlebeoW4QgEADgUoF1uWXX24rVqxwnq558+bZjTfeaB999JFJNJ122mnWo0cP+9Of/mQHHXRQkyFCCbJ3333XCaXf/e53tuOOOzaECDfbbDNTfSSonnrqKfuP//gP+/jjj23YsGFOYEmYDR8+3Pbaay8nolSfq6++2nr37u28cOPGjbNVq1bZOeecYzNnzrSHHnrI/v3f/90JwIsvvphehwAEckAAgZWDTqQJEKgHAqVysJTU/vOf/9yJJ+/B+ulPf2qPPvqo8zrpkldInqRbbrnFpk2b1oCqXIhQAmvEiBGm8l599VUnhHwO1oIFC5zweumll5wn6he/+IUTU/7nr732mv3f//2f85JJ8M2ePbvh/3392rVrZ127drVf//rX9vrrrzsvW79+/dx9JOvXg0XTxrwTQGDlvYdpHwRyQqBSD1axwJKnasiQIbb77rvb119/7UKEf/zjH10osakkdwksCaYLLrjAhQcffvhh69u3r/NQSWBdeOGFtv/++7sQoa633nqrKoG17777NoQpfReVClfmpPtoBgTqjgACq+66nAZDIJsENlZg+dZuvvnmTmgpb+rPf/6zEzeVCCyFBq+88kpr3bq1E1MKOe6888521FFHuR2Md911l/OgeUEmAVaJB0s5YhJZ//mf/+nyr7ggAIF8EUBg5as/aQ0EcktgYwRW9+7dnadKuwGVk6WE8iOOOMIJrAMOOMAlnv/hD3+w559/fj1uhYJJP1DelPKllFulhPi9997b+vTp48r55JNP3PEQOjKimhChEuMVFnz66adt7Nixrm7ysilXS7lfXBCAQLYJILCy3X/UHgJ1Q2BjBJbgFO7U87sIFSI87LDD7Cc/+Yk7V0sJ6YX5WcUCS+XIiyWPlwSWQoRKbJfQ+uyzz2zJkiXWtm1blwyvZPVKPFjKEVOY8fDDD7ctttjCJeJPmjTJbr755rrpUxoKgTwTQGDluXdpGwQgAAEIQAACNSGAwKoJdh4KAQhAAAIQgECeCSCw8ty7tA0CEIAABCAAgZoQQGDVBDsPhQAEIAABCEAgzwQQWHnuXdoGAQhAAAIQgEBNCCCwaoKdh0IAAhCAAAQgkGcCCKw89y5tgwAEIAABCECgJgQQWDXBzkMhAAEIQAACEMgzAQRWnnuXtkEAAhCAAAQgUBMCCKyaYOehEIAABCAAAQjkmQACK8+9S9sgAAEIQAACEKgJAQRWTbDzUAhAAAIQgAAE8kwAgZXn3qVtEIAABCAAAQjUhAACqybYeSgEIAABCEAAAnkmgMDKc+/SNghAAAIQgAAEakIAgVUT7DwUAhCAAAQgAIE8E0Bg5bl3aRsEIAABCEAAAjUhgMCqCXYeCgEIQAACEIBAngkgsPLcu7QNAhCAAAQgAIGaEEBg1QQ7D4UABCAAAQhAIM8EEFh57l3aBgEIQAACEIBATQj8P387rUmGcF72AAAAAElFTkSuQmCC">
            <a:extLst>
              <a:ext uri="{FF2B5EF4-FFF2-40B4-BE49-F238E27FC236}">
                <a16:creationId xmlns:a16="http://schemas.microsoft.com/office/drawing/2014/main" id="{96661874-42CE-423A-A203-EC89EC81CC2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data:image/png;base64,iVBORw0KGgoAAAANSUhEUgAAAlgAAAFzCAYAAADi5Xe0AAAgAElEQVR4Xu2dCbQVxbW/N0QGBUU0DoBxxAlRY5BRiZHB2UTFpzgBzqhRnslLXPHF9f7rZVrm+VYW+qKiMjmBCsFZDIgTIuKIoihBogZENKI44ADqf/2a1LU5nHvPObfq9Onu8/VarkRP3+qqb++q+vWuXdUtBg4c+I1xQQACEIAABCAAAQgEI9ACgRWMJQVBAAIQgAAEIACBiAACC0eAAAQgAAEIQAACgQkgsAIDpTgIQAACEIAABCCAwMIHIAABCEAAAhCAQGACCKzAQCkOAhCAAAQgAAEIILDwAQhAAAIQgAAEIBCYAAIrMFCKgwAEIAABCEAAAggsfAACEIAABCAAAQgEJoDACgyU4iAAAQhAAAIQgAACCx+AAAQgAAEIQAACgQkgsAIDpTgIQAACEIAABCCAwMIHIAABCEAAAhCAQGACCKzAQCkOAhCAAAQgAAEIILDwAQhAAAIQgAAEIBCYAAIrMFCKgwAEIAABCEAAAggsfAACEIAABCAAAQgEJoDACgyU4iAAAQhAAAIQgAACCx+AAAQgAAEIQAACgQkgsAIDpTgIQAACEIAABCCAwMIHIAABCEAAAhCAQGACwQRWx44d7eyzz7YOHTrYtGnT7JlnnlmvqieddJLtt99+9vzzz9ukSZPW+61///52+OGH23vvvWejR4+2rl272qmnnmqfffaZjRs3zlasWLFBs3fbbbdG72nZsqUdeOCB1qdPH9tiiy1M/7527Vpbvny5PfTQQ/bKK6+UxOjKb9u2rb355pt2zTXX2Ndff93o351yyim27777Rs+5//77bfbs2UXvdfctWrTIbrjhhqL3HHXUUfbDH/5wvd+++eYb+/TTT23hwoVRG1auXLne78X+prDwZcuWRXyLXdtss42dccYZtvHGG9vNN99sqp+uESNGWLdu3Tb4E7Xzn//8pz3++OP29NNPb/B7p06d7JBDDrFddtnFxNDV/6WXXrL77rvPvvzyy/X+xj1HdRw7dqx98sknG5Tp7nnsscfs3nvvbdQWjoXs9eijj9oDDzzQ6L3yD/ntlltuaR988EGj/iYfOu+882z77be3p556yv7yl780aTv52IQJE6J74r4U/yMxWLp0qc2aNauBt/u9sb+J//3nn3/eYKtQ/Bqzd7HGujaWY5di94TyWY098Uu+Jjb/+Mc/Il9Tv3eXe2bcPu631q1b25FHHml77723tWvXzlq0aGFr1qyJynnwwQft73//e0M5TY0/hTaMj2OunxXWOV7/wjFEfenHP/6xfe973zPV0fUltWH69OkNfWXUqFHWpUuXkmObbnB96Ac/+IENGjSoYZwUt9dee83uuuuuon2wrMK5CQIQiAgEE1gq7JxzzokmVE1qEhnu2mSTTaLJSYOLxJLEyurVqxt+HzJkiPXu3btBfDV38FKBmgglzvbaa69oIPrwww8jYbL55ptb+/bt7auvvrInnngiGnibuuITnAadKVOm2Isvvlj0TzSoaQKRuGxKYMXvU51uueUWW7x48QZlukngo48+slWrVkW/q10SARIr+u9Tp06NxFbhxBH/m8KC3333XbvtttuKtqGUwJKgU53dJZZiKhEjnnHB0717dzvuuOMi3mL3/vvv23e+8x377ne/axtttFHkA5MnTzaJKXe5CVjlScBIpBde5Uzk+pv4xK3JdcyYMev5W7zcH/3oR3booYdG9WtKYO2zzz52/PHHR/zVnuuvv34DkRt/djGBJRvqJcIJdfnLpptuWtQnnf8V/k287l988UXUzyTSQvE74ogjoj7sLtlr6623juoYr7t+f/3116Pnl2OXpgSWr89uttlmJt9W34sGtRYtIsGgcUdC/Y477mjoK40JLLVRLz8SMxK+rq1u3BBriZk5c+ZEz2juGOX6WWGd43YVa7246GVEfUl+pxcftUXjWbx98kW9EKkvnXjiiZGt3NWmTZuoz6nuehmKX88++2z0rxKUsrF+1326Xz7+xhtv2LXXXtvkS2XRgYT/CAEINBAIKrA0UR188MG2ZMkSu+666xoesscee5giWBok9DanCNarr77a8PtFF11k2267bRRp0MDS3MHLTXCKXmkw0luYBil3aTIdPHhwNGhIoLzwwguNuoKrgwYpXRJXEkTFLkXfDjrooOgnld1YBGvAgAHR8yVUNLGqrcUiMY1NAnp71SAq8aiBdvz48Q3RvabezMvx91ICq1jU6Cc/+Yn17dvXPv744yhao0Fe5Zx++umR+Hr55ZcjQeeiVZr0JH632247+9vf/hZFqpzYiEdO5CMStHHbqQ3lTOTOBxQBVNmarO6+++5ItBVe8aiUfhPTxiKmegno2bNnJNQ0ATVm42J2aMqfFb2VT0jgSfRXMoHH2xOSX7zccvpiOXZpSmAViyb5+Kz+VuJefqioTzxaXMw+8oNhw4ZFkVqJVQkWFyHWb/JzvQBKzMhn9Vs5XIrd01g/K9ZeCcRzzz036lPz5s2zO++8s6G/qH0aU3fdddcoIu+ipfFyNA5KMOuFpljk+vzzz2+IyLoXmh133NFOO+20SHQVjtPl2IR7IACBbwkEFVhaItPbliZcveErIqDLCRC9ZeoN6+GHH45C7ro0AA4fPjyaYG688cYoDN/cwcst9ygy0NgEqPppotQE39gSnerl6qAJVSJLIqHY5OsGQb356V4tLRR7tpvMO3fuHE2iGrDFp1h0pSmx5MoRN5Uj8RAXFaEnq6YmTzdZSCzec8899uSTTzbY+u233474xiOVqucOO+wQDeASi/GooHuOmEic6e8LlwrLmcjjLLS0o6ihxHyxCchFpRT50ITS2JK08ysJq+eee8769esXRW+K+U+lAiveP+LMyukDxQRWCH55EFhqgxMYipDJlxSVKmYf5wcS48WiyhIzI0eOjCLIGrceeeSRZo9RlQisnXbaKRJ+Ghvjy/bOPm681Quba1+5AksRtGOOOSZ66VVkTmkQ7tJSo+rZVKoDkygEIFCaQFCBtdVWW9mZZ54Zheb19uOWsPSmpNC7lpIOOOCAKKfBRbj2339/O/bYY6O3Qrd0WM7kUuweV5aW1eICL45hzz33jN78JJgmTpwY1aXY5crXW6sGMC2buME1fr+EkvIjXAheDIoNTG4QV90kqsRJYrNYdKVUNMpFwt555x276qqrorfaUn9TyhWaE8GS2NNgHG+zeyuOi+jCZyuyIDsoqqRIoi4nnvTf9FYukSXBpiikuyoVWHrr33333aM/dxG2eF20JCS7SJTKvo0JLLeMKPGv+ihXTQKx2GTcHIHlXjJatWrVEDUopw8UE1gh+OVFYLm+HrdrMfsoyqMItETG1VdfXbSraMxQefIpRZ3LsY9vBMuNpxJDEkGKIscvCX/lmWos08tW4ctMqQhWsYa6lwk3hsdXGkqNIfwOAQisTyCowFLRysPaeeedG6JUbvLQIHDrrbfaySefHL2RuWiQBjwtk2i5ziW/N3fwcgOlogvxJcp4k8t9g4zXQRO9lnEUYShMdj/rrLOipHzlnelvGnvz0xJTr169GhKkXVSvWHSllFgqxqfU35Ry/OYILLVbIkVCS7aTGJVwVBRP0an58+cXfWyxusbFk8S2ckOUYKxyFixYsJ4IKzfJXcJJZShpuTDZ3eXDKXI1Y8YMO+ywwxoVWPJpRROcwHbCrNgSb3MElhpXGDUopw8UE1hi48svLwLL9THl4TX1IuJ8r9gGnMb6TTn28RVYerZbhld0TUudip7Fo01N9etKBZb6saLLWirVM8jBKjVq8jsEmiYQXGA5kaPolaIGrpNrcNC/azBThMLtNHSTlyY57abSVc4OKteseGJyOSIjvqzVVAg8Pjjefvvt0dKnEw4u2d0JDC0xqW26p5jAKvZWWPi38YTvUu1wdRMDt3RQakdWUzsIVU4lAksDsSI/Ep16y5aQ0fKu/n+xnYiFLujqGq9TYXRKSyPKNVNOjHLNlFNXaQRL9ZIfughjfDnWTb7aZCBR0tiuVWen+BJxPGpZuMTrI7Ak+px4LNUH4jsIxTckv+YKrHIG27g4rpbPaklPL23KD5SAjkd/Son7pnanFuOiZeNSV3yMKrWLsHCTjMsBU3ReEU5dsr2iqVoRcLt9i9WhEoGl5yhKp5cR5SLedNNN621CKdVGfocABDYkEFxgubwAdVJFe/QGpk7rxIxb3tIxDhpsFfFQHoA6tNtRV84OKre7SfkV8WiYkpubykNqjsBS+Vra1MQaT3bXTrn4f2ssd8EtMUksxCNgbjmtMLriI7Aa25HV1A7CcgRWsc6jXZra0KClMgmgcqOD5QiseLK8WypsjsCSOFaisHLk3HJsPG9O/00TYGMCq9DG4hA/kqRwiTe0wGpsF2F8B2ExgeXDr7kCq3Cnabwc5UVqqauYwPL12caOPFD0UiIkvqM5tMBqapdnsTGq1C7C+A7COD+JRo0jeulQe/Vc9T8dqSAfL3asSSUCy0XKNG5rpeGtt95ivoQABDwJBBdYbgBRjoqWjY4++uhIQLl8J5e4qY6sqNXQoUOjowjiRzc0N/xerSVCCSwlcmtpyEWrlNeh85PiUa3GBJZbNi0UUo0Jr3IFVqnckkp8o1QEKz55uu3fhYnsLmfEd4nQRRGUTB5fKtRbvJYvKlkiVGQxHq1SYnphBEq7GosJLHe8iCKQhUKqmPASbx+BFY9+ltMH4vYtJj6by6+5Aqspu1RzF2HhkQcScxIk8U0grk1NCax4TmCpvlOOfUIsERarh9qm3do9evSIxtZ4ekX8/nIFluv76rfKidRSKRcEIOBPILjAUpUkKLTdV1EqHS6qHIh48qgiN5qMtQ1feUluick1p7mDVzWS3OMiJp5vJcGhpad4XlYxgeWWmDR4NXYVnrNVSmDVOsldgkORR+2qKkxm901yL5yk40uF2mygIz8qFVjxfCtF2ySw4nlZjfmbE2JuaaaY/fRyEE+gb47ACpnkHoJf1gRW4eG4GlPUN7WsK3srJ7MpgVXOi1ktktzl6/pHke/Cg5vVHuef6hd6CdSml+YIrHLGW/+phhIgUH8EqiKwXOK62yavxEx3LIN7y9fbtZat9PYUz7/S7+V0+GL3VOOYhrjAikc+NKjFE59V72ICy0U6dHSFOzQ07mZ6+9YbtxLC3TlbTQksRVUk9CQa4ieKlxJlpVy7VASrcOLWUqwSw9Wu+PEVLlrU3GMaCp8TX+rSLim9vVcqsNR2l5guzrKbLieMGvM3cdZvjS19uYNf45HJ5ggsiQH1B51X5HK6yukDcZs2tnzaHH5ZF1jxc60K0wWac0yDi2RqmTnJYxqc8NNyXbEvSTgf0VJhPMXC2a/cCFapsYHfIQCB5hGoisByeVhaSip2sKj7XbsJlSdReKBdOZNLY/doAC110KgGJC35aMt1Y1ex8uMH/7lT4uMnehcKLHe/jmModsRD/C1UeSiurMbEksTFCSecEB09oLyhWh40qklMZwPpXCt9Kke7/XSVe9Bo4UnRTeVXuaUuF0lqjsByx2SoDJ2EreipE7TFbO2iXvLhxk7xd2JSLxJuAqxUYGmjgI4IUJ1CHDRajE2l/LIusFR/HbshUS17xw8VLmYf+bIistp8U3jQqMpy+UlJHzTq2iAflF3jL6nxesWFeXMiWM2bOvgrCECgFIGqCKz4TplinypxScJ6Iyz26RwfgdXYp3LcZ0l0ZpSSpt0BnZUILN3rJlVNiIXfpCsUWC7iFRdPhc8rJsLcJFD4qRwtqyq3TREVTRo6LNVdxf6m8Fk+n8opNnF///vfNx0/ocRcJdq6bzw29qkcRXw04cU/7+HqWCqB3S0VintzBJY7oFWCsHBJtpi/FRNPhTyLibCmBFZhQrT7DIteMhQFUyTXXeVs9Cj2qZzG2FTCL2mB5fupnMIlQld/d6iwdqu6Q28be3mRLZUPqrFL/qFz7fQS5cYN93UBd2RIc8eoUknuqns80V27IfWFDPUb96kc3ePqJd+R8NKRIYVXuREsJ+T098qVLfcYiFKTC79DoN4JVEVgCapycZSH1VjiqJtQi+34a+7g5YwZ8mPPhYdPFubzxL8lWCiw3BJTqeTZwslcSwOFH3uWMNRynD4/M3PmzA12DZXa8i42Ph97bmzidnYs/PRNcz/23NhzXGRMy8DNEVhqf2ObCgr9TZy181CRx8Ll68IBw3282y3xNiWw4lv64x8k1jMKJ7VSxzSoHsU+9hyCX9ICq6lBuDk+68qLixn1GX0kvamldPexZ0XYJdok5pXHpQilXsjiH41u7hhV6pgG1b3Yx5612UO5evIhV6/GPhTu2l+JwNL5hG6pEYFV77KA9ociUDWBFaqClAMBCEAAAhCAAASyRgCBlTWLUV8IQAACEIAABFJPAIGVehNRQQhAAAIQgAAEskYAgZU1i1FfCEAAAhCAAARSTwCBlXoTUUEIQAACEIAABLJGAIGVNYtRXwhAAAIQgAAEUk8AgZV6E1FBCEAAAhCAAASyRgCBlTWLUV8IQAACEIAABFJPAIGVehNRQQhAAAIQgAAEskYAgZU1i1FfCEAAAhCAAARSTwCBlXoTUUEIQAACEIAABLJGAIGVNYtRXwhAAAIQgAAEUk8AgZV6E1FBCEAAAhCAAASyRgCBlTWLUV8IQAACEIAABFJPAIGVehNRQQhAAAIQgAAEskYAgZU1i1FfCEAAAhCAAARSTwCBlXoTUUEIQAACEIAABLJGIPcCq1+/fjZo0CBr166drVmzxp599lm766677Ouvv7YjjjjC9HurVq1s1apVNm3aNFu4cGHWbEh9IQABCEAAAhBIGYFcC6wuXbrY8OHDbdGiRXb33XfbAQccYAcddJDde++99uGHH9rQoUNt/vz5NnPmTDvppJOsQ4cONmbMGFu9enXKzER1IAABCEAAAhDIEoFcC6xu3bpZnz597K9//astXbrUttlmGzvttNNs7ty51rp1a+vZs6dNnDjR3nnnHevbt68NHDjQJk+ebIsXL86SDakrBCAAAQhAAAIpI5BrgVXIunfv3pGIuv32222PPfawvffe28aNG2crVqyw3XbbzYYMGWJTp06NIl5cEIAABCAAAQhAoLkE6kZgablQ0StFp6ZMmWJHHXVURQKrU6dO1rlz5+Zy5u8gAAEIQAACEEg5gbffftuWL18epJZ1IbDat29vI0aMsLVr19rNN99sn3zyScUCKwhtCoEABCAAAQhAoC4I5F5gtWzZMopcbbrppjZhwoRIXOkaMGAAOVh14eI0EgIQgAAEIJA8gVwLLImrU0891bS8p8jVsmXLGgh37do12jm4YMECmz59OrsIk/c9nggBCEAAAhDILYFcCywlrktgtW3bdj0DSmiNHj3aBg8ebP3797c2bdpwDlZuXZyGQQACEIAABJInkGuBlTxOnggBCEAAAhCAAATMEFh4AQQgAAEIQAACEAhMAIEVGCjFQQACEIAABCAAAQQWPgABCEAAAhCAAAQCE0BgBQZKcRCAAAQgAAEIQACBhQ9AAAIQgAAEIACBwAQQWIGBUhwEIAABCEAAAhBAYOEDEIAABCAAAQhAIDABBFZgoBQHAQhAAAIQgAAEEFj4AAQgAAEIQAACEAhMAIEVGCjFQQACEIAABCAAAQQWPgABCEAAAhCAAAQCE0BgBQZKcRCAAAQgAAEIQACBhQ9AAAIQgAAEIACBwAQQWIGBUhwEIAABCEAAAhBAYOEDEIAABCAAAQhAIDABBFZgoBQHAQhAAAIQgAAEEFj4AAQgAAEIQAACEAhMAIEVGCjFQQACEIAABCAAAQQWPgABCEAAAhCAAAQCE0BgBQZaqridN//Eft1ngW2/2aelbg36+1sftbPfzu1uSz5sH7RcCoMABCAAAQhAYEMCCKyEvWLcYXMTF1euiRJZZ0zvk3CLeRwEIAABCECg/gggsBK2+cwTHkr4ies/btDtA2v6fB4OAQhAAAIQqAcCCKyErYz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p4HgbXz5p/Yr/sssO03+zRRem991M5+O7e7LfmwfaLP5WEQgAAEIACBSgkgsCol5nl/HgTWuMPmJi6uHHaJrDOm9/G0An8OAQhAAAIQqC4BBFZ1+W5Qeh4EVh7akLDZeRwEIAABCNQZAQRWwgbPgzjJQxsSNjuPgwAEIACBOiOQe4HVsWNHO/DAA61bt262evVqu+qqqxpMPGTIEOvdu3fDv3/++ed2880326JFi6rmBnkQJ3loQ9UMTMEQgAAEIAABM8u9wLrgggusRYsW1rJly+h/R48e3WD4ESNGRP9/woQJiTlDHsRJHtqQmMF5EAQgAAEI1CWB3AssZ1WJqQ4dOqwnsC666CJbtmyZTZ06NTHj50Gc5KENiRmcB0EAAhCAQF0SqFuBpYjWqFGjTEuIbdq0sTVr1ticOXPs/vvvr6oj5EGc5KENVTUyhUMAAhCAQN0TqFuBtckmm1j//v1t1apV9txzz9mRRx5p3bt3t0mTJtnixYur5hh5ECd5aEPVDEzBEIAABCAAgXrIwWpqiTDuAdtuu60NHz7cnn76aZs1a9YGztGpUyfr3Lmzt9NcvssfvcvwKeCS13/p8+fR3+ahDd4QKAACEIAABHJH4O2337bly5cHaVfdRrC6dOkSRawkqFauXGmlBFYQ2maWh+hPHtoQyp6UAwEIQAACEChGoK4F1rBhw+zVV1+1++67jyXCCvoHAqsCWNwKAQhAAAJ1SaBuBZas3a9fPxs8eLC1a9fOPvvsM5s9e7bNmDGjqo6QB3GShzZU1cgUDgEIQAACdU+gbgRWWiydB3GShzakxR+oBwQgAAEI5JMAAithu+ZBnOShDQmbncdBAAIQgECdEUBgJWzwPIiTPLQhYbPzOAhAAAIQqDMCCKyEDZ4HcZKHNiRsdh4HAQhAAAJ1RgCBlbDB8yBO8tCGhM3O4yAAAQhAoM4IILASNngexEke2pCw2XkcBCAAAQjUGQEEVsIGz4M4yUMbEjY7j4MABCAAgTojgMBK2OB5ECd5aEPCZudxEIAABCBQZwQQWAkbPA/iJA9tSNjsPA4CEIAABOqMAAIrYYPnQZzkoQ07b/6J/brPAtt+s08T9YC3Pmpnv53b3ZZ82N77uXlogzcECoAABCCQUgIIrIQNkwdxkoc2jDtsbuLiyrmaRNYZ0/t4e14e2uANgQIgAAEIpJQAAithw+RBnNAGf6cZdPtA70LyYAdvCBQAAQhAIKUEEFgJGyYPkyJt8HcaBJY/Q0qAAAQgkGYCCKyErYM48QeOOFnHMA++5O8NlAABCEAgnQQQWAnbJQ+TIm3wdxpEoj9DSoAABCCQZgIIrIStgzjxB444IYLl70WUAAEIQKC6BBBY1eW7QekILH/gCCwElr8XUQIEIACB6hJAYFWXLwKrCnwRWAisKrgVRUIAAhAISgCBFRRn6cKIYJVmVOoOBBYCq5SP8DsEIACBWhNAYCVsAQSWP3AEFgLL34soAQIQgEB1CSCwqsuXJcIq8EVgIbCq4FYUCQEIQCAoAQRWUJylCyOCVZpRqTsQWAisUj7C7xCAAARqTQCBlbAFEFj+wBFYCCx/L6IECEAAAtUlgMCqLl+WCKvAF4GFwKqCW1EkBCAAgaAEEFhBcZYujAhWaUal7kBgIbBK+Qi/QwACEKg1AQRWwhZAYPkDR2AhsPy9iBIgAAEIVJcAAqu6fFkirAJfBBYCqwpuRZEQgAAEghJAYAXFWbowIlilGZW6A4GFwCrlI/wOAQhAoNYEEFgJWwCB5Q8cgYXA8vciSoAABCBQXQIIrOryZYmwCnwRWAisKrgVRUIAAhAISgCBFRRn6cKIYJVmVOoOBBYCq5SP8DsEIACBWhNAYCVsAQSWP3AEFgLL34soAQIQgEB1CSCwqsuXJcIq8EVgIbCq4FYUCQEIQCAoAQRWUJylCyOCVZpRqTsQWAisUj7C7xCAAARqTQCBlbAFEFj+wBFYCCx/L6IECEAAAtUlgMCqLl+WCKvAF4GFwKqCW1EkBCAAgaAEEFhBcZYujAhWaUal7kBgIbBK+Qi/QwACEKg1AQRWwhZAYPkDR2AhsPy9iBIgAAEIVJcAAqu6fFkirAJfBBYCqwpuRZEQgAAEghJAYAXFWbowIlilGZW6A4GFwCrlI/wOAQhAoNYEEFgJWwCB5Q8cgYXA8vciSoAABCBQXQIIrOryZYmwCnwRWAisKrgVRUIAAhAISgCBFRRn6cKIYJVmVOoOBBYCq5SP8DsEIACBWhNAYCVsAQSWP3AEFgLL34soAQIQgEB1CSCwqsuXJcIq8EVgIbCq4FYUCQEIQCAogdwLrI4dO9qBBx5o3bp1s9WrV9tVV13VAPCII46wfv36WatWrWzVqlU2bdo0W7hwYVDAhYURwfLHi8BCYPl7ESVAAAIQqC6B4ALr4IMPtmHDhtmNN95oDz/8cEPtBw8ebGeccYZdf/31NmvWrOq2Klb6BRdcYC1atLCWLVtG/zt69Ojo165duxmyUS8AACAASURBVNrQoUNt/vz5NnPmTDvppJOsQ4cONmbMmEiIVetCYPmTRWAhsPy9iBIgAAEIVJdAMIHVu3dvO/XUU619+/a29dZb27vvvmtr1qxpqP2WW25pX331lV1xxRU2b9686raqSOkjRoyIBJQTWAMGDLCePXvaxIkT7Z133rG+ffvawIEDbfLkybZ48eKq1Q+B5Y8WgYXA8vciSoAABCBQXQLBBNaee+5phx12mG2++ea2zz772IsvvrheJGjt2rX21FNP2ezZs6vbokZKLxRYRx11lO299942btw4W7Fihe222242ZMgQmzp1qi1atKhqdURg+aNFYCGw/L2IEiAAAQhUl0AwgeWqqUiWEyoSVGm5EFjrLIE4yY84yYNYT8v4QD0gAAEIhCYQXGBFk/igQaYI0V133WVaGjz++ONNEaw777zTpkyZEroNZZXnK7A6depknTt3LutZTd10+S5/9C7Dp4BLXv+lz59Hf0sbvBEadvBnSAkQgAAEQhN4++23bfny5UGKDS6wdt99d7v00kujXXmTJk2ykSNHRkuFn332WZSb9bvf/a7qO/WKkSEHiwhW3C/yEP3JQxuCjGIUAgEIQCCFBIILLO0WPOuss2z8+PHWtm1bO/nkk23s2LH29ddf25lnnhn9/xkzZiSOolBgaRehdg4uWLDApk+fzi7CCiySh4mdNlRg8EZuDbHc7F8LSoAABCCQTgLBBVavXr3s4osvtjlz5tgWW2xhO+64o1122WV26KGHRkuHV155pT355JOJ0ygUWKqAxGD//v2tTZs2nINVgUUQJxXAqqI4yYMd/ElSAgQgAIF0EggusNRMCSyJl2+++SbKuXrjjTfsoosuinYW/td//Vc6SSRUqzxMirTB31lCRH/yYAd/kpQAAQhAIJ0EqiKwCpu61VZb2fbbb2/PPvtsOikkWKs8TIq0wd9hEFj+DCkBAhCAQJoJVEVgbbLJJlFOk45skLhauXJltGSopPdqnpKeZtCubogTfyshTtYxzIMv+XsDJUAAAhBIJ4GqCKw//OEP0WGjL730kn3wwQeRyNLuQiWU/+pXv0oniYRqlYdJkTb4Owsi0Z8hJUAAAhBIM4HgAuuggw6y888/PzrzShErdymidcwxx9jVV19tjz76aJqZVLVuiBN/vIgTIlj+XkQJEIAABKpLILjA0jf+zj777Ogbfzr+wF0SVxJZ+phykh97ri6+yktHYFXOrPAvEFgILH8vogQIQAAC1SUQXGBtt9120bEMrVu3jiJY+vZgnz597LTTTrMvv/zSfvOb39jSpUur26oUl47A8jcOAguB5e9FlAABCECgugSCCyxVd99997Vzzz3XdJhny5Yto0NGFy9eHEWv5s+fX90Wpbx0BJa/gRBYCCx/L6IECEAAAtUlUBWBVd0qZ7t0BJa//RBYCCx/L6IECEAAAtUlEFRgueMZdt55Z7vxxhvttddei3YPDhs2zJYsWcIxDTnZWo9I9O+UiMR1DHfe/BP7dZ8Ftv1mn/pDraCEtz5qZ7+d292WfNi+gr8qfmse2uANgQIgAIENCAQVWJdccon98Ic/tJdffjn6JI5yrZSTpVPc99prL3vsscfs8ssvr2szIE78zY84yU8Ea9xhcxMXV84DJbLOmN7H2yHz0AZvCBQAAQhUT2D17dvXRo0aZY888ohde+21Gzxo5MiRpiMc/vSnP9m8efPq1hQILH/TI7DyI7DoD+noD/61oAQIQKCQQLAIlr49eOaZZ9rYsWNtxowZG5Au9Xu9mIYJxd/SCCwElr8XrSsBXwpFknIgAIGqCaz99tvPfv7zn0fHMhDBatzREFj+nZBJEYHl70UIrFAMKQcCEChOIFgES8W7HCwdxaAPO3/00Ue22WabWY8ePaKjG8jBysf34xCJ/sMJIhGR6O9F4URiqLpQDgQg8C2BoAJLxQ4dOtSOOuqoSFi5S0LroYcesvHjx9c9e8SJvwsgThAn/l4UTpzkoU+H4kk5EIBAFQUWcJsmkIfBmDb4ezkiEZHo70XhRGKoulAOBCBQRYF18MEH23nnnWdt27bdgPMXX3xhCxcujM7D0v/W44U48bc64gRx4u9F4cRJHvp0KJ6UAwEIVFFgbbXVVvbrX//aNt98c3vllVcantStWzdbu3attWnTxj799NO6/SZhHgZj2uA/hCASEYn+XhROJIaqC+VAAAJVFFg660pnXt1222125513NjzpmGOOsRNPPNFmzpxphxxySPRdwlmzZtWdLRAn/iZHnCBO/L0onDjJQ58OxZNyIACBKgqsAQMG2AUXXGD3339/dCaWu0466SQ77rjjov8ugXX99dcjsGrgiYgTxEkot8OX8uNLoXyCciAAgSoKLH2P8P/9v/9n3bt3jz6Vo3+23XZb23HHHW3BggX27rvv2q677soSYY28kEkxP5NiHiIntMF/IAjRp/1rQQkQgEAhgeDHNOgBElknnHBCdP6Vcq6U3P7EE0/Y3XffbTvssEP0u87JqseLCcXf6iEmFOyAHUQAX/L3A0qAAASKE6iKwAJ24wSY2P29g0mRKJy/F60rAV8KRZJyIACBRCJY7kR3Ra/i1+rVq+2qq64q+q3CejENAsvf0kyKCCx/L0JghWJIORCAQEIRLO0i/OlPf2rPPPOMTZ482d58803YxwggsPzdAYGFwPL3IgRWKIaUAwEIJCiwzjnnHLvpppts+vTpcC8ggMDydwkEFgLL34sQWKEYUg4EIJCQwNJjfv/739vGG29sDz74oH311VcNT9ZBo9pJ+N5779WtPRBY/qZHYCGw/L0IgRWKIeVAAAIJCazBgwfbhRdeGO0ULLzIwTJDYPl3RQQWAsvfixBYoRhSDgQgkJDAAnTTBBBY/h6CwEJg+XsRAisUQ8qBAAQSFFiKXunk9t69e5u+Tbhy5UqbM2dO9JFnRbHq+UJg+VsfgYXA8vciBFYohpQDAQgkKLD+8Ic/2D777GMvvfSSffDBB5HI2n333aP8q1/96ld1bQsElr/5EVgILH8vQmCFYkg5EIBAQgJLxzScf/750YeeFbFylyJa+uDz1VdfbY8++mjd2gOB5W96BBYCy9+LEFihGFIOBCCQkMDSx57PPvtsmzhx4nrHNEhcSWSNGTOmLj/y7PAjsPy7IgILgeXvRQisUAwpBwIQSEhgbbfddnbZZZdZ69atowjW7NmzrU+fPnbaaafZl19+WbcfeUZgheuCCCwEVihvwpdCkaQcCECgkEBVvkW477772rnnnmtdu3a1li1b2tdff22LFy+Oolfz58+vaysQwfI3P5MiAsvfi4hghWJIORCAQEIRLEA3TQCB5e8hCCwElr8XIbBCMaQcCEAgAYHlIlfvv/9+tEy4ww472M9+9jPbaaedTP/tlltusZkzZ9a1LRBY/uZHYCGw/L0IgRWKIeVAAAJVFlg6++qKK66wdu3a2ZQpU+yee+6J8q10PIM+maMzsVq1ahUJr6VLl9atPRBY/qZHYCGw/L0IgRWKIeVAAAJVFlg6nmHkyJF22223RUc09OrVyy6++GJ75JFHotwrdhEyKYbqhAgsfAlf+pZAiP4QiiflQAAC3xIIluSubxCeddZZNn78+Oh4Bv3/QYMG2ejRo+3JJ5+0ww47zE4//XS74YYbbMaMGXVrAyJY/qYPMaFgB+wgAviSvx9QAgQgUOUIlpYCL730Ulu2bJk98MADkcB699137Re/+EX0ZJ3gvueee9rvfvc7e+211+rWHkzs/qZnUiSC5e9FLBHGGe68+Sf26z4LbPvNPg2Ftqxy3vqonf12bndb8mH7su5v7Kas11/tykMbvIyYwz8OFsESm2HDhtmQIUNM+VjKs7rmmmts3rx50entSnifOnWqjRs3LocYy28SAqt8Vo3dicBCYPl7EQIrznDcYXMTF1fu+RJZZ0zv42XSrNdfjc9DG7yMmMM/DiqwGuMzdOhQW7JkSSS26v1CYPl7AAILgeXvRQisOMOsj0tZr79skYc2hOqXeSknEYGVF1gh2pGHTkQb/D0BkYhI9PciRKJjyJjk700hxiT/WuSrBARWwvZkIPAHHmIgwA7YQQTwpXwIXfpzOvqzfy3yVUJdCyzli+l8Lnd9/vnndvPNN9uiRYuqZmUGAn+0TIr5mBTzsixCn659n8YGtbeBfw3yV0JdC6wRI0ZEFp0wYUJilmUg8EeNwEJg+XsRy2txhlkfl7Je/7y8bITql3kpp64F1kUXXRQdK6HdjUldDAT+pBFYCCx/L0JgIbBCeRFLzeFI5qukuhVYLVu2tFGjRlnHjh2tTZs2tmbNGpszZ47df//9VbUwAssfLwILgeXvRQgsBFYoL0JghSOZr5LqVmDprK7+/fvbqlWr7LnnnrMjjzzSunfvbpMmTbLFixdXzcoILH+0CCwElr8XIbAQWKG8CIEVjmS+SqpbgVVoxm233daGDx9uTz/9tM2aNWsDK3fq1Mk6d+7sbf3Ld/mjdxk+BVzy+i99/jz6W9rgjdCwwzqG+BK+JAK+/QE/Socf+dei9iW8/fbbtnz58iAVqVuB1aVLlyhiJUG1cuVKKyWwgtDOyWFyROH8vYEoHFE4fy8iCucYMib5e1OIMYnP/axvh7oWWPq0z6uvvmr33XcfS4QV9E8GswpgNXJriMEMO2AHEcCX8nEKeh76M5/7QWA1EOjXr58NHjzY2rVrZ5999pnNnj3bZsyY4T9qN1FCHjoRbfB3ESZFIlj+XkQEiwhWKC9CqIcj+W1JdRvBqgbMcspEnJRDqel7ECeIE38vQpzEGWZ9XMp6/WUL2uDfq0PMDf61QGCFZFhRWXSiinAVvTlEJ8IO2IHltW99IOv9Iev1R2D5j0eh+nOYmqwrhQhWSJpllMVAUAakErcgsIhg+XsRESwiWKG8iOU1RzIP81s4r0BghWRZVll5cEDaUJapm7wJkYhI9PciRGKeJnbGVf8eEWJc9a/FtyUQwQpJs4yy6ERlQCKCVRYkfKksTAjdMjBl3ZeyXn+ZiDaU4agJzA3+tUBghWRYUVl0oopwFb05xFsKdsAOIoAv5SOSSH+mP4fqz/4kEVghGVZUFgNBRbgQWE3gwpfwpVCTStZ9Kev1J4Ll35dD9YUwNVlXCkuEIWmWURYDQRmQEggDYwfsEGpAxpdq70vYoPY2yItI9CdJBCskw4rKYiCoCBcRLCJY/g7TRAksEa6Dk/VxKev1z4MN8tKGkAMOEayQNMsoi4GgDEhEsMqChC+VhanJmxBYCCx/LyKXzzHMw5gUwh9cGQiskDTLKCsPDkgbyjA0IrEsSPhSWZgQiSUw4Uf4kQiEeGHyJ/ltCQiskDTLKIuBoAxIiJOyIOFLZWFCnJSBKeu+lPX6y0S0oQxHTWBu8K8FAiskw4rKohNVhKvozSHeUrADdgj1xosv1d6XsEHtbZAXkehPEoEVkmFFZTEQVIQLgdUELnwJX0IkrvMB+gJ9IVRf8CeJwArJsKKyGAgqwoXAQmD5O0wTJRANzYdAYVz17yb0BX+GhSWQgxWeaZMlMhD4A2cgyMekSOTBvy+EemvP+riU9frTF9LTF8LUZF0pCKyQNMsoi4GgDEglbkFgIbD8vWhdCfhSPnyJcdW/R9AX/BkSwQrPsKISGQgqwlX0ZgaCfEyKvLX79wVEIn0hjBfxshGKY7wcIljVoNpEmQgsf+AILCYVfy8ighVnmPVxKev152UjTI8OMTeEqcm6UhBYIWmWURYDQRmQStwSohNhB+xA9OdbH8h6f8h6/RFY/uNRqP4cpiYIrJAcyy6LgaBsVI3eiMAiguXvRUSwiGCF8iKW1xzJPMxv4byCCFZIlmWVlQcHpA1lmbrJmxCJiER/L0Ik5mliZ1z17xEhxlX/WnxbAkuEIWmWURadqAxIJW4J0YmwA3YItaSAL9Xel7BB7W2gGuTBDv4kEVghGVZUVh4ckDZUZPKiNyMSiWD5exERLCJYobyIZc5wJBFY1WBZVpmIk7IwNXkT4gRx4u9FiJM4w6yPS1mvf16iP3mwQ6ixReWwRBiSZhll5cEBaUMZhi5xCyIRkejvRYhEIlihvIgIVjiSRLCqwbKsMhEnZWEiglUGJnypDEgI3bIgZd2Xsl5/IlhluWnJm0K8uJZ8SAU3EMGqAFaIWxkI/CmG6ETYATuIAL6Uj0gi/Zn+HKo/+5MkghWSYUVlMRBUhKvozUyK+ZgUeWv37wuhJpWsj0tZrz99IT19IUxN1pVCBCskzTLKYiAoA1KJWxBYCCx/L1pXAr6UD19iXPXvEfQFf4aFJSCwwjNtskQGAn/gDAT5mBR5a/fvC4hE+kIYL+JlIxTHeDkIrGpQbaJMBJY/cAQWk4q/FxHBijPM+riU9frzshGmR4eYG8LUZF0pCKyQNMsoi4GgDEglbgnRibADdiD6860PZL0/ZL3+CCz/8ShUfw5TEwRWSI5ll8VAUDaqRm9EYBHB8vciIlhEsEJ5EctrjmQe5rdwXkEEKyTLssrKgwPShrJM3eRNiEREor8XIRLzNLEzrvr3iBDjqn8tvi2BJcKQNMsoi05UBqQSt4ToRNgBO4RaUsCXau9L2KD2NlAN8mAHf5IIrJAMKyorDw5IGyoyedGbEYlEsPy9iAgWEaxQXsQyZziSCKxqsCyrTMRJWZiavAlxgjjx9yLESZxh1selrNc/L9GfPNgh1NiiclgiDEmzjLLy4IC0oQxDl7gFkYhI9PciRCIRrFBeRAQrHEkiWNVgWVaZiJOyMBHBKgMTvlQGJIRuWZCy7ktZrz8RrLLctORNIV5cSz6kghuIYFUAK8StDAT+FEN0IuyAHUQAX8pHJJH+TH8O1Z/9SRLBCsmworIYCCrCVfRmJsV8TIq8tfv3hVCTStbHpazXn76Qnr4QpibrSiGCFZJmGWUxEJQBqcQtCCwElr8XrSsBX8qHLzGu+vcI+oI/w8ISEFjhmTZZIgOBP3AGgnxMiry1+/cFRCJ9IYwX8bIRimO8HARWNag2USYCyx84AotJxd+LiGDFGWZ9XMp6/XnZCNOjQ8wNYWqyrpS6FlhHHHGE9evXz1q1amWrVq2yadOm2cKFC0Py3aAsBgJ/vCE6EXbADkR/vvWBrPeHrNcfgeU/HoXqz2FqUucCq2vXrjZ06FCbP3++zZw500466STr0KGDjRkzxlavXh2S8XplMRD4o0VgEcHy9yIiWESwQnkRy2uOZB7mt3BeUccRrAEDBljPnj1t4sSJ9s4771jfvn1t4MCBNnnyZFu8eHFIxgiswDQRWAisUC6FL+XDl/IwsdMG/14doj/71+LbEup2ifCoo46yvffe28aNG2crVqyw3XbbzYYMGWJTp061RYsWhWSMwApMM0QnYjDzNwp2yIc4ycPyFP2Z/swSob8PBCsBgdV8lAxmzWfn/hJxgjjx9yKWOfO0NMW46t8jQoyr/rUggmWVCqxhw4aZ/uGCAAQgAAEIQCCfBG688UbTPyGuul0irFUOVgijUQYEIAABCEAAAukmULcCS7sItXNwwYIFNn369MR2EabbHagdBCAAAQhAAAIhCNStwBK8wYMHW//+/a1NmzaJnYMVwmiUAQEIQAACEIBAugnUtcBKt2moHQQgAAEIQAACWSWAwMqq5ag3BCAAAQhAAAKpJYDASq1pqBgEIAABCEAAAlklgMDKquWoNwQgAAEIQOBfBDbbbDP75JNP7Ouvv84kky5dutj2229vTz31VGbbUAgegZVJV6TSEIAABCAAgXUEdtllFzv55JPt8ccft0ceeSSTWA4++GDT8UnPPfec3XXXXbkQWQislLtiy5YtbaONNrIvv/wyqmnr1q3txz/+sb3wwgtV/WZiyrEkXr082kG+tOmmm9r777+fOM/mPlB1Xrt2bcPgqzfefv36Rd8QzcqVhzZkhXU91XOrrbYy/fO9733PZsyYkUmB8sMf/jDa3Z8XkYXASnkPPOyww6xHjx6RoteZXUl9M7FaWDQh6puPGgjefPNNu+OOO2zlypXVelywcrNuh/bt29sJJ5xgy5YtswcffNC6d+9uxx13nLVr187efvttmzRpkr377rvBeFWjIAmT008/PXrh0EfatRyiLzLo7X306NHVeGTwMvPQhkIo+++/vx155JG2ySab2JIlS+yWW26JbJOlS9+llS/phUP94e6777a33norS02I6qpjhyRQNFdMmTIlcyJL85tElvr0vHnzMh/JQmClvAtpYjz11FNt6623tr/85S9RJCuJj1JXA4vactZZZ9k777xj8+fPt5/85Ce2evVqu/nmm1MvsvJgB0U+NRnOmTPHdNCuxNbzzz8f+ZMuRYH039J87bnnnlF9P/zwQ5swYYL96Ec/ypTAEts8tMH5SMeOHW3EiBFRNP3111+3Y445xj7++GMbP358ZkTWNttsE7Xhb3/7W7QyoDZIxI8dOzZT0V1nk6yKrL59+9ohhxxizzzzTDTPSWhlPZKFwErzbPKvusUnd62vqwPJ8RYuXBi9ZWUlqVGTuyZECapdd901aocGMk2WWRNZWbWDRFbv3r2jg3X1vS2JXSWXDh06NJMiS1HQvfbay/76179G4nDFihUZ6NHri6ystkHiat9997X99tvPbr311oi9ItTKBfr0009TKbIUZTvllFPsvffei6JUGjs1sR9wwAF200032e677x6NS4ryaoyNp2ek1bGUu6Q2KDoqkfjAAw9EfSLNkSylXPzgBz+I5i8XOZfIbdGiReQ3uvKwXIjASmuv+Ve9NPnpkz6LFi2yzp07R//okoPKGTUAfPHFF1EkYtq0aaluzR577GGDBg2KEjHV+TWIKZ9G7fvss8+iCMrf//73VLfBid0s20Eiq2fPnvbEE09En4nS5USWJhwJr7TnZbkokPpB27ZtIz9q1apV1Cc++ugju//++6NoRJqvLLdBS8yKJGpS16W+/Nhjj0X/34ksRbKuv/76hvzRtNiicOJWW44++mh79dVXTWOU2qIoyoUXXhi9xM6cOTMtVd+gHkoKVw6i2K9ZsyZ6gVX0R2PpzjvvnFqRtcMOO0RC/Omnn27gO2zYsGiJ9pprrmkIGhx++OGR0Jo7d260XJi1C4GVYotp0lPIVE43bty4qKZaLtQAprcUCRUNcApx6+09jZEs1U9vuJqwtYygS7kOatuYMWOi3zRIaLJXJ0rjpWjboYceat98800UKVm+fHnm7CCuynuTkFV+jFsuFHdNKLq0DK2t3s5OabOF3ng1gejSwPzPf/4zmuTl9+ofisYpqiKfS2skS4y1BNWpU6eI8yuvvBLlL2WpDeJ7xhlnRP3gnnvuseOPPz7K6VNitcYkXWqfxi29GKbhKoxcHXjggQ3J1GqDcvt22mmn6IVDYsXlZN1333324osvpqEJRetw/vnn29KlS6NonHtROu2006IX1dtuu60hJ+vZZ59NpUCReNKLhvL2lLZw7LHHNiwLqj0SWBKKGncVncvahcBKscU0aGnwUjjbqfrCXCAlM6b1Ul01cG277bZRZOHll1+OkqnVqQYOHBglxCoSpDak9e1E4lVvVlpSU6REE7jqqskxnhuXZjtoUleUUHb46quv7NFHH40mw2IiK62+9P3vfz+qrzhrgtcEqElDEYZ4Tlaak6vVH84555woR0mT9pZbbhlN6FqWSnMbJGz1UqdJXN9tPfvss6O6a1KUgFIUsZjISpsvFUau4iLroYceivq5XvzkQxtvvLE9+eSTJoGV5ksCS2OTbOEu9ROJRbfxQ6sFepHVxpA0vXjoZW6LLbaI0hPckrLSSDQ36IX8gw8+sB133DEKJijhPYsXAivlVtPEomTwN954I8oR0JuuBmqFV9Wx9JaSxkuT4EEHHRRNHkpGVuhdkSuJKuVruN9ee+01e/jhh1MZfdNgq8FJbbnhhhsizHo7VKd3IivtdlCdldugSVB5brKBJkxFGhS50mCsPBrtOJJYSeslgSiBq/wM1Vk5JnfeeWdUZ70BH3HEEVHkQZGttFwSgZqs3bK38mQ0qasfK9qmS3bREo/u08SStjYo8qOcJPWFqVOnRuLQCUJFEOVTqrsTWYr2akxKSxRU9VIURBO2IuRNiSz1aUVLtttuu2gTjib4NF7x41XkMxpLtYzplmiVYyaBqDFL95555pnRC+61116bmnFWfVaiXC9JemmK5+1JvMtOasPs2bOjKG9WLwRWyiynaIMmkO9+97vRibYSH8VEVsqqvUF11AZNHNqx5sLXejtxIksDcxqXNOMNKRZB1IAdF1lpz/PRsuDw4cMjX9KEoeUoHYuhs3Lc8qAmUe3mTPMlgaW3XS2HdOvWLRJXyjWRP+n/K1E8TZfbXael+9tvvz2qmgSWEpL1706AaFlEE43e0jWpp+lyuUkS43oRkh9pp6CESGMiSy9/yoFLyyXfVoREdlA75OelRFaax6XC41UkZtUevSRJtCuNoUOHDg3H+sgOson6ijtLsda2URt07I3L0RPvtG+OaC4zBFZzyVXh7zSBaElNkSntrFOnUbKlBrSsiSy3lCmhqDdfFx2RyFK0QSFfl2BdBZTBiizGXSJLZ0ppQMvCqcknnnhilMCrN10t02o5ZNSoUdGSoZYLa2kHRTxUL03cepmIX/J/CRJt3tB5XWKuZHbnT3p71z2KaqU12qDJRHljaoPy3xRN+Pzzzxt22Lm8E/2elqiPbKB6K1dM/uJO1S4UJsVEVrCOF7ggJ27d5odiIkt2Ul9I63KUxh0tCRY7XkWiSjaTgFT903amnQSUIp36R2kXirIpKV99152D6ESW5j8dkZEWQejjiggsH3qef1t4OriSvffZZx+77rrrIkGlHXfKeXAHrunNXWFThVXTeLnom6ImeuNVhERJi4UiK83fzCp2EKr+W+EybRr5uzoVJuUrOVQH+KkNEifadSrRpeiifKuWb+w6F00v1lDhJgAAF5lJREFUEfJ3RXHiOSLyJy0FKl9JE4eOl1CfkJiSWJGfzZo1qyGxOm02kd/opUmTuSIpWhrU//7bv/1btKQmu0hg/eMf/4iW2mpph8LIrQ6hVRK78nbiE10xkZXG5dlCXygWeS5si5ag0xrJdZFotSNrx6tomVJ5e5tvvnnk41qqVe6eVgIKz0HUS5/8LQuHT5cz3iCwyqFUhXtch9duGw28eitxAktv8sr90duUch/0hi/BoskxrUm8LoFXyYrKF+vVq1cUiVNuj1vyjEeyqoDUu8imDkLNishqLClf580oeiKBrktLai6nzxucRwHanamXCuXzaPlPicWFPq78DPFXfXUsSZ8+faInaqBO29KgQ6ElQu2000ShqIkErRNZEoea3CUglV8ioZsmcaXIlTbWKBfppZde2uBE8CydT6QXC0XaJGIl1AuX99WWtEeunE9l+XgV5eBqqVZRKwlE2UNzWzGR5TGcpO5PEVg1MokE1siRI03ngeiNXJOH3hg1gcgRtdtLO0OUYKrE2Ph5ITWqcsNjVXedG6NBWJODrvghoopYaTBQTol24WQhKb+wDcUOQtXbVZojiKWS8iWydP6VcmTS9sV6LRlIaGkJUG+37jgM2UX+o0R9/a82SKT9EyYu2qBzuRSZ0mSiSJZ2nTqRlcYT8+Xf2kmnyJqWBd0uu8ZEVtqFicv51JKsjozQeKSvYcjX3EYV5VCmNQfRbYDQWCRxqJWLLB6voj6s6Ln6g3I/FdFSv1AfcCIrrWem+c61CCxfgh5/ryUPRaoUElVncpEsJfRqm63Ei97Wtcvi3nvv9XhS2D9VXdVhtBtN2/21e0WDmdqiZUENzE5cnXvuuVFuifJ+0npp4lb0UHkLakdWD0LNclK+xJUS1rVkqYiDBl4NwIrmKsqTdpGlXLDvfOc70Xfs1J/VBwoPc3UiS8v+OrcrjYe5Fi7fu2hVMZGVVmHixhktP+ulVS958c/HOJElIawcoDTaQW1QdEcv4Kqf+oP6hjYMZel4FfUB/aNIruYwdx6ZE1na3SgBrMCC21mb1nmiOfVCYDWHWqC/kbNJgGgi0dKOEnklshRG1bk4+m8SKi7JNNBjgxRTKLKUR6MBTW/BElka1DQ4KDFZk6R+T8ulZQO9MWnwVUfXMpVyfVx0JGsHoca3bWc5KV/+o0vby/WCoaUq+ZMGZyXjS2hpJ5uiEfpIeJoOHtQLh5bF1Xfl65pMik2EElmyV5Ymk6ZEVlr6dLweevHTp2+0TKuxxx1+WiiyNIalNZFaS2ryH4lBRZwltnR8gZbFnchK+/Eq7kgYvWCrDXrJ1vK4lsYVRZSY165HvaQrNSCPFwIrIasWJrS7x+qMFkUeJKK07KYwqotkJVS1Zj+mUGQp90r5MppA9Cav/DLlyKQpgVdHR2j3mTq0zo5xx0loycx9akhLH1k5CLVw27YOctXhrWlPyteyhyYI5Rm6nCuXxK6+oN91Vo7O6tLmDi3pSGTp+3A61kBLO2k6IkP106Shl6b4Z2OyFG1oaiDIisiSzyhBXy+tmsg1RsWXlSWyJL7U15XXmpZL/VgvevIdrVgokq4NHRJYWhnQeKpIj8Yv/a76K+qT1qR8l4OoT7hpI0qPHj2iNmmDjXISlQqgyJY2taSpH4f2BwRWaKJFynMJ7er86ija2u8+v+DWoPVmojdy5V9lWWRpAtTyiMSVom/qPGlJ4HXiSqF293mYYsdJyF46HkBLVWk+CLWpbdta/kizyJKY0unS+kyJIonyEYkTRbEUydXSgSaRNB9+Gu/qOlRUEQZNLPGlc92TlcNcSw2FmhB1pekw13idJcr1cqTNNTprzH1JQv6U9tw9iUL1CW0SkqjSy6r68C677BJF1/VNR2060PygDSH61mCad9qpH6gvqz1aOlffUG6lNqtoDlSiez1cCKyErKyOrzcRhUi1HVhvI4qa6K1c27a1hVWfw5EwUUdTkm8adwwWO8ZAZ3YV5mQlhLXsxzQmrsRd9VcCcuFxEmUXXoMby9m2rbNx0pyUr0inBmG9hWsC1HKN+onErYRXmpaVGzOxlpvVXzXZaalDb+bxvqANLJrwNSmmNdpQA/etyiMVZVMUSC927nDXrIgs96KtJTPl6ElkKVKlIzCUn6gDRbWbXL/pG65puvRCIc4KEsSXXPXflUOsKJWWatVHdM6jNnAhsNJkwZzURZOHkqkV5VGuht7gJbak6DW560TqNH9YtKljDJzIUpuUf5Kmw/o0kWsXmsSrjorQwOUGXkVO9Haoe7ImsrK4bVvLNloO0Y4o5VJJ4CrfUEvJElnOx5S3oUkmzZcOr9TH2DWBqF2aQPRZKAkpiSxFfDSZuI0gaW5LXurmlvfdAc1ql3wqjcvKhcy1xKzIj6I+2m0n/5dA1xEfyseVn0lopWkHqqLo5513XhSZUtBAY6tyreLRNUUWJSD1UqgXErUrK5Fp335BBMuXYIV/7wYAtytHyYx6Y1eH0huARFZaLk3gSjLWxKdoWvwohmLHGEhkKbHdfXstLe1wg6wElAYqJYlqGVOXdhG5SGFWjpPQQKVIqOqdtW3bElcSVLoU1RF/ff8tLrL0GQ3lXem3NH2cNu7PmlguuOCCaIeslpu1mUM5ZZr8JLJkGy3p6EUqrW1IU/9sbl0UJdGYKs7K51OaRTGR1dzyk/w7t5NW7VDEXRsiXCQryXpU+izxVqRKKzLKtVK93c5xvTjp81x68ZZY1MpMmjanVNrWSu9HYFVKLMD9hSLLfcA5Td+LUjOVM6aJz33UVROGEi+zeoyBy7fSDjUdahkXVwHMWvUiFCXRER4SvYqMaHlZ0ZEsJVIrUqizliTQtSvQHXbqhJcGZJ3oLlvp8zlpuVQfLQUqP9JFoHWQqJajlOOjvqF+oY0qEldaolJuGVf1CGjXptIuFA3RS4f6hYtQp1lkydfVZxXlUQK4cpN0uWiQXlS10UNR9yyILLcbXn1XglD5iGqfItSFOcfV84Z0lozAqpFdiomsGlWlyccWiixNHlk7xiDeQCeyFMlyg3EauRerkwZcDcLalem2QGtSVwQlK4nUmjC0tKaojt5slcwbF1k6mkHLhxJZabncTk1FSSSwdGki0ZKIXo70EiIbaHn/oosuisSh++ZdWtqQx3qcc8450RlR2gyhFw8tP8kerl8rmqJIr4R8mi6tBLgd46qXcvS0q3n27NnRCf+KBqlP6L9rV7YEpDtqIk3tiNdFu+EVwVW9JXrVz7VUqLYowV2rBlo+rLcLgVVDi0tkKZqiM33SmNCuTqLcBeUuKblSJ2hrctcAkZVjDIqZNwsiS3XUdxyVS+Le0HUGlMLwCrVLnOgNWEvLOndME3yaD37UkocGXiXxurOJ4md26U1e/qblgzQlgztx5c6jk130ySHlyei8Ln1LUDkysoEuTSg6KiOtn/Cp4XDn9WiNQRJM2kSgCKIOBdb37SRC5C9KTVAqg2yhY0p0+LGOYUnrpTFUfVjpFBr7tTyoy+20k7+l6SWjFEe9sCqBXbt/dRRD2nLFStW/Wr8jsKpFNgflaoeXdqFpKU0TuVsu1ECmBN60H2PQlAmcyFJSqdqXtoMf3anfOozPfcNRk8err74a7SZ6+eWXozfEUaNGRUsjWi5U7kYaL01+ijAo71DLBsqvcqLQiSwJeB2JkYbvIzqGbtlS9Y4n3CsZWW/lV155ZRRR1NZ5LYtoYlGOift8VBptkcU66ewqpSbosEr5iSKJOglfhwWr/8oe8ie9fCjKqz6jpfO0J1K7T/lIZGlJWf6mM7okJjUe/fnPf07tQajF/EhHTehICX3ibcmSJVl0teB1RmAFR5qfAjV5Kw/Gfaan2HJhllurfCD9k8boobi6nY46bsGJLC2DaIea/l0TukSXJnTt2kzLeWNxn9CkoaR1Rds0KeoqzBnTJKk2KkKapjY4kSs7uJPj1R4tY2pJJ82ff8pyv4zXXbvPtDlFvBWVKjyw2Z23pLwliRIJ3Sydn+ZElpbK3VEleiGRkHS5WVmxpaK5etnQUqfOeuQyQ2DhBY0ScIc+jh07tkGEaHLUMog6kfJMuKpLQMJDuSYacCWqlLukJSpFFnVpKSpNUZ9CGu58H0UdFCl027ezkpgfF1nKg1E0RTukpkyZkioxWF0vrF3p2u3rcpIKd2Nq04eiVfpH51/p0lK5lhCzdBUTWVmqf7yuLoJ47bXXZir6Vi3eCKxqkc1guRqwNPHpTC6F2/VGqENQtRPELZEo6VJJo3pDSVO0IYO416uyoiRa6tCbrDtlXm/rWlrT8qx2mCrHyoksLdFqyUR2SrsdnMhSroxy+JzI0lKncmnSvpTjRJbaoU9/aDkn7cyz3h9c/bUhQsfYiLmEbfzS0Rj6RJFy4dJ8qnk5tpDI0plqioqqT2f10vKmTm7XLm0uIlj4wL8IaBJRkqKSRhVu144QJVhLTGltXQdCalLRMo7W2NO6rJZVg8a/66jooHJIJK40qYu37CL7xJcL09rWYqf9K+KmD9YWiqy0tqGwXsWWC7NS9yzXU9wVsX3vvfei07/jwlYpC9oIomhi1pbTsmwT6l4+ASJY5bPK1Z3KPdKOHDdg6YR57WS57rrrTInHSirVspRye3Qmi8750cWbSfXcIC6ydPaY+EtcuZObFeXSTkJtTde3yNJ4NXXavxNZSk7W6fnxz2qksS2IrHRYRYeJKrIez1NSzbSTWWNVfOk5HTWmFhBYRwCBVYee4JKn1XR32KYTWNpCr+302pGm6ImWcbS7S0tTRK2q7yxOZGnJQJGsLG3VFp1Sp/3rHon7tO3aLNeyiqgooqvILrsFy6Xmf5+O+VCelcYg9QtF1OVr2j2r5HcuCKSRAAIrjVapcp1c2F1bzRUdkcjS0s1GG20U7QLRKeGKnCihV0mmTz/9dKrPlKkyrsSLL1wudDlZiVekggdKtEukK6dKE19WT/uvoMncmjAB5ffo7ChF03UOmfJANTZxQSCtBBBYabVMleulk3cVetelZGkXyVLejw4/1du5du/o9F13TEOVq0TxMQJpF1k6LkJLffocjCJSii7oDBxtNVeeXpZP+8cRIQABCIQggMAKQTGDZbidXfq8h3Kv9EYokaWdajpQVCfzutOr2TFVGwNLZOmNXd+6S9PONS3XKP9FZxPptGzlx+i/afeTziDS5T4FpQMHdbK2hLpy+bggAAEI1AsBBFYdWLrwcD7XZB0LoFwG5V0pr0Q71bL2AeQ6MF+qmujElTY/uKVLdyq+jvdwB6LK57S9Psun/acKPJWBAAQyRwCBlTmTVVZhl9Cu/AUdSqnkdfedNEWutJSjJUAdBKnIFSKrMr71dHdj4koiXUd76MTtuMiqJza0FQIQgEAhAQRWzn3C5fL06tUr2oGj5SaJKO2+0YnH+mCqJkcltetcGX3u4L777uMgxZz7RaXNU56VTmmWUFeUSkt+TrxrCVnHLugeRFalZLkfAhDIKwEEVl4tG2uXE1n77bdfJKy0i1AJybp0gJ8+NaFD/Nx5S3WAhCY2g4BbClR+3t133x3tMNUVX1bWPTrtXyL+tttua8ZT+BMIQAAC+SCAwMqHHUu2othJ4T169IjOuZLg0tIh58mUxFj3NziRpZ2mOnSWnL26dwkAQAACjRBAYNWRazS29V8RLC0fsluwjpzBo6nxSJZbLvQojj+FAAQgkEsCCKxcmrXxRqX9fKU6M0dmm4vIyqzpqDgEIJAQAQRWQqDT9Ji0nq+UJkbUpTQBJ7I6duwYLRVm9fM3pVvKHRCAAAQqJ4DAqpwZfwEBCPyLgHYO6h++U4lLQAACEFifAAILj4AABCAAAQhAAAKBCSCwAgOlOAhAAAIQgAAEIIDAwgcgAAEIQAACEIBAYAIIrMBAKQ4CEIAABCAAAQggsPABCEAAAhCAAAQgEJgAAiswUIqDAAQgAAEIQAACCCx8AAIQgAAEIAABCAQmgMAKDJTiIAABCEAAAhCAAAILH4AABCAAAQhAAAKBCSCwAgOlOAhAAAIQgAAEIIDAwgcgAAEIQAACEIBAYAIIrMBAKQ4CEIAABCAAAQggsPABCEAAAhCAAAQgEJgAAiswUIqDAAQgAAEIQAACCCx8AAIQgAAEIAABCAQmgMAKDJTiIACB5Anst99+0UOff/755B/OEyEAAQgUIYDAwi0gAIFMEBgxYoQNHTrUNtpoo4b6rl271iZPnmx9+/a1L7/80i688MKy2/Lzn//cevbsaZdffvkGwux//ud/rGvXrnbllVfaww8/HJU5ePBgO/PMM23s2LE2Y8aMsp/DjRCAQH0SQGDVp91pNQQyR0AC6+ijj7Zrr702iMApJbAUFVuwYIFdeumltnr1agRW5jyGCkOgtgQQWLXlz9MhAIEyCTQlsBRx0nXrrbeahJOiWVtvvbVNmTLF3nnnHTv99NNtiy22iP77zJkzrXPnzuaWFSWerrrqqvVEm4tgtWjRwu68806bMGHCBgLr4osvtkGDBlnr1q1t5cqVNn78eJs+fXoU4VqzZo116dLF2rZta6+++qq9//771qdPH2vZsqU999xz9t///d+RaBs2bJgde+yx1r59e1u6dKldc801Nm/evDKJcBsEIJBmAgisNFuHukEAAg0EyhVYl1xyia1YsSKKdC1cuNCuv/56+/jjj02i6ZRTTrHevXvb//3f/9n+++/f5BKhBNl7770XCaXf//73tt122zUsEW688cam+khQPf744/Yf//Ef9sknn9ioUaMigSVhNnr0aNt9990jEaX6XHHFFdavX78oCjdp0iRbtWqVnXXWWTZ37lx74IEH7N///d8jAXjBBRdgdQhAIAcEEFg5MCJNgEA9ECiWg6Wk9l/84heReHIRrJ/97Gf20EMPRVEnXYoKKZJ000032axZsxpQlVoilMAaM2aMqbyXX345EkIuB2vRokWR8HrhhReiSNQvf/nLSEy531955RX73//93yhKJsH39NNPN/y7q1/Hjh2tR48e9pvf/MZee+21KMo2cODA6D6S9evBo2lj3gkgsPJuYdoHgZwQKDeCVSiwFKkaPny47bLLLvbNN99ES4R/+tOfoqXEppLcJbAkmEaOHBktDz744IM2YMCAKEIlgXXeeefZPvvsEy0R6nrzzTcrElh77bVXwzKlM1Gx5cqcmI9mQKDuCCCw6s7kNBgC2STQXIHlWrvJJptEQkt5U3/+858jcVOOwNLS4GWXXWbt2rWLxJSWHHfYYQc7/PDDox2Md9xxRxRBc4JMAqycCJZyxCSy/vM//zPKv+KCAATyRQCBlS970hoI5JZAcwRWr169okiVdgMqJ0sJ5YceemgksPbdd98o8fyPf/yjPfvss+txiwsm/aC8KeVLKbdKCfF77LGH9e/fPyrn008/jY6H0JERlSwRKjFey4JPPPGETZw4MaqbomzK1VLuFxcEIJBtAgisbNuP2kOgbgg0R2AJTnynnttFqCXCgw8+2H76059G52opIT2en1UosFSOoliKeElgaYlQie0SWp9//rktW7bMOnToECXDK1m9nAiWcsS0zHjIIYfYpptuGiXiT5s2zW688ca6sSkNhUCeCSCw8mxd2gYBCEAAAhCAQE0IILBqgp2HQgACEIAABCCQZwIIrDxbl7ZBAAIQgAAEIFATAgismmDnoRCAAAQgAAEI5JkAAivP1qVtEIAABCAAAQjUhAACqybYeSgEIAABCEAAAnkmgMDKs3VpGwQgAAEIQAACNSGAwKoJdh4KAQhAAAIQgECeCSCw8mxd2gYBCEAAAhCAQE0IILBqgp2HQgACEIAABCCQZwIIrDxbl7ZBAAIQgAAEIFATAgismmDnoRCAAAQgAAEI5JkAAivP1qVtEIAABCAAAQjUhAACqybYeSgEIAABCEAAAnkmgMDKs3VpGwQgAAEIQAACNSGAwKoJdh4KAQhAAAIQgECeCSCw8mxd2gYBCEAAAhCAQE0IILBqgp2HQgACEIAABCCQZwIIrDxbl7ZBAAIQgAAEIFATAgismmDnoRCAAAQgAAEI5JkAAivP1qVtEIAABCAAAQjUhMD/B2JyOND6aro7AAAAAElFTkSuQmCC">
            <a:extLst>
              <a:ext uri="{FF2B5EF4-FFF2-40B4-BE49-F238E27FC236}">
                <a16:creationId xmlns:a16="http://schemas.microsoft.com/office/drawing/2014/main" id="{311B1C75-F23E-4622-88D2-248C3285FB68}"/>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10" name="Chart 9">
            <a:extLst>
              <a:ext uri="{FF2B5EF4-FFF2-40B4-BE49-F238E27FC236}">
                <a16:creationId xmlns:a16="http://schemas.microsoft.com/office/drawing/2014/main" id="{C5B61ECB-890D-4870-AECB-4C381934E07C}"/>
              </a:ext>
            </a:extLst>
          </p:cNvPr>
          <p:cNvGraphicFramePr>
            <a:graphicFrameLocks/>
          </p:cNvGraphicFramePr>
          <p:nvPr>
            <p:extLst>
              <p:ext uri="{D42A27DB-BD31-4B8C-83A1-F6EECF244321}">
                <p14:modId xmlns:p14="http://schemas.microsoft.com/office/powerpoint/2010/main" val="1537446891"/>
              </p:ext>
            </p:extLst>
          </p:nvPr>
        </p:nvGraphicFramePr>
        <p:xfrm>
          <a:off x="363713" y="891018"/>
          <a:ext cx="8411450" cy="32740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spcAft>
                <a:spcPts val="1600"/>
              </a:spcAft>
              <a:buNone/>
            </a:pP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The </a:t>
            </a: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artist that earned the most is “</a:t>
            </a: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Iron Maiden” </a:t>
            </a: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followed by “U2” and “Metallica”</a:t>
            </a: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 </a:t>
            </a: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it</a:t>
            </a: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 may be </a:t>
            </a: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as</a:t>
            </a: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 </a:t>
            </a: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they are</a:t>
            </a: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 from </a:t>
            </a: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the most </a:t>
            </a: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popular genre (</a:t>
            </a:r>
            <a:r>
              <a:rPr lang="en-US" dirty="0">
                <a:solidFill>
                  <a:schemeClr val="tx1"/>
                </a:solidFill>
                <a:latin typeface="Leelawadee UI Semilight" panose="020B0402040204020203" pitchFamily="34" charset="-34"/>
                <a:ea typeface="Open Sans"/>
                <a:cs typeface="Leelawadee UI Semilight" panose="020B0402040204020203" pitchFamily="34" charset="-34"/>
                <a:sym typeface="Open Sans"/>
              </a:rPr>
              <a:t>i.e. “Rock”)</a:t>
            </a: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a:t>
            </a:r>
            <a:endParaRPr dirty="0">
              <a:solidFill>
                <a:schemeClr val="tx1"/>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77" name="Shape 77"/>
          <p:cNvSpPr txBox="1">
            <a:spLocks noGrp="1"/>
          </p:cNvSpPr>
          <p:nvPr>
            <p:ph type="title"/>
          </p:nvPr>
        </p:nvSpPr>
        <p:spPr>
          <a:xfrm>
            <a:off x="0" y="0"/>
            <a:ext cx="9220200" cy="795600"/>
          </a:xfrm>
          <a:prstGeom prst="rect">
            <a:avLst/>
          </a:prstGeom>
          <a:solidFill>
            <a:srgbClr val="073763"/>
          </a:solidFill>
        </p:spPr>
        <p:txBody>
          <a:bodyPr wrap="square" lIns="91425" tIns="91425" rIns="91425" bIns="91425" anchor="ctr" anchorCtr="0">
            <a:noAutofit/>
          </a:bodyPr>
          <a:lstStyle/>
          <a:p>
            <a:pPr marL="0" lvl="0" indent="0" rtl="0">
              <a:spcBef>
                <a:spcPts val="0"/>
              </a:spcBef>
              <a:spcAft>
                <a:spcPts val="0"/>
              </a:spcAft>
              <a:buNone/>
            </a:pPr>
            <a:r>
              <a:rPr lang="en"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WHICH ARTIST EARNED THE MOST?</a:t>
            </a:r>
            <a:endParaRPr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endParaRP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5B90DBA6-8A08-4AE4-9AB3-668DBBAB43A3}"/>
                  </a:ext>
                </a:extLst>
              </p:cNvPr>
              <p:cNvGraphicFramePr/>
              <p:nvPr>
                <p:extLst>
                  <p:ext uri="{D42A27DB-BD31-4B8C-83A1-F6EECF244321}">
                    <p14:modId xmlns:p14="http://schemas.microsoft.com/office/powerpoint/2010/main" val="3820460468"/>
                  </p:ext>
                </p:extLst>
              </p:nvPr>
            </p:nvGraphicFramePr>
            <p:xfrm>
              <a:off x="354301" y="1418450"/>
              <a:ext cx="4550699" cy="30726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5B90DBA6-8A08-4AE4-9AB3-668DBBAB43A3}"/>
                  </a:ext>
                </a:extLst>
              </p:cNvPr>
              <p:cNvPicPr>
                <a:picLocks noGrp="1" noRot="1" noChangeAspect="1" noMove="1" noResize="1" noEditPoints="1" noAdjustHandles="1" noChangeArrowheads="1" noChangeShapeType="1"/>
              </p:cNvPicPr>
              <p:nvPr/>
            </p:nvPicPr>
            <p:blipFill>
              <a:blip r:embed="rId4"/>
              <a:stretch>
                <a:fillRect/>
              </a:stretch>
            </p:blipFill>
            <p:spPr>
              <a:xfrm>
                <a:off x="354301" y="1418450"/>
                <a:ext cx="4550699" cy="3072600"/>
              </a:xfrm>
              <a:prstGeom prst="rect">
                <a:avLst/>
              </a:prstGeom>
            </p:spPr>
          </p:pic>
        </mc:Fallback>
      </mc:AlternateContent>
      <p:graphicFrame>
        <p:nvGraphicFramePr>
          <p:cNvPr id="9" name="Chart 8">
            <a:extLst>
              <a:ext uri="{FF2B5EF4-FFF2-40B4-BE49-F238E27FC236}">
                <a16:creationId xmlns:a16="http://schemas.microsoft.com/office/drawing/2014/main" id="{5F1A2A7D-9944-49F9-BEEC-63C8B9025DFF}"/>
              </a:ext>
            </a:extLst>
          </p:cNvPr>
          <p:cNvGraphicFramePr>
            <a:graphicFrameLocks/>
          </p:cNvGraphicFramePr>
          <p:nvPr>
            <p:extLst>
              <p:ext uri="{D42A27DB-BD31-4B8C-83A1-F6EECF244321}">
                <p14:modId xmlns:p14="http://schemas.microsoft.com/office/powerpoint/2010/main" val="3672077237"/>
              </p:ext>
            </p:extLst>
          </p:nvPr>
        </p:nvGraphicFramePr>
        <p:xfrm>
          <a:off x="354299" y="1564321"/>
          <a:ext cx="4572000" cy="2780858"/>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356</Words>
  <Application>Microsoft Office PowerPoint</Application>
  <PresentationFormat>On-screen Show (16:9)</PresentationFormat>
  <Paragraphs>21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Open Sans</vt:lpstr>
      <vt:lpstr>Leelawadee UI Semilight</vt:lpstr>
      <vt:lpstr>Arial</vt:lpstr>
      <vt:lpstr>Simple Light</vt:lpstr>
      <vt:lpstr>MOST POPULAR GENRE </vt:lpstr>
      <vt:lpstr>REVENUE VS NUMBER OF TRACKS</vt:lpstr>
      <vt:lpstr>  WHICH PLAYLIST HAS THE MOST NUMBER OF TRACKS?</vt:lpstr>
      <vt:lpstr>WHICH ARTIST EARNED THE MOST?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Harsh.Jain@gartner.com</dc:creator>
  <cp:lastModifiedBy>Jain,Harsh</cp:lastModifiedBy>
  <cp:revision>21</cp:revision>
  <dcterms:modified xsi:type="dcterms:W3CDTF">2020-06-19T14:16:17Z</dcterms:modified>
</cp:coreProperties>
</file>