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4" r:id="rId4"/>
  </p:sldMasterIdLst>
  <p:notesMasterIdLst>
    <p:notesMasterId r:id="rId29"/>
  </p:notesMasterIdLst>
  <p:sldIdLst>
    <p:sldId id="257" r:id="rId5"/>
    <p:sldId id="258" r:id="rId6"/>
    <p:sldId id="259" r:id="rId7"/>
    <p:sldId id="260" r:id="rId8"/>
    <p:sldId id="261" r:id="rId9"/>
    <p:sldId id="262" r:id="rId10"/>
    <p:sldId id="263" r:id="rId11"/>
    <p:sldId id="264" r:id="rId12"/>
    <p:sldId id="280" r:id="rId13"/>
    <p:sldId id="266" r:id="rId14"/>
    <p:sldId id="267" r:id="rId15"/>
    <p:sldId id="268" r:id="rId16"/>
    <p:sldId id="269" r:id="rId17"/>
    <p:sldId id="270" r:id="rId18"/>
    <p:sldId id="281" r:id="rId19"/>
    <p:sldId id="271" r:id="rId20"/>
    <p:sldId id="272" r:id="rId21"/>
    <p:sldId id="282" r:id="rId22"/>
    <p:sldId id="274" r:id="rId23"/>
    <p:sldId id="283" r:id="rId24"/>
    <p:sldId id="284" r:id="rId25"/>
    <p:sldId id="285" r:id="rId26"/>
    <p:sldId id="277"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C98FEF-E008-453E-8BFB-832DA06B79C8}">
          <p14:sldIdLst>
            <p14:sldId id="257"/>
            <p14:sldId id="258"/>
            <p14:sldId id="259"/>
            <p14:sldId id="260"/>
            <p14:sldId id="261"/>
            <p14:sldId id="262"/>
            <p14:sldId id="263"/>
            <p14:sldId id="264"/>
            <p14:sldId id="280"/>
            <p14:sldId id="266"/>
            <p14:sldId id="267"/>
            <p14:sldId id="268"/>
            <p14:sldId id="269"/>
            <p14:sldId id="270"/>
            <p14:sldId id="281"/>
            <p14:sldId id="271"/>
            <p14:sldId id="272"/>
            <p14:sldId id="282"/>
            <p14:sldId id="274"/>
            <p14:sldId id="283"/>
            <p14:sldId id="284"/>
            <p14:sldId id="285"/>
            <p14:sldId id="277"/>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E7D48-98F3-4B5A-A929-11136D3A82BE}" type="datetimeFigureOut">
              <a:rPr lang="en-IN" smtClean="0"/>
              <a:t>12-12-2023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0DA17-467A-44C4-8370-A6FC01A1B7FA}" type="slidenum">
              <a:rPr lang="en-IN" smtClean="0"/>
              <a:t>‹#›</a:t>
            </a:fld>
            <a:endParaRPr lang="en-IN"/>
          </a:p>
        </p:txBody>
      </p:sp>
    </p:spTree>
    <p:extLst>
      <p:ext uri="{BB962C8B-B14F-4D97-AF65-F5344CB8AC3E}">
        <p14:creationId xmlns:p14="http://schemas.microsoft.com/office/powerpoint/2010/main" val="3057681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2E2D922-D22B-FE2D-233E-7C19C1063D80}"/>
              </a:ext>
            </a:extLst>
          </p:cNvPr>
          <p:cNvSpPr>
            <a:spLocks noGrp="1"/>
          </p:cNvSpPr>
          <p:nvPr>
            <p:ph type="pic" sz="quarter" idx="12"/>
          </p:nvPr>
        </p:nvSpPr>
        <p:spPr>
          <a:xfrm>
            <a:off x="7724781" y="2545444"/>
            <a:ext cx="3657600" cy="3657600"/>
          </a:xfrm>
          <a:solidFill>
            <a:schemeClr val="accent1">
              <a:lumMod val="90000"/>
            </a:schemeClr>
          </a:solidFill>
        </p:spPr>
        <p:txBody>
          <a:bodyPr anchor="ctr"/>
          <a:lstStyle>
            <a:lvl1pPr marL="0" indent="0" algn="ctr">
              <a:buNone/>
              <a:defRPr sz="1000"/>
            </a:lvl1pPr>
          </a:lstStyle>
          <a:p>
            <a:r>
              <a:rPr lang="en-US"/>
              <a:t>Click icon to add picture</a:t>
            </a:r>
            <a:endParaRPr lang="en-US" dirty="0"/>
          </a:p>
        </p:txBody>
      </p:sp>
      <p:sp>
        <p:nvSpPr>
          <p:cNvPr id="2" name="Title 1">
            <a:extLst>
              <a:ext uri="{FF2B5EF4-FFF2-40B4-BE49-F238E27FC236}">
                <a16:creationId xmlns:a16="http://schemas.microsoft.com/office/drawing/2014/main" id="{F5CE9608-82F8-5A3A-8F2B-B02328A17B1C}"/>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4EF1E8-FA5F-A239-4078-9559136871D4}"/>
              </a:ext>
            </a:extLst>
          </p:cNvPr>
          <p:cNvSpPr>
            <a:spLocks noGrp="1"/>
          </p:cNvSpPr>
          <p:nvPr>
            <p:ph type="subTitle" idx="1"/>
          </p:nvPr>
        </p:nvSpPr>
        <p:spPr>
          <a:xfrm>
            <a:off x="356616" y="5138928"/>
            <a:ext cx="5477256"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Picture Placeholder 8">
            <a:extLst>
              <a:ext uri="{FF2B5EF4-FFF2-40B4-BE49-F238E27FC236}">
                <a16:creationId xmlns:a16="http://schemas.microsoft.com/office/drawing/2014/main" id="{AA6C6E2D-7286-A78B-3254-6E7A370C6A6B}"/>
              </a:ext>
            </a:extLst>
          </p:cNvPr>
          <p:cNvSpPr>
            <a:spLocks noGrp="1"/>
          </p:cNvSpPr>
          <p:nvPr>
            <p:ph type="pic" sz="quarter" idx="10"/>
          </p:nvPr>
        </p:nvSpPr>
        <p:spPr>
          <a:xfrm>
            <a:off x="6876288" y="2880360"/>
            <a:ext cx="1892808" cy="2990088"/>
          </a:xfrm>
        </p:spPr>
        <p:txBody>
          <a:bodyPr anchor="ctr"/>
          <a:lstStyle>
            <a:lvl1pPr marL="0" indent="0" algn="ctr">
              <a:buNone/>
              <a:defRPr sz="1000"/>
            </a:lvl1pPr>
          </a:lstStyle>
          <a:p>
            <a:r>
              <a:rPr lang="en-US"/>
              <a:t>Click icon to add picture</a:t>
            </a:r>
            <a:endParaRPr lang="en-US" dirty="0"/>
          </a:p>
        </p:txBody>
      </p:sp>
      <p:sp>
        <p:nvSpPr>
          <p:cNvPr id="11" name="Text Placeholder 10">
            <a:extLst>
              <a:ext uri="{FF2B5EF4-FFF2-40B4-BE49-F238E27FC236}">
                <a16:creationId xmlns:a16="http://schemas.microsoft.com/office/drawing/2014/main" id="{FBFFEADD-5074-43DB-8F36-D0CB44E613C2}"/>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Tree>
    <p:extLst>
      <p:ext uri="{BB962C8B-B14F-4D97-AF65-F5344CB8AC3E}">
        <p14:creationId xmlns:p14="http://schemas.microsoft.com/office/powerpoint/2010/main" val="1312968861"/>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4C9462-DD7C-E02D-1CDD-3A9BC288BE01}"/>
              </a:ext>
            </a:extLst>
          </p:cNvPr>
          <p:cNvSpPr/>
          <p:nvPr/>
        </p:nvSpPr>
        <p:spPr>
          <a:xfrm>
            <a:off x="6095999" y="0"/>
            <a:ext cx="6096000" cy="4762500"/>
          </a:xfrm>
          <a:prstGeom prst="rect">
            <a:avLst/>
          </a:prstGeom>
          <a:solidFill>
            <a:schemeClr val="accent4">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3" name="Text Placeholder 2">
            <a:extLst>
              <a:ext uri="{FF2B5EF4-FFF2-40B4-BE49-F238E27FC236}">
                <a16:creationId xmlns:a16="http://schemas.microsoft.com/office/drawing/2014/main" id="{CF258996-D220-8B05-AE12-5AC4341BBFCF}"/>
              </a:ext>
            </a:extLst>
          </p:cNvPr>
          <p:cNvSpPr>
            <a:spLocks noGrp="1"/>
          </p:cNvSpPr>
          <p:nvPr>
            <p:ph type="body" idx="1"/>
          </p:nvPr>
        </p:nvSpPr>
        <p:spPr>
          <a:xfrm>
            <a:off x="4078224" y="2002536"/>
            <a:ext cx="727862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4078224" y="2615184"/>
            <a:ext cx="7278624" cy="1179576"/>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D5120D9-C6AF-17C8-8F32-1FEE6BFBC92A}"/>
              </a:ext>
            </a:extLst>
          </p:cNvPr>
          <p:cNvSpPr>
            <a:spLocks noGrp="1"/>
          </p:cNvSpPr>
          <p:nvPr>
            <p:ph type="body" sz="quarter" idx="3"/>
          </p:nvPr>
        </p:nvSpPr>
        <p:spPr>
          <a:xfrm>
            <a:off x="4078224" y="4352544"/>
            <a:ext cx="727862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4078224" y="4983480"/>
            <a:ext cx="7278624" cy="1179576"/>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3A98EE3D-8CD1-4C3F-BD1C-C98C9596463C}" type="slidenum">
              <a:rPr lang="en-US" smtClean="0"/>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endParaRPr lang="en-US" dirty="0"/>
          </a:p>
        </p:txBody>
      </p:sp>
      <p:cxnSp>
        <p:nvCxnSpPr>
          <p:cNvPr id="13" name="Straight Connector 12">
            <a:extLst>
              <a:ext uri="{FF2B5EF4-FFF2-40B4-BE49-F238E27FC236}">
                <a16:creationId xmlns:a16="http://schemas.microsoft.com/office/drawing/2014/main" id="{4FEB4121-C7B1-D448-DE15-4DFEA09D0655}"/>
              </a:ext>
            </a:extLst>
          </p:cNvPr>
          <p:cNvCxnSpPr>
            <a:cxnSpLocks/>
          </p:cNvCxnSpPr>
          <p:nvPr/>
        </p:nvCxnSpPr>
        <p:spPr>
          <a:xfrm>
            <a:off x="-2" y="231595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431E3-2BD2-4D62-E397-DC4A847C7F2A}"/>
              </a:ext>
            </a:extLst>
          </p:cNvPr>
          <p:cNvCxnSpPr>
            <a:cxnSpLocks/>
          </p:cNvCxnSpPr>
          <p:nvPr/>
        </p:nvCxnSpPr>
        <p:spPr>
          <a:xfrm>
            <a:off x="-2" y="465910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Tree>
    <p:extLst>
      <p:ext uri="{BB962C8B-B14F-4D97-AF65-F5344CB8AC3E}">
        <p14:creationId xmlns:p14="http://schemas.microsoft.com/office/powerpoint/2010/main" val="272692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hree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E26A0C-E42F-6A2A-044B-8C817559CB87}"/>
              </a:ext>
            </a:extLst>
          </p:cNvPr>
          <p:cNvSpPr/>
          <p:nvPr/>
        </p:nvSpPr>
        <p:spPr>
          <a:xfrm>
            <a:off x="4377128" y="3560257"/>
            <a:ext cx="7814872" cy="3297743"/>
          </a:xfrm>
          <a:prstGeom prst="rect">
            <a:avLst/>
          </a:prstGeom>
          <a:solidFill>
            <a:schemeClr val="accent2">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cxnSp>
        <p:nvCxnSpPr>
          <p:cNvPr id="7" name="Straight Connector 6">
            <a:extLst>
              <a:ext uri="{FF2B5EF4-FFF2-40B4-BE49-F238E27FC236}">
                <a16:creationId xmlns:a16="http://schemas.microsoft.com/office/drawing/2014/main" id="{F156E3D2-16B0-AFFA-51A9-B37F5830B6D9}"/>
              </a:ext>
            </a:extLst>
          </p:cNvPr>
          <p:cNvCxnSpPr>
            <a:cxnSpLocks/>
          </p:cNvCxnSpPr>
          <p:nvPr/>
        </p:nvCxnSpPr>
        <p:spPr>
          <a:xfrm>
            <a:off x="0" y="2657582"/>
            <a:ext cx="10782300" cy="0"/>
          </a:xfrm>
          <a:prstGeom prst="line">
            <a:avLst/>
          </a:prstGeom>
          <a:ln w="15875" cap="sq" cmpd="sng">
            <a:solidFill>
              <a:schemeClr val="tx1">
                <a:lumMod val="75000"/>
                <a:lumOff val="2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F258996-D220-8B05-AE12-5AC4341BBFCF}"/>
              </a:ext>
            </a:extLst>
          </p:cNvPr>
          <p:cNvSpPr>
            <a:spLocks noGrp="1"/>
          </p:cNvSpPr>
          <p:nvPr>
            <p:ph type="body" idx="1"/>
          </p:nvPr>
        </p:nvSpPr>
        <p:spPr>
          <a:xfrm>
            <a:off x="1664208"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1664208"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D5120D9-C6AF-17C8-8F32-1FEE6BFBC92A}"/>
              </a:ext>
            </a:extLst>
          </p:cNvPr>
          <p:cNvSpPr>
            <a:spLocks noGrp="1"/>
          </p:cNvSpPr>
          <p:nvPr>
            <p:ph type="body" sz="quarter" idx="3"/>
          </p:nvPr>
        </p:nvSpPr>
        <p:spPr>
          <a:xfrm>
            <a:off x="5010912"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5010912"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3A98EE3D-8CD1-4C3F-BD1C-C98C9596463C}" type="slidenum">
              <a:rPr lang="en-US" smtClean="0"/>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endParaRPr lang="en-US" dirty="0"/>
          </a:p>
        </p:txBody>
      </p: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8" name="Text Placeholder 4">
            <a:extLst>
              <a:ext uri="{FF2B5EF4-FFF2-40B4-BE49-F238E27FC236}">
                <a16:creationId xmlns:a16="http://schemas.microsoft.com/office/drawing/2014/main" id="{9537EA5E-3E96-57B0-C639-22C290FCD5E8}"/>
              </a:ext>
            </a:extLst>
          </p:cNvPr>
          <p:cNvSpPr>
            <a:spLocks noGrp="1"/>
          </p:cNvSpPr>
          <p:nvPr>
            <p:ph type="body" sz="quarter" idx="12"/>
          </p:nvPr>
        </p:nvSpPr>
        <p:spPr>
          <a:xfrm>
            <a:off x="8348472"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C81D5F3B-60ED-CA80-3AE7-2EFC356E7748}"/>
              </a:ext>
            </a:extLst>
          </p:cNvPr>
          <p:cNvSpPr>
            <a:spLocks noGrp="1"/>
          </p:cNvSpPr>
          <p:nvPr>
            <p:ph sz="quarter" idx="13"/>
          </p:nvPr>
        </p:nvSpPr>
        <p:spPr>
          <a:xfrm>
            <a:off x="8348472"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47668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ummary">
    <p:bg>
      <p:bgPr>
        <a:solidFill>
          <a:schemeClr val="accent3"/>
        </a:solidFill>
        <a:effectLst/>
      </p:bgPr>
    </p:bg>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0" y="3154680"/>
            <a:ext cx="12198096" cy="1709928"/>
          </a:xfrm>
        </p:spPr>
        <p:txBody>
          <a:bodyPr anchor="ctr">
            <a:noAutofit/>
          </a:bodyPr>
          <a:lstStyle>
            <a:lvl1pPr marL="0" indent="0" algn="ctr">
              <a:lnSpc>
                <a:spcPct val="90000"/>
              </a:lnSpc>
              <a:spcBef>
                <a:spcPts val="0"/>
              </a:spcBef>
              <a:buNone/>
              <a:defRPr sz="13800" b="1" cap="all" baseline="0">
                <a:solidFill>
                  <a:schemeClr val="accent4">
                    <a:lumMod val="75000"/>
                  </a:schemeClr>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0" y="1828800"/>
            <a:ext cx="12198096" cy="1709928"/>
          </a:xfrm>
        </p:spPr>
        <p:txBody>
          <a:bodyPr>
            <a:noAutofit/>
          </a:bodyPr>
          <a:lstStyle>
            <a:lvl1pPr algn="ctr">
              <a:defRPr sz="13800" cap="all" baseline="0">
                <a:solidFill>
                  <a:schemeClr val="accent4">
                    <a:lumMod val="75000"/>
                  </a:schemeClr>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3A98EE3D-8CD1-4C3F-BD1C-C98C9596463C}" type="slidenum">
              <a:rPr lang="en-US" smtClean="0"/>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endParaRPr lang="en-US" dirty="0"/>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0" y="2587752"/>
            <a:ext cx="12198096" cy="1508760"/>
          </a:xfrm>
          <a:solidFill>
            <a:schemeClr val="accent3"/>
          </a:solidFill>
        </p:spPr>
        <p:txBody>
          <a:bodyPr lIns="877824" rIns="877824" anchor="ctr">
            <a:noAutofit/>
          </a:bodyPr>
          <a:lstStyle>
            <a:lvl1pPr marL="0" indent="0" algn="ctr">
              <a:lnSpc>
                <a:spcPct val="100000"/>
              </a:lnSpc>
              <a:spcBef>
                <a:spcPts val="0"/>
              </a:spcBef>
              <a:buNone/>
              <a:defRPr sz="1800" cap="none" baseline="0"/>
            </a:lvl1pPr>
          </a:lstStyle>
          <a:p>
            <a:pPr lvl="0"/>
            <a:r>
              <a:rPr lang="en-US"/>
              <a:t>Click to edit Master text styles</a:t>
            </a:r>
          </a:p>
        </p:txBody>
      </p:sp>
    </p:spTree>
    <p:extLst>
      <p:ext uri="{BB962C8B-B14F-4D97-AF65-F5344CB8AC3E}">
        <p14:creationId xmlns:p14="http://schemas.microsoft.com/office/powerpoint/2010/main" val="34464229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A6C6E2D-7286-A78B-3254-6E7A370C6A6B}"/>
              </a:ext>
            </a:extLst>
          </p:cNvPr>
          <p:cNvSpPr>
            <a:spLocks noGrp="1"/>
          </p:cNvSpPr>
          <p:nvPr>
            <p:ph type="pic" sz="quarter" idx="10"/>
          </p:nvPr>
        </p:nvSpPr>
        <p:spPr>
          <a:xfrm>
            <a:off x="7653528" y="2532888"/>
            <a:ext cx="3730752" cy="3721608"/>
          </a:xfrm>
          <a:solidFill>
            <a:schemeClr val="accent1">
              <a:lumMod val="90000"/>
            </a:schemeClr>
          </a:solidFill>
        </p:spPr>
        <p:txBody>
          <a:bodyPr anchor="ctr"/>
          <a:lstStyle>
            <a:lvl1pPr marL="0" indent="0" algn="ctr">
              <a:buNone/>
              <a:defRPr sz="1000"/>
            </a:lvl1pPr>
          </a:lstStyle>
          <a:p>
            <a:r>
              <a:rPr lang="en-US"/>
              <a:t>Click icon to add picture</a:t>
            </a:r>
            <a:endParaRPr lang="en-US" dirty="0"/>
          </a:p>
        </p:txBody>
      </p:sp>
      <p:sp>
        <p:nvSpPr>
          <p:cNvPr id="2" name="Title 1">
            <a:extLst>
              <a:ext uri="{FF2B5EF4-FFF2-40B4-BE49-F238E27FC236}">
                <a16:creationId xmlns:a16="http://schemas.microsoft.com/office/drawing/2014/main" id="{F5CE9608-82F8-5A3A-8F2B-B02328A17B1C}"/>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4EF1E8-FA5F-A239-4078-9559136871D4}"/>
              </a:ext>
            </a:extLst>
          </p:cNvPr>
          <p:cNvSpPr>
            <a:spLocks noGrp="1"/>
          </p:cNvSpPr>
          <p:nvPr>
            <p:ph type="subTitle" idx="1"/>
          </p:nvPr>
        </p:nvSpPr>
        <p:spPr>
          <a:xfrm>
            <a:off x="356616" y="4187952"/>
            <a:ext cx="5376672" cy="13716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Text Placeholder 10">
            <a:extLst>
              <a:ext uri="{FF2B5EF4-FFF2-40B4-BE49-F238E27FC236}">
                <a16:creationId xmlns:a16="http://schemas.microsoft.com/office/drawing/2014/main" id="{FBFFEADD-5074-43DB-8F36-D0CB44E613C2}"/>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
        <p:nvSpPr>
          <p:cNvPr id="6" name="Picture Placeholder 8">
            <a:extLst>
              <a:ext uri="{FF2B5EF4-FFF2-40B4-BE49-F238E27FC236}">
                <a16:creationId xmlns:a16="http://schemas.microsoft.com/office/drawing/2014/main" id="{343883A3-D444-AA65-322E-C4F2B66929CF}"/>
              </a:ext>
            </a:extLst>
          </p:cNvPr>
          <p:cNvSpPr>
            <a:spLocks noGrp="1"/>
          </p:cNvSpPr>
          <p:nvPr>
            <p:ph type="pic" sz="quarter" idx="12"/>
          </p:nvPr>
        </p:nvSpPr>
        <p:spPr>
          <a:xfrm>
            <a:off x="5632704" y="3593592"/>
            <a:ext cx="3410712" cy="1783080"/>
          </a:xfrm>
          <a:solidFill>
            <a:schemeClr val="accent5">
              <a:lumMod val="20000"/>
              <a:lumOff val="80000"/>
            </a:schemeClr>
          </a:solidFill>
        </p:spPr>
        <p:txBody>
          <a:bodyPr anchor="ctr"/>
          <a:lstStyle>
            <a:lvl1pPr marL="0" indent="0" algn="ctr">
              <a:buNone/>
              <a:defRPr sz="1000"/>
            </a:lvl1pPr>
          </a:lstStyle>
          <a:p>
            <a:r>
              <a:rPr lang="en-US"/>
              <a:t>Click icon to add picture</a:t>
            </a:r>
            <a:endParaRPr lang="en-US" dirty="0"/>
          </a:p>
        </p:txBody>
      </p:sp>
    </p:spTree>
    <p:extLst>
      <p:ext uri="{BB962C8B-B14F-4D97-AF65-F5344CB8AC3E}">
        <p14:creationId xmlns:p14="http://schemas.microsoft.com/office/powerpoint/2010/main" val="3070899244"/>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4C9462-DD7C-E02D-1CDD-3A9BC288BE01}"/>
              </a:ext>
            </a:extLst>
          </p:cNvPr>
          <p:cNvSpPr/>
          <p:nvPr/>
        </p:nvSpPr>
        <p:spPr>
          <a:xfrm>
            <a:off x="6095999" y="0"/>
            <a:ext cx="6096000" cy="4762500"/>
          </a:xfrm>
          <a:prstGeom prst="rect">
            <a:avLst/>
          </a:prstGeom>
          <a:solidFill>
            <a:schemeClr val="accent4">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4078224" y="1984248"/>
            <a:ext cx="7278624" cy="1810512"/>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4078224" y="4352544"/>
            <a:ext cx="7278624" cy="1810512"/>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3A98EE3D-8CD1-4C3F-BD1C-C98C9596463C}" type="slidenum">
              <a:rPr lang="en-US" smtClean="0"/>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endParaRPr lang="en-US" dirty="0"/>
          </a:p>
        </p:txBody>
      </p:sp>
      <p:cxnSp>
        <p:nvCxnSpPr>
          <p:cNvPr id="13" name="Straight Connector 12">
            <a:extLst>
              <a:ext uri="{FF2B5EF4-FFF2-40B4-BE49-F238E27FC236}">
                <a16:creationId xmlns:a16="http://schemas.microsoft.com/office/drawing/2014/main" id="{4FEB4121-C7B1-D448-DE15-4DFEA09D0655}"/>
              </a:ext>
            </a:extLst>
          </p:cNvPr>
          <p:cNvCxnSpPr>
            <a:cxnSpLocks/>
          </p:cNvCxnSpPr>
          <p:nvPr/>
        </p:nvCxnSpPr>
        <p:spPr>
          <a:xfrm>
            <a:off x="-2" y="231595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431E3-2BD2-4D62-E397-DC4A847C7F2A}"/>
              </a:ext>
            </a:extLst>
          </p:cNvPr>
          <p:cNvCxnSpPr>
            <a:cxnSpLocks/>
          </p:cNvCxnSpPr>
          <p:nvPr/>
        </p:nvCxnSpPr>
        <p:spPr>
          <a:xfrm>
            <a:off x="-2" y="465910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Tree>
    <p:extLst>
      <p:ext uri="{BB962C8B-B14F-4D97-AF65-F5344CB8AC3E}">
        <p14:creationId xmlns:p14="http://schemas.microsoft.com/office/powerpoint/2010/main" val="12925123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BFC0-622D-78DB-4C7F-A2FA024C5956}"/>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4CFF80F-DCFA-670B-579E-37B302452052}"/>
              </a:ext>
            </a:extLst>
          </p:cNvPr>
          <p:cNvSpPr>
            <a:spLocks noGrp="1"/>
          </p:cNvSpPr>
          <p:nvPr>
            <p:ph type="ftr" sz="quarter" idx="11"/>
          </p:nvPr>
        </p:nvSpPr>
        <p:spPr>
          <a:xfrm rot="16200000">
            <a:off x="-531091" y="983633"/>
            <a:ext cx="1728216" cy="283464"/>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9ED5F004-91A0-6002-ADBC-13D488B34C5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2499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55F8A4-5F7C-D72D-3152-E32D36CB3821}"/>
              </a:ext>
            </a:extLst>
          </p:cNvPr>
          <p:cNvSpPr>
            <a:spLocks noGrp="1"/>
          </p:cNvSpPr>
          <p:nvPr>
            <p:ph type="ftr" sz="quarter" idx="11"/>
          </p:nvPr>
        </p:nvSpPr>
        <p:spPr>
          <a:xfrm rot="16200000">
            <a:off x="-531091" y="983633"/>
            <a:ext cx="1728216" cy="283464"/>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F7C25242-09B4-0142-6671-8450905AA5D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3176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525B-C154-D20D-97A4-047C9CC98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A1B8FF-2966-C2CF-BC8F-A322410A5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988CC0-E81C-D2FD-24CC-8D1179C58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2">
            <a:extLst>
              <a:ext uri="{FF2B5EF4-FFF2-40B4-BE49-F238E27FC236}">
                <a16:creationId xmlns:a16="http://schemas.microsoft.com/office/drawing/2014/main" id="{E7F841FD-D5EE-62EE-F649-30697BB81B06}"/>
              </a:ext>
            </a:extLst>
          </p:cNvPr>
          <p:cNvSpPr>
            <a:spLocks noGrp="1"/>
          </p:cNvSpPr>
          <p:nvPr>
            <p:ph type="sldNum" sz="quarter" idx="10"/>
          </p:nvPr>
        </p:nvSpPr>
        <p:spPr>
          <a:xfrm>
            <a:off x="11356848" y="6400800"/>
            <a:ext cx="438912" cy="246888"/>
          </a:xfrm>
        </p:spPr>
        <p:txBody>
          <a:bodyPr>
            <a:noAutofit/>
          </a:bodyPr>
          <a:lstStyle/>
          <a:p>
            <a:fld id="{3A98EE3D-8CD1-4C3F-BD1C-C98C9596463C}" type="slidenum">
              <a:rPr lang="en-US" smtClean="0"/>
              <a:pPr/>
              <a:t>‹#›</a:t>
            </a:fld>
            <a:endParaRPr lang="en-US" dirty="0"/>
          </a:p>
        </p:txBody>
      </p:sp>
      <p:sp>
        <p:nvSpPr>
          <p:cNvPr id="9" name="Footer Placeholder 3">
            <a:extLst>
              <a:ext uri="{FF2B5EF4-FFF2-40B4-BE49-F238E27FC236}">
                <a16:creationId xmlns:a16="http://schemas.microsoft.com/office/drawing/2014/main" id="{0533D4FA-41B7-3B85-9984-899340B9D595}"/>
              </a:ext>
            </a:extLst>
          </p:cNvPr>
          <p:cNvSpPr>
            <a:spLocks noGrp="1"/>
          </p:cNvSpPr>
          <p:nvPr>
            <p:ph type="ftr" sz="quarter" idx="11"/>
          </p:nvPr>
        </p:nvSpPr>
        <p:spPr>
          <a:xfrm>
            <a:off x="365760" y="6400800"/>
            <a:ext cx="2916936" cy="246888"/>
          </a:xfrm>
        </p:spPr>
        <p:txBody>
          <a:bodyPr>
            <a:noAutofit/>
          </a:bodyPr>
          <a:lstStyle>
            <a:lvl1pPr algn="l">
              <a:defRPr/>
            </a:lvl1pPr>
          </a:lstStyle>
          <a:p>
            <a:endParaRPr lang="en-US" dirty="0"/>
          </a:p>
        </p:txBody>
      </p:sp>
    </p:spTree>
    <p:extLst>
      <p:ext uri="{BB962C8B-B14F-4D97-AF65-F5344CB8AC3E}">
        <p14:creationId xmlns:p14="http://schemas.microsoft.com/office/powerpoint/2010/main" val="2558238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58E3-7897-8638-F0DE-3DDACC000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AE7686-00A6-DD15-45FE-E6663C21EA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C271584-1072-B88D-B424-16D9F75AC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2">
            <a:extLst>
              <a:ext uri="{FF2B5EF4-FFF2-40B4-BE49-F238E27FC236}">
                <a16:creationId xmlns:a16="http://schemas.microsoft.com/office/drawing/2014/main" id="{D4020094-C16F-1070-9F84-9CBF13F85F81}"/>
              </a:ext>
            </a:extLst>
          </p:cNvPr>
          <p:cNvSpPr>
            <a:spLocks noGrp="1"/>
          </p:cNvSpPr>
          <p:nvPr>
            <p:ph type="sldNum" sz="quarter" idx="10"/>
          </p:nvPr>
        </p:nvSpPr>
        <p:spPr>
          <a:xfrm>
            <a:off x="11356848" y="6400800"/>
            <a:ext cx="438912" cy="246888"/>
          </a:xfrm>
        </p:spPr>
        <p:txBody>
          <a:bodyPr>
            <a:noAutofit/>
          </a:bodyPr>
          <a:lstStyle/>
          <a:p>
            <a:fld id="{3A98EE3D-8CD1-4C3F-BD1C-C98C9596463C}" type="slidenum">
              <a:rPr lang="en-US" smtClean="0"/>
              <a:t>‹#›</a:t>
            </a:fld>
            <a:endParaRPr lang="en-US" dirty="0"/>
          </a:p>
        </p:txBody>
      </p:sp>
      <p:sp>
        <p:nvSpPr>
          <p:cNvPr id="9" name="Footer Placeholder 3">
            <a:extLst>
              <a:ext uri="{FF2B5EF4-FFF2-40B4-BE49-F238E27FC236}">
                <a16:creationId xmlns:a16="http://schemas.microsoft.com/office/drawing/2014/main" id="{C24EA55D-AFC4-F4F2-FB5D-EB20AFEA48B6}"/>
              </a:ext>
            </a:extLst>
          </p:cNvPr>
          <p:cNvSpPr>
            <a:spLocks noGrp="1"/>
          </p:cNvSpPr>
          <p:nvPr>
            <p:ph type="ftr" sz="quarter" idx="11"/>
          </p:nvPr>
        </p:nvSpPr>
        <p:spPr>
          <a:xfrm>
            <a:off x="365760" y="6400800"/>
            <a:ext cx="2916936" cy="246888"/>
          </a:xfrm>
        </p:spPr>
        <p:txBody>
          <a:bodyPr>
            <a:noAutofit/>
          </a:bodyPr>
          <a:lstStyle>
            <a:lvl1pPr algn="l">
              <a:defRPr/>
            </a:lvl1pPr>
          </a:lstStyle>
          <a:p>
            <a:pPr algn="l"/>
            <a:endParaRPr lang="en-US" dirty="0"/>
          </a:p>
        </p:txBody>
      </p:sp>
    </p:spTree>
    <p:extLst>
      <p:ext uri="{BB962C8B-B14F-4D97-AF65-F5344CB8AC3E}">
        <p14:creationId xmlns:p14="http://schemas.microsoft.com/office/powerpoint/2010/main" val="17564361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560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C17C-12A7-399B-31AC-AE7A040EBBDA}"/>
              </a:ext>
            </a:extLst>
          </p:cNvPr>
          <p:cNvSpPr/>
          <p:nvPr/>
        </p:nvSpPr>
        <p:spPr>
          <a:xfrm>
            <a:off x="9129011" y="816964"/>
            <a:ext cx="3062990" cy="6041036"/>
          </a:xfrm>
          <a:prstGeom prst="rect">
            <a:avLst/>
          </a:prstGeom>
          <a:solidFill>
            <a:schemeClr val="accent2">
              <a:lumMod val="60000"/>
              <a:lumOff val="4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lumMod val="60000"/>
                  <a:lumOff val="40000"/>
                </a:schemeClr>
              </a:solidFill>
            </a:endParaRP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640080" y="457200"/>
            <a:ext cx="10936224" cy="1298448"/>
          </a:xfrm>
        </p:spPr>
        <p:txBody>
          <a:bodyPr>
            <a:noAutofit/>
          </a:body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3A98EE3D-8CD1-4C3F-BD1C-C98C9596463C}" type="slidenum">
              <a:rPr lang="en-US" smtClean="0"/>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endParaRPr lang="en-US" dirty="0"/>
          </a:p>
        </p:txBody>
      </p:sp>
      <p:sp>
        <p:nvSpPr>
          <p:cNvPr id="7" name="Picture Placeholder 6">
            <a:extLst>
              <a:ext uri="{FF2B5EF4-FFF2-40B4-BE49-F238E27FC236}">
                <a16:creationId xmlns:a16="http://schemas.microsoft.com/office/drawing/2014/main" id="{8B376F0E-CDE4-F6FD-62E6-E202D97C9C87}"/>
              </a:ext>
            </a:extLst>
          </p:cNvPr>
          <p:cNvSpPr>
            <a:spLocks noGrp="1"/>
          </p:cNvSpPr>
          <p:nvPr>
            <p:ph type="pic" sz="quarter" idx="12"/>
          </p:nvPr>
        </p:nvSpPr>
        <p:spPr>
          <a:xfrm>
            <a:off x="8211312" y="2304288"/>
            <a:ext cx="3172968" cy="3172968"/>
          </a:xfrm>
        </p:spPr>
        <p:txBody>
          <a:bodyPr anchor="ctr">
            <a:noAutofit/>
          </a:bodyPr>
          <a:lstStyle>
            <a:lvl1pPr marL="0" indent="0" algn="ctr">
              <a:buNone/>
              <a:defRPr sz="1200"/>
            </a:lvl1pPr>
          </a:lstStyle>
          <a:p>
            <a:r>
              <a:rPr lang="en-US"/>
              <a:t>Click icon to add picture</a:t>
            </a:r>
            <a:endParaRPr lang="en-US" dirty="0"/>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3822192" y="2176272"/>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
        <p:nvSpPr>
          <p:cNvPr id="12" name="Text Placeholder 10">
            <a:extLst>
              <a:ext uri="{FF2B5EF4-FFF2-40B4-BE49-F238E27FC236}">
                <a16:creationId xmlns:a16="http://schemas.microsoft.com/office/drawing/2014/main" id="{F8FF02BC-C132-F5F7-4A13-D0E96037F19F}"/>
              </a:ext>
            </a:extLst>
          </p:cNvPr>
          <p:cNvSpPr>
            <a:spLocks noGrp="1"/>
          </p:cNvSpPr>
          <p:nvPr>
            <p:ph type="body" sz="quarter" idx="14"/>
          </p:nvPr>
        </p:nvSpPr>
        <p:spPr>
          <a:xfrm>
            <a:off x="3822192" y="2914650"/>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
        <p:nvSpPr>
          <p:cNvPr id="13" name="Text Placeholder 10">
            <a:extLst>
              <a:ext uri="{FF2B5EF4-FFF2-40B4-BE49-F238E27FC236}">
                <a16:creationId xmlns:a16="http://schemas.microsoft.com/office/drawing/2014/main" id="{FBE18830-001B-B82E-701F-2D308BC9849B}"/>
              </a:ext>
            </a:extLst>
          </p:cNvPr>
          <p:cNvSpPr>
            <a:spLocks noGrp="1"/>
          </p:cNvSpPr>
          <p:nvPr>
            <p:ph type="body" sz="quarter" idx="15"/>
          </p:nvPr>
        </p:nvSpPr>
        <p:spPr>
          <a:xfrm>
            <a:off x="3822192" y="3653028"/>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
        <p:nvSpPr>
          <p:cNvPr id="14" name="Text Placeholder 10">
            <a:extLst>
              <a:ext uri="{FF2B5EF4-FFF2-40B4-BE49-F238E27FC236}">
                <a16:creationId xmlns:a16="http://schemas.microsoft.com/office/drawing/2014/main" id="{EDB0F7C2-3561-BA83-5415-4B8330C5BFC0}"/>
              </a:ext>
            </a:extLst>
          </p:cNvPr>
          <p:cNvSpPr>
            <a:spLocks noGrp="1"/>
          </p:cNvSpPr>
          <p:nvPr>
            <p:ph type="body" sz="quarter" idx="16"/>
          </p:nvPr>
        </p:nvSpPr>
        <p:spPr>
          <a:xfrm>
            <a:off x="3822192" y="4391406"/>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3822192" y="5129784"/>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Tree>
    <p:extLst>
      <p:ext uri="{BB962C8B-B14F-4D97-AF65-F5344CB8AC3E}">
        <p14:creationId xmlns:p14="http://schemas.microsoft.com/office/powerpoint/2010/main" val="2648815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Introduction">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0" y="3154680"/>
            <a:ext cx="12198096" cy="1709928"/>
          </a:xfrm>
        </p:spPr>
        <p:txBody>
          <a:bodyPr anchor="ctr">
            <a:noAutofit/>
          </a:bodyPr>
          <a:lstStyle>
            <a:lvl1pPr marL="0" indent="0" algn="ctr">
              <a:lnSpc>
                <a:spcPct val="90000"/>
              </a:lnSpc>
              <a:spcBef>
                <a:spcPts val="0"/>
              </a:spcBef>
              <a:buNone/>
              <a:defRPr sz="13800" b="1" cap="all" baseline="0">
                <a:solidFill>
                  <a:schemeClr val="tx1">
                    <a:lumMod val="75000"/>
                    <a:lumOff val="25000"/>
                  </a:schemeClr>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0" y="1828800"/>
            <a:ext cx="12198096" cy="1709928"/>
          </a:xfrm>
        </p:spPr>
        <p:txBody>
          <a:bodyPr>
            <a:noAutofit/>
          </a:bodyPr>
          <a:lstStyle>
            <a:lvl1pPr algn="ctr">
              <a:defRPr sz="13800" cap="all" baseline="0"/>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3A98EE3D-8CD1-4C3F-BD1C-C98C9596463C}" type="slidenum">
              <a:rPr lang="en-US" smtClean="0"/>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endParaRPr lang="en-US" dirty="0"/>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0" y="2587752"/>
            <a:ext cx="12198096" cy="1508760"/>
          </a:xfrm>
          <a:solidFill>
            <a:schemeClr val="accent1"/>
          </a:solidFill>
        </p:spPr>
        <p:txBody>
          <a:bodyPr lIns="877824" rIns="877824" anchor="ctr">
            <a:noAutofit/>
          </a:bodyPr>
          <a:lstStyle>
            <a:lvl1pPr marL="0" indent="0" algn="ctr">
              <a:lnSpc>
                <a:spcPct val="100000"/>
              </a:lnSpc>
              <a:spcBef>
                <a:spcPts val="0"/>
              </a:spcBef>
              <a:buNone/>
              <a:defRPr sz="1800" cap="none" baseline="0"/>
            </a:lvl1pPr>
          </a:lstStyle>
          <a:p>
            <a:pPr lvl="0"/>
            <a:r>
              <a:rPr lang="en-US"/>
              <a:t>Click to edit Master text styles</a:t>
            </a:r>
          </a:p>
        </p:txBody>
      </p:sp>
    </p:spTree>
    <p:extLst>
      <p:ext uri="{BB962C8B-B14F-4D97-AF65-F5344CB8AC3E}">
        <p14:creationId xmlns:p14="http://schemas.microsoft.com/office/powerpoint/2010/main" val="11061743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7090B92F-B1E5-5257-95EF-9608691E72FA}"/>
              </a:ext>
            </a:extLst>
          </p:cNvPr>
          <p:cNvSpPr>
            <a:spLocks noGrp="1"/>
          </p:cNvSpPr>
          <p:nvPr>
            <p:ph type="pic" sz="quarter" idx="12"/>
          </p:nvPr>
        </p:nvSpPr>
        <p:spPr>
          <a:xfrm>
            <a:off x="7987762" y="850614"/>
            <a:ext cx="3392424" cy="3392424"/>
          </a:xfrm>
          <a:solidFill>
            <a:schemeClr val="accent1">
              <a:lumMod val="90000"/>
            </a:schemeClr>
          </a:solidFill>
        </p:spPr>
        <p:txBody>
          <a:bodyPr anchor="ctr"/>
          <a:lstStyle>
            <a:lvl1pPr marL="0" indent="0" algn="ctr">
              <a:buNone/>
              <a:defRPr sz="1000"/>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A00590DB-1CC1-812C-5B3B-E798A1954E14}"/>
              </a:ext>
            </a:extLst>
          </p:cNvPr>
          <p:cNvCxnSpPr>
            <a:cxnSpLocks/>
          </p:cNvCxnSpPr>
          <p:nvPr/>
        </p:nvCxnSpPr>
        <p:spPr>
          <a:xfrm flipV="1">
            <a:off x="11031347" y="4545496"/>
            <a:ext cx="0" cy="2312504"/>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450C0AB6-9748-6CBD-93E7-334B0BA5ABEA}"/>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a:t>Click to edit Master title style</a:t>
            </a:r>
            <a:endParaRPr lang="en-US" dirty="0"/>
          </a:p>
        </p:txBody>
      </p:sp>
      <p:sp>
        <p:nvSpPr>
          <p:cNvPr id="8" name="Text Placeholder 10">
            <a:extLst>
              <a:ext uri="{FF2B5EF4-FFF2-40B4-BE49-F238E27FC236}">
                <a16:creationId xmlns:a16="http://schemas.microsoft.com/office/drawing/2014/main" id="{C2259711-7EFE-2148-F50E-25FD01E3263B}"/>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
        <p:nvSpPr>
          <p:cNvPr id="9" name="Subtitle 2">
            <a:extLst>
              <a:ext uri="{FF2B5EF4-FFF2-40B4-BE49-F238E27FC236}">
                <a16:creationId xmlns:a16="http://schemas.microsoft.com/office/drawing/2014/main" id="{DA4EDA27-F4C5-CD0B-F971-E7FD300C4821}"/>
              </a:ext>
            </a:extLst>
          </p:cNvPr>
          <p:cNvSpPr>
            <a:spLocks noGrp="1"/>
          </p:cNvSpPr>
          <p:nvPr>
            <p:ph type="subTitle" idx="1"/>
          </p:nvPr>
        </p:nvSpPr>
        <p:spPr>
          <a:xfrm>
            <a:off x="356616" y="5138928"/>
            <a:ext cx="7123176"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Picture Placeholder 8">
            <a:extLst>
              <a:ext uri="{FF2B5EF4-FFF2-40B4-BE49-F238E27FC236}">
                <a16:creationId xmlns:a16="http://schemas.microsoft.com/office/drawing/2014/main" id="{EAAF858D-31E9-7D8F-B203-45B2703EC37D}"/>
              </a:ext>
            </a:extLst>
          </p:cNvPr>
          <p:cNvSpPr>
            <a:spLocks noGrp="1"/>
          </p:cNvSpPr>
          <p:nvPr>
            <p:ph type="pic" sz="quarter" idx="10"/>
          </p:nvPr>
        </p:nvSpPr>
        <p:spPr>
          <a:xfrm>
            <a:off x="8686800" y="2286000"/>
            <a:ext cx="1993392" cy="3163824"/>
          </a:xfrm>
          <a:solidFill>
            <a:schemeClr val="bg2"/>
          </a:solidFill>
        </p:spPr>
        <p:txBody>
          <a:bodyPr anchor="ctr"/>
          <a:lstStyle>
            <a:lvl1pPr marL="0" indent="0" algn="ctr">
              <a:buNone/>
              <a:defRPr sz="1000">
                <a:solidFill>
                  <a:schemeClr val="tx1">
                    <a:lumMod val="75000"/>
                    <a:lumOff val="2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8034540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8054-F9DF-2FE3-0142-D48931912FF6}"/>
              </a:ext>
            </a:extLst>
          </p:cNvPr>
          <p:cNvSpPr>
            <a:spLocks noGrp="1"/>
          </p:cNvSpPr>
          <p:nvPr>
            <p:ph type="title"/>
          </p:nvPr>
        </p:nvSpPr>
        <p:spPr>
          <a:xfrm>
            <a:off x="640080" y="457200"/>
            <a:ext cx="10936224"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0C55DDE-FFCC-5750-83A9-F88E2F74A1BC}"/>
              </a:ext>
            </a:extLst>
          </p:cNvPr>
          <p:cNvSpPr>
            <a:spLocks noGrp="1"/>
          </p:cNvSpPr>
          <p:nvPr>
            <p:ph idx="1"/>
          </p:nvPr>
        </p:nvSpPr>
        <p:spPr>
          <a:xfrm>
            <a:off x="969264" y="1947672"/>
            <a:ext cx="10296144" cy="43708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BDA0D14-310A-2EDC-99A1-FCFA29C787ED}"/>
              </a:ext>
            </a:extLst>
          </p:cNvPr>
          <p:cNvSpPr>
            <a:spLocks noGrp="1"/>
          </p:cNvSpPr>
          <p:nvPr>
            <p:ph type="ftr" sz="quarter" idx="11"/>
          </p:nvPr>
        </p:nvSpPr>
        <p:spPr>
          <a:xfrm rot="16200000">
            <a:off x="-531091" y="983633"/>
            <a:ext cx="1728216" cy="283464"/>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5653FDCA-382D-537C-5751-191D136E9D1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269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Quote">
    <p:bg>
      <p:bgPr>
        <a:solidFill>
          <a:schemeClr val="accent3"/>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50C0AB6-9748-6CBD-93E7-334B0BA5ABEA}"/>
              </a:ext>
            </a:extLst>
          </p:cNvPr>
          <p:cNvSpPr>
            <a:spLocks noGrp="1"/>
          </p:cNvSpPr>
          <p:nvPr>
            <p:ph type="ctrTitle"/>
          </p:nvPr>
        </p:nvSpPr>
        <p:spPr>
          <a:xfrm>
            <a:off x="1014984" y="932688"/>
            <a:ext cx="10552176" cy="4764024"/>
          </a:xfrm>
        </p:spPr>
        <p:txBody>
          <a:bodyPr anchor="ctr">
            <a:noAutofit/>
          </a:bodyPr>
          <a:lstStyle>
            <a:lvl1pPr algn="ctr">
              <a:defRPr sz="8200" cap="none" baseline="0"/>
            </a:lvl1pPr>
          </a:lstStyle>
          <a:p>
            <a:r>
              <a:rPr lang="en-US"/>
              <a:t>Click to edit Master title style</a:t>
            </a:r>
            <a:endParaRPr lang="en-US" dirty="0"/>
          </a:p>
        </p:txBody>
      </p:sp>
      <p:sp>
        <p:nvSpPr>
          <p:cNvPr id="9" name="Subtitle 2">
            <a:extLst>
              <a:ext uri="{FF2B5EF4-FFF2-40B4-BE49-F238E27FC236}">
                <a16:creationId xmlns:a16="http://schemas.microsoft.com/office/drawing/2014/main" id="{DA4EDA27-F4C5-CD0B-F971-E7FD300C4821}"/>
              </a:ext>
            </a:extLst>
          </p:cNvPr>
          <p:cNvSpPr>
            <a:spLocks noGrp="1"/>
          </p:cNvSpPr>
          <p:nvPr>
            <p:ph type="subTitle" idx="1"/>
          </p:nvPr>
        </p:nvSpPr>
        <p:spPr>
          <a:xfrm>
            <a:off x="6693408" y="5788152"/>
            <a:ext cx="2578608"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 name="Straight Connector 1">
            <a:extLst>
              <a:ext uri="{FF2B5EF4-FFF2-40B4-BE49-F238E27FC236}">
                <a16:creationId xmlns:a16="http://schemas.microsoft.com/office/drawing/2014/main" id="{4B215B41-53EF-7995-A29E-CF60C8A56CEF}"/>
              </a:ext>
            </a:extLst>
          </p:cNvPr>
          <p:cNvCxnSpPr>
            <a:cxnSpLocks/>
          </p:cNvCxnSpPr>
          <p:nvPr/>
        </p:nvCxnSpPr>
        <p:spPr>
          <a:xfrm>
            <a:off x="0" y="6009861"/>
            <a:ext cx="6446922"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BE9C915-8D4C-5E75-F776-9CD4D8D7E53B}"/>
              </a:ext>
            </a:extLst>
          </p:cNvPr>
          <p:cNvSpPr>
            <a:spLocks noGrp="1"/>
          </p:cNvSpPr>
          <p:nvPr>
            <p:ph type="body" sz="quarter" idx="10" hasCustomPrompt="1"/>
          </p:nvPr>
        </p:nvSpPr>
        <p:spPr>
          <a:xfrm>
            <a:off x="0" y="-1143000"/>
            <a:ext cx="2752344" cy="2551176"/>
          </a:xfrm>
        </p:spPr>
        <p:txBody>
          <a:bodyPr/>
          <a:lstStyle>
            <a:lvl1pPr marL="0" indent="0" algn="ctr">
              <a:buNone/>
              <a:defRPr sz="40000" b="1">
                <a:solidFill>
                  <a:schemeClr val="accent2">
                    <a:lumMod val="40000"/>
                    <a:lumOff val="60000"/>
                  </a:schemeClr>
                </a:solidFill>
                <a:latin typeface="+mj-lt"/>
              </a:defRPr>
            </a:lvl1pPr>
          </a:lstStyle>
          <a:p>
            <a:pPr lvl="0"/>
            <a:r>
              <a:rPr lang="en-US" dirty="0"/>
              <a:t>“</a:t>
            </a:r>
          </a:p>
        </p:txBody>
      </p:sp>
      <p:sp>
        <p:nvSpPr>
          <p:cNvPr id="6" name="Text Placeholder 3">
            <a:extLst>
              <a:ext uri="{FF2B5EF4-FFF2-40B4-BE49-F238E27FC236}">
                <a16:creationId xmlns:a16="http://schemas.microsoft.com/office/drawing/2014/main" id="{E095A89F-EF79-78DD-BEDC-74C21F5D538D}"/>
              </a:ext>
            </a:extLst>
          </p:cNvPr>
          <p:cNvSpPr>
            <a:spLocks noGrp="1"/>
          </p:cNvSpPr>
          <p:nvPr>
            <p:ph type="body" sz="quarter" idx="11" hasCustomPrompt="1"/>
          </p:nvPr>
        </p:nvSpPr>
        <p:spPr>
          <a:xfrm>
            <a:off x="9491472" y="4745736"/>
            <a:ext cx="2752344" cy="2551176"/>
          </a:xfrm>
        </p:spPr>
        <p:txBody>
          <a:bodyPr/>
          <a:lstStyle>
            <a:lvl1pPr marL="0" indent="0" algn="ctr">
              <a:buNone/>
              <a:defRPr sz="40000" b="1">
                <a:solidFill>
                  <a:schemeClr val="accent2">
                    <a:lumMod val="40000"/>
                    <a:lumOff val="60000"/>
                  </a:schemeClr>
                </a:solidFill>
                <a:latin typeface="+mj-lt"/>
              </a:defRPr>
            </a:lvl1pPr>
          </a:lstStyle>
          <a:p>
            <a:pPr lvl="0"/>
            <a:r>
              <a:rPr lang="en-US" dirty="0"/>
              <a:t>”</a:t>
            </a:r>
          </a:p>
        </p:txBody>
      </p:sp>
    </p:spTree>
    <p:extLst>
      <p:ext uri="{BB962C8B-B14F-4D97-AF65-F5344CB8AC3E}">
        <p14:creationId xmlns:p14="http://schemas.microsoft.com/office/powerpoint/2010/main" val="7794106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4DD8-0FD2-091E-4A43-D5285DD8A4F0}"/>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5" name="Rectangle 4">
            <a:extLst>
              <a:ext uri="{FF2B5EF4-FFF2-40B4-BE49-F238E27FC236}">
                <a16:creationId xmlns:a16="http://schemas.microsoft.com/office/drawing/2014/main" id="{6AC009C9-3824-FABC-07B9-A4C9BC63627A}"/>
              </a:ext>
            </a:extLst>
          </p:cNvPr>
          <p:cNvSpPr/>
          <p:nvPr/>
        </p:nvSpPr>
        <p:spPr>
          <a:xfrm>
            <a:off x="976788" y="1933921"/>
            <a:ext cx="1959429" cy="4933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6" name="Rectangle 5">
            <a:extLst>
              <a:ext uri="{FF2B5EF4-FFF2-40B4-BE49-F238E27FC236}">
                <a16:creationId xmlns:a16="http://schemas.microsoft.com/office/drawing/2014/main" id="{E21023D4-A9ED-002F-0B45-019DB4997807}"/>
              </a:ext>
            </a:extLst>
          </p:cNvPr>
          <p:cNvSpPr/>
          <p:nvPr/>
        </p:nvSpPr>
        <p:spPr>
          <a:xfrm>
            <a:off x="6394674" y="1933921"/>
            <a:ext cx="1959429" cy="4933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cxnSp>
        <p:nvCxnSpPr>
          <p:cNvPr id="7" name="Straight Connector 6">
            <a:extLst>
              <a:ext uri="{FF2B5EF4-FFF2-40B4-BE49-F238E27FC236}">
                <a16:creationId xmlns:a16="http://schemas.microsoft.com/office/drawing/2014/main" id="{FD2C298F-D572-B084-FEE9-B3E572860979}"/>
              </a:ext>
            </a:extLst>
          </p:cNvPr>
          <p:cNvCxnSpPr>
            <a:cxnSpLocks/>
          </p:cNvCxnSpPr>
          <p:nvPr/>
        </p:nvCxnSpPr>
        <p:spPr>
          <a:xfrm>
            <a:off x="3078820" y="2982133"/>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B1AC3B6-A5EE-CC6F-3D11-437B77131B2E}"/>
              </a:ext>
            </a:extLst>
          </p:cNvPr>
          <p:cNvCxnSpPr>
            <a:cxnSpLocks/>
          </p:cNvCxnSpPr>
          <p:nvPr/>
        </p:nvCxnSpPr>
        <p:spPr>
          <a:xfrm>
            <a:off x="3068653" y="5567880"/>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60AF34A-9EAC-D22C-71D6-89C99B36221A}"/>
              </a:ext>
            </a:extLst>
          </p:cNvPr>
          <p:cNvCxnSpPr>
            <a:cxnSpLocks/>
          </p:cNvCxnSpPr>
          <p:nvPr/>
        </p:nvCxnSpPr>
        <p:spPr>
          <a:xfrm>
            <a:off x="8461423" y="2982133"/>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90D898-E343-5199-7EA3-0DE4BD9767D8}"/>
              </a:ext>
            </a:extLst>
          </p:cNvPr>
          <p:cNvCxnSpPr>
            <a:cxnSpLocks/>
          </p:cNvCxnSpPr>
          <p:nvPr/>
        </p:nvCxnSpPr>
        <p:spPr>
          <a:xfrm>
            <a:off x="8461423" y="5566074"/>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Picture Placeholder 11">
            <a:extLst>
              <a:ext uri="{FF2B5EF4-FFF2-40B4-BE49-F238E27FC236}">
                <a16:creationId xmlns:a16="http://schemas.microsoft.com/office/drawing/2014/main" id="{C00B5647-2B6E-CFB8-05E2-D6D583A82607}"/>
              </a:ext>
            </a:extLst>
          </p:cNvPr>
          <p:cNvSpPr>
            <a:spLocks noGrp="1"/>
          </p:cNvSpPr>
          <p:nvPr>
            <p:ph type="pic" sz="quarter" idx="12"/>
          </p:nvPr>
        </p:nvSpPr>
        <p:spPr>
          <a:xfrm>
            <a:off x="1984248" y="2157984"/>
            <a:ext cx="1207008" cy="1709928"/>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3" name="Picture Placeholder 11">
            <a:extLst>
              <a:ext uri="{FF2B5EF4-FFF2-40B4-BE49-F238E27FC236}">
                <a16:creationId xmlns:a16="http://schemas.microsoft.com/office/drawing/2014/main" id="{3909E6A2-2DD4-4F22-956D-1B5E586C4934}"/>
              </a:ext>
            </a:extLst>
          </p:cNvPr>
          <p:cNvSpPr>
            <a:spLocks noGrp="1"/>
          </p:cNvSpPr>
          <p:nvPr>
            <p:ph type="pic" sz="quarter" idx="13"/>
          </p:nvPr>
        </p:nvSpPr>
        <p:spPr>
          <a:xfrm>
            <a:off x="7379208" y="2157984"/>
            <a:ext cx="1207008" cy="1709928"/>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430630E9-C15D-F5DD-A03B-EEE67E761D46}"/>
              </a:ext>
            </a:extLst>
          </p:cNvPr>
          <p:cNvSpPr>
            <a:spLocks noGrp="1"/>
          </p:cNvSpPr>
          <p:nvPr>
            <p:ph type="pic" sz="quarter" idx="14"/>
          </p:nvPr>
        </p:nvSpPr>
        <p:spPr>
          <a:xfrm>
            <a:off x="1983643" y="4736592"/>
            <a:ext cx="1207008" cy="1709928"/>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693530D4-E207-8018-C54B-C19326257D3D}"/>
              </a:ext>
            </a:extLst>
          </p:cNvPr>
          <p:cNvSpPr>
            <a:spLocks noGrp="1"/>
          </p:cNvSpPr>
          <p:nvPr>
            <p:ph type="pic" sz="quarter" idx="15"/>
          </p:nvPr>
        </p:nvSpPr>
        <p:spPr>
          <a:xfrm>
            <a:off x="7378603" y="4736592"/>
            <a:ext cx="1207008" cy="1709928"/>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7" name="Text Placeholder 16">
            <a:extLst>
              <a:ext uri="{FF2B5EF4-FFF2-40B4-BE49-F238E27FC236}">
                <a16:creationId xmlns:a16="http://schemas.microsoft.com/office/drawing/2014/main" id="{EE0D0207-76F2-C0FA-F313-F5D2F82656CE}"/>
              </a:ext>
            </a:extLst>
          </p:cNvPr>
          <p:cNvSpPr>
            <a:spLocks noGrp="1"/>
          </p:cNvSpPr>
          <p:nvPr>
            <p:ph type="body" sz="quarter" idx="16"/>
          </p:nvPr>
        </p:nvSpPr>
        <p:spPr>
          <a:xfrm>
            <a:off x="3557016" y="2395728"/>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a:t>Click to edit Master text styles</a:t>
            </a:r>
          </a:p>
        </p:txBody>
      </p:sp>
      <p:sp>
        <p:nvSpPr>
          <p:cNvPr id="18" name="Text Placeholder 16">
            <a:extLst>
              <a:ext uri="{FF2B5EF4-FFF2-40B4-BE49-F238E27FC236}">
                <a16:creationId xmlns:a16="http://schemas.microsoft.com/office/drawing/2014/main" id="{94050553-7D63-5588-8C42-A3985DF2909F}"/>
              </a:ext>
            </a:extLst>
          </p:cNvPr>
          <p:cNvSpPr>
            <a:spLocks noGrp="1"/>
          </p:cNvSpPr>
          <p:nvPr>
            <p:ph type="body" sz="quarter" idx="17"/>
          </p:nvPr>
        </p:nvSpPr>
        <p:spPr>
          <a:xfrm>
            <a:off x="8951976" y="2395728"/>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a:t>Click to edit Master text styles</a:t>
            </a:r>
          </a:p>
        </p:txBody>
      </p:sp>
      <p:sp>
        <p:nvSpPr>
          <p:cNvPr id="19" name="Text Placeholder 16">
            <a:extLst>
              <a:ext uri="{FF2B5EF4-FFF2-40B4-BE49-F238E27FC236}">
                <a16:creationId xmlns:a16="http://schemas.microsoft.com/office/drawing/2014/main" id="{C83E3C83-61EE-7F38-6617-297F33FDFC80}"/>
              </a:ext>
            </a:extLst>
          </p:cNvPr>
          <p:cNvSpPr>
            <a:spLocks noGrp="1"/>
          </p:cNvSpPr>
          <p:nvPr>
            <p:ph type="body" sz="quarter" idx="18"/>
          </p:nvPr>
        </p:nvSpPr>
        <p:spPr>
          <a:xfrm>
            <a:off x="3557016" y="4983480"/>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a:t>Click to edit Master text styles</a:t>
            </a:r>
          </a:p>
        </p:txBody>
      </p:sp>
      <p:sp>
        <p:nvSpPr>
          <p:cNvPr id="20" name="Text Placeholder 16">
            <a:extLst>
              <a:ext uri="{FF2B5EF4-FFF2-40B4-BE49-F238E27FC236}">
                <a16:creationId xmlns:a16="http://schemas.microsoft.com/office/drawing/2014/main" id="{E4F0C230-CEF2-4829-F9D9-4A9D8CC18F3C}"/>
              </a:ext>
            </a:extLst>
          </p:cNvPr>
          <p:cNvSpPr>
            <a:spLocks noGrp="1"/>
          </p:cNvSpPr>
          <p:nvPr>
            <p:ph type="body" sz="quarter" idx="19"/>
          </p:nvPr>
        </p:nvSpPr>
        <p:spPr>
          <a:xfrm>
            <a:off x="8951976" y="4983480"/>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a:t>Click to edit Master text styles</a:t>
            </a:r>
          </a:p>
        </p:txBody>
      </p:sp>
      <p:sp>
        <p:nvSpPr>
          <p:cNvPr id="21" name="Text Placeholder 16">
            <a:extLst>
              <a:ext uri="{FF2B5EF4-FFF2-40B4-BE49-F238E27FC236}">
                <a16:creationId xmlns:a16="http://schemas.microsoft.com/office/drawing/2014/main" id="{3C4BFE65-A254-A1B2-2B09-5BB8085A3396}"/>
              </a:ext>
            </a:extLst>
          </p:cNvPr>
          <p:cNvSpPr>
            <a:spLocks noGrp="1"/>
          </p:cNvSpPr>
          <p:nvPr>
            <p:ph type="body" sz="quarter" idx="20"/>
          </p:nvPr>
        </p:nvSpPr>
        <p:spPr>
          <a:xfrm>
            <a:off x="3568337" y="2816352"/>
            <a:ext cx="1810512" cy="256032"/>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a:t>Click to edit Master text styles</a:t>
            </a:r>
          </a:p>
        </p:txBody>
      </p:sp>
      <p:sp>
        <p:nvSpPr>
          <p:cNvPr id="22" name="Text Placeholder 16">
            <a:extLst>
              <a:ext uri="{FF2B5EF4-FFF2-40B4-BE49-F238E27FC236}">
                <a16:creationId xmlns:a16="http://schemas.microsoft.com/office/drawing/2014/main" id="{F0885B50-26EE-88F4-89DB-7736CBB248FD}"/>
              </a:ext>
            </a:extLst>
          </p:cNvPr>
          <p:cNvSpPr>
            <a:spLocks noGrp="1"/>
          </p:cNvSpPr>
          <p:nvPr>
            <p:ph type="body" sz="quarter" idx="21"/>
          </p:nvPr>
        </p:nvSpPr>
        <p:spPr>
          <a:xfrm>
            <a:off x="8951976" y="2816352"/>
            <a:ext cx="1810512" cy="256032"/>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a:t>Click to edit Master text styles</a:t>
            </a:r>
          </a:p>
        </p:txBody>
      </p:sp>
      <p:sp>
        <p:nvSpPr>
          <p:cNvPr id="23" name="Text Placeholder 16">
            <a:extLst>
              <a:ext uri="{FF2B5EF4-FFF2-40B4-BE49-F238E27FC236}">
                <a16:creationId xmlns:a16="http://schemas.microsoft.com/office/drawing/2014/main" id="{31CC9E02-F419-645B-186B-D3FDF688BE3D}"/>
              </a:ext>
            </a:extLst>
          </p:cNvPr>
          <p:cNvSpPr>
            <a:spLocks noGrp="1"/>
          </p:cNvSpPr>
          <p:nvPr>
            <p:ph type="body" sz="quarter" idx="22"/>
          </p:nvPr>
        </p:nvSpPr>
        <p:spPr>
          <a:xfrm>
            <a:off x="3568337" y="5349240"/>
            <a:ext cx="1810512" cy="365760"/>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a:t>Click to edit Master text styles</a:t>
            </a:r>
          </a:p>
        </p:txBody>
      </p:sp>
      <p:sp>
        <p:nvSpPr>
          <p:cNvPr id="24" name="Text Placeholder 16">
            <a:extLst>
              <a:ext uri="{FF2B5EF4-FFF2-40B4-BE49-F238E27FC236}">
                <a16:creationId xmlns:a16="http://schemas.microsoft.com/office/drawing/2014/main" id="{D6BFA8DA-6AF0-61F1-45B2-1FDCC246E63A}"/>
              </a:ext>
            </a:extLst>
          </p:cNvPr>
          <p:cNvSpPr>
            <a:spLocks noGrp="1"/>
          </p:cNvSpPr>
          <p:nvPr>
            <p:ph type="body" sz="quarter" idx="23"/>
          </p:nvPr>
        </p:nvSpPr>
        <p:spPr>
          <a:xfrm>
            <a:off x="8951976" y="5349240"/>
            <a:ext cx="1810512" cy="365760"/>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a:t>Click to edit Master text styles</a:t>
            </a:r>
          </a:p>
        </p:txBody>
      </p:sp>
      <p:sp>
        <p:nvSpPr>
          <p:cNvPr id="25" name="Slide Number Placeholder 2">
            <a:extLst>
              <a:ext uri="{FF2B5EF4-FFF2-40B4-BE49-F238E27FC236}">
                <a16:creationId xmlns:a16="http://schemas.microsoft.com/office/drawing/2014/main" id="{7C7F2D53-0EE2-0959-BEDE-668007CB0939}"/>
              </a:ext>
            </a:extLst>
          </p:cNvPr>
          <p:cNvSpPr>
            <a:spLocks noGrp="1"/>
          </p:cNvSpPr>
          <p:nvPr>
            <p:ph type="sldNum" sz="quarter" idx="10"/>
          </p:nvPr>
        </p:nvSpPr>
        <p:spPr>
          <a:xfrm>
            <a:off x="11356848" y="6400800"/>
            <a:ext cx="438912" cy="246888"/>
          </a:xfrm>
        </p:spPr>
        <p:txBody>
          <a:bodyPr>
            <a:noAutofit/>
          </a:bodyPr>
          <a:lstStyle/>
          <a:p>
            <a:fld id="{3A98EE3D-8CD1-4C3F-BD1C-C98C9596463C}" type="slidenum">
              <a:rPr lang="en-US" smtClean="0"/>
              <a:t>‹#›</a:t>
            </a:fld>
            <a:endParaRPr lang="en-US" dirty="0"/>
          </a:p>
        </p:txBody>
      </p:sp>
      <p:sp>
        <p:nvSpPr>
          <p:cNvPr id="26" name="Footer Placeholder 3">
            <a:extLst>
              <a:ext uri="{FF2B5EF4-FFF2-40B4-BE49-F238E27FC236}">
                <a16:creationId xmlns:a16="http://schemas.microsoft.com/office/drawing/2014/main" id="{0E7E5B21-86A3-5D02-E445-C1E9180469C2}"/>
              </a:ext>
            </a:extLst>
          </p:cNvPr>
          <p:cNvSpPr>
            <a:spLocks noGrp="1"/>
          </p:cNvSpPr>
          <p:nvPr>
            <p:ph type="ftr" sz="quarter" idx="11"/>
          </p:nvPr>
        </p:nvSpPr>
        <p:spPr>
          <a:xfrm>
            <a:off x="365760" y="6400800"/>
            <a:ext cx="2916936" cy="246888"/>
          </a:xfrm>
        </p:spPr>
        <p:txBody>
          <a:bodyPr>
            <a:noAutofit/>
          </a:bodyPr>
          <a:lstStyle>
            <a:lvl1pPr algn="l">
              <a:defRPr/>
            </a:lvl1pPr>
          </a:lstStyle>
          <a:p>
            <a:endParaRPr lang="en-US" dirty="0"/>
          </a:p>
        </p:txBody>
      </p:sp>
    </p:spTree>
    <p:extLst>
      <p:ext uri="{BB962C8B-B14F-4D97-AF65-F5344CB8AC3E}">
        <p14:creationId xmlns:p14="http://schemas.microsoft.com/office/powerpoint/2010/main" val="247371874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eam x8">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99AD27-1F9E-2F81-1D38-74CDE4087F98}"/>
              </a:ext>
            </a:extLst>
          </p:cNvPr>
          <p:cNvSpPr/>
          <p:nvPr/>
        </p:nvSpPr>
        <p:spPr>
          <a:xfrm>
            <a:off x="0" y="2632933"/>
            <a:ext cx="12205251" cy="432183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 name="Title 1">
            <a:extLst>
              <a:ext uri="{FF2B5EF4-FFF2-40B4-BE49-F238E27FC236}">
                <a16:creationId xmlns:a16="http://schemas.microsoft.com/office/drawing/2014/main" id="{D3154DD8-0FD2-091E-4A43-D5285DD8A4F0}"/>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12" name="Picture Placeholder 11">
            <a:extLst>
              <a:ext uri="{FF2B5EF4-FFF2-40B4-BE49-F238E27FC236}">
                <a16:creationId xmlns:a16="http://schemas.microsoft.com/office/drawing/2014/main" id="{C00B5647-2B6E-CFB8-05E2-D6D583A82607}"/>
              </a:ext>
            </a:extLst>
          </p:cNvPr>
          <p:cNvSpPr>
            <a:spLocks noGrp="1"/>
          </p:cNvSpPr>
          <p:nvPr>
            <p:ph type="pic" sz="quarter" idx="12"/>
          </p:nvPr>
        </p:nvSpPr>
        <p:spPr>
          <a:xfrm>
            <a:off x="1069848" y="1947672"/>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3" name="Picture Placeholder 11">
            <a:extLst>
              <a:ext uri="{FF2B5EF4-FFF2-40B4-BE49-F238E27FC236}">
                <a16:creationId xmlns:a16="http://schemas.microsoft.com/office/drawing/2014/main" id="{3909E6A2-2DD4-4F22-956D-1B5E586C4934}"/>
              </a:ext>
            </a:extLst>
          </p:cNvPr>
          <p:cNvSpPr>
            <a:spLocks noGrp="1"/>
          </p:cNvSpPr>
          <p:nvPr>
            <p:ph type="pic" sz="quarter" idx="13"/>
          </p:nvPr>
        </p:nvSpPr>
        <p:spPr>
          <a:xfrm>
            <a:off x="3877056" y="1947672"/>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430630E9-C15D-F5DD-A03B-EEE67E761D46}"/>
              </a:ext>
            </a:extLst>
          </p:cNvPr>
          <p:cNvSpPr>
            <a:spLocks noGrp="1"/>
          </p:cNvSpPr>
          <p:nvPr>
            <p:ph type="pic" sz="quarter" idx="14"/>
          </p:nvPr>
        </p:nvSpPr>
        <p:spPr>
          <a:xfrm>
            <a:off x="6711696" y="1947672"/>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693530D4-E207-8018-C54B-C19326257D3D}"/>
              </a:ext>
            </a:extLst>
          </p:cNvPr>
          <p:cNvSpPr>
            <a:spLocks noGrp="1"/>
          </p:cNvSpPr>
          <p:nvPr>
            <p:ph type="pic" sz="quarter" idx="15"/>
          </p:nvPr>
        </p:nvSpPr>
        <p:spPr>
          <a:xfrm>
            <a:off x="9491472" y="1947672"/>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7" name="Text Placeholder 16">
            <a:extLst>
              <a:ext uri="{FF2B5EF4-FFF2-40B4-BE49-F238E27FC236}">
                <a16:creationId xmlns:a16="http://schemas.microsoft.com/office/drawing/2014/main" id="{EE0D0207-76F2-C0FA-F313-F5D2F82656CE}"/>
              </a:ext>
            </a:extLst>
          </p:cNvPr>
          <p:cNvSpPr>
            <a:spLocks noGrp="1"/>
          </p:cNvSpPr>
          <p:nvPr>
            <p:ph type="body" sz="quarter" idx="16"/>
          </p:nvPr>
        </p:nvSpPr>
        <p:spPr>
          <a:xfrm>
            <a:off x="941832" y="3593592"/>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18" name="Text Placeholder 16">
            <a:extLst>
              <a:ext uri="{FF2B5EF4-FFF2-40B4-BE49-F238E27FC236}">
                <a16:creationId xmlns:a16="http://schemas.microsoft.com/office/drawing/2014/main" id="{94050553-7D63-5588-8C42-A3985DF2909F}"/>
              </a:ext>
            </a:extLst>
          </p:cNvPr>
          <p:cNvSpPr>
            <a:spLocks noGrp="1"/>
          </p:cNvSpPr>
          <p:nvPr>
            <p:ph type="body" sz="quarter" idx="17"/>
          </p:nvPr>
        </p:nvSpPr>
        <p:spPr>
          <a:xfrm>
            <a:off x="3758184" y="3593592"/>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19" name="Text Placeholder 16">
            <a:extLst>
              <a:ext uri="{FF2B5EF4-FFF2-40B4-BE49-F238E27FC236}">
                <a16:creationId xmlns:a16="http://schemas.microsoft.com/office/drawing/2014/main" id="{C83E3C83-61EE-7F38-6617-297F33FDFC80}"/>
              </a:ext>
            </a:extLst>
          </p:cNvPr>
          <p:cNvSpPr>
            <a:spLocks noGrp="1"/>
          </p:cNvSpPr>
          <p:nvPr>
            <p:ph type="body" sz="quarter" idx="18"/>
          </p:nvPr>
        </p:nvSpPr>
        <p:spPr>
          <a:xfrm>
            <a:off x="6583680" y="3593592"/>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20" name="Text Placeholder 16">
            <a:extLst>
              <a:ext uri="{FF2B5EF4-FFF2-40B4-BE49-F238E27FC236}">
                <a16:creationId xmlns:a16="http://schemas.microsoft.com/office/drawing/2014/main" id="{E4F0C230-CEF2-4829-F9D9-4A9D8CC18F3C}"/>
              </a:ext>
            </a:extLst>
          </p:cNvPr>
          <p:cNvSpPr>
            <a:spLocks noGrp="1"/>
          </p:cNvSpPr>
          <p:nvPr>
            <p:ph type="body" sz="quarter" idx="19"/>
          </p:nvPr>
        </p:nvSpPr>
        <p:spPr>
          <a:xfrm>
            <a:off x="9372600" y="3593592"/>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21" name="Text Placeholder 16">
            <a:extLst>
              <a:ext uri="{FF2B5EF4-FFF2-40B4-BE49-F238E27FC236}">
                <a16:creationId xmlns:a16="http://schemas.microsoft.com/office/drawing/2014/main" id="{3C4BFE65-A254-A1B2-2B09-5BB8085A3396}"/>
              </a:ext>
            </a:extLst>
          </p:cNvPr>
          <p:cNvSpPr>
            <a:spLocks noGrp="1"/>
          </p:cNvSpPr>
          <p:nvPr>
            <p:ph type="body" sz="quarter" idx="20"/>
          </p:nvPr>
        </p:nvSpPr>
        <p:spPr>
          <a:xfrm>
            <a:off x="941832"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22" name="Text Placeholder 16">
            <a:extLst>
              <a:ext uri="{FF2B5EF4-FFF2-40B4-BE49-F238E27FC236}">
                <a16:creationId xmlns:a16="http://schemas.microsoft.com/office/drawing/2014/main" id="{F0885B50-26EE-88F4-89DB-7736CBB248FD}"/>
              </a:ext>
            </a:extLst>
          </p:cNvPr>
          <p:cNvSpPr>
            <a:spLocks noGrp="1"/>
          </p:cNvSpPr>
          <p:nvPr>
            <p:ph type="body" sz="quarter" idx="21"/>
          </p:nvPr>
        </p:nvSpPr>
        <p:spPr>
          <a:xfrm>
            <a:off x="3758184"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23" name="Text Placeholder 16">
            <a:extLst>
              <a:ext uri="{FF2B5EF4-FFF2-40B4-BE49-F238E27FC236}">
                <a16:creationId xmlns:a16="http://schemas.microsoft.com/office/drawing/2014/main" id="{31CC9E02-F419-645B-186B-D3FDF688BE3D}"/>
              </a:ext>
            </a:extLst>
          </p:cNvPr>
          <p:cNvSpPr>
            <a:spLocks noGrp="1"/>
          </p:cNvSpPr>
          <p:nvPr>
            <p:ph type="body" sz="quarter" idx="22"/>
          </p:nvPr>
        </p:nvSpPr>
        <p:spPr>
          <a:xfrm>
            <a:off x="6583680"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24" name="Text Placeholder 16">
            <a:extLst>
              <a:ext uri="{FF2B5EF4-FFF2-40B4-BE49-F238E27FC236}">
                <a16:creationId xmlns:a16="http://schemas.microsoft.com/office/drawing/2014/main" id="{D6BFA8DA-6AF0-61F1-45B2-1FDCC246E63A}"/>
              </a:ext>
            </a:extLst>
          </p:cNvPr>
          <p:cNvSpPr>
            <a:spLocks noGrp="1"/>
          </p:cNvSpPr>
          <p:nvPr>
            <p:ph type="body" sz="quarter" idx="23"/>
          </p:nvPr>
        </p:nvSpPr>
        <p:spPr>
          <a:xfrm>
            <a:off x="9372600"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4" name="Picture Placeholder 11">
            <a:extLst>
              <a:ext uri="{FF2B5EF4-FFF2-40B4-BE49-F238E27FC236}">
                <a16:creationId xmlns:a16="http://schemas.microsoft.com/office/drawing/2014/main" id="{A1A3BD0B-A18A-8787-8F97-D7570F2D8ED9}"/>
              </a:ext>
            </a:extLst>
          </p:cNvPr>
          <p:cNvSpPr>
            <a:spLocks noGrp="1"/>
          </p:cNvSpPr>
          <p:nvPr>
            <p:ph type="pic" sz="quarter" idx="24"/>
          </p:nvPr>
        </p:nvSpPr>
        <p:spPr>
          <a:xfrm>
            <a:off x="1069848" y="4398264"/>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1" name="Picture Placeholder 11">
            <a:extLst>
              <a:ext uri="{FF2B5EF4-FFF2-40B4-BE49-F238E27FC236}">
                <a16:creationId xmlns:a16="http://schemas.microsoft.com/office/drawing/2014/main" id="{0EE97C40-9EA8-1271-799B-861AADDA89C8}"/>
              </a:ext>
            </a:extLst>
          </p:cNvPr>
          <p:cNvSpPr>
            <a:spLocks noGrp="1"/>
          </p:cNvSpPr>
          <p:nvPr>
            <p:ph type="pic" sz="quarter" idx="25"/>
          </p:nvPr>
        </p:nvSpPr>
        <p:spPr>
          <a:xfrm>
            <a:off x="3877056" y="4398264"/>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6" name="Picture Placeholder 11">
            <a:extLst>
              <a:ext uri="{FF2B5EF4-FFF2-40B4-BE49-F238E27FC236}">
                <a16:creationId xmlns:a16="http://schemas.microsoft.com/office/drawing/2014/main" id="{9553C6EE-C9CA-36E2-FEA4-9279C954531A}"/>
              </a:ext>
            </a:extLst>
          </p:cNvPr>
          <p:cNvSpPr>
            <a:spLocks noGrp="1"/>
          </p:cNvSpPr>
          <p:nvPr>
            <p:ph type="pic" sz="quarter" idx="26"/>
          </p:nvPr>
        </p:nvSpPr>
        <p:spPr>
          <a:xfrm>
            <a:off x="6711696" y="4398264"/>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27" name="Picture Placeholder 11">
            <a:extLst>
              <a:ext uri="{FF2B5EF4-FFF2-40B4-BE49-F238E27FC236}">
                <a16:creationId xmlns:a16="http://schemas.microsoft.com/office/drawing/2014/main" id="{3E1E7EF7-6119-3B30-6256-741E415C098E}"/>
              </a:ext>
            </a:extLst>
          </p:cNvPr>
          <p:cNvSpPr>
            <a:spLocks noGrp="1"/>
          </p:cNvSpPr>
          <p:nvPr>
            <p:ph type="pic" sz="quarter" idx="27"/>
          </p:nvPr>
        </p:nvSpPr>
        <p:spPr>
          <a:xfrm>
            <a:off x="9491472" y="4398264"/>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28" name="Text Placeholder 16">
            <a:extLst>
              <a:ext uri="{FF2B5EF4-FFF2-40B4-BE49-F238E27FC236}">
                <a16:creationId xmlns:a16="http://schemas.microsoft.com/office/drawing/2014/main" id="{1B0A4A9F-4439-5B3D-FEA1-2EEAA3B1ED56}"/>
              </a:ext>
            </a:extLst>
          </p:cNvPr>
          <p:cNvSpPr>
            <a:spLocks noGrp="1"/>
          </p:cNvSpPr>
          <p:nvPr>
            <p:ph type="body" sz="quarter" idx="28"/>
          </p:nvPr>
        </p:nvSpPr>
        <p:spPr>
          <a:xfrm>
            <a:off x="941832" y="6080760"/>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29" name="Text Placeholder 16">
            <a:extLst>
              <a:ext uri="{FF2B5EF4-FFF2-40B4-BE49-F238E27FC236}">
                <a16:creationId xmlns:a16="http://schemas.microsoft.com/office/drawing/2014/main" id="{5D11883B-FD87-FA9B-714F-5F02AE029111}"/>
              </a:ext>
            </a:extLst>
          </p:cNvPr>
          <p:cNvSpPr>
            <a:spLocks noGrp="1"/>
          </p:cNvSpPr>
          <p:nvPr>
            <p:ph type="body" sz="quarter" idx="29"/>
          </p:nvPr>
        </p:nvSpPr>
        <p:spPr>
          <a:xfrm>
            <a:off x="3758184" y="6080760"/>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30" name="Text Placeholder 16">
            <a:extLst>
              <a:ext uri="{FF2B5EF4-FFF2-40B4-BE49-F238E27FC236}">
                <a16:creationId xmlns:a16="http://schemas.microsoft.com/office/drawing/2014/main" id="{15AFF5E4-27E8-EB92-B33F-CD49000CABE0}"/>
              </a:ext>
            </a:extLst>
          </p:cNvPr>
          <p:cNvSpPr>
            <a:spLocks noGrp="1"/>
          </p:cNvSpPr>
          <p:nvPr>
            <p:ph type="body" sz="quarter" idx="30"/>
          </p:nvPr>
        </p:nvSpPr>
        <p:spPr>
          <a:xfrm>
            <a:off x="6583680" y="6080760"/>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31" name="Text Placeholder 16">
            <a:extLst>
              <a:ext uri="{FF2B5EF4-FFF2-40B4-BE49-F238E27FC236}">
                <a16:creationId xmlns:a16="http://schemas.microsoft.com/office/drawing/2014/main" id="{7DD26773-1C83-BF12-BAA8-AEC17A8B5236}"/>
              </a:ext>
            </a:extLst>
          </p:cNvPr>
          <p:cNvSpPr>
            <a:spLocks noGrp="1"/>
          </p:cNvSpPr>
          <p:nvPr>
            <p:ph type="body" sz="quarter" idx="31"/>
          </p:nvPr>
        </p:nvSpPr>
        <p:spPr>
          <a:xfrm>
            <a:off x="9372600" y="6080760"/>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32" name="Text Placeholder 16">
            <a:extLst>
              <a:ext uri="{FF2B5EF4-FFF2-40B4-BE49-F238E27FC236}">
                <a16:creationId xmlns:a16="http://schemas.microsoft.com/office/drawing/2014/main" id="{504DD6A5-3D1E-AB04-C217-0F9ABAA852C9}"/>
              </a:ext>
            </a:extLst>
          </p:cNvPr>
          <p:cNvSpPr>
            <a:spLocks noGrp="1"/>
          </p:cNvSpPr>
          <p:nvPr>
            <p:ph type="body" sz="quarter" idx="32"/>
          </p:nvPr>
        </p:nvSpPr>
        <p:spPr>
          <a:xfrm>
            <a:off x="941832"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33" name="Text Placeholder 16">
            <a:extLst>
              <a:ext uri="{FF2B5EF4-FFF2-40B4-BE49-F238E27FC236}">
                <a16:creationId xmlns:a16="http://schemas.microsoft.com/office/drawing/2014/main" id="{2860D1AB-1DEE-EA78-C939-96F7962D2588}"/>
              </a:ext>
            </a:extLst>
          </p:cNvPr>
          <p:cNvSpPr>
            <a:spLocks noGrp="1"/>
          </p:cNvSpPr>
          <p:nvPr>
            <p:ph type="body" sz="quarter" idx="33"/>
          </p:nvPr>
        </p:nvSpPr>
        <p:spPr>
          <a:xfrm>
            <a:off x="3758184"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34" name="Text Placeholder 16">
            <a:extLst>
              <a:ext uri="{FF2B5EF4-FFF2-40B4-BE49-F238E27FC236}">
                <a16:creationId xmlns:a16="http://schemas.microsoft.com/office/drawing/2014/main" id="{46FAB9C9-9535-D927-5ED4-2A2039CD6394}"/>
              </a:ext>
            </a:extLst>
          </p:cNvPr>
          <p:cNvSpPr>
            <a:spLocks noGrp="1"/>
          </p:cNvSpPr>
          <p:nvPr>
            <p:ph type="body" sz="quarter" idx="34"/>
          </p:nvPr>
        </p:nvSpPr>
        <p:spPr>
          <a:xfrm>
            <a:off x="6583680"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35" name="Text Placeholder 16">
            <a:extLst>
              <a:ext uri="{FF2B5EF4-FFF2-40B4-BE49-F238E27FC236}">
                <a16:creationId xmlns:a16="http://schemas.microsoft.com/office/drawing/2014/main" id="{27B80C8A-FB49-A852-F6DE-5C2A1223F2E0}"/>
              </a:ext>
            </a:extLst>
          </p:cNvPr>
          <p:cNvSpPr>
            <a:spLocks noGrp="1"/>
          </p:cNvSpPr>
          <p:nvPr>
            <p:ph type="body" sz="quarter" idx="35"/>
          </p:nvPr>
        </p:nvSpPr>
        <p:spPr>
          <a:xfrm>
            <a:off x="9372600"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Tree>
    <p:extLst>
      <p:ext uri="{BB962C8B-B14F-4D97-AF65-F5344CB8AC3E}">
        <p14:creationId xmlns:p14="http://schemas.microsoft.com/office/powerpoint/2010/main" val="38348112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meline">
    <p:spTree>
      <p:nvGrpSpPr>
        <p:cNvPr id="1" name=""/>
        <p:cNvGrpSpPr/>
        <p:nvPr/>
      </p:nvGrpSpPr>
      <p:grpSpPr>
        <a:xfrm>
          <a:off x="0" y="0"/>
          <a:ext cx="0" cy="0"/>
          <a:chOff x="0" y="0"/>
          <a:chExt cx="0" cy="0"/>
        </a:xfrm>
      </p:grpSpPr>
      <p:sp>
        <p:nvSpPr>
          <p:cNvPr id="14" name="Text Placeholder 8">
            <a:extLst>
              <a:ext uri="{FF2B5EF4-FFF2-40B4-BE49-F238E27FC236}">
                <a16:creationId xmlns:a16="http://schemas.microsoft.com/office/drawing/2014/main" id="{B34BBA69-4DC3-B6B5-F4C1-6B25DDED5A2E}"/>
              </a:ext>
            </a:extLst>
          </p:cNvPr>
          <p:cNvSpPr>
            <a:spLocks noGrp="1"/>
          </p:cNvSpPr>
          <p:nvPr>
            <p:ph type="body" sz="quarter" idx="17" hasCustomPrompt="1"/>
          </p:nvPr>
        </p:nvSpPr>
        <p:spPr>
          <a:xfrm>
            <a:off x="2072739" y="1949428"/>
            <a:ext cx="685800" cy="3240088"/>
          </a:xfrm>
          <a:solidFill>
            <a:schemeClr val="accent2"/>
          </a:solidFill>
        </p:spPr>
        <p:txBody>
          <a:bodyPr anchor="ctr"/>
          <a:lstStyle>
            <a:lvl1pPr marL="0" indent="0" algn="ctr">
              <a:buNone/>
              <a:defRPr>
                <a:solidFill>
                  <a:schemeClr val="tx1">
                    <a:alpha val="0"/>
                  </a:schemeClr>
                </a:solidFill>
              </a:defRPr>
            </a:lvl1pPr>
          </a:lstStyle>
          <a:p>
            <a:pPr lvl="0"/>
            <a:r>
              <a:rPr lang="en-US" dirty="0"/>
              <a:t>x</a:t>
            </a:r>
          </a:p>
        </p:txBody>
      </p:sp>
      <p:sp>
        <p:nvSpPr>
          <p:cNvPr id="9" name="Text Placeholder 8">
            <a:extLst>
              <a:ext uri="{FF2B5EF4-FFF2-40B4-BE49-F238E27FC236}">
                <a16:creationId xmlns:a16="http://schemas.microsoft.com/office/drawing/2014/main" id="{713CF3E7-06EB-A521-4C56-E4CA3DD2BE1E}"/>
              </a:ext>
            </a:extLst>
          </p:cNvPr>
          <p:cNvSpPr>
            <a:spLocks noGrp="1"/>
          </p:cNvSpPr>
          <p:nvPr>
            <p:ph type="body" sz="quarter" idx="12" hasCustomPrompt="1"/>
          </p:nvPr>
        </p:nvSpPr>
        <p:spPr>
          <a:xfrm>
            <a:off x="3904488" y="1949450"/>
            <a:ext cx="685800" cy="3240088"/>
          </a:xfrm>
          <a:solidFill>
            <a:schemeClr val="accent3"/>
          </a:solidFill>
        </p:spPr>
        <p:txBody>
          <a:bodyPr anchor="ctr"/>
          <a:lstStyle>
            <a:lvl1pPr marL="0" indent="0" algn="ctr">
              <a:buNone/>
              <a:defRPr>
                <a:solidFill>
                  <a:schemeClr val="tx1">
                    <a:alpha val="0"/>
                  </a:schemeClr>
                </a:solidFill>
              </a:defRPr>
            </a:lvl1pPr>
          </a:lstStyle>
          <a:p>
            <a:pPr lvl="0"/>
            <a:r>
              <a:rPr lang="en-US" dirty="0"/>
              <a:t>x</a:t>
            </a:r>
          </a:p>
        </p:txBody>
      </p:sp>
      <p:sp>
        <p:nvSpPr>
          <p:cNvPr id="11" name="Text Placeholder 8">
            <a:extLst>
              <a:ext uri="{FF2B5EF4-FFF2-40B4-BE49-F238E27FC236}">
                <a16:creationId xmlns:a16="http://schemas.microsoft.com/office/drawing/2014/main" id="{F9BFAC58-F350-7AB0-04A2-D1284CA80F72}"/>
              </a:ext>
            </a:extLst>
          </p:cNvPr>
          <p:cNvSpPr>
            <a:spLocks noGrp="1"/>
          </p:cNvSpPr>
          <p:nvPr>
            <p:ph type="body" sz="quarter" idx="14" hasCustomPrompt="1"/>
          </p:nvPr>
        </p:nvSpPr>
        <p:spPr>
          <a:xfrm>
            <a:off x="5779008" y="1949428"/>
            <a:ext cx="685800" cy="3240088"/>
          </a:xfrm>
          <a:solidFill>
            <a:schemeClr val="accent4">
              <a:lumMod val="60000"/>
              <a:lumOff val="4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2" name="Text Placeholder 8">
            <a:extLst>
              <a:ext uri="{FF2B5EF4-FFF2-40B4-BE49-F238E27FC236}">
                <a16:creationId xmlns:a16="http://schemas.microsoft.com/office/drawing/2014/main" id="{F7F9C969-6E6E-F416-8977-083F8F482F73}"/>
              </a:ext>
            </a:extLst>
          </p:cNvPr>
          <p:cNvSpPr>
            <a:spLocks noGrp="1"/>
          </p:cNvSpPr>
          <p:nvPr>
            <p:ph type="body" sz="quarter" idx="15" hasCustomPrompt="1"/>
          </p:nvPr>
        </p:nvSpPr>
        <p:spPr>
          <a:xfrm>
            <a:off x="7598664" y="1949428"/>
            <a:ext cx="685800" cy="3240088"/>
          </a:xfrm>
          <a:solidFill>
            <a:schemeClr val="accent5">
              <a:lumMod val="40000"/>
              <a:lumOff val="6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3" name="Text Placeholder 8">
            <a:extLst>
              <a:ext uri="{FF2B5EF4-FFF2-40B4-BE49-F238E27FC236}">
                <a16:creationId xmlns:a16="http://schemas.microsoft.com/office/drawing/2014/main" id="{A5B06717-E8CC-113A-852F-ABF4C695249F}"/>
              </a:ext>
            </a:extLst>
          </p:cNvPr>
          <p:cNvSpPr>
            <a:spLocks noGrp="1"/>
          </p:cNvSpPr>
          <p:nvPr>
            <p:ph type="body" sz="quarter" idx="16" hasCustomPrompt="1"/>
          </p:nvPr>
        </p:nvSpPr>
        <p:spPr>
          <a:xfrm>
            <a:off x="9436608" y="1949428"/>
            <a:ext cx="685800" cy="3240088"/>
          </a:xfrm>
          <a:solidFill>
            <a:schemeClr val="accent3">
              <a:lumMod val="60000"/>
              <a:lumOff val="4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5" name="Text Placeholder 16">
            <a:extLst>
              <a:ext uri="{FF2B5EF4-FFF2-40B4-BE49-F238E27FC236}">
                <a16:creationId xmlns:a16="http://schemas.microsoft.com/office/drawing/2014/main" id="{E14789EF-5CDE-6313-24AA-19D63DBA22C3}"/>
              </a:ext>
            </a:extLst>
          </p:cNvPr>
          <p:cNvSpPr>
            <a:spLocks noGrp="1"/>
          </p:cNvSpPr>
          <p:nvPr>
            <p:ph type="body" sz="quarter" idx="20"/>
          </p:nvPr>
        </p:nvSpPr>
        <p:spPr>
          <a:xfrm rot="16200000">
            <a:off x="676656"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16" name="Text Placeholder 16">
            <a:extLst>
              <a:ext uri="{FF2B5EF4-FFF2-40B4-BE49-F238E27FC236}">
                <a16:creationId xmlns:a16="http://schemas.microsoft.com/office/drawing/2014/main" id="{45183E19-6396-BC37-585D-3459E5A6F056}"/>
              </a:ext>
            </a:extLst>
          </p:cNvPr>
          <p:cNvSpPr>
            <a:spLocks noGrp="1"/>
          </p:cNvSpPr>
          <p:nvPr>
            <p:ph type="body" sz="quarter" idx="21"/>
          </p:nvPr>
        </p:nvSpPr>
        <p:spPr>
          <a:xfrm rot="16200000">
            <a:off x="2523744"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17" name="Text Placeholder 16">
            <a:extLst>
              <a:ext uri="{FF2B5EF4-FFF2-40B4-BE49-F238E27FC236}">
                <a16:creationId xmlns:a16="http://schemas.microsoft.com/office/drawing/2014/main" id="{BD93298C-7BDF-4FEB-9D50-9A70106605F9}"/>
              </a:ext>
            </a:extLst>
          </p:cNvPr>
          <p:cNvSpPr>
            <a:spLocks noGrp="1"/>
          </p:cNvSpPr>
          <p:nvPr>
            <p:ph type="body" sz="quarter" idx="22"/>
          </p:nvPr>
        </p:nvSpPr>
        <p:spPr>
          <a:xfrm rot="16200000">
            <a:off x="4389120"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18" name="Text Placeholder 16">
            <a:extLst>
              <a:ext uri="{FF2B5EF4-FFF2-40B4-BE49-F238E27FC236}">
                <a16:creationId xmlns:a16="http://schemas.microsoft.com/office/drawing/2014/main" id="{1C205F30-117C-F9B2-1DF1-4D808D72F07F}"/>
              </a:ext>
            </a:extLst>
          </p:cNvPr>
          <p:cNvSpPr>
            <a:spLocks noGrp="1"/>
          </p:cNvSpPr>
          <p:nvPr>
            <p:ph type="body" sz="quarter" idx="23"/>
          </p:nvPr>
        </p:nvSpPr>
        <p:spPr>
          <a:xfrm rot="16200000">
            <a:off x="8046720"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19" name="Text Placeholder 16">
            <a:extLst>
              <a:ext uri="{FF2B5EF4-FFF2-40B4-BE49-F238E27FC236}">
                <a16:creationId xmlns:a16="http://schemas.microsoft.com/office/drawing/2014/main" id="{D540A601-AB84-B187-127D-635BEAC7D2A5}"/>
              </a:ext>
            </a:extLst>
          </p:cNvPr>
          <p:cNvSpPr>
            <a:spLocks noGrp="1"/>
          </p:cNvSpPr>
          <p:nvPr>
            <p:ph type="body" sz="quarter" idx="34"/>
          </p:nvPr>
        </p:nvSpPr>
        <p:spPr>
          <a:xfrm rot="16200000">
            <a:off x="6199632"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20" name="Text Placeholder 16">
            <a:extLst>
              <a:ext uri="{FF2B5EF4-FFF2-40B4-BE49-F238E27FC236}">
                <a16:creationId xmlns:a16="http://schemas.microsoft.com/office/drawing/2014/main" id="{39FB08DE-7839-B706-A263-C826C48159CA}"/>
              </a:ext>
            </a:extLst>
          </p:cNvPr>
          <p:cNvSpPr>
            <a:spLocks noGrp="1"/>
          </p:cNvSpPr>
          <p:nvPr>
            <p:ph type="body" sz="quarter" idx="35"/>
          </p:nvPr>
        </p:nvSpPr>
        <p:spPr>
          <a:xfrm>
            <a:off x="2215750"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1" name="Text Placeholder 16">
            <a:extLst>
              <a:ext uri="{FF2B5EF4-FFF2-40B4-BE49-F238E27FC236}">
                <a16:creationId xmlns:a16="http://schemas.microsoft.com/office/drawing/2014/main" id="{A93934A6-FE95-C496-F14E-85DA799206A2}"/>
              </a:ext>
            </a:extLst>
          </p:cNvPr>
          <p:cNvSpPr>
            <a:spLocks noGrp="1"/>
          </p:cNvSpPr>
          <p:nvPr>
            <p:ph type="body" sz="quarter" idx="36"/>
          </p:nvPr>
        </p:nvSpPr>
        <p:spPr>
          <a:xfrm>
            <a:off x="4052969"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2" name="Text Placeholder 16">
            <a:extLst>
              <a:ext uri="{FF2B5EF4-FFF2-40B4-BE49-F238E27FC236}">
                <a16:creationId xmlns:a16="http://schemas.microsoft.com/office/drawing/2014/main" id="{5C30B205-E799-B533-0710-85E8A6AED6EA}"/>
              </a:ext>
            </a:extLst>
          </p:cNvPr>
          <p:cNvSpPr>
            <a:spLocks noGrp="1"/>
          </p:cNvSpPr>
          <p:nvPr>
            <p:ph type="body" sz="quarter" idx="18"/>
          </p:nvPr>
        </p:nvSpPr>
        <p:spPr>
          <a:xfrm>
            <a:off x="5890188"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3" name="Text Placeholder 16">
            <a:extLst>
              <a:ext uri="{FF2B5EF4-FFF2-40B4-BE49-F238E27FC236}">
                <a16:creationId xmlns:a16="http://schemas.microsoft.com/office/drawing/2014/main" id="{3AFE0358-280A-EB8E-E2C5-932F3BD9FEEB}"/>
              </a:ext>
            </a:extLst>
          </p:cNvPr>
          <p:cNvSpPr>
            <a:spLocks noGrp="1"/>
          </p:cNvSpPr>
          <p:nvPr>
            <p:ph type="body" sz="quarter" idx="19"/>
          </p:nvPr>
        </p:nvSpPr>
        <p:spPr>
          <a:xfrm>
            <a:off x="7727407"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4" name="Text Placeholder 16">
            <a:extLst>
              <a:ext uri="{FF2B5EF4-FFF2-40B4-BE49-F238E27FC236}">
                <a16:creationId xmlns:a16="http://schemas.microsoft.com/office/drawing/2014/main" id="{E7337DF9-BEE0-9960-3F78-987551585C7B}"/>
              </a:ext>
            </a:extLst>
          </p:cNvPr>
          <p:cNvSpPr>
            <a:spLocks noGrp="1"/>
          </p:cNvSpPr>
          <p:nvPr>
            <p:ph type="body" sz="quarter" idx="31"/>
          </p:nvPr>
        </p:nvSpPr>
        <p:spPr>
          <a:xfrm>
            <a:off x="9564624"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5" name="Title 1">
            <a:extLst>
              <a:ext uri="{FF2B5EF4-FFF2-40B4-BE49-F238E27FC236}">
                <a16:creationId xmlns:a16="http://schemas.microsoft.com/office/drawing/2014/main" id="{87474658-A5AD-9D5A-7FD0-7082AC30877D}"/>
              </a:ext>
            </a:extLst>
          </p:cNvPr>
          <p:cNvSpPr>
            <a:spLocks noGrp="1"/>
          </p:cNvSpPr>
          <p:nvPr>
            <p:ph type="title"/>
          </p:nvPr>
        </p:nvSpPr>
        <p:spPr>
          <a:xfrm>
            <a:off x="640080" y="457200"/>
            <a:ext cx="10936224" cy="1298448"/>
          </a:xfrm>
        </p:spPr>
        <p:txBody>
          <a:bodyPr/>
          <a:lstStyle>
            <a:lvl1pPr algn="ctr">
              <a:defRPr/>
            </a:lvl1pPr>
          </a:lstStyle>
          <a:p>
            <a:r>
              <a:rPr lang="en-US"/>
              <a:t>Click to edit Master title style</a:t>
            </a:r>
          </a:p>
        </p:txBody>
      </p:sp>
      <p:sp>
        <p:nvSpPr>
          <p:cNvPr id="26" name="Slide Number Placeholder 2">
            <a:extLst>
              <a:ext uri="{FF2B5EF4-FFF2-40B4-BE49-F238E27FC236}">
                <a16:creationId xmlns:a16="http://schemas.microsoft.com/office/drawing/2014/main" id="{3013595B-EBCE-B1FB-3943-6DD82772C090}"/>
              </a:ext>
            </a:extLst>
          </p:cNvPr>
          <p:cNvSpPr>
            <a:spLocks noGrp="1"/>
          </p:cNvSpPr>
          <p:nvPr>
            <p:ph type="sldNum" sz="quarter" idx="10"/>
          </p:nvPr>
        </p:nvSpPr>
        <p:spPr>
          <a:xfrm>
            <a:off x="11356848" y="6400800"/>
            <a:ext cx="438912" cy="246888"/>
          </a:xfrm>
        </p:spPr>
        <p:txBody>
          <a:bodyPr>
            <a:noAutofit/>
          </a:bodyPr>
          <a:lstStyle/>
          <a:p>
            <a:fld id="{3A98EE3D-8CD1-4C3F-BD1C-C98C9596463C}" type="slidenum">
              <a:rPr lang="en-US" smtClean="0"/>
              <a:t>‹#›</a:t>
            </a:fld>
            <a:endParaRPr lang="en-US" dirty="0"/>
          </a:p>
        </p:txBody>
      </p:sp>
      <p:sp>
        <p:nvSpPr>
          <p:cNvPr id="27" name="Footer Placeholder 3">
            <a:extLst>
              <a:ext uri="{FF2B5EF4-FFF2-40B4-BE49-F238E27FC236}">
                <a16:creationId xmlns:a16="http://schemas.microsoft.com/office/drawing/2014/main" id="{9398F5FD-521F-F335-268A-7300D9280BC6}"/>
              </a:ext>
            </a:extLst>
          </p:cNvPr>
          <p:cNvSpPr>
            <a:spLocks noGrp="1"/>
          </p:cNvSpPr>
          <p:nvPr>
            <p:ph type="ftr" sz="quarter" idx="11"/>
          </p:nvPr>
        </p:nvSpPr>
        <p:spPr>
          <a:xfrm>
            <a:off x="365760" y="6400800"/>
            <a:ext cx="2916936" cy="246888"/>
          </a:xfrm>
        </p:spPr>
        <p:txBody>
          <a:bodyPr>
            <a:noAutofit/>
          </a:bodyPr>
          <a:lstStyle>
            <a:lvl1pPr algn="l">
              <a:defRPr/>
            </a:lvl1pPr>
          </a:lstStyle>
          <a:p>
            <a:endParaRPr lang="en-US" dirty="0"/>
          </a:p>
        </p:txBody>
      </p:sp>
    </p:spTree>
    <p:extLst>
      <p:ext uri="{BB962C8B-B14F-4D97-AF65-F5344CB8AC3E}">
        <p14:creationId xmlns:p14="http://schemas.microsoft.com/office/powerpoint/2010/main" val="22961553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1206C-54A4-0DD2-0DA0-0828D48AF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9FA9B531-1C66-2F6C-4232-5ADD330DF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B064FE0-ADDF-F3C6-AEAB-A27E120C236F}"/>
              </a:ext>
            </a:extLst>
          </p:cNvPr>
          <p:cNvSpPr>
            <a:spLocks noGrp="1"/>
          </p:cNvSpPr>
          <p:nvPr>
            <p:ph type="sldNum" sz="quarter" idx="4"/>
          </p:nvPr>
        </p:nvSpPr>
        <p:spPr>
          <a:xfrm>
            <a:off x="135369" y="6428281"/>
            <a:ext cx="402336" cy="283464"/>
          </a:xfrm>
          <a:prstGeom prst="rect">
            <a:avLst/>
          </a:prstGeom>
        </p:spPr>
        <p:txBody>
          <a:bodyPr vert="horz" lIns="91440" tIns="45720" rIns="91440" bIns="45720" rtlCol="0" anchor="ctr">
            <a:noAutofit/>
          </a:bodyPr>
          <a:lstStyle>
            <a:lvl1pPr algn="ctr">
              <a:defRPr sz="1200">
                <a:solidFill>
                  <a:schemeClr val="tx1">
                    <a:lumMod val="75000"/>
                    <a:lumOff val="25000"/>
                  </a:schemeClr>
                </a:solidFill>
              </a:defRPr>
            </a:lvl1pPr>
          </a:lstStyle>
          <a:p>
            <a:fld id="{3A98EE3D-8CD1-4C3F-BD1C-C98C9596463C}" type="slidenum">
              <a:rPr lang="en-US" smtClean="0"/>
              <a:t>‹#›</a:t>
            </a:fld>
            <a:endParaRPr lang="en-US" dirty="0"/>
          </a:p>
        </p:txBody>
      </p:sp>
      <p:cxnSp>
        <p:nvCxnSpPr>
          <p:cNvPr id="8" name="Straight Connector 7">
            <a:extLst>
              <a:ext uri="{FF2B5EF4-FFF2-40B4-BE49-F238E27FC236}">
                <a16:creationId xmlns:a16="http://schemas.microsoft.com/office/drawing/2014/main" id="{78710315-F2E5-50AA-6E01-B56CA2A14274}"/>
              </a:ext>
            </a:extLst>
          </p:cNvPr>
          <p:cNvCxnSpPr>
            <a:cxnSpLocks/>
          </p:cNvCxnSpPr>
          <p:nvPr/>
        </p:nvCxnSpPr>
        <p:spPr>
          <a:xfrm>
            <a:off x="334058" y="1754908"/>
            <a:ext cx="0" cy="4562299"/>
          </a:xfrm>
          <a:prstGeom prst="line">
            <a:avLst/>
          </a:prstGeom>
          <a:ln w="12700" cap="sq" cmpd="sng">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C5CE6DBE-1597-24EC-79C6-1B2879B1667C}"/>
              </a:ext>
            </a:extLst>
          </p:cNvPr>
          <p:cNvSpPr>
            <a:spLocks noGrp="1"/>
          </p:cNvSpPr>
          <p:nvPr>
            <p:ph type="ftr" sz="quarter" idx="3"/>
          </p:nvPr>
        </p:nvSpPr>
        <p:spPr>
          <a:xfrm rot="16200000">
            <a:off x="-531091" y="983633"/>
            <a:ext cx="1728216" cy="283464"/>
          </a:xfrm>
          <a:prstGeom prst="rect">
            <a:avLst/>
          </a:prstGeom>
        </p:spPr>
        <p:txBody>
          <a:bodyPr vert="horz" lIns="91440" tIns="45720" rIns="91440" bIns="45720" rtlCol="0" anchor="ctr">
            <a:noAutofit/>
          </a:bodyPr>
          <a:lstStyle>
            <a:lvl1pPr algn="r">
              <a:defRPr sz="120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3995726993"/>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 id="2147483892" r:id="rId18"/>
    <p:sldLayoutId id="2147483893" r:id="rId19"/>
  </p:sldLayoutIdLst>
  <p:hf sldNum="0" hdr="0" ftr="0" dt="0"/>
  <p:txStyles>
    <p:titleStyle>
      <a:lvl1pPr algn="l" defTabSz="914400" rtl="0" eaLnBrk="1" latinLnBrk="0" hangingPunct="1">
        <a:lnSpc>
          <a:spcPct val="90000"/>
        </a:lnSpc>
        <a:spcBef>
          <a:spcPct val="0"/>
        </a:spcBef>
        <a:buNone/>
        <a:defRPr sz="82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FAC19B-317D-F548-5324-C59548EDA0EE}"/>
              </a:ext>
            </a:extLst>
          </p:cNvPr>
          <p:cNvPicPr>
            <a:picLocks noChangeAspect="1"/>
          </p:cNvPicPr>
          <p:nvPr/>
        </p:nvPicPr>
        <p:blipFill rotWithShape="1">
          <a:blip r:embed="rId2">
            <a:alphaModFix amt="50000"/>
          </a:blip>
          <a:srcRect r="6693" b="3"/>
          <a:stretch/>
        </p:blipFill>
        <p:spPr>
          <a:xfrm>
            <a:off x="20" y="10"/>
            <a:ext cx="12188930"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524000" y="1122363"/>
            <a:ext cx="9144000" cy="3063240"/>
          </a:xfrm>
        </p:spPr>
        <p:txBody>
          <a:bodyPr>
            <a:normAutofit/>
          </a:bodyPr>
          <a:lstStyle/>
          <a:p>
            <a:r>
              <a:rPr lang="en-US" sz="6600" b="1">
                <a:solidFill>
                  <a:schemeClr val="bg1"/>
                </a:solidFill>
              </a:rPr>
              <a:t>CALL CENTRE DASHBOARD</a:t>
            </a:r>
            <a:endParaRPr lang="en-US" sz="6600">
              <a:solidFill>
                <a:schemeClr val="bg1"/>
              </a:solidFill>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527048" y="4599432"/>
            <a:ext cx="9144000" cy="1536192"/>
          </a:xfrm>
        </p:spPr>
        <p:txBody>
          <a:bodyPr>
            <a:normAutofit/>
          </a:bodyPr>
          <a:lstStyle/>
          <a:p>
            <a:r>
              <a:rPr lang="en-US">
                <a:solidFill>
                  <a:schemeClr val="bg1"/>
                </a:solidFill>
              </a:rPr>
              <a:t>FINAL ASSIGNMENT, Group 11</a:t>
            </a:r>
          </a:p>
          <a:p>
            <a:r>
              <a:rPr lang="en-US">
                <a:solidFill>
                  <a:schemeClr val="bg1"/>
                </a:solidFill>
              </a:rPr>
              <a:t>BDAT 1009 – ENTERPRISE ANALYTICS</a:t>
            </a:r>
          </a:p>
        </p:txBody>
      </p:sp>
      <p:sp>
        <p:nvSpPr>
          <p:cNvPr id="1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A61852-DAB4-3AD8-9570-28AACEE3A667}"/>
              </a:ext>
            </a:extLst>
          </p:cNvPr>
          <p:cNvSpPr txBox="1"/>
          <p:nvPr/>
        </p:nvSpPr>
        <p:spPr>
          <a:xfrm>
            <a:off x="2850776" y="893226"/>
            <a:ext cx="6490446" cy="400110"/>
          </a:xfrm>
          <a:prstGeom prst="rect">
            <a:avLst/>
          </a:prstGeom>
          <a:noFill/>
        </p:spPr>
        <p:txBody>
          <a:bodyPr wrap="square" rtlCol="0">
            <a:spAutoFit/>
          </a:bodyPr>
          <a:lstStyle/>
          <a:p>
            <a:pPr algn="ctr"/>
            <a:r>
              <a:rPr kumimoji="0" lang="en-US" sz="2000" b="1" i="0" u="none" strike="noStrike" kern="1200" cap="none" spc="0" normalizeH="0" baseline="0" noProof="0" dirty="0">
                <a:ln>
                  <a:noFill/>
                </a:ln>
                <a:solidFill>
                  <a:prstClr val="black"/>
                </a:solidFill>
                <a:effectLst/>
                <a:uLnTx/>
                <a:uFillTx/>
                <a:ea typeface="+mn-ea"/>
                <a:cs typeface="+mn-cs"/>
              </a:rPr>
              <a:t>Total Calls by State.</a:t>
            </a:r>
            <a:endParaRPr lang="en-IN" sz="2000" b="1" dirty="0"/>
          </a:p>
        </p:txBody>
      </p:sp>
      <p:pic>
        <p:nvPicPr>
          <p:cNvPr id="7" name="Picture 6">
            <a:extLst>
              <a:ext uri="{FF2B5EF4-FFF2-40B4-BE49-F238E27FC236}">
                <a16:creationId xmlns:a16="http://schemas.microsoft.com/office/drawing/2014/main" id="{261C053D-5A24-D3FB-AA79-1334F22FADE3}"/>
              </a:ext>
            </a:extLst>
          </p:cNvPr>
          <p:cNvPicPr>
            <a:picLocks noChangeAspect="1"/>
          </p:cNvPicPr>
          <p:nvPr/>
        </p:nvPicPr>
        <p:blipFill>
          <a:blip r:embed="rId2"/>
          <a:stretch>
            <a:fillRect/>
          </a:stretch>
        </p:blipFill>
        <p:spPr>
          <a:xfrm>
            <a:off x="2564241" y="2047078"/>
            <a:ext cx="7063517" cy="37176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34431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99D73-1E92-831E-F629-A5C98E59C7BC}"/>
              </a:ext>
            </a:extLst>
          </p:cNvPr>
          <p:cNvSpPr>
            <a:spLocks noGrp="1"/>
          </p:cNvSpPr>
          <p:nvPr>
            <p:ph idx="1"/>
          </p:nvPr>
        </p:nvSpPr>
        <p:spPr>
          <a:xfrm>
            <a:off x="543259" y="829736"/>
            <a:ext cx="11105482" cy="5941919"/>
          </a:xfrm>
        </p:spPr>
        <p:txBody>
          <a:bodyPr>
            <a:normAutofit/>
          </a:bodyPr>
          <a:lstStyle/>
          <a:p>
            <a:pPr algn="just"/>
            <a:r>
              <a:rPr lang="en-US" sz="2200" dirty="0"/>
              <a:t>For this KPI we have used a Filled map chart. Filled map charts offer a powerful way to visualize and communicate geographical data, providing valuable insights into regional variations and trends. They are particularly effective when dealing with location-specific datasets or when geospatial context adds significant value to the analysis.</a:t>
            </a:r>
          </a:p>
          <a:p>
            <a:pPr algn="just"/>
            <a:r>
              <a:rPr lang="en-US" sz="2200" dirty="0"/>
              <a:t>Filled map chart provides a compelling visual representation of the distribution of total calls handled by the call center across different states. </a:t>
            </a:r>
          </a:p>
          <a:p>
            <a:pPr algn="just"/>
            <a:r>
              <a:rPr lang="en-US" sz="2200" dirty="0"/>
              <a:t>This dynamic chart utilizes color shading to convey the variations in call volumes, allowing for quick and insightful analysis of call center performance on a geographical scale.</a:t>
            </a:r>
          </a:p>
          <a:p>
            <a:pPr algn="just"/>
            <a:r>
              <a:rPr lang="en-US" sz="2200" dirty="0"/>
              <a:t>The color gradient or spectrum used in the map corresponds to the range of call volumes.</a:t>
            </a:r>
          </a:p>
          <a:p>
            <a:pPr algn="just"/>
            <a:r>
              <a:rPr lang="en-US" sz="2200" dirty="0"/>
              <a:t>Darker colors indicate higher call volumes, while lighter colors represent lower volumes.</a:t>
            </a:r>
          </a:p>
          <a:p>
            <a:pPr algn="just"/>
            <a:r>
              <a:rPr lang="en-US" sz="2200" dirty="0"/>
              <a:t>The filled map chart assists in making informed decisions about resource allocation, staffing levels, and targeted strategies for states with distinct call center activity.</a:t>
            </a:r>
          </a:p>
        </p:txBody>
      </p:sp>
      <p:sp>
        <p:nvSpPr>
          <p:cNvPr id="2" name="TextBox 1">
            <a:extLst>
              <a:ext uri="{FF2B5EF4-FFF2-40B4-BE49-F238E27FC236}">
                <a16:creationId xmlns:a16="http://schemas.microsoft.com/office/drawing/2014/main" id="{80435334-14FD-3DDB-96F6-7FD867B0AA56}"/>
              </a:ext>
            </a:extLst>
          </p:cNvPr>
          <p:cNvSpPr txBox="1"/>
          <p:nvPr/>
        </p:nvSpPr>
        <p:spPr>
          <a:xfrm>
            <a:off x="2850777" y="283626"/>
            <a:ext cx="6490446" cy="400110"/>
          </a:xfrm>
          <a:prstGeom prst="rect">
            <a:avLst/>
          </a:prstGeom>
          <a:noFill/>
        </p:spPr>
        <p:txBody>
          <a:bodyPr wrap="square" rtlCol="0">
            <a:spAutoFit/>
          </a:bodyPr>
          <a:lstStyle/>
          <a:p>
            <a:pPr algn="ctr"/>
            <a:r>
              <a:rPr kumimoji="0" lang="en-US" sz="2000" b="1" i="0" u="none" strike="noStrike" kern="1200" cap="none" spc="0" normalizeH="0" baseline="0" noProof="0" dirty="0">
                <a:ln>
                  <a:noFill/>
                </a:ln>
                <a:solidFill>
                  <a:prstClr val="black"/>
                </a:solidFill>
                <a:effectLst/>
                <a:uLnTx/>
                <a:uFillTx/>
                <a:ea typeface="+mn-ea"/>
                <a:cs typeface="+mn-cs"/>
              </a:rPr>
              <a:t>Total Calls by State.</a:t>
            </a:r>
            <a:endParaRPr lang="en-IN" sz="2000" b="1" dirty="0"/>
          </a:p>
        </p:txBody>
      </p:sp>
    </p:spTree>
    <p:extLst>
      <p:ext uri="{BB962C8B-B14F-4D97-AF65-F5344CB8AC3E}">
        <p14:creationId xmlns:p14="http://schemas.microsoft.com/office/powerpoint/2010/main" val="298498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D6AFF48-E822-72EA-E856-70CF85145AFD}"/>
              </a:ext>
            </a:extLst>
          </p:cNvPr>
          <p:cNvSpPr>
            <a:spLocks noGrp="1"/>
          </p:cNvSpPr>
          <p:nvPr>
            <p:ph idx="1"/>
          </p:nvPr>
        </p:nvSpPr>
        <p:spPr>
          <a:xfrm>
            <a:off x="1750351" y="883731"/>
            <a:ext cx="8691296" cy="430305"/>
          </a:xfrm>
        </p:spPr>
        <p:txBody>
          <a:bodyPr>
            <a:normAutofit/>
          </a:bodyPr>
          <a:lstStyle/>
          <a:p>
            <a:pPr marL="0" indent="0" algn="ctr">
              <a:buNone/>
            </a:pPr>
            <a:r>
              <a:rPr kumimoji="0" lang="en-US" sz="2000" b="1" i="0" u="none" strike="noStrike" kern="1200" cap="none" spc="0" normalizeH="0" baseline="0" noProof="0" dirty="0">
                <a:ln>
                  <a:noFill/>
                </a:ln>
                <a:solidFill>
                  <a:prstClr val="black"/>
                </a:solidFill>
                <a:effectLst/>
                <a:uLnTx/>
                <a:uFillTx/>
                <a:ea typeface="+mn-ea"/>
                <a:cs typeface="+mn-cs"/>
              </a:rPr>
              <a:t>Top reasons for Calls.</a:t>
            </a:r>
            <a:endParaRPr lang="en-IN" sz="3200" b="1" dirty="0"/>
          </a:p>
        </p:txBody>
      </p:sp>
      <p:pic>
        <p:nvPicPr>
          <p:cNvPr id="10" name="Picture 9">
            <a:extLst>
              <a:ext uri="{FF2B5EF4-FFF2-40B4-BE49-F238E27FC236}">
                <a16:creationId xmlns:a16="http://schemas.microsoft.com/office/drawing/2014/main" id="{78CB03E1-E269-2D2B-4258-F95DCFFEA081}"/>
              </a:ext>
            </a:extLst>
          </p:cNvPr>
          <p:cNvPicPr>
            <a:picLocks noChangeAspect="1"/>
          </p:cNvPicPr>
          <p:nvPr/>
        </p:nvPicPr>
        <p:blipFill>
          <a:blip r:embed="rId2"/>
          <a:stretch>
            <a:fillRect/>
          </a:stretch>
        </p:blipFill>
        <p:spPr>
          <a:xfrm>
            <a:off x="3372383" y="2020817"/>
            <a:ext cx="5447233" cy="37382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245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977ECDB-642B-100E-00DB-72670C4688E6}"/>
              </a:ext>
            </a:extLst>
          </p:cNvPr>
          <p:cNvSpPr>
            <a:spLocks noGrp="1"/>
          </p:cNvSpPr>
          <p:nvPr>
            <p:ph idx="1"/>
          </p:nvPr>
        </p:nvSpPr>
        <p:spPr>
          <a:xfrm>
            <a:off x="616677" y="1381036"/>
            <a:ext cx="10957702" cy="4598894"/>
          </a:xfrm>
        </p:spPr>
        <p:txBody>
          <a:bodyPr>
            <a:normAutofit/>
          </a:bodyPr>
          <a:lstStyle/>
          <a:p>
            <a:pPr algn="just"/>
            <a:r>
              <a:rPr lang="en-US" sz="2200" dirty="0"/>
              <a:t>We have used </a:t>
            </a:r>
            <a:r>
              <a:rPr lang="en-US" sz="2200" dirty="0" err="1"/>
              <a:t>Treemap</a:t>
            </a:r>
            <a:r>
              <a:rPr lang="en-US" sz="2200" dirty="0"/>
              <a:t> visual in this KPI because they have the ability to present detailed information in a compact space makes them valuable for a wide range of applications.</a:t>
            </a:r>
          </a:p>
          <a:p>
            <a:pPr algn="just"/>
            <a:r>
              <a:rPr lang="en-US" sz="2200" dirty="0"/>
              <a:t>This offers a visual overview of the most prevalent reasons for calls within the call center. This dynamic visualization breaks down and categorizes call data hierarchically, presenting a clear picture of the distribution of call reasons and their relative importance.</a:t>
            </a:r>
          </a:p>
          <a:p>
            <a:pPr algn="just"/>
            <a:r>
              <a:rPr lang="en-US" sz="2200" dirty="0"/>
              <a:t>Larger rectangles represent call reasons with higher frequencies, indicating the top reasons for calls within the call center.</a:t>
            </a:r>
          </a:p>
          <a:p>
            <a:pPr algn="just"/>
            <a:r>
              <a:rPr lang="en-US" sz="2200" dirty="0"/>
              <a:t>Different colors signify distinct call reasons, allowing for easy visual differentiation.</a:t>
            </a:r>
          </a:p>
          <a:p>
            <a:pPr algn="just"/>
            <a:r>
              <a:rPr lang="en-US" sz="2200" dirty="0"/>
              <a:t>Use insights from the </a:t>
            </a:r>
            <a:r>
              <a:rPr lang="en-US" sz="2200" dirty="0" err="1"/>
              <a:t>Treemap</a:t>
            </a:r>
            <a:r>
              <a:rPr lang="en-US" sz="2200" dirty="0"/>
              <a:t> to inform strategic decision-making, such as resource allocation, training focus, or process improvement efforts.</a:t>
            </a:r>
            <a:endParaRPr lang="en-IN" sz="2200" dirty="0"/>
          </a:p>
        </p:txBody>
      </p:sp>
      <p:sp>
        <p:nvSpPr>
          <p:cNvPr id="2" name="Content Placeholder 7">
            <a:extLst>
              <a:ext uri="{FF2B5EF4-FFF2-40B4-BE49-F238E27FC236}">
                <a16:creationId xmlns:a16="http://schemas.microsoft.com/office/drawing/2014/main" id="{CCBFBDA5-76F6-969E-8BA3-7C305E9262DA}"/>
              </a:ext>
            </a:extLst>
          </p:cNvPr>
          <p:cNvSpPr txBox="1">
            <a:spLocks/>
          </p:cNvSpPr>
          <p:nvPr/>
        </p:nvSpPr>
        <p:spPr>
          <a:xfrm>
            <a:off x="1749880" y="562889"/>
            <a:ext cx="8691296" cy="430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a:solidFill>
                  <a:prstClr val="black"/>
                </a:solidFill>
              </a:rPr>
              <a:t>Top reasons for Calls.</a:t>
            </a:r>
            <a:endParaRPr lang="en-IN" sz="3200" b="1" dirty="0"/>
          </a:p>
        </p:txBody>
      </p:sp>
    </p:spTree>
    <p:extLst>
      <p:ext uri="{BB962C8B-B14F-4D97-AF65-F5344CB8AC3E}">
        <p14:creationId xmlns:p14="http://schemas.microsoft.com/office/powerpoint/2010/main" val="129823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D2B6B55-04CE-A309-FA42-C24DB6571A43}"/>
              </a:ext>
            </a:extLst>
          </p:cNvPr>
          <p:cNvSpPr>
            <a:spLocks noGrp="1"/>
          </p:cNvSpPr>
          <p:nvPr>
            <p:ph idx="1"/>
          </p:nvPr>
        </p:nvSpPr>
        <p:spPr>
          <a:xfrm>
            <a:off x="1797666" y="883827"/>
            <a:ext cx="8596668" cy="439176"/>
          </a:xfrm>
        </p:spPr>
        <p:txBody>
          <a:bodyPr/>
          <a:lstStyle/>
          <a:p>
            <a:pPr marL="0" indent="0" algn="ctr">
              <a:buNone/>
            </a:pPr>
            <a:r>
              <a:rPr kumimoji="0" lang="en-US" sz="2000" b="1" i="0" u="none" strike="noStrike" kern="1200" cap="none" spc="0" normalizeH="0" baseline="0" noProof="0" dirty="0">
                <a:ln>
                  <a:noFill/>
                </a:ln>
                <a:solidFill>
                  <a:prstClr val="black"/>
                </a:solidFill>
                <a:effectLst/>
                <a:uLnTx/>
                <a:uFillTx/>
                <a:ea typeface="+mn-ea"/>
                <a:cs typeface="+mn-cs"/>
              </a:rPr>
              <a:t>Total Calls by Channel.</a:t>
            </a:r>
            <a:endParaRPr lang="en-IN" sz="3200" b="1" dirty="0"/>
          </a:p>
          <a:p>
            <a:pPr marL="0" indent="0">
              <a:buNone/>
            </a:pPr>
            <a:endParaRPr lang="en-IN" sz="3200" b="1" dirty="0"/>
          </a:p>
        </p:txBody>
      </p:sp>
      <p:pic>
        <p:nvPicPr>
          <p:cNvPr id="10" name="Picture 9">
            <a:extLst>
              <a:ext uri="{FF2B5EF4-FFF2-40B4-BE49-F238E27FC236}">
                <a16:creationId xmlns:a16="http://schemas.microsoft.com/office/drawing/2014/main" id="{A8BAD08F-922B-160C-87E9-B700DFE75719}"/>
              </a:ext>
            </a:extLst>
          </p:cNvPr>
          <p:cNvPicPr>
            <a:picLocks noChangeAspect="1"/>
          </p:cNvPicPr>
          <p:nvPr/>
        </p:nvPicPr>
        <p:blipFill>
          <a:blip r:embed="rId2"/>
          <a:stretch>
            <a:fillRect/>
          </a:stretch>
        </p:blipFill>
        <p:spPr>
          <a:xfrm>
            <a:off x="3668551" y="1959726"/>
            <a:ext cx="4854898" cy="3821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6714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C8BE0C-7BA1-F31D-D1E5-27F2C53B5B99}"/>
              </a:ext>
            </a:extLst>
          </p:cNvPr>
          <p:cNvSpPr>
            <a:spLocks noGrp="1"/>
          </p:cNvSpPr>
          <p:nvPr>
            <p:ph idx="1"/>
          </p:nvPr>
        </p:nvSpPr>
        <p:spPr>
          <a:xfrm>
            <a:off x="545667" y="1572127"/>
            <a:ext cx="11100665" cy="4596063"/>
          </a:xfrm>
        </p:spPr>
        <p:txBody>
          <a:bodyPr>
            <a:normAutofit fontScale="70000" lnSpcReduction="20000"/>
          </a:bodyPr>
          <a:lstStyle/>
          <a:p>
            <a:pPr algn="just"/>
            <a:r>
              <a:rPr lang="en-US" dirty="0"/>
              <a:t>Donut chart was used for the KPI “Total Calls by Channel” because it has several advantages including their clear focus on data, visual appeal, and flexibility in displaying multiple series or datasets.</a:t>
            </a:r>
          </a:p>
          <a:p>
            <a:pPr algn="just"/>
            <a:r>
              <a:rPr lang="en-US" dirty="0"/>
              <a:t>Donut Chart offers a comprehensive overview of call center activity by breaking down the total number of calls into distinct communication channels.</a:t>
            </a:r>
          </a:p>
          <a:p>
            <a:pPr algn="just"/>
            <a:r>
              <a:rPr lang="en-US" dirty="0"/>
              <a:t>The Donut Chart is </a:t>
            </a:r>
            <a:r>
              <a:rPr lang="en-US" sz="3100" dirty="0"/>
              <a:t>segmented</a:t>
            </a:r>
            <a:r>
              <a:rPr lang="en-US" dirty="0"/>
              <a:t> into rings, each representing a specific communication channel. Channels include phone calls to Call Centre, emails, Chatbot and Web.</a:t>
            </a:r>
          </a:p>
          <a:p>
            <a:pPr algn="just"/>
            <a:r>
              <a:rPr lang="en-US" dirty="0"/>
              <a:t>Each channel is color-coded for easy identification, creating a visually appealing chart. The use of distinct colors enhances the clarity of the representation.</a:t>
            </a:r>
          </a:p>
          <a:p>
            <a:pPr algn="just"/>
            <a:r>
              <a:rPr lang="en-US" dirty="0"/>
              <a:t>The size of each ring is proportional to the total number of calls received through the corresponding channel. Larger rings indicate higher call volumes for that particular communication method.</a:t>
            </a:r>
          </a:p>
          <a:p>
            <a:pPr algn="just"/>
            <a:r>
              <a:rPr lang="en-US" dirty="0"/>
              <a:t>Donut Chart is a powerful tool for visually communicating the distribution of call volumes across different communication channels in a call center. It aids in making informed decisions related to resource allocation, service improvement, and overall operational efficiency.</a:t>
            </a:r>
            <a:endParaRPr lang="en-IN" dirty="0"/>
          </a:p>
        </p:txBody>
      </p:sp>
      <p:sp>
        <p:nvSpPr>
          <p:cNvPr id="2" name="Content Placeholder 7">
            <a:extLst>
              <a:ext uri="{FF2B5EF4-FFF2-40B4-BE49-F238E27FC236}">
                <a16:creationId xmlns:a16="http://schemas.microsoft.com/office/drawing/2014/main" id="{BE708A9D-9924-550A-8709-2618F50E9BCB}"/>
              </a:ext>
            </a:extLst>
          </p:cNvPr>
          <p:cNvSpPr txBox="1">
            <a:spLocks/>
          </p:cNvSpPr>
          <p:nvPr/>
        </p:nvSpPr>
        <p:spPr>
          <a:xfrm>
            <a:off x="1797665" y="689810"/>
            <a:ext cx="8596668" cy="4391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a:solidFill>
                  <a:prstClr val="black"/>
                </a:solidFill>
              </a:rPr>
              <a:t>Total Calls by Channel.</a:t>
            </a:r>
            <a:endParaRPr lang="en-IN" sz="3200" b="1"/>
          </a:p>
          <a:p>
            <a:pPr marL="0" indent="0">
              <a:buFont typeface="Arial" panose="020B0604020202020204" pitchFamily="34" charset="0"/>
              <a:buNone/>
            </a:pPr>
            <a:endParaRPr lang="en-IN" sz="3200" b="1" dirty="0"/>
          </a:p>
        </p:txBody>
      </p:sp>
    </p:spTree>
    <p:extLst>
      <p:ext uri="{BB962C8B-B14F-4D97-AF65-F5344CB8AC3E}">
        <p14:creationId xmlns:p14="http://schemas.microsoft.com/office/powerpoint/2010/main" val="2282817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2489818-9427-69F1-CE17-FE589BBFF842}"/>
              </a:ext>
            </a:extLst>
          </p:cNvPr>
          <p:cNvSpPr>
            <a:spLocks noGrp="1"/>
          </p:cNvSpPr>
          <p:nvPr>
            <p:ph idx="1"/>
          </p:nvPr>
        </p:nvSpPr>
        <p:spPr>
          <a:xfrm>
            <a:off x="1797666" y="959224"/>
            <a:ext cx="8596668" cy="421246"/>
          </a:xfrm>
        </p:spPr>
        <p:txBody>
          <a:bodyPr/>
          <a:lstStyle/>
          <a:p>
            <a:pPr marL="0" indent="0" algn="ctr">
              <a:buNone/>
            </a:pPr>
            <a:r>
              <a:rPr kumimoji="0" lang="en-US" sz="2000" b="1" i="0" u="none" strike="noStrike" kern="1200" cap="none" spc="0" normalizeH="0" baseline="0" noProof="0" dirty="0">
                <a:ln>
                  <a:noFill/>
                </a:ln>
                <a:solidFill>
                  <a:prstClr val="black"/>
                </a:solidFill>
                <a:effectLst/>
                <a:uLnTx/>
                <a:uFillTx/>
                <a:ea typeface="+mn-ea"/>
                <a:cs typeface="+mn-cs"/>
              </a:rPr>
              <a:t>Total Calls by Sentiment.</a:t>
            </a:r>
            <a:endParaRPr lang="en-IN" sz="3200" b="1" dirty="0"/>
          </a:p>
        </p:txBody>
      </p:sp>
      <p:pic>
        <p:nvPicPr>
          <p:cNvPr id="10" name="Picture 9">
            <a:extLst>
              <a:ext uri="{FF2B5EF4-FFF2-40B4-BE49-F238E27FC236}">
                <a16:creationId xmlns:a16="http://schemas.microsoft.com/office/drawing/2014/main" id="{8BBF2FBD-AA38-E10A-4FD9-DB1318A6BC30}"/>
              </a:ext>
            </a:extLst>
          </p:cNvPr>
          <p:cNvPicPr>
            <a:picLocks noChangeAspect="1"/>
          </p:cNvPicPr>
          <p:nvPr/>
        </p:nvPicPr>
        <p:blipFill>
          <a:blip r:embed="rId2"/>
          <a:stretch>
            <a:fillRect/>
          </a:stretch>
        </p:blipFill>
        <p:spPr>
          <a:xfrm>
            <a:off x="2815388" y="2081400"/>
            <a:ext cx="6561224" cy="36775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601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EC18F84-2879-5BC6-0CFA-400BBEFDF407}"/>
              </a:ext>
            </a:extLst>
          </p:cNvPr>
          <p:cNvSpPr>
            <a:spLocks noGrp="1"/>
          </p:cNvSpPr>
          <p:nvPr>
            <p:ph idx="1"/>
          </p:nvPr>
        </p:nvSpPr>
        <p:spPr>
          <a:xfrm>
            <a:off x="548158" y="1287710"/>
            <a:ext cx="11095684" cy="5357023"/>
          </a:xfrm>
        </p:spPr>
        <p:txBody>
          <a:bodyPr>
            <a:normAutofit/>
          </a:bodyPr>
          <a:lstStyle/>
          <a:p>
            <a:pPr algn="just"/>
            <a:r>
              <a:rPr lang="en-US" sz="2200" dirty="0"/>
              <a:t>We used another Column chart for this KPI because it has simple, straightforward and effective way of representing data.</a:t>
            </a:r>
          </a:p>
          <a:p>
            <a:pPr algn="just"/>
            <a:r>
              <a:rPr lang="en-US" sz="2200" dirty="0"/>
              <a:t> This Column chart helped with a comprehensive depiction of call center interactions categorized by sentiment.</a:t>
            </a:r>
          </a:p>
          <a:p>
            <a:pPr algn="just"/>
            <a:r>
              <a:rPr lang="en-US" sz="2200" dirty="0"/>
              <a:t>The Column Chart is divided into distinct bars, each representing a specific sentiment category. sentiment categories include Very positive, positive, neutral, negative  and Very negative providing a comprehensive view of customer feedback.</a:t>
            </a:r>
          </a:p>
          <a:p>
            <a:pPr algn="just"/>
            <a:r>
              <a:rPr lang="en-US" sz="2200" dirty="0"/>
              <a:t>The height of each bar corresponds to the total number of calls associated with a particular sentiment. Taller bars indicate higher call volumes for that specific sentiment category.</a:t>
            </a:r>
          </a:p>
          <a:p>
            <a:pPr algn="just"/>
            <a:r>
              <a:rPr lang="en-US" sz="2200" dirty="0"/>
              <a:t>Data labels on top of each bar display the exact count of calls for each sentiment category, providing precise information without the need for additional reference.</a:t>
            </a:r>
          </a:p>
          <a:p>
            <a:pPr algn="just"/>
            <a:r>
              <a:rPr lang="en-US" sz="2200" dirty="0"/>
              <a:t>It provides a visual snapshot of sentiment distribution, supporting efforts to enhance customer satisfaction and improve overall service quality.</a:t>
            </a:r>
            <a:endParaRPr lang="en-IN" sz="2200" dirty="0"/>
          </a:p>
        </p:txBody>
      </p:sp>
      <p:sp>
        <p:nvSpPr>
          <p:cNvPr id="2" name="Content Placeholder 7">
            <a:extLst>
              <a:ext uri="{FF2B5EF4-FFF2-40B4-BE49-F238E27FC236}">
                <a16:creationId xmlns:a16="http://schemas.microsoft.com/office/drawing/2014/main" id="{5FD19575-D834-9F0C-5D89-A52A342BF4E2}"/>
              </a:ext>
            </a:extLst>
          </p:cNvPr>
          <p:cNvSpPr txBox="1">
            <a:spLocks/>
          </p:cNvSpPr>
          <p:nvPr/>
        </p:nvSpPr>
        <p:spPr>
          <a:xfrm>
            <a:off x="1797666" y="469941"/>
            <a:ext cx="8596668" cy="4212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prstClr val="black"/>
                </a:solidFill>
              </a:rPr>
              <a:t>Total Calls by Sentiment.</a:t>
            </a:r>
            <a:endParaRPr lang="en-IN" sz="3200" b="1" dirty="0"/>
          </a:p>
        </p:txBody>
      </p:sp>
    </p:spTree>
    <p:extLst>
      <p:ext uri="{BB962C8B-B14F-4D97-AF65-F5344CB8AC3E}">
        <p14:creationId xmlns:p14="http://schemas.microsoft.com/office/powerpoint/2010/main" val="1994653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D73D2-7F59-4B1D-DA28-8B2ED8EAAC33}"/>
              </a:ext>
            </a:extLst>
          </p:cNvPr>
          <p:cNvSpPr>
            <a:spLocks noGrp="1"/>
          </p:cNvSpPr>
          <p:nvPr>
            <p:ph idx="1"/>
          </p:nvPr>
        </p:nvSpPr>
        <p:spPr>
          <a:xfrm>
            <a:off x="1797666" y="786285"/>
            <a:ext cx="8596668" cy="412281"/>
          </a:xfrm>
        </p:spPr>
        <p:txBody>
          <a:bodyPr>
            <a:normAutofit/>
          </a:bodyPr>
          <a:lstStyle/>
          <a:p>
            <a:pPr marL="0" indent="0" algn="ctr">
              <a:buNone/>
            </a:pPr>
            <a:r>
              <a:rPr lang="en-CA" sz="2000" b="1" dirty="0"/>
              <a:t>Top Call Centres with most calls</a:t>
            </a:r>
            <a:r>
              <a:rPr kumimoji="0" lang="en-US" sz="2000" b="1" i="0" u="none" strike="noStrike" kern="1200" cap="none" spc="0" normalizeH="0" baseline="0" noProof="0" dirty="0">
                <a:ln>
                  <a:noFill/>
                </a:ln>
                <a:solidFill>
                  <a:prstClr val="black"/>
                </a:solidFill>
                <a:effectLst/>
                <a:uLnTx/>
                <a:uFillTx/>
                <a:latin typeface="Trebuchet MS" panose="020B0603020202020204"/>
                <a:ea typeface="+mn-ea"/>
                <a:cs typeface="+mn-cs"/>
              </a:rPr>
              <a:t>.</a:t>
            </a:r>
            <a:endParaRPr lang="en-IN" sz="3200" b="1" dirty="0"/>
          </a:p>
        </p:txBody>
      </p:sp>
      <p:pic>
        <p:nvPicPr>
          <p:cNvPr id="7" name="Picture 6">
            <a:extLst>
              <a:ext uri="{FF2B5EF4-FFF2-40B4-BE49-F238E27FC236}">
                <a16:creationId xmlns:a16="http://schemas.microsoft.com/office/drawing/2014/main" id="{E4C4850E-6513-2B22-25D8-3A20D75534E8}"/>
              </a:ext>
            </a:extLst>
          </p:cNvPr>
          <p:cNvPicPr>
            <a:picLocks noChangeAspect="1"/>
          </p:cNvPicPr>
          <p:nvPr/>
        </p:nvPicPr>
        <p:blipFill>
          <a:blip r:embed="rId2"/>
          <a:stretch>
            <a:fillRect/>
          </a:stretch>
        </p:blipFill>
        <p:spPr>
          <a:xfrm>
            <a:off x="3192379" y="1847986"/>
            <a:ext cx="5807242" cy="40175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524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77FCE-E21F-6A68-567F-2A8A7CF6BF51}"/>
              </a:ext>
            </a:extLst>
          </p:cNvPr>
          <p:cNvSpPr>
            <a:spLocks noGrp="1"/>
          </p:cNvSpPr>
          <p:nvPr>
            <p:ph idx="1"/>
          </p:nvPr>
        </p:nvSpPr>
        <p:spPr>
          <a:xfrm>
            <a:off x="586953" y="1348008"/>
            <a:ext cx="11252120" cy="5277381"/>
          </a:xfrm>
        </p:spPr>
        <p:txBody>
          <a:bodyPr>
            <a:normAutofit/>
          </a:bodyPr>
          <a:lstStyle/>
          <a:p>
            <a:pPr algn="just"/>
            <a:r>
              <a:rPr lang="en-US" sz="2200" dirty="0"/>
              <a:t>A Horizontal bar chart is to visualize this KPI because it a versatile and effective visualization tool that provides clear comparisons and is particularly useful when dealing with a large number of categories or long labels. Its ease of interpretation and space efficiency make it a valuable choice for conveying information in a visually accessible manner.</a:t>
            </a:r>
          </a:p>
          <a:p>
            <a:pPr algn="just"/>
            <a:r>
              <a:rPr lang="en-US" sz="2200" dirty="0"/>
              <a:t>The chart adopts a horizontal layout, with each bar representing a specific call center. The length of each bar directly corresponds to the total number of calls handled by that center.</a:t>
            </a:r>
          </a:p>
          <a:p>
            <a:pPr algn="just"/>
            <a:r>
              <a:rPr lang="en-US" sz="2200" dirty="0"/>
              <a:t>Bars are sorted in descending order based on call volume, placing the call center with the highest number of calls at the top. This arrangement facilitates easy identification of the top-performing call centers.</a:t>
            </a:r>
          </a:p>
          <a:p>
            <a:pPr algn="just"/>
            <a:r>
              <a:rPr lang="en-US" sz="2200" dirty="0"/>
              <a:t>Data labels are placed at the end of each bar, displaying the exact count of calls handled by each call center.</a:t>
            </a:r>
          </a:p>
          <a:p>
            <a:pPr algn="just"/>
            <a:r>
              <a:rPr lang="en-US" sz="2200" dirty="0"/>
              <a:t>The visualization supports data-driven decision-making by offering insights into call center efficiency and workload distribution.</a:t>
            </a:r>
            <a:endParaRPr lang="en-IN" sz="2200" dirty="0"/>
          </a:p>
        </p:txBody>
      </p:sp>
      <p:sp>
        <p:nvSpPr>
          <p:cNvPr id="2" name="Content Placeholder 2">
            <a:extLst>
              <a:ext uri="{FF2B5EF4-FFF2-40B4-BE49-F238E27FC236}">
                <a16:creationId xmlns:a16="http://schemas.microsoft.com/office/drawing/2014/main" id="{B797BF9B-5325-0EA9-92BD-FC254B5E3E19}"/>
              </a:ext>
            </a:extLst>
          </p:cNvPr>
          <p:cNvSpPr txBox="1">
            <a:spLocks/>
          </p:cNvSpPr>
          <p:nvPr/>
        </p:nvSpPr>
        <p:spPr>
          <a:xfrm>
            <a:off x="1797666" y="483150"/>
            <a:ext cx="8596668" cy="412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2000" b="1" dirty="0"/>
              <a:t>Top Call Centres with most calls</a:t>
            </a:r>
            <a:r>
              <a:rPr lang="en-US" sz="2000" b="1" dirty="0">
                <a:solidFill>
                  <a:prstClr val="black"/>
                </a:solidFill>
                <a:latin typeface="Trebuchet MS" panose="020B0603020202020204"/>
              </a:rPr>
              <a:t>.</a:t>
            </a:r>
            <a:endParaRPr lang="en-IN" sz="3200" b="1" dirty="0"/>
          </a:p>
        </p:txBody>
      </p:sp>
    </p:spTree>
    <p:extLst>
      <p:ext uri="{BB962C8B-B14F-4D97-AF65-F5344CB8AC3E}">
        <p14:creationId xmlns:p14="http://schemas.microsoft.com/office/powerpoint/2010/main" val="97421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2286-B2DA-3CAE-C0B0-C7ADB83DBE1D}"/>
              </a:ext>
            </a:extLst>
          </p:cNvPr>
          <p:cNvSpPr>
            <a:spLocks noGrp="1"/>
          </p:cNvSpPr>
          <p:nvPr>
            <p:ph type="title"/>
          </p:nvPr>
        </p:nvSpPr>
        <p:spPr>
          <a:xfrm>
            <a:off x="1154955" y="973667"/>
            <a:ext cx="2942210" cy="4833745"/>
          </a:xfrm>
        </p:spPr>
        <p:txBody>
          <a:bodyPr>
            <a:normAutofit/>
          </a:bodyPr>
          <a:lstStyle/>
          <a:p>
            <a:r>
              <a:rPr lang="en-IN" dirty="0">
                <a:solidFill>
                  <a:schemeClr val="tx1"/>
                </a:solidFill>
              </a:rPr>
              <a:t>Team profile</a:t>
            </a:r>
          </a:p>
        </p:txBody>
      </p:sp>
      <p:graphicFrame>
        <p:nvGraphicFramePr>
          <p:cNvPr id="7" name="Table 6">
            <a:extLst>
              <a:ext uri="{FF2B5EF4-FFF2-40B4-BE49-F238E27FC236}">
                <a16:creationId xmlns:a16="http://schemas.microsoft.com/office/drawing/2014/main" id="{BE7FE1EC-3CBC-6869-002C-A356212AF9FC}"/>
              </a:ext>
            </a:extLst>
          </p:cNvPr>
          <p:cNvGraphicFramePr>
            <a:graphicFrameLocks noGrp="1"/>
          </p:cNvGraphicFramePr>
          <p:nvPr>
            <p:extLst>
              <p:ext uri="{D42A27DB-BD31-4B8C-83A1-F6EECF244321}">
                <p14:modId xmlns:p14="http://schemas.microsoft.com/office/powerpoint/2010/main" val="3069665265"/>
              </p:ext>
            </p:extLst>
          </p:nvPr>
        </p:nvGraphicFramePr>
        <p:xfrm>
          <a:off x="4746879" y="2593474"/>
          <a:ext cx="7028026" cy="1854200"/>
        </p:xfrm>
        <a:graphic>
          <a:graphicData uri="http://schemas.openxmlformats.org/drawingml/2006/table">
            <a:tbl>
              <a:tblPr firstRow="1" bandRow="1">
                <a:tableStyleId>{5C22544A-7EE6-4342-B048-85BDC9FD1C3A}</a:tableStyleId>
              </a:tblPr>
              <a:tblGrid>
                <a:gridCol w="3514013">
                  <a:extLst>
                    <a:ext uri="{9D8B030D-6E8A-4147-A177-3AD203B41FA5}">
                      <a16:colId xmlns:a16="http://schemas.microsoft.com/office/drawing/2014/main" val="47133624"/>
                    </a:ext>
                  </a:extLst>
                </a:gridCol>
                <a:gridCol w="3514013">
                  <a:extLst>
                    <a:ext uri="{9D8B030D-6E8A-4147-A177-3AD203B41FA5}">
                      <a16:colId xmlns:a16="http://schemas.microsoft.com/office/drawing/2014/main" val="3053440783"/>
                    </a:ext>
                  </a:extLst>
                </a:gridCol>
              </a:tblGrid>
              <a:tr h="370840">
                <a:tc>
                  <a:txBody>
                    <a:bodyPr/>
                    <a:lstStyle/>
                    <a:p>
                      <a:pPr algn="ctr"/>
                      <a:r>
                        <a:rPr lang="en-IN" dirty="0"/>
                        <a:t>Name</a:t>
                      </a:r>
                    </a:p>
                  </a:txBody>
                  <a:tcPr/>
                </a:tc>
                <a:tc>
                  <a:txBody>
                    <a:bodyPr/>
                    <a:lstStyle/>
                    <a:p>
                      <a:pPr algn="ctr"/>
                      <a:r>
                        <a:rPr lang="en-IN" dirty="0" err="1"/>
                        <a:t>StudentID</a:t>
                      </a:r>
                      <a:endParaRPr lang="en-IN" dirty="0"/>
                    </a:p>
                  </a:txBody>
                  <a:tcPr/>
                </a:tc>
                <a:extLst>
                  <a:ext uri="{0D108BD9-81ED-4DB2-BD59-A6C34878D82A}">
                    <a16:rowId xmlns:a16="http://schemas.microsoft.com/office/drawing/2014/main" val="2572913432"/>
                  </a:ext>
                </a:extLst>
              </a:tr>
              <a:tr h="370840">
                <a:tc>
                  <a:txBody>
                    <a:bodyPr/>
                    <a:lstStyle/>
                    <a:p>
                      <a:r>
                        <a:rPr lang="en-CA" sz="1800" dirty="0"/>
                        <a:t>Harsh </a:t>
                      </a:r>
                      <a:r>
                        <a:rPr lang="en-CA" sz="1800" dirty="0" err="1"/>
                        <a:t>Jajal</a:t>
                      </a:r>
                      <a:endParaRPr lang="en-IN" dirty="0"/>
                    </a:p>
                  </a:txBody>
                  <a:tcPr/>
                </a:tc>
                <a:tc>
                  <a:txBody>
                    <a:bodyPr/>
                    <a:lstStyle/>
                    <a:p>
                      <a:r>
                        <a:rPr lang="en-CA" sz="1800" dirty="0"/>
                        <a:t>200517816</a:t>
                      </a:r>
                      <a:endParaRPr lang="en-IN" dirty="0"/>
                    </a:p>
                  </a:txBody>
                  <a:tcPr/>
                </a:tc>
                <a:extLst>
                  <a:ext uri="{0D108BD9-81ED-4DB2-BD59-A6C34878D82A}">
                    <a16:rowId xmlns:a16="http://schemas.microsoft.com/office/drawing/2014/main" val="2070140546"/>
                  </a:ext>
                </a:extLst>
              </a:tr>
              <a:tr h="370840">
                <a:tc>
                  <a:txBody>
                    <a:bodyPr/>
                    <a:lstStyle/>
                    <a:p>
                      <a:r>
                        <a:rPr lang="en-CA" sz="1800" dirty="0"/>
                        <a:t>Shaun George Dcunha</a:t>
                      </a:r>
                      <a:endParaRPr lang="en-IN" dirty="0"/>
                    </a:p>
                  </a:txBody>
                  <a:tcPr/>
                </a:tc>
                <a:tc>
                  <a:txBody>
                    <a:bodyPr/>
                    <a:lstStyle/>
                    <a:p>
                      <a:r>
                        <a:rPr lang="en-CA" sz="1800" dirty="0"/>
                        <a:t>200558437</a:t>
                      </a:r>
                      <a:endParaRPr lang="en-IN" dirty="0"/>
                    </a:p>
                  </a:txBody>
                  <a:tcPr/>
                </a:tc>
                <a:extLst>
                  <a:ext uri="{0D108BD9-81ED-4DB2-BD59-A6C34878D82A}">
                    <a16:rowId xmlns:a16="http://schemas.microsoft.com/office/drawing/2014/main" val="3756909575"/>
                  </a:ext>
                </a:extLst>
              </a:tr>
              <a:tr h="370840">
                <a:tc>
                  <a:txBody>
                    <a:bodyPr/>
                    <a:lstStyle/>
                    <a:p>
                      <a:r>
                        <a:rPr lang="en-IN" dirty="0"/>
                        <a:t>Fareed Shahid</a:t>
                      </a:r>
                    </a:p>
                  </a:txBody>
                  <a:tcPr/>
                </a:tc>
                <a:tc>
                  <a:txBody>
                    <a:bodyPr/>
                    <a:lstStyle/>
                    <a:p>
                      <a:r>
                        <a:rPr lang="en-IN" dirty="0"/>
                        <a:t>200551973</a:t>
                      </a:r>
                    </a:p>
                  </a:txBody>
                  <a:tcPr/>
                </a:tc>
                <a:extLst>
                  <a:ext uri="{0D108BD9-81ED-4DB2-BD59-A6C34878D82A}">
                    <a16:rowId xmlns:a16="http://schemas.microsoft.com/office/drawing/2014/main" val="237037878"/>
                  </a:ext>
                </a:extLst>
              </a:tr>
              <a:tr h="370840">
                <a:tc>
                  <a:txBody>
                    <a:bodyPr/>
                    <a:lstStyle/>
                    <a:p>
                      <a:r>
                        <a:rPr lang="en-CA" sz="1800" dirty="0"/>
                        <a:t>Faraz Ahmed	</a:t>
                      </a:r>
                      <a:endParaRPr lang="en-IN" dirty="0"/>
                    </a:p>
                  </a:txBody>
                  <a:tcPr/>
                </a:tc>
                <a:tc>
                  <a:txBody>
                    <a:bodyPr/>
                    <a:lstStyle/>
                    <a:p>
                      <a:r>
                        <a:rPr lang="en-IN" dirty="0"/>
                        <a:t>200547626</a:t>
                      </a:r>
                    </a:p>
                  </a:txBody>
                  <a:tcPr/>
                </a:tc>
                <a:extLst>
                  <a:ext uri="{0D108BD9-81ED-4DB2-BD59-A6C34878D82A}">
                    <a16:rowId xmlns:a16="http://schemas.microsoft.com/office/drawing/2014/main" val="1739362120"/>
                  </a:ext>
                </a:extLst>
              </a:tr>
            </a:tbl>
          </a:graphicData>
        </a:graphic>
      </p:graphicFrame>
    </p:spTree>
    <p:extLst>
      <p:ext uri="{BB962C8B-B14F-4D97-AF65-F5344CB8AC3E}">
        <p14:creationId xmlns:p14="http://schemas.microsoft.com/office/powerpoint/2010/main" val="1766066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A9C930-0B04-6586-6585-4EEFED8F325C}"/>
              </a:ext>
            </a:extLst>
          </p:cNvPr>
          <p:cNvSpPr>
            <a:spLocks noGrp="1"/>
          </p:cNvSpPr>
          <p:nvPr>
            <p:ph idx="1"/>
          </p:nvPr>
        </p:nvSpPr>
        <p:spPr>
          <a:xfrm>
            <a:off x="1797666" y="925626"/>
            <a:ext cx="8596668" cy="394351"/>
          </a:xfrm>
        </p:spPr>
        <p:txBody>
          <a:bodyPr/>
          <a:lstStyle/>
          <a:p>
            <a:pPr marL="0" indent="0" algn="ctr">
              <a:buNone/>
            </a:pPr>
            <a:r>
              <a:rPr kumimoji="0" lang="en-CA" sz="2000" b="1" i="0" u="none" strike="noStrike" kern="1200" cap="none" spc="0" normalizeH="0" baseline="0" noProof="0" dirty="0">
                <a:ln>
                  <a:noFill/>
                </a:ln>
                <a:solidFill>
                  <a:prstClr val="black"/>
                </a:solidFill>
                <a:effectLst/>
                <a:uLnTx/>
                <a:uFillTx/>
                <a:ea typeface="+mn-ea"/>
                <a:cs typeface="+mn-cs"/>
              </a:rPr>
              <a:t>Grid View</a:t>
            </a:r>
            <a:endParaRPr lang="en-IN" sz="3200" b="1" dirty="0"/>
          </a:p>
        </p:txBody>
      </p:sp>
      <p:pic>
        <p:nvPicPr>
          <p:cNvPr id="5" name="Picture 4">
            <a:extLst>
              <a:ext uri="{FF2B5EF4-FFF2-40B4-BE49-F238E27FC236}">
                <a16:creationId xmlns:a16="http://schemas.microsoft.com/office/drawing/2014/main" id="{38FAA295-AB56-9387-16D2-FA23CBF6F751}"/>
              </a:ext>
            </a:extLst>
          </p:cNvPr>
          <p:cNvPicPr>
            <a:picLocks noChangeAspect="1"/>
          </p:cNvPicPr>
          <p:nvPr/>
        </p:nvPicPr>
        <p:blipFill>
          <a:blip r:embed="rId2"/>
          <a:stretch>
            <a:fillRect/>
          </a:stretch>
        </p:blipFill>
        <p:spPr>
          <a:xfrm>
            <a:off x="566931" y="2043665"/>
            <a:ext cx="6694121" cy="37408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2">
            <a:extLst>
              <a:ext uri="{FF2B5EF4-FFF2-40B4-BE49-F238E27FC236}">
                <a16:creationId xmlns:a16="http://schemas.microsoft.com/office/drawing/2014/main" id="{0721107A-1BF4-CE78-0DC5-750262D630A9}"/>
              </a:ext>
            </a:extLst>
          </p:cNvPr>
          <p:cNvSpPr txBox="1">
            <a:spLocks/>
          </p:cNvSpPr>
          <p:nvPr/>
        </p:nvSpPr>
        <p:spPr>
          <a:xfrm>
            <a:off x="7261052" y="1754910"/>
            <a:ext cx="4096870" cy="48588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t>We have created a Grid View Dashboard that present information in a structured grid format. This dashboard offers a tabular layout, providing users with a comprehensive and organized view of data across various dimensions.</a:t>
            </a:r>
          </a:p>
          <a:p>
            <a:pPr algn="just"/>
            <a:r>
              <a:rPr lang="en-US" dirty="0"/>
              <a:t>The dashboard adopts a tabular structure, resembling a grid with rows and columns. This layout facilitates a systematic organization of information, making it easy for users to locate and analyze data.</a:t>
            </a:r>
          </a:p>
        </p:txBody>
      </p:sp>
    </p:spTree>
    <p:extLst>
      <p:ext uri="{BB962C8B-B14F-4D97-AF65-F5344CB8AC3E}">
        <p14:creationId xmlns:p14="http://schemas.microsoft.com/office/powerpoint/2010/main" val="42732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450D-9DEA-64C4-9AEA-75061329E61B}"/>
              </a:ext>
            </a:extLst>
          </p:cNvPr>
          <p:cNvSpPr>
            <a:spLocks noGrp="1"/>
          </p:cNvSpPr>
          <p:nvPr>
            <p:ph type="title"/>
          </p:nvPr>
        </p:nvSpPr>
        <p:spPr>
          <a:xfrm>
            <a:off x="1092646" y="730387"/>
            <a:ext cx="10006708" cy="753035"/>
          </a:xfrm>
        </p:spPr>
        <p:txBody>
          <a:bodyPr/>
          <a:lstStyle/>
          <a:p>
            <a:r>
              <a:rPr lang="en-US" sz="4800" dirty="0"/>
              <a:t>CALL CENTRE DASHBOARD</a:t>
            </a:r>
            <a:endParaRPr lang="en-IN" sz="4800" dirty="0"/>
          </a:p>
        </p:txBody>
      </p:sp>
      <p:sp>
        <p:nvSpPr>
          <p:cNvPr id="3" name="Content Placeholder 2">
            <a:extLst>
              <a:ext uri="{FF2B5EF4-FFF2-40B4-BE49-F238E27FC236}">
                <a16:creationId xmlns:a16="http://schemas.microsoft.com/office/drawing/2014/main" id="{9AC5D98F-B47D-9163-BAA8-D005F760BEB5}"/>
              </a:ext>
            </a:extLst>
          </p:cNvPr>
          <p:cNvSpPr>
            <a:spLocks noGrp="1"/>
          </p:cNvSpPr>
          <p:nvPr>
            <p:ph idx="1"/>
          </p:nvPr>
        </p:nvSpPr>
        <p:spPr>
          <a:xfrm>
            <a:off x="7503720" y="2125579"/>
            <a:ext cx="4271185" cy="4443663"/>
          </a:xfrm>
        </p:spPr>
        <p:txBody>
          <a:bodyPr>
            <a:normAutofit/>
          </a:bodyPr>
          <a:lstStyle/>
          <a:p>
            <a:pPr algn="just"/>
            <a:r>
              <a:rPr lang="en-US" sz="1800" dirty="0"/>
              <a:t>By Combining all the KPI’s created we have created a user- friendly and interactive dashboard.</a:t>
            </a:r>
          </a:p>
          <a:p>
            <a:pPr algn="just"/>
            <a:r>
              <a:rPr lang="en-US" sz="1800" dirty="0"/>
              <a:t>In this dashboard, we have inserted a Menu button which helps to switch between Dashboard and Grid view.</a:t>
            </a:r>
          </a:p>
          <a:p>
            <a:pPr algn="just"/>
            <a:r>
              <a:rPr lang="en-IN" sz="1800" dirty="0"/>
              <a:t>We have included different filters like Date, Channel and City which will help the user to see more precise insights.</a:t>
            </a:r>
          </a:p>
          <a:p>
            <a:pPr algn="just"/>
            <a:r>
              <a:rPr lang="en-US" sz="1800" dirty="0"/>
              <a:t>This will provide actionable insights, enhance operational efficiency, and ultimately improve the overall customer experience.</a:t>
            </a:r>
            <a:endParaRPr lang="en-IN" sz="1800" dirty="0"/>
          </a:p>
          <a:p>
            <a:pPr algn="just"/>
            <a:endParaRPr lang="en-IN" sz="1800" dirty="0"/>
          </a:p>
        </p:txBody>
      </p:sp>
      <p:pic>
        <p:nvPicPr>
          <p:cNvPr id="5" name="Picture 4">
            <a:extLst>
              <a:ext uri="{FF2B5EF4-FFF2-40B4-BE49-F238E27FC236}">
                <a16:creationId xmlns:a16="http://schemas.microsoft.com/office/drawing/2014/main" id="{B80210D3-0352-23CA-8102-74F416E1FBA6}"/>
              </a:ext>
            </a:extLst>
          </p:cNvPr>
          <p:cNvPicPr>
            <a:picLocks noChangeAspect="1"/>
          </p:cNvPicPr>
          <p:nvPr/>
        </p:nvPicPr>
        <p:blipFill>
          <a:blip r:embed="rId2"/>
          <a:stretch>
            <a:fillRect/>
          </a:stretch>
        </p:blipFill>
        <p:spPr>
          <a:xfrm>
            <a:off x="685355" y="2245895"/>
            <a:ext cx="6539697"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08910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FD01B2-99B1-B83C-30C0-4F666DB2823C}"/>
              </a:ext>
            </a:extLst>
          </p:cNvPr>
          <p:cNvSpPr>
            <a:spLocks noGrp="1"/>
          </p:cNvSpPr>
          <p:nvPr>
            <p:ph idx="1"/>
          </p:nvPr>
        </p:nvSpPr>
        <p:spPr>
          <a:xfrm>
            <a:off x="597122" y="1542778"/>
            <a:ext cx="6180667" cy="4874064"/>
          </a:xfrm>
        </p:spPr>
        <p:txBody>
          <a:bodyPr>
            <a:normAutofit lnSpcReduction="10000"/>
          </a:bodyPr>
          <a:lstStyle/>
          <a:p>
            <a:pPr algn="just"/>
            <a:r>
              <a:rPr lang="en-US" sz="1400" dirty="0"/>
              <a:t>Data Source: The data flow begins with various data sources, which can include databases, spreadsheets, online services, or other repositories where the raw data is stored.</a:t>
            </a:r>
          </a:p>
          <a:p>
            <a:pPr algn="just"/>
            <a:r>
              <a:rPr lang="en-US" sz="1400" dirty="0"/>
              <a:t>Data Extraction: Data extraction involves pulling the required data from diverse sources. This process may include extracting data from relational databases, flat files, APIs, or other data storage systems.</a:t>
            </a:r>
          </a:p>
          <a:p>
            <a:pPr algn="just"/>
            <a:r>
              <a:rPr lang="en-US" sz="1400" dirty="0"/>
              <a:t>Data Transformation: Transformation activities may include cleaning data, filtering, aggregating, and structuring it for optimal analysis.</a:t>
            </a:r>
          </a:p>
          <a:p>
            <a:pPr algn="just"/>
            <a:r>
              <a:rPr lang="en-US" sz="1400" dirty="0"/>
              <a:t>Data Modelling: Data modeling involves designing relationships between tables, creating calculated columns, measures, and hierarchies. This step is crucial for establishing how data elements relate to each other.</a:t>
            </a:r>
          </a:p>
          <a:p>
            <a:pPr algn="just"/>
            <a:r>
              <a:rPr lang="en-US" sz="1400" dirty="0"/>
              <a:t>Data Loading: After transformation and modeling, the prepared data is loaded into the Power BI model. This step populates the Data Model within the Power BI file or service.</a:t>
            </a:r>
          </a:p>
          <a:p>
            <a:pPr algn="just"/>
            <a:r>
              <a:rPr lang="en-US" sz="1400" dirty="0"/>
              <a:t>Data Visualization: The data visualization step involves presenting the prepared data in a visually appealing manner through charts, graphs, maps, and other visual elements.</a:t>
            </a:r>
          </a:p>
          <a:p>
            <a:pPr algn="just"/>
            <a:r>
              <a:rPr lang="en-US" sz="1400" dirty="0"/>
              <a:t>Report and Dashboard creation: With the prepared data in Data Model and Visualization are used to create a comprehensive and user-friendly dashboard.</a:t>
            </a:r>
          </a:p>
          <a:p>
            <a:pPr algn="just"/>
            <a:endParaRPr lang="en-IN" sz="1400" dirty="0"/>
          </a:p>
        </p:txBody>
      </p:sp>
      <p:sp>
        <p:nvSpPr>
          <p:cNvPr id="2" name="Title 1">
            <a:extLst>
              <a:ext uri="{FF2B5EF4-FFF2-40B4-BE49-F238E27FC236}">
                <a16:creationId xmlns:a16="http://schemas.microsoft.com/office/drawing/2014/main" id="{FC245B12-3EE7-6698-A86A-7CCC88EDC0D4}"/>
              </a:ext>
            </a:extLst>
          </p:cNvPr>
          <p:cNvSpPr>
            <a:spLocks noGrp="1"/>
          </p:cNvSpPr>
          <p:nvPr>
            <p:ph type="title"/>
          </p:nvPr>
        </p:nvSpPr>
        <p:spPr>
          <a:xfrm>
            <a:off x="627888" y="201173"/>
            <a:ext cx="10936224" cy="1325563"/>
          </a:xfrm>
        </p:spPr>
        <p:txBody>
          <a:bodyPr/>
          <a:lstStyle/>
          <a:p>
            <a:r>
              <a:rPr lang="en-CA" sz="4800" dirty="0"/>
              <a:t>Data flow diagram</a:t>
            </a:r>
            <a:endParaRPr lang="en-IN" sz="4800" dirty="0"/>
          </a:p>
        </p:txBody>
      </p:sp>
      <p:pic>
        <p:nvPicPr>
          <p:cNvPr id="4" name="Picture 3" descr="A diagram of a customer service&#10;&#10;Description automatically generated">
            <a:extLst>
              <a:ext uri="{FF2B5EF4-FFF2-40B4-BE49-F238E27FC236}">
                <a16:creationId xmlns:a16="http://schemas.microsoft.com/office/drawing/2014/main" id="{D6D4B3A7-BB3F-D44C-D940-49D9168F8306}"/>
              </a:ext>
            </a:extLst>
          </p:cNvPr>
          <p:cNvPicPr>
            <a:picLocks noChangeAspect="1"/>
          </p:cNvPicPr>
          <p:nvPr/>
        </p:nvPicPr>
        <p:blipFill>
          <a:blip r:embed="rId2"/>
          <a:stretch>
            <a:fillRect/>
          </a:stretch>
        </p:blipFill>
        <p:spPr>
          <a:xfrm>
            <a:off x="7287837" y="1397753"/>
            <a:ext cx="4690893" cy="4714290"/>
          </a:xfrm>
          <a:prstGeom prst="rect">
            <a:avLst/>
          </a:prstGeom>
        </p:spPr>
      </p:pic>
    </p:spTree>
    <p:extLst>
      <p:ext uri="{BB962C8B-B14F-4D97-AF65-F5344CB8AC3E}">
        <p14:creationId xmlns:p14="http://schemas.microsoft.com/office/powerpoint/2010/main" val="1124066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6781-69DB-E3B1-DBD4-717159E9829A}"/>
              </a:ext>
            </a:extLst>
          </p:cNvPr>
          <p:cNvSpPr>
            <a:spLocks noGrp="1"/>
          </p:cNvSpPr>
          <p:nvPr>
            <p:ph type="title"/>
          </p:nvPr>
        </p:nvSpPr>
        <p:spPr/>
        <p:txBody>
          <a:bodyPr/>
          <a:lstStyle/>
          <a:p>
            <a:r>
              <a:rPr lang="en-CA" sz="6000" dirty="0"/>
              <a:t>Recommendations</a:t>
            </a:r>
            <a:endParaRPr lang="en-IN" sz="6000" dirty="0"/>
          </a:p>
        </p:txBody>
      </p:sp>
      <p:sp>
        <p:nvSpPr>
          <p:cNvPr id="3" name="Content Placeholder 2">
            <a:extLst>
              <a:ext uri="{FF2B5EF4-FFF2-40B4-BE49-F238E27FC236}">
                <a16:creationId xmlns:a16="http://schemas.microsoft.com/office/drawing/2014/main" id="{8451E9D0-19AC-7C88-B745-313B3B84663B}"/>
              </a:ext>
            </a:extLst>
          </p:cNvPr>
          <p:cNvSpPr>
            <a:spLocks noGrp="1"/>
          </p:cNvSpPr>
          <p:nvPr>
            <p:ph idx="1"/>
          </p:nvPr>
        </p:nvSpPr>
        <p:spPr>
          <a:xfrm>
            <a:off x="522305" y="1620665"/>
            <a:ext cx="11029615" cy="4780135"/>
          </a:xfrm>
        </p:spPr>
        <p:txBody>
          <a:bodyPr>
            <a:noAutofit/>
          </a:bodyPr>
          <a:lstStyle/>
          <a:p>
            <a:pPr marL="0" indent="0" algn="just">
              <a:lnSpc>
                <a:spcPct val="100000"/>
              </a:lnSpc>
              <a:spcAft>
                <a:spcPts val="800"/>
              </a:spcAft>
              <a:buNone/>
            </a:pPr>
            <a:r>
              <a:rPr lang="en-US" sz="1600" kern="100" dirty="0">
                <a:ea typeface="Calibri" panose="020F0502020204030204" pitchFamily="34" charset="0"/>
                <a:cs typeface="Times New Roman" panose="02020603050405020304" pitchFamily="18" charset="0"/>
              </a:rPr>
              <a:t>These recommendations aim to address each SMART objective by providing actionable steps to achieve the defined goals. Implementing these suggestions should contribute to the success of your call center strategy.</a:t>
            </a:r>
          </a:p>
          <a:p>
            <a:pPr marL="342900" indent="-342900" algn="just">
              <a:lnSpc>
                <a:spcPct val="100000"/>
              </a:lnSpc>
              <a:spcAft>
                <a:spcPts val="800"/>
              </a:spcAft>
              <a:buFont typeface="+mj-lt"/>
              <a:buAutoNum type="arabicPeriod"/>
            </a:pPr>
            <a:r>
              <a:rPr lang="en-US" sz="1600" kern="100" dirty="0">
                <a:ea typeface="Calibri" panose="020F0502020204030204" pitchFamily="34" charset="0"/>
                <a:cs typeface="Times New Roman" panose="02020603050405020304" pitchFamily="18" charset="0"/>
              </a:rPr>
              <a:t>Recommendation for Increasing Total Calls by 15%: Implement targeted marketing campaigns to attract new customers. Offer promotions or incentives to encourage existing customers to engage in more calls.</a:t>
            </a:r>
          </a:p>
          <a:p>
            <a:pPr marL="342900" indent="-342900" algn="just">
              <a:lnSpc>
                <a:spcPct val="100000"/>
              </a:lnSpc>
              <a:spcAft>
                <a:spcPts val="800"/>
              </a:spcAft>
              <a:buFont typeface="+mj-lt"/>
              <a:buAutoNum type="arabicPeriod"/>
            </a:pPr>
            <a:r>
              <a:rPr lang="en-US" sz="1600" kern="100" dirty="0">
                <a:ea typeface="Calibri" panose="020F0502020204030204" pitchFamily="34" charset="0"/>
                <a:cs typeface="Times New Roman" panose="02020603050405020304" pitchFamily="18" charset="0"/>
              </a:rPr>
              <a:t>Recommendation for Decreasing Average Call Duration by 10%: Conduct staff training on effective issue resolution and communication skills. Implement self-service options to address common customer queries.</a:t>
            </a:r>
          </a:p>
          <a:p>
            <a:pPr marL="342900" indent="-342900" algn="just">
              <a:lnSpc>
                <a:spcPct val="100000"/>
              </a:lnSpc>
              <a:spcAft>
                <a:spcPts val="800"/>
              </a:spcAft>
              <a:buFont typeface="+mj-lt"/>
              <a:buAutoNum type="arabicPeriod"/>
            </a:pPr>
            <a:r>
              <a:rPr lang="en-US" sz="1600" kern="100" dirty="0">
                <a:ea typeface="Calibri" panose="020F0502020204030204" pitchFamily="34" charset="0"/>
                <a:cs typeface="Times New Roman" panose="02020603050405020304" pitchFamily="18" charset="0"/>
              </a:rPr>
              <a:t>Recommendation for Improving Response Time Percentage to 90%: Prioritize high-impact calls and allocate resources accordingly. Implement automated systems for quick issue identification and response.</a:t>
            </a:r>
          </a:p>
          <a:p>
            <a:pPr marL="342900" indent="-342900" algn="just">
              <a:lnSpc>
                <a:spcPct val="100000"/>
              </a:lnSpc>
              <a:spcAft>
                <a:spcPts val="800"/>
              </a:spcAft>
              <a:buFont typeface="+mj-lt"/>
              <a:buAutoNum type="arabicPeriod"/>
            </a:pPr>
            <a:r>
              <a:rPr lang="en-US" sz="1600" kern="100" dirty="0">
                <a:ea typeface="Calibri" panose="020F0502020204030204" pitchFamily="34" charset="0"/>
                <a:cs typeface="Times New Roman" panose="02020603050405020304" pitchFamily="18" charset="0"/>
              </a:rPr>
              <a:t>Recommendation for Decreasing Total Call Duration (Minutes) by 8%: Streamline internal processes to reduce unnecessary delays. Provide agents with access to comprehensive customer information for quicker issue resolution.</a:t>
            </a:r>
          </a:p>
          <a:p>
            <a:pPr marL="342900" indent="-342900" algn="just">
              <a:lnSpc>
                <a:spcPct val="100000"/>
              </a:lnSpc>
              <a:spcAft>
                <a:spcPts val="800"/>
              </a:spcAft>
              <a:buFont typeface="+mj-lt"/>
              <a:buAutoNum type="arabicPeriod"/>
            </a:pPr>
            <a:r>
              <a:rPr lang="en-US" sz="1600" kern="100" dirty="0">
                <a:ea typeface="Calibri" panose="020F0502020204030204" pitchFamily="34" charset="0"/>
                <a:cs typeface="Times New Roman" panose="02020603050405020304" pitchFamily="18" charset="0"/>
              </a:rPr>
              <a:t>Recommendation for Converting 5% of Total Call Duration to Total Call Duration (Hours): Enhance reporting systems to automatically convert call duration units to hours. Provide user-friendly dashboards that display call duration in both minutes and hours.</a:t>
            </a:r>
            <a:endParaRPr lang="en-CA" sz="1600" kern="100" dirty="0">
              <a:ea typeface="Calibri" panose="020F0502020204030204" pitchFamily="34" charset="0"/>
              <a:cs typeface="Times New Roman" panose="02020603050405020304" pitchFamily="18" charset="0"/>
            </a:endParaRPr>
          </a:p>
          <a:p>
            <a:pPr marL="0" indent="0" algn="just">
              <a:buNone/>
            </a:pPr>
            <a:endParaRPr lang="en-IN" sz="1600" dirty="0"/>
          </a:p>
        </p:txBody>
      </p:sp>
    </p:spTree>
    <p:extLst>
      <p:ext uri="{BB962C8B-B14F-4D97-AF65-F5344CB8AC3E}">
        <p14:creationId xmlns:p14="http://schemas.microsoft.com/office/powerpoint/2010/main" val="3652978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E74E60B-2514-7A79-53B5-F67C33D70363}"/>
              </a:ext>
            </a:extLst>
          </p:cNvPr>
          <p:cNvSpPr txBox="1">
            <a:spLocks/>
          </p:cNvSpPr>
          <p:nvPr/>
        </p:nvSpPr>
        <p:spPr>
          <a:xfrm>
            <a:off x="3037723" y="2927684"/>
            <a:ext cx="6116554" cy="1227220"/>
          </a:xfrm>
          <a:prstGeom prst="rect">
            <a:avLst/>
          </a:prstGeom>
        </p:spPr>
        <p:txBody>
          <a:bodyPr vert="horz" lIns="91440" tIns="45720" rIns="91440" bIns="0" rtlCol="0" anchor="b">
            <a:normAutofit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dirty="0"/>
              <a:t>Thank you!</a:t>
            </a:r>
          </a:p>
        </p:txBody>
      </p:sp>
    </p:spTree>
    <p:extLst>
      <p:ext uri="{BB962C8B-B14F-4D97-AF65-F5344CB8AC3E}">
        <p14:creationId xmlns:p14="http://schemas.microsoft.com/office/powerpoint/2010/main" val="183945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5BEF8EF-E22E-2E66-ED4E-84E10333D524}"/>
              </a:ext>
            </a:extLst>
          </p:cNvPr>
          <p:cNvSpPr>
            <a:spLocks noGrp="1"/>
          </p:cNvSpPr>
          <p:nvPr>
            <p:ph type="title"/>
          </p:nvPr>
        </p:nvSpPr>
        <p:spPr>
          <a:xfrm>
            <a:off x="838200" y="365125"/>
            <a:ext cx="5393361" cy="1325563"/>
          </a:xfrm>
        </p:spPr>
        <p:txBody>
          <a:bodyPr>
            <a:normAutofit/>
          </a:bodyPr>
          <a:lstStyle/>
          <a:p>
            <a:r>
              <a:rPr lang="en-CA" sz="6400"/>
              <a:t>Dataset description</a:t>
            </a:r>
            <a:endParaRPr lang="en-IN" sz="6400"/>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DA81C0F-B75D-94F2-652B-D91AAFF9654F}"/>
              </a:ext>
            </a:extLst>
          </p:cNvPr>
          <p:cNvSpPr>
            <a:spLocks noGrp="1"/>
          </p:cNvSpPr>
          <p:nvPr>
            <p:ph idx="1"/>
          </p:nvPr>
        </p:nvSpPr>
        <p:spPr>
          <a:xfrm>
            <a:off x="838200" y="1825625"/>
            <a:ext cx="5393361" cy="4351338"/>
          </a:xfrm>
        </p:spPr>
        <p:txBody>
          <a:bodyPr>
            <a:normAutofit/>
          </a:bodyPr>
          <a:lstStyle/>
          <a:p>
            <a:pPr marL="457200" indent="-457200" algn="just">
              <a:buFont typeface="+mj-lt"/>
              <a:buAutoNum type="arabicPeriod"/>
            </a:pPr>
            <a:r>
              <a:rPr lang="en-US" sz="1100" dirty="0"/>
              <a:t>Id: Unique identifier for each record.</a:t>
            </a:r>
          </a:p>
          <a:p>
            <a:pPr marL="457200" indent="-457200" algn="just">
              <a:buFont typeface="+mj-lt"/>
              <a:buAutoNum type="arabicPeriod"/>
            </a:pPr>
            <a:r>
              <a:rPr lang="en-US" sz="1100" dirty="0"/>
              <a:t>Call Timestamp: Timestamp indicating when the call was made.</a:t>
            </a:r>
          </a:p>
          <a:p>
            <a:pPr marL="457200" indent="-457200" algn="just">
              <a:buFont typeface="+mj-lt"/>
              <a:buAutoNum type="arabicPeriod"/>
            </a:pPr>
            <a:r>
              <a:rPr lang="en-US" sz="1100" dirty="0"/>
              <a:t>Call-</a:t>
            </a:r>
            <a:r>
              <a:rPr lang="en-US" sz="1100" dirty="0" err="1"/>
              <a:t>Centres</a:t>
            </a:r>
            <a:r>
              <a:rPr lang="en-US" sz="1100" dirty="0"/>
              <a:t> City: City associated with the call center.</a:t>
            </a:r>
          </a:p>
          <a:p>
            <a:pPr marL="457200" indent="-457200" algn="just">
              <a:buFont typeface="+mj-lt"/>
              <a:buAutoNum type="arabicPeriod"/>
            </a:pPr>
            <a:r>
              <a:rPr lang="en-US" sz="1100" dirty="0"/>
              <a:t>Channel: The communication channel used for the call (e.g., phone, chat, email).</a:t>
            </a:r>
          </a:p>
          <a:p>
            <a:pPr marL="457200" indent="-457200" algn="just">
              <a:buFont typeface="+mj-lt"/>
              <a:buAutoNum type="arabicPeriod"/>
            </a:pPr>
            <a:r>
              <a:rPr lang="en-US" sz="1100" dirty="0"/>
              <a:t>City: City associated with the customer.</a:t>
            </a:r>
          </a:p>
          <a:p>
            <a:pPr marL="457200" indent="-457200" algn="just">
              <a:buFont typeface="+mj-lt"/>
              <a:buAutoNum type="arabicPeriod"/>
            </a:pPr>
            <a:r>
              <a:rPr lang="en-US" sz="1100" dirty="0"/>
              <a:t>Customer Name: Name of the customer.</a:t>
            </a:r>
          </a:p>
          <a:p>
            <a:pPr marL="457200" indent="-457200" algn="just">
              <a:buFont typeface="+mj-lt"/>
              <a:buAutoNum type="arabicPeriod"/>
            </a:pPr>
            <a:r>
              <a:rPr lang="en-US" sz="1100" dirty="0"/>
              <a:t>Reason: The reason for the customer's call.</a:t>
            </a:r>
          </a:p>
          <a:p>
            <a:pPr marL="457200" indent="-457200" algn="just">
              <a:buFont typeface="+mj-lt"/>
              <a:buAutoNum type="arabicPeriod"/>
            </a:pPr>
            <a:r>
              <a:rPr lang="en-US" sz="1100" dirty="0"/>
              <a:t>Response Time: Time taken to respond to the call.</a:t>
            </a:r>
          </a:p>
          <a:p>
            <a:pPr marL="457200" indent="-457200" algn="just">
              <a:buFont typeface="+mj-lt"/>
              <a:buAutoNum type="arabicPeriod"/>
            </a:pPr>
            <a:r>
              <a:rPr lang="en-US" sz="1100" dirty="0"/>
              <a:t>Sentiment: The sentiment associated with the call (e.g., positive, negative, neutral).</a:t>
            </a:r>
          </a:p>
          <a:p>
            <a:pPr marL="457200" indent="-457200" algn="just">
              <a:buFont typeface="+mj-lt"/>
              <a:buAutoNum type="arabicPeriod"/>
            </a:pPr>
            <a:r>
              <a:rPr lang="en-US" sz="1100" dirty="0"/>
              <a:t>State: State associated with the customer.</a:t>
            </a:r>
          </a:p>
          <a:p>
            <a:pPr marL="457200" indent="-457200" algn="just">
              <a:buFont typeface="+mj-lt"/>
              <a:buAutoNum type="arabicPeriod"/>
            </a:pPr>
            <a:r>
              <a:rPr lang="en-US" sz="1100" dirty="0"/>
              <a:t>Call Duration In Minutes: Duration of the call-in minutes.</a:t>
            </a:r>
          </a:p>
          <a:p>
            <a:pPr marL="457200" indent="-457200" algn="just">
              <a:buFont typeface="+mj-lt"/>
              <a:buAutoNum type="arabicPeriod"/>
            </a:pPr>
            <a:r>
              <a:rPr lang="en-US" sz="1100" dirty="0" err="1"/>
              <a:t>Csat</a:t>
            </a:r>
            <a:r>
              <a:rPr lang="en-US" sz="1100" dirty="0"/>
              <a:t> Score: Customer Satisfaction (CSAT) score, indicating the level of customer satisfaction.</a:t>
            </a:r>
          </a:p>
          <a:p>
            <a:pPr marL="0" indent="0" algn="just">
              <a:buNone/>
            </a:pPr>
            <a:r>
              <a:rPr lang="en-US" sz="1100" dirty="0"/>
              <a:t>This dataset appears to capture various aspects of customer interactions in a call center, including details about the calls, customer information, reasons for calls, response times, and customer satisfaction.</a:t>
            </a:r>
            <a:endParaRPr lang="en-IN" sz="1100" dirty="0"/>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rcode">
            <a:extLst>
              <a:ext uri="{FF2B5EF4-FFF2-40B4-BE49-F238E27FC236}">
                <a16:creationId xmlns:a16="http://schemas.microsoft.com/office/drawing/2014/main" id="{EE5A588A-DABA-A56B-44B2-CDEAD71366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99651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0BB08EC-090E-9E4A-776D-F130CC152775}"/>
              </a:ext>
            </a:extLst>
          </p:cNvPr>
          <p:cNvSpPr>
            <a:spLocks noGrp="1"/>
          </p:cNvSpPr>
          <p:nvPr>
            <p:ph type="title"/>
          </p:nvPr>
        </p:nvSpPr>
        <p:spPr>
          <a:xfrm>
            <a:off x="838200" y="365125"/>
            <a:ext cx="5393361" cy="1325563"/>
          </a:xfrm>
        </p:spPr>
        <p:txBody>
          <a:bodyPr>
            <a:normAutofit/>
          </a:bodyPr>
          <a:lstStyle/>
          <a:p>
            <a:r>
              <a:rPr lang="en-CA" sz="5100"/>
              <a:t>Strategy development</a:t>
            </a:r>
            <a:endParaRPr lang="en-IN" sz="5100"/>
          </a:p>
        </p:txBody>
      </p:sp>
      <p:sp>
        <p:nvSpPr>
          <p:cNvPr id="16" name="Freeform: Shape 15">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110BAAF-B7DC-BC49-7FC0-4B855954644B}"/>
              </a:ext>
            </a:extLst>
          </p:cNvPr>
          <p:cNvSpPr>
            <a:spLocks noGrp="1"/>
          </p:cNvSpPr>
          <p:nvPr>
            <p:ph idx="1"/>
          </p:nvPr>
        </p:nvSpPr>
        <p:spPr>
          <a:xfrm>
            <a:off x="838200" y="1825625"/>
            <a:ext cx="5393361" cy="4351338"/>
          </a:xfrm>
        </p:spPr>
        <p:txBody>
          <a:bodyPr>
            <a:normAutofit/>
          </a:bodyPr>
          <a:lstStyle/>
          <a:p>
            <a:pPr marL="0" marR="0" lvl="0" indent="0" algn="just" defTabSz="914400" rtl="0" eaLnBrk="0" fontAlgn="base" latinLnBrk="0" hangingPunct="0">
              <a:spcBef>
                <a:spcPct val="0"/>
              </a:spcBef>
              <a:spcAft>
                <a:spcPct val="0"/>
              </a:spcAft>
              <a:buClrTx/>
              <a:buSzTx/>
              <a:buFontTx/>
              <a:buNone/>
              <a:tabLst/>
            </a:pPr>
            <a:r>
              <a:rPr kumimoji="0" lang="en-US" altLang="en-US" sz="1500" b="0" i="0" u="none" strike="noStrike" cap="none" normalizeH="0" baseline="0" dirty="0">
                <a:ln>
                  <a:noFill/>
                </a:ln>
                <a:effectLst/>
              </a:rPr>
              <a:t>In leveraging insights from the call center dataset, a focused strategy is designed to enhance customer satisfaction and operational efficiency. A key aspect is understanding customer needs through a detailed analysis of call reasons. Efforts are directed towards optimizing response times, identified through the "Response Time" metric, and tailoring services to regional demands based on geographic analysis. Sentiment analysis guides improvements in customer interactions, while a proactive approach to maintaining high CSAT scores is adopted. Regular reviews ensure adaptability to evolving customer expectations. Implementation involves staff training, technology investments, and feedback loops for continuous improvement. This strategy aims to not only optimize operations but also elevate the overall customer experience for increased loyalty and positive brand perception.</a:t>
            </a:r>
          </a:p>
          <a:p>
            <a:pPr marL="0" marR="0" lvl="0" indent="0" defTabSz="914400" rtl="0" eaLnBrk="0" fontAlgn="base" latinLnBrk="0" hangingPunct="0">
              <a:spcBef>
                <a:spcPct val="0"/>
              </a:spcBef>
              <a:spcAft>
                <a:spcPct val="0"/>
              </a:spcAft>
              <a:buClrTx/>
              <a:buSzTx/>
              <a:buFontTx/>
              <a:buNone/>
              <a:tabLst/>
            </a:pPr>
            <a:br>
              <a:rPr kumimoji="0" lang="en-US" altLang="en-US" sz="1500" b="0" i="0" u="none" strike="noStrike" cap="none" normalizeH="0" baseline="0" dirty="0">
                <a:ln>
                  <a:noFill/>
                </a:ln>
                <a:effectLst/>
              </a:rPr>
            </a:br>
            <a:endParaRPr kumimoji="0" lang="en-US" altLang="en-US" sz="1500" b="0" i="0" u="none" strike="noStrike" cap="none" normalizeH="0" baseline="0" dirty="0">
              <a:ln>
                <a:noFill/>
              </a:ln>
              <a:effectLst/>
            </a:endParaRPr>
          </a:p>
          <a:p>
            <a:pPr marL="0" indent="0">
              <a:buNone/>
            </a:pPr>
            <a:endParaRPr lang="en-IN" sz="1500" dirty="0">
              <a:effectLst/>
              <a:ea typeface="Calibri" panose="020F0502020204030204" pitchFamily="34" charset="0"/>
              <a:cs typeface="Mangal" panose="02040503050203030202" pitchFamily="18" charset="0"/>
            </a:endParaRPr>
          </a:p>
        </p:txBody>
      </p:sp>
      <p:sp>
        <p:nvSpPr>
          <p:cNvPr id="18" name="Oval 1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8096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1485-7DF6-0A64-7A08-F0F18AE9E69A}"/>
              </a:ext>
            </a:extLst>
          </p:cNvPr>
          <p:cNvSpPr>
            <a:spLocks noGrp="1"/>
          </p:cNvSpPr>
          <p:nvPr>
            <p:ph type="title"/>
          </p:nvPr>
        </p:nvSpPr>
        <p:spPr/>
        <p:txBody>
          <a:bodyPr/>
          <a:lstStyle/>
          <a:p>
            <a:r>
              <a:rPr lang="en-IN" sz="5400" dirty="0"/>
              <a:t>SMART OBJECTIVE and KPI’s</a:t>
            </a:r>
          </a:p>
        </p:txBody>
      </p:sp>
      <p:sp>
        <p:nvSpPr>
          <p:cNvPr id="3" name="Content Placeholder 2">
            <a:extLst>
              <a:ext uri="{FF2B5EF4-FFF2-40B4-BE49-F238E27FC236}">
                <a16:creationId xmlns:a16="http://schemas.microsoft.com/office/drawing/2014/main" id="{6DCCEB6D-0DA4-741A-C13A-B492AA3373EE}"/>
              </a:ext>
            </a:extLst>
          </p:cNvPr>
          <p:cNvSpPr>
            <a:spLocks noGrp="1"/>
          </p:cNvSpPr>
          <p:nvPr>
            <p:ph idx="1"/>
          </p:nvPr>
        </p:nvSpPr>
        <p:spPr>
          <a:xfrm>
            <a:off x="640080" y="1682329"/>
            <a:ext cx="11029615" cy="4822746"/>
          </a:xfrm>
        </p:spPr>
        <p:txBody>
          <a:bodyPr/>
          <a:lstStyle/>
          <a:p>
            <a:pPr marL="0" indent="0" algn="just">
              <a:buNone/>
            </a:pPr>
            <a:r>
              <a:rPr lang="en-CA" sz="1600" dirty="0"/>
              <a:t>The SMART objectives are as follows:</a:t>
            </a:r>
          </a:p>
          <a:p>
            <a:pPr marL="457200" indent="-457200" algn="just">
              <a:buAutoNum type="arabicPeriod"/>
            </a:pPr>
            <a:r>
              <a:rPr lang="en-US" sz="1600" b="1" dirty="0"/>
              <a:t>Objective</a:t>
            </a:r>
            <a:r>
              <a:rPr lang="en-US" sz="1600" dirty="0"/>
              <a:t>: Increase Total Calls by 15% </a:t>
            </a:r>
            <a:r>
              <a:rPr lang="en-US" sz="1600" b="1" dirty="0"/>
              <a:t>SMART Criteria</a:t>
            </a:r>
            <a:r>
              <a:rPr lang="en-US" sz="1600" dirty="0"/>
              <a:t>: Specific: Achieve a 15% increase in the total number of customer calls.</a:t>
            </a:r>
          </a:p>
          <a:p>
            <a:pPr lvl="1" algn="just"/>
            <a:r>
              <a:rPr lang="en-US" sz="1600" b="1" dirty="0"/>
              <a:t>KPI</a:t>
            </a:r>
            <a:r>
              <a:rPr lang="en-US" sz="1600" dirty="0"/>
              <a:t>: Calculate Total Calls </a:t>
            </a:r>
          </a:p>
          <a:p>
            <a:pPr marL="457200" indent="-457200" algn="just">
              <a:buAutoNum type="arabicPeriod"/>
            </a:pPr>
            <a:r>
              <a:rPr lang="en-US" sz="1600" b="1" dirty="0"/>
              <a:t>Objective</a:t>
            </a:r>
            <a:r>
              <a:rPr lang="en-US" sz="1600" dirty="0"/>
              <a:t>: Decrease Average Call Duration by 10%. </a:t>
            </a:r>
            <a:r>
              <a:rPr lang="en-US" sz="1600" b="1" dirty="0"/>
              <a:t>SMART Criteria</a:t>
            </a:r>
            <a:r>
              <a:rPr lang="en-US" sz="1600" dirty="0"/>
              <a:t>: Specific: Reduce the average time customers spend on calls by 10%.</a:t>
            </a:r>
          </a:p>
          <a:p>
            <a:pPr lvl="1" algn="just"/>
            <a:r>
              <a:rPr lang="en-US" sz="1600" b="1" dirty="0"/>
              <a:t>KPI</a:t>
            </a:r>
            <a:r>
              <a:rPr lang="en-US" sz="1600" dirty="0"/>
              <a:t>: Calculate Average Call Duration</a:t>
            </a:r>
          </a:p>
          <a:p>
            <a:pPr marL="457200" indent="-457200" algn="just">
              <a:buAutoNum type="arabicPeriod"/>
            </a:pPr>
            <a:r>
              <a:rPr lang="en-US" sz="1600" b="1" dirty="0"/>
              <a:t>Objective</a:t>
            </a:r>
            <a:r>
              <a:rPr lang="en-US" sz="1600" dirty="0"/>
              <a:t>: Improve Response Time Percentage to 90% </a:t>
            </a:r>
            <a:r>
              <a:rPr lang="en-US" sz="1600" b="1" dirty="0"/>
              <a:t>SMART Criteria</a:t>
            </a:r>
            <a:r>
              <a:rPr lang="en-US" sz="1600" dirty="0"/>
              <a:t>: Specific: Increase the percentage of calls responded to within the target time to 90%.</a:t>
            </a:r>
          </a:p>
          <a:p>
            <a:pPr lvl="1" algn="just"/>
            <a:r>
              <a:rPr lang="en-US" sz="1600" b="1" dirty="0"/>
              <a:t>KPI</a:t>
            </a:r>
            <a:r>
              <a:rPr lang="en-US" sz="1600" dirty="0"/>
              <a:t>: Calculate Response time in  Percentage</a:t>
            </a:r>
          </a:p>
          <a:p>
            <a:pPr marL="457200" indent="-457200" algn="just">
              <a:buAutoNum type="arabicPeriod"/>
            </a:pPr>
            <a:r>
              <a:rPr lang="en-US" sz="1600" b="1" dirty="0"/>
              <a:t>Objective</a:t>
            </a:r>
            <a:r>
              <a:rPr lang="en-US" sz="1600" dirty="0"/>
              <a:t>: Decrease Total Call Duration (Minutes) by 8% </a:t>
            </a:r>
            <a:r>
              <a:rPr lang="en-US" sz="1600" b="1" dirty="0"/>
              <a:t>SMART Criteria</a:t>
            </a:r>
            <a:r>
              <a:rPr lang="en-US" sz="1600" dirty="0"/>
              <a:t>: Specific: Reduce the total duration of customer calls by 8%.</a:t>
            </a:r>
          </a:p>
          <a:p>
            <a:pPr lvl="1" algn="just"/>
            <a:r>
              <a:rPr lang="en-US" sz="1600" b="1" dirty="0"/>
              <a:t>KPI</a:t>
            </a:r>
            <a:r>
              <a:rPr lang="en-US" sz="1600" dirty="0"/>
              <a:t>: Calculate Total Call Duration(Minutes)  and  Top reasons for Calls</a:t>
            </a:r>
          </a:p>
          <a:p>
            <a:pPr marL="457200" indent="-457200" algn="just">
              <a:buAutoNum type="arabicPeriod"/>
            </a:pPr>
            <a:r>
              <a:rPr lang="en-US" sz="1600" b="1" dirty="0"/>
              <a:t>Objective</a:t>
            </a:r>
            <a:r>
              <a:rPr lang="en-US" sz="1600" dirty="0"/>
              <a:t>: Convert 5% of Total Call Duration to Total Call Duration (Hours) </a:t>
            </a:r>
            <a:r>
              <a:rPr lang="en-US" sz="1600" b="1" dirty="0"/>
              <a:t>SMART Criteria</a:t>
            </a:r>
            <a:r>
              <a:rPr lang="en-US" sz="1600" dirty="0"/>
              <a:t>: Specific: Convert 5% of the total call duration from minutes to hours.</a:t>
            </a:r>
          </a:p>
          <a:p>
            <a:pPr lvl="1" algn="just"/>
            <a:r>
              <a:rPr lang="en-US" sz="1600" b="1" dirty="0"/>
              <a:t>KPI</a:t>
            </a:r>
            <a:r>
              <a:rPr lang="en-US" sz="1600" dirty="0"/>
              <a:t>: Calculate Total Call Duration in Hours</a:t>
            </a:r>
          </a:p>
        </p:txBody>
      </p:sp>
    </p:spTree>
    <p:extLst>
      <p:ext uri="{BB962C8B-B14F-4D97-AF65-F5344CB8AC3E}">
        <p14:creationId xmlns:p14="http://schemas.microsoft.com/office/powerpoint/2010/main" val="126879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141-C10B-544B-D084-C145AA105B45}"/>
              </a:ext>
            </a:extLst>
          </p:cNvPr>
          <p:cNvSpPr>
            <a:spLocks noGrp="1"/>
          </p:cNvSpPr>
          <p:nvPr>
            <p:ph type="title"/>
          </p:nvPr>
        </p:nvSpPr>
        <p:spPr>
          <a:xfrm>
            <a:off x="581192" y="702156"/>
            <a:ext cx="11029616" cy="672163"/>
          </a:xfrm>
        </p:spPr>
        <p:txBody>
          <a:bodyPr>
            <a:noAutofit/>
          </a:bodyPr>
          <a:lstStyle/>
          <a:p>
            <a:r>
              <a:rPr lang="en-CA" sz="6000" dirty="0"/>
              <a:t>Analyze and visualize</a:t>
            </a:r>
            <a:endParaRPr lang="en-IN" sz="6000" dirty="0"/>
          </a:p>
        </p:txBody>
      </p:sp>
      <p:sp>
        <p:nvSpPr>
          <p:cNvPr id="3" name="Content Placeholder 2">
            <a:extLst>
              <a:ext uri="{FF2B5EF4-FFF2-40B4-BE49-F238E27FC236}">
                <a16:creationId xmlns:a16="http://schemas.microsoft.com/office/drawing/2014/main" id="{2D4498F6-11B6-6528-FEBE-4F9309AB3593}"/>
              </a:ext>
            </a:extLst>
          </p:cNvPr>
          <p:cNvSpPr>
            <a:spLocks noGrp="1"/>
          </p:cNvSpPr>
          <p:nvPr>
            <p:ph idx="1"/>
          </p:nvPr>
        </p:nvSpPr>
        <p:spPr>
          <a:xfrm>
            <a:off x="749972" y="1834953"/>
            <a:ext cx="10744195" cy="709326"/>
          </a:xfrm>
        </p:spPr>
        <p:txBody>
          <a:bodyPr/>
          <a:lstStyle/>
          <a:p>
            <a:pPr marL="0" indent="0" algn="just">
              <a:buNone/>
            </a:pPr>
            <a:r>
              <a:rPr lang="en-CA" sz="1800" dirty="0"/>
              <a:t>For each of the objectives listed before, a KPI has been created to measure and track the performance of the goal.</a:t>
            </a:r>
          </a:p>
          <a:p>
            <a:pPr algn="just"/>
            <a:endParaRPr lang="en-IN" sz="3200" dirty="0"/>
          </a:p>
        </p:txBody>
      </p:sp>
      <p:sp>
        <p:nvSpPr>
          <p:cNvPr id="6" name="TextBox 5">
            <a:extLst>
              <a:ext uri="{FF2B5EF4-FFF2-40B4-BE49-F238E27FC236}">
                <a16:creationId xmlns:a16="http://schemas.microsoft.com/office/drawing/2014/main" id="{49248A3C-AA64-E57F-773F-48B7D4202F42}"/>
              </a:ext>
            </a:extLst>
          </p:cNvPr>
          <p:cNvSpPr txBox="1"/>
          <p:nvPr/>
        </p:nvSpPr>
        <p:spPr>
          <a:xfrm>
            <a:off x="1426929" y="3059668"/>
            <a:ext cx="9021555" cy="369332"/>
          </a:xfrm>
          <a:prstGeom prst="rect">
            <a:avLst/>
          </a:prstGeom>
          <a:noFill/>
        </p:spPr>
        <p:txBody>
          <a:bodyPr wrap="square">
            <a:spAutoFit/>
          </a:bodyPr>
          <a:lstStyle/>
          <a:p>
            <a:pPr lvl="1" algn="ctr"/>
            <a:r>
              <a:rPr lang="en-US" sz="1800" b="1" dirty="0"/>
              <a:t>Calculate Total Calls </a:t>
            </a:r>
          </a:p>
        </p:txBody>
      </p:sp>
      <p:pic>
        <p:nvPicPr>
          <p:cNvPr id="7" name="Picture 6">
            <a:extLst>
              <a:ext uri="{FF2B5EF4-FFF2-40B4-BE49-F238E27FC236}">
                <a16:creationId xmlns:a16="http://schemas.microsoft.com/office/drawing/2014/main" id="{F340870D-6724-2251-F6ED-2C3F6C117F53}"/>
              </a:ext>
            </a:extLst>
          </p:cNvPr>
          <p:cNvPicPr>
            <a:picLocks noChangeAspect="1"/>
          </p:cNvPicPr>
          <p:nvPr/>
        </p:nvPicPr>
        <p:blipFill>
          <a:blip r:embed="rId2"/>
          <a:stretch>
            <a:fillRect/>
          </a:stretch>
        </p:blipFill>
        <p:spPr>
          <a:xfrm>
            <a:off x="1426929" y="4018766"/>
            <a:ext cx="9412941" cy="1416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9591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04B7271-614C-C321-715A-AEA3EC6FDBE3}"/>
              </a:ext>
            </a:extLst>
          </p:cNvPr>
          <p:cNvSpPr>
            <a:spLocks noGrp="1"/>
          </p:cNvSpPr>
          <p:nvPr>
            <p:ph idx="1"/>
          </p:nvPr>
        </p:nvSpPr>
        <p:spPr>
          <a:xfrm>
            <a:off x="653214" y="910962"/>
            <a:ext cx="11029950" cy="5389001"/>
          </a:xfrm>
        </p:spPr>
        <p:txBody>
          <a:bodyPr>
            <a:normAutofit/>
          </a:bodyPr>
          <a:lstStyle/>
          <a:p>
            <a:pPr algn="just"/>
            <a:r>
              <a:rPr lang="en-US" sz="2000" dirty="0"/>
              <a:t>The KPI cards was chosen streamlined and visually appealing way to present key performance indicators, promoting better understanding, engagement, and informed decision-making across various levels of an organization.</a:t>
            </a:r>
          </a:p>
          <a:p>
            <a:pPr algn="just"/>
            <a:r>
              <a:rPr lang="en-US" sz="2000" dirty="0"/>
              <a:t>Total Calls: It is used to track and display the total number of calls received by the call </a:t>
            </a:r>
            <a:r>
              <a:rPr lang="en-US" sz="2000" dirty="0" err="1"/>
              <a:t>centre</a:t>
            </a:r>
            <a:r>
              <a:rPr lang="en-US" sz="2000" dirty="0"/>
              <a:t> over a specific period.</a:t>
            </a:r>
          </a:p>
          <a:p>
            <a:pPr algn="just"/>
            <a:r>
              <a:rPr lang="en-US" sz="2000" dirty="0"/>
              <a:t>Total Call Duration in Hours: It is crucial to understand the total amount of time the call </a:t>
            </a:r>
            <a:r>
              <a:rPr lang="en-US" sz="2000" dirty="0" err="1"/>
              <a:t>centre</a:t>
            </a:r>
            <a:r>
              <a:rPr lang="en-US" sz="2000" dirty="0"/>
              <a:t> staff spends on call in hours which helps in resource allocation and capacity planning.</a:t>
            </a:r>
          </a:p>
          <a:p>
            <a:pPr algn="just"/>
            <a:r>
              <a:rPr lang="en-US" sz="2000" dirty="0"/>
              <a:t>Total Call Duration in Minutes: Similar to the total call duration in hours, this KPI provides the total but in minutes, offering a more granular view of call durations.</a:t>
            </a:r>
          </a:p>
          <a:p>
            <a:pPr algn="just"/>
            <a:r>
              <a:rPr lang="en-US" sz="2000" dirty="0"/>
              <a:t>Average Call Duration in Minutes: To assess the efficiency of the agents, we need to calculate and display the average call duration in minutes. This metrics can help identify trends in call handling.</a:t>
            </a:r>
          </a:p>
          <a:p>
            <a:pPr algn="just"/>
            <a:r>
              <a:rPr lang="en-US" sz="2000" dirty="0"/>
              <a:t>Response Time Percentage: Response time is a critical factor in customer satisfaction. This KPI displays the percentage of calls answered within a predefined time frame, that helps to gauge the ability that will help in providing prompt service.</a:t>
            </a:r>
          </a:p>
          <a:p>
            <a:pPr algn="just"/>
            <a:endParaRPr lang="en-US" sz="2000" dirty="0"/>
          </a:p>
        </p:txBody>
      </p:sp>
    </p:spTree>
    <p:extLst>
      <p:ext uri="{BB962C8B-B14F-4D97-AF65-F5344CB8AC3E}">
        <p14:creationId xmlns:p14="http://schemas.microsoft.com/office/powerpoint/2010/main" val="423807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0862-DFFA-4512-18F5-7E6C079CE5A8}"/>
              </a:ext>
            </a:extLst>
          </p:cNvPr>
          <p:cNvSpPr>
            <a:spLocks noGrp="1"/>
          </p:cNvSpPr>
          <p:nvPr>
            <p:ph type="title"/>
          </p:nvPr>
        </p:nvSpPr>
        <p:spPr>
          <a:xfrm>
            <a:off x="1797666" y="842210"/>
            <a:ext cx="8596668" cy="600635"/>
          </a:xfrm>
        </p:spPr>
        <p:txBody>
          <a:bodyPr/>
          <a:lstStyle/>
          <a:p>
            <a:r>
              <a:rPr kumimoji="0" lang="en-US" sz="2000" i="0" u="none" strike="noStrike" kern="1200" cap="none" spc="0" normalizeH="0" baseline="0" noProof="0" dirty="0">
                <a:ln>
                  <a:noFill/>
                </a:ln>
                <a:solidFill>
                  <a:prstClr val="black"/>
                </a:solidFill>
                <a:effectLst/>
                <a:uLnTx/>
                <a:uFillTx/>
                <a:latin typeface="+mn-lt"/>
                <a:ea typeface="+mn-ea"/>
                <a:cs typeface="+mn-cs"/>
              </a:rPr>
              <a:t>Total Calls by Days over a specific time period.</a:t>
            </a:r>
            <a:endParaRPr lang="en-IN" sz="8800" dirty="0">
              <a:latin typeface="+mn-lt"/>
            </a:endParaRPr>
          </a:p>
        </p:txBody>
      </p:sp>
      <p:pic>
        <p:nvPicPr>
          <p:cNvPr id="4" name="Picture 3">
            <a:extLst>
              <a:ext uri="{FF2B5EF4-FFF2-40B4-BE49-F238E27FC236}">
                <a16:creationId xmlns:a16="http://schemas.microsoft.com/office/drawing/2014/main" id="{C32E9915-2C5D-A223-F374-45A56CA2C9F5}"/>
              </a:ext>
            </a:extLst>
          </p:cNvPr>
          <p:cNvPicPr>
            <a:picLocks noChangeAspect="1"/>
          </p:cNvPicPr>
          <p:nvPr/>
        </p:nvPicPr>
        <p:blipFill>
          <a:blip r:embed="rId2"/>
          <a:stretch>
            <a:fillRect/>
          </a:stretch>
        </p:blipFill>
        <p:spPr>
          <a:xfrm>
            <a:off x="2289176" y="2050109"/>
            <a:ext cx="7127954" cy="36358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407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2">
            <a:extLst>
              <a:ext uri="{FF2B5EF4-FFF2-40B4-BE49-F238E27FC236}">
                <a16:creationId xmlns:a16="http://schemas.microsoft.com/office/drawing/2014/main" id="{6CC25708-E188-C74C-CC4A-39870B13C636}"/>
              </a:ext>
            </a:extLst>
          </p:cNvPr>
          <p:cNvSpPr>
            <a:spLocks noGrp="1"/>
          </p:cNvSpPr>
          <p:nvPr>
            <p:ph idx="1"/>
          </p:nvPr>
        </p:nvSpPr>
        <p:spPr>
          <a:xfrm>
            <a:off x="485405" y="1485871"/>
            <a:ext cx="10888448" cy="4481793"/>
          </a:xfrm>
        </p:spPr>
        <p:txBody>
          <a:bodyPr>
            <a:normAutofit/>
          </a:bodyPr>
          <a:lstStyle/>
          <a:p>
            <a:pPr algn="just"/>
            <a:r>
              <a:rPr lang="en-US" sz="2000" dirty="0"/>
              <a:t>A Column chart is used to create this visual. Column charts offer a straightforward and effective means of visually representing data, making them a versatile and widely applicable tool for conveying information and supporting decision-making processes.</a:t>
            </a:r>
          </a:p>
          <a:p>
            <a:pPr algn="just"/>
            <a:r>
              <a:rPr lang="en-US" sz="2000" dirty="0"/>
              <a:t>This Column chart provides a comprehensive view of the total number of calls received by the call center on a daily basis.</a:t>
            </a:r>
          </a:p>
          <a:p>
            <a:pPr algn="just"/>
            <a:r>
              <a:rPr lang="en-US" sz="2000" dirty="0"/>
              <a:t>The horizontal axis represents each day, while the vertical axis indicates the corresponding total call count.</a:t>
            </a:r>
          </a:p>
          <a:p>
            <a:pPr algn="just"/>
            <a:r>
              <a:rPr lang="en-US" sz="2000" dirty="0"/>
              <a:t>Each bar on the chart corresponds to a specific day, and the height of the bar reflects the total number of calls handled by the call center on that particular day.</a:t>
            </a:r>
          </a:p>
          <a:p>
            <a:pPr algn="just"/>
            <a:r>
              <a:rPr lang="en-US" sz="2000" dirty="0"/>
              <a:t>Days with higher bars represent higher total call counts , and vice versa.</a:t>
            </a:r>
          </a:p>
          <a:p>
            <a:pPr algn="just"/>
            <a:r>
              <a:rPr lang="en-US" sz="2000" dirty="0"/>
              <a:t>Using this Column chart, call center managers and stakeholders can gain valuable insights into daily call center operations, enabling more informed decision-making and continuous improvement in service delivery.</a:t>
            </a:r>
          </a:p>
          <a:p>
            <a:pPr algn="just"/>
            <a:endParaRPr lang="en-IN" sz="2000" dirty="0"/>
          </a:p>
        </p:txBody>
      </p:sp>
      <p:sp>
        <p:nvSpPr>
          <p:cNvPr id="2" name="Title 1">
            <a:extLst>
              <a:ext uri="{FF2B5EF4-FFF2-40B4-BE49-F238E27FC236}">
                <a16:creationId xmlns:a16="http://schemas.microsoft.com/office/drawing/2014/main" id="{5CA14735-47BC-D5F2-3A6D-456B7501DBE4}"/>
              </a:ext>
            </a:extLst>
          </p:cNvPr>
          <p:cNvSpPr>
            <a:spLocks noGrp="1"/>
          </p:cNvSpPr>
          <p:nvPr>
            <p:ph type="title"/>
          </p:nvPr>
        </p:nvSpPr>
        <p:spPr>
          <a:xfrm>
            <a:off x="1797666" y="481263"/>
            <a:ext cx="8596668" cy="600635"/>
          </a:xfrm>
        </p:spPr>
        <p:txBody>
          <a:bodyPr/>
          <a:lstStyle/>
          <a:p>
            <a:r>
              <a:rPr kumimoji="0" lang="en-US" sz="2000" i="0" u="none" strike="noStrike" kern="1200" cap="none" spc="0" normalizeH="0" baseline="0" noProof="0" dirty="0">
                <a:ln>
                  <a:noFill/>
                </a:ln>
                <a:solidFill>
                  <a:prstClr val="black"/>
                </a:solidFill>
                <a:effectLst/>
                <a:uLnTx/>
                <a:uFillTx/>
                <a:latin typeface="+mn-lt"/>
                <a:ea typeface="+mn-ea"/>
                <a:cs typeface="+mn-cs"/>
              </a:rPr>
              <a:t>Total Calls by Days over a specific time period.</a:t>
            </a:r>
            <a:endParaRPr lang="en-IN" sz="8800" dirty="0">
              <a:latin typeface="+mn-lt"/>
            </a:endParaRPr>
          </a:p>
        </p:txBody>
      </p:sp>
    </p:spTree>
    <p:extLst>
      <p:ext uri="{BB962C8B-B14F-4D97-AF65-F5344CB8AC3E}">
        <p14:creationId xmlns:p14="http://schemas.microsoft.com/office/powerpoint/2010/main" val="1926871361"/>
      </p:ext>
    </p:extLst>
  </p:cSld>
  <p:clrMapOvr>
    <a:masterClrMapping/>
  </p:clrMapOvr>
</p:sld>
</file>

<file path=ppt/theme/theme1.xml><?xml version="1.0" encoding="utf-8"?>
<a:theme xmlns:a="http://schemas.openxmlformats.org/drawingml/2006/main" name="Office Theme">
  <a:themeElements>
    <a:clrScheme name="Custom 51">
      <a:dk1>
        <a:srgbClr val="010101"/>
      </a:dk1>
      <a:lt1>
        <a:srgbClr val="FFFFFF"/>
      </a:lt1>
      <a:dk2>
        <a:srgbClr val="F9987F"/>
      </a:dk2>
      <a:lt2>
        <a:srgbClr val="E6E3E5"/>
      </a:lt2>
      <a:accent1>
        <a:srgbClr val="E4E1DB"/>
      </a:accent1>
      <a:accent2>
        <a:srgbClr val="C08D80"/>
      </a:accent2>
      <a:accent3>
        <a:srgbClr val="D3B9AA"/>
      </a:accent3>
      <a:accent4>
        <a:srgbClr val="C17250"/>
      </a:accent4>
      <a:accent5>
        <a:srgbClr val="6F4838"/>
      </a:accent5>
      <a:accent6>
        <a:srgbClr val="9F5700"/>
      </a:accent6>
      <a:hlink>
        <a:srgbClr val="9F5700"/>
      </a:hlink>
      <a:folHlink>
        <a:srgbClr val="BF8C7F"/>
      </a:folHlink>
    </a:clrScheme>
    <a:fontScheme name="Custom 42">
      <a:majorFont>
        <a:latin typeface="Bodoni MT Condense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Headlines design</Template>
  <TotalTime>1447</TotalTime>
  <Words>2363</Words>
  <Application>Microsoft Office PowerPoint</Application>
  <PresentationFormat>Widescreen</PresentationFormat>
  <Paragraphs>122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Avenir Next LT Pro</vt:lpstr>
      <vt:lpstr>Bodoni MT Condensed</vt:lpstr>
      <vt:lpstr>Calibri</vt:lpstr>
      <vt:lpstr>Trebuchet MS</vt:lpstr>
      <vt:lpstr>Wingdings 3</vt:lpstr>
      <vt:lpstr>Office Theme</vt:lpstr>
      <vt:lpstr>CALL CENTRE DASHBOARD</vt:lpstr>
      <vt:lpstr>Team profile</vt:lpstr>
      <vt:lpstr>Dataset description</vt:lpstr>
      <vt:lpstr>Strategy development</vt:lpstr>
      <vt:lpstr>SMART OBJECTIVE and KPI’s</vt:lpstr>
      <vt:lpstr>Analyze and visualize</vt:lpstr>
      <vt:lpstr>PowerPoint Presentation</vt:lpstr>
      <vt:lpstr>Total Calls by Days over a specific time period.</vt:lpstr>
      <vt:lpstr>Total Calls by Days over a specific time period.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CALL CENTRE DASHBOARD</vt:lpstr>
      <vt:lpstr>Data flow diagram</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incidents</dc:title>
  <dc:creator>Sanjana Modi</dc:creator>
  <cp:lastModifiedBy>Harsh Jajal</cp:lastModifiedBy>
  <cp:revision>189</cp:revision>
  <dcterms:created xsi:type="dcterms:W3CDTF">2023-09-12T15:20:42Z</dcterms:created>
  <dcterms:modified xsi:type="dcterms:W3CDTF">2023-12-13T01:03:53Z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