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1" r:id="rId6"/>
    <p:sldId id="262" r:id="rId7"/>
    <p:sldId id="263" r:id="rId8"/>
    <p:sldId id="276" r:id="rId9"/>
    <p:sldId id="264" r:id="rId10"/>
    <p:sldId id="266" r:id="rId11"/>
    <p:sldId id="260" r:id="rId12"/>
    <p:sldId id="267" r:id="rId13"/>
    <p:sldId id="268" r:id="rId14"/>
    <p:sldId id="269" r:id="rId15"/>
    <p:sldId id="270"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73" d="100"/>
          <a:sy n="73" d="100"/>
        </p:scale>
        <p:origin x="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49462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72839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9954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2855727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0866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36598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24938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416524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65523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C77BEE-BB79-4E72-BEE6-2751566020A1}"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98938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30577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77BEE-BB79-4E72-BEE6-2751566020A1}"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15549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77BEE-BB79-4E72-BEE6-2751566020A1}"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94938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77BEE-BB79-4E72-BEE6-2751566020A1}" type="datetimeFigureOut">
              <a:rPr lang="en-IN" smtClean="0"/>
              <a:t>23-12-2022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66704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118089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77BEE-BB79-4E72-BEE6-2751566020A1}"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A5018C-1562-4272-89C9-C11F66153BCE}" type="slidenum">
              <a:rPr lang="en-IN" smtClean="0"/>
              <a:t>‹#›</a:t>
            </a:fld>
            <a:endParaRPr lang="en-IN"/>
          </a:p>
        </p:txBody>
      </p:sp>
    </p:spTree>
    <p:extLst>
      <p:ext uri="{BB962C8B-B14F-4D97-AF65-F5344CB8AC3E}">
        <p14:creationId xmlns:p14="http://schemas.microsoft.com/office/powerpoint/2010/main" val="362028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C77BEE-BB79-4E72-BEE6-2751566020A1}" type="datetimeFigureOut">
              <a:rPr lang="en-IN" smtClean="0"/>
              <a:t>23-12-2022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A5018C-1562-4272-89C9-C11F66153BCE}" type="slidenum">
              <a:rPr lang="en-IN" smtClean="0"/>
              <a:t>‹#›</a:t>
            </a:fld>
            <a:endParaRPr lang="en-IN"/>
          </a:p>
        </p:txBody>
      </p:sp>
    </p:spTree>
    <p:extLst>
      <p:ext uri="{BB962C8B-B14F-4D97-AF65-F5344CB8AC3E}">
        <p14:creationId xmlns:p14="http://schemas.microsoft.com/office/powerpoint/2010/main" val="153538836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C2486-8304-4258-9B9D-B00636D6A3D7}"/>
              </a:ext>
            </a:extLst>
          </p:cNvPr>
          <p:cNvSpPr>
            <a:spLocks noGrp="1"/>
          </p:cNvSpPr>
          <p:nvPr>
            <p:ph type="title"/>
          </p:nvPr>
        </p:nvSpPr>
        <p:spPr>
          <a:xfrm>
            <a:off x="2589212" y="2058750"/>
            <a:ext cx="8915399" cy="1468800"/>
          </a:xfrm>
        </p:spPr>
        <p:txBody>
          <a:bodyPr anchor="ctr">
            <a:normAutofit/>
          </a:bodyPr>
          <a:lstStyle/>
          <a:p>
            <a:r>
              <a:rPr lang="en-IN" dirty="0"/>
              <a:t>             </a:t>
            </a:r>
            <a:r>
              <a:rPr lang="en-IN" sz="4000" b="1" u="sng" dirty="0">
                <a:solidFill>
                  <a:srgbClr val="FF0000"/>
                </a:solidFill>
              </a:rPr>
              <a:t>Healthcare Analysis</a:t>
            </a:r>
          </a:p>
        </p:txBody>
      </p:sp>
      <p:sp>
        <p:nvSpPr>
          <p:cNvPr id="3" name="Subtitle 2">
            <a:extLst>
              <a:ext uri="{FF2B5EF4-FFF2-40B4-BE49-F238E27FC236}">
                <a16:creationId xmlns:a16="http://schemas.microsoft.com/office/drawing/2014/main" id="{6E725B84-356B-405F-9ABE-36013B869649}"/>
              </a:ext>
            </a:extLst>
          </p:cNvPr>
          <p:cNvSpPr>
            <a:spLocks noGrp="1"/>
          </p:cNvSpPr>
          <p:nvPr>
            <p:ph type="body" idx="1"/>
          </p:nvPr>
        </p:nvSpPr>
        <p:spPr>
          <a:xfrm>
            <a:off x="2406332" y="3097350"/>
            <a:ext cx="8915399" cy="860400"/>
          </a:xfrm>
        </p:spPr>
        <p:txBody>
          <a:bodyPr anchor="ctr">
            <a:normAutofit/>
          </a:bodyPr>
          <a:lstStyle/>
          <a:p>
            <a:pPr algn="ctr"/>
            <a:r>
              <a:rPr lang="en-IN" dirty="0">
                <a:solidFill>
                  <a:srgbClr val="0070C0"/>
                </a:solidFill>
                <a:latin typeface="Arial Black" panose="020B0A04020102020204" pitchFamily="34" charset="0"/>
              </a:rPr>
              <a:t>Analysis Of Dialysis Patients</a:t>
            </a:r>
          </a:p>
        </p:txBody>
      </p:sp>
      <p:pic>
        <p:nvPicPr>
          <p:cNvPr id="9" name="Picture 8">
            <a:extLst>
              <a:ext uri="{FF2B5EF4-FFF2-40B4-BE49-F238E27FC236}">
                <a16:creationId xmlns:a16="http://schemas.microsoft.com/office/drawing/2014/main" id="{3152CC1B-5435-402F-89CE-D1D7D6E74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14" y="119270"/>
            <a:ext cx="851821" cy="715617"/>
          </a:xfrm>
          <a:prstGeom prst="rect">
            <a:avLst/>
          </a:prstGeom>
        </p:spPr>
      </p:pic>
    </p:spTree>
    <p:extLst>
      <p:ext uri="{BB962C8B-B14F-4D97-AF65-F5344CB8AC3E}">
        <p14:creationId xmlns:p14="http://schemas.microsoft.com/office/powerpoint/2010/main" val="3777936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FFF87-01C9-4CEF-A6E7-780F041FA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22" y="0"/>
            <a:ext cx="8892210" cy="3326855"/>
          </a:xfrm>
          <a:prstGeom prst="rect">
            <a:avLst/>
          </a:prstGeom>
        </p:spPr>
      </p:pic>
      <p:pic>
        <p:nvPicPr>
          <p:cNvPr id="5" name="Picture 4">
            <a:extLst>
              <a:ext uri="{FF2B5EF4-FFF2-40B4-BE49-F238E27FC236}">
                <a16:creationId xmlns:a16="http://schemas.microsoft.com/office/drawing/2014/main" id="{B54628AF-B4EB-4301-B19F-065C7676B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322" y="3326855"/>
            <a:ext cx="8892210" cy="3279263"/>
          </a:xfrm>
          <a:prstGeom prst="rect">
            <a:avLst/>
          </a:prstGeom>
        </p:spPr>
      </p:pic>
    </p:spTree>
    <p:extLst>
      <p:ext uri="{BB962C8B-B14F-4D97-AF65-F5344CB8AC3E}">
        <p14:creationId xmlns:p14="http://schemas.microsoft.com/office/powerpoint/2010/main" val="371257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DA700-202A-4A90-98BC-416EDE281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776" y="-13252"/>
            <a:ext cx="8847946" cy="6480313"/>
          </a:xfrm>
          <a:prstGeom prst="rect">
            <a:avLst/>
          </a:prstGeom>
        </p:spPr>
      </p:pic>
    </p:spTree>
    <p:extLst>
      <p:ext uri="{BB962C8B-B14F-4D97-AF65-F5344CB8AC3E}">
        <p14:creationId xmlns:p14="http://schemas.microsoft.com/office/powerpoint/2010/main" val="348107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E44A8-561E-4164-BC0C-2571CC39A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082" y="0"/>
            <a:ext cx="8165509" cy="3250415"/>
          </a:xfrm>
          <a:prstGeom prst="rect">
            <a:avLst/>
          </a:prstGeom>
        </p:spPr>
      </p:pic>
      <p:pic>
        <p:nvPicPr>
          <p:cNvPr id="5" name="Picture 4">
            <a:extLst>
              <a:ext uri="{FF2B5EF4-FFF2-40B4-BE49-F238E27FC236}">
                <a16:creationId xmlns:a16="http://schemas.microsoft.com/office/drawing/2014/main" id="{EE5BE783-2D96-48DC-B5AC-28FC066D1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82" y="3250415"/>
            <a:ext cx="8165509" cy="3655459"/>
          </a:xfrm>
          <a:prstGeom prst="rect">
            <a:avLst/>
          </a:prstGeom>
        </p:spPr>
      </p:pic>
    </p:spTree>
    <p:extLst>
      <p:ext uri="{BB962C8B-B14F-4D97-AF65-F5344CB8AC3E}">
        <p14:creationId xmlns:p14="http://schemas.microsoft.com/office/powerpoint/2010/main" val="373675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B01AE1-963F-47C2-83D0-87C7B359B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110" y="660399"/>
            <a:ext cx="7659169" cy="3502721"/>
          </a:xfrm>
          <a:prstGeom prst="rect">
            <a:avLst/>
          </a:prstGeom>
        </p:spPr>
      </p:pic>
      <p:pic>
        <p:nvPicPr>
          <p:cNvPr id="7" name="Picture 6">
            <a:extLst>
              <a:ext uri="{FF2B5EF4-FFF2-40B4-BE49-F238E27FC236}">
                <a16:creationId xmlns:a16="http://schemas.microsoft.com/office/drawing/2014/main" id="{A7BFEF7D-D20C-46B5-9681-E89310B5B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718" y="4133355"/>
            <a:ext cx="7261561" cy="2600688"/>
          </a:xfrm>
          <a:prstGeom prst="rect">
            <a:avLst/>
          </a:prstGeom>
        </p:spPr>
      </p:pic>
      <p:sp>
        <p:nvSpPr>
          <p:cNvPr id="8" name="TextBox 7">
            <a:extLst>
              <a:ext uri="{FF2B5EF4-FFF2-40B4-BE49-F238E27FC236}">
                <a16:creationId xmlns:a16="http://schemas.microsoft.com/office/drawing/2014/main" id="{DBB53A09-BEEC-485E-9E3F-EC580AC0AB01}"/>
              </a:ext>
            </a:extLst>
          </p:cNvPr>
          <p:cNvSpPr txBox="1"/>
          <p:nvPr/>
        </p:nvSpPr>
        <p:spPr>
          <a:xfrm>
            <a:off x="4254500" y="123957"/>
            <a:ext cx="3683000" cy="523220"/>
          </a:xfrm>
          <a:prstGeom prst="rect">
            <a:avLst/>
          </a:prstGeom>
          <a:noFill/>
        </p:spPr>
        <p:txBody>
          <a:bodyPr wrap="square" rtlCol="0">
            <a:spAutoFit/>
          </a:bodyPr>
          <a:lstStyle/>
          <a:p>
            <a:r>
              <a:rPr lang="en-IN" sz="2800" b="1" dirty="0">
                <a:solidFill>
                  <a:srgbClr val="0070C0"/>
                </a:solidFill>
              </a:rPr>
              <a:t>POWERBI REPORT</a:t>
            </a:r>
          </a:p>
        </p:txBody>
      </p:sp>
    </p:spTree>
    <p:extLst>
      <p:ext uri="{BB962C8B-B14F-4D97-AF65-F5344CB8AC3E}">
        <p14:creationId xmlns:p14="http://schemas.microsoft.com/office/powerpoint/2010/main" val="241758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A3D23-AD1B-4DCB-8898-F45D0548A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559" y="0"/>
            <a:ext cx="5553363" cy="4080937"/>
          </a:xfrm>
          <a:prstGeom prst="rect">
            <a:avLst/>
          </a:prstGeom>
        </p:spPr>
      </p:pic>
      <p:pic>
        <p:nvPicPr>
          <p:cNvPr id="7" name="Picture 6">
            <a:extLst>
              <a:ext uri="{FF2B5EF4-FFF2-40B4-BE49-F238E27FC236}">
                <a16:creationId xmlns:a16="http://schemas.microsoft.com/office/drawing/2014/main" id="{5F3262D0-7A10-4ED6-94A3-81F6CC431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922" y="0"/>
            <a:ext cx="5049078" cy="4080937"/>
          </a:xfrm>
          <a:prstGeom prst="rect">
            <a:avLst/>
          </a:prstGeom>
        </p:spPr>
      </p:pic>
      <p:pic>
        <p:nvPicPr>
          <p:cNvPr id="9" name="Picture 8">
            <a:extLst>
              <a:ext uri="{FF2B5EF4-FFF2-40B4-BE49-F238E27FC236}">
                <a16:creationId xmlns:a16="http://schemas.microsoft.com/office/drawing/2014/main" id="{698F8381-8CA3-466F-9156-C1DAC3BCC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622" y="4080937"/>
            <a:ext cx="4245268" cy="2504660"/>
          </a:xfrm>
          <a:prstGeom prst="rect">
            <a:avLst/>
          </a:prstGeom>
        </p:spPr>
      </p:pic>
      <p:pic>
        <p:nvPicPr>
          <p:cNvPr id="13" name="Picture 12">
            <a:extLst>
              <a:ext uri="{FF2B5EF4-FFF2-40B4-BE49-F238E27FC236}">
                <a16:creationId xmlns:a16="http://schemas.microsoft.com/office/drawing/2014/main" id="{E7E81E1E-D27E-4DCD-ACDE-FEEB679104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4827" y="4080937"/>
            <a:ext cx="2521382" cy="2504660"/>
          </a:xfrm>
          <a:prstGeom prst="rect">
            <a:avLst/>
          </a:prstGeom>
        </p:spPr>
      </p:pic>
      <p:pic>
        <p:nvPicPr>
          <p:cNvPr id="15" name="Picture 14">
            <a:extLst>
              <a:ext uri="{FF2B5EF4-FFF2-40B4-BE49-F238E27FC236}">
                <a16:creationId xmlns:a16="http://schemas.microsoft.com/office/drawing/2014/main" id="{729E37E4-21D0-45CD-8014-C57903EF91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6208" y="4080938"/>
            <a:ext cx="3835791" cy="2504660"/>
          </a:xfrm>
          <a:prstGeom prst="rect">
            <a:avLst/>
          </a:prstGeom>
        </p:spPr>
      </p:pic>
    </p:spTree>
    <p:extLst>
      <p:ext uri="{BB962C8B-B14F-4D97-AF65-F5344CB8AC3E}">
        <p14:creationId xmlns:p14="http://schemas.microsoft.com/office/powerpoint/2010/main" val="14466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B1917-6B72-4316-929D-0004E7B14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909" y="0"/>
            <a:ext cx="10108614" cy="6858000"/>
          </a:xfrm>
          <a:prstGeom prst="rect">
            <a:avLst/>
          </a:prstGeom>
        </p:spPr>
      </p:pic>
    </p:spTree>
    <p:extLst>
      <p:ext uri="{BB962C8B-B14F-4D97-AF65-F5344CB8AC3E}">
        <p14:creationId xmlns:p14="http://schemas.microsoft.com/office/powerpoint/2010/main" val="286923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EFCCC-9476-4CC2-A30E-AC51B2F6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26" y="1549400"/>
            <a:ext cx="11472036" cy="5054600"/>
          </a:xfrm>
          <a:prstGeom prst="rect">
            <a:avLst/>
          </a:prstGeom>
        </p:spPr>
      </p:pic>
      <p:sp>
        <p:nvSpPr>
          <p:cNvPr id="4" name="TextBox 3">
            <a:extLst>
              <a:ext uri="{FF2B5EF4-FFF2-40B4-BE49-F238E27FC236}">
                <a16:creationId xmlns:a16="http://schemas.microsoft.com/office/drawing/2014/main" id="{F4DFB8DC-D573-4F5D-8B71-AD6B567164D6}"/>
              </a:ext>
            </a:extLst>
          </p:cNvPr>
          <p:cNvSpPr txBox="1"/>
          <p:nvPr/>
        </p:nvSpPr>
        <p:spPr>
          <a:xfrm>
            <a:off x="4013200" y="127000"/>
            <a:ext cx="3721100" cy="523220"/>
          </a:xfrm>
          <a:prstGeom prst="rect">
            <a:avLst/>
          </a:prstGeom>
          <a:noFill/>
        </p:spPr>
        <p:txBody>
          <a:bodyPr wrap="square" rtlCol="0">
            <a:spAutoFit/>
          </a:bodyPr>
          <a:lstStyle/>
          <a:p>
            <a:r>
              <a:rPr lang="en-IN" sz="2800" b="1" dirty="0">
                <a:solidFill>
                  <a:srgbClr val="0070C0"/>
                </a:solidFill>
              </a:rPr>
              <a:t>EXCEL DASHBOARD</a:t>
            </a:r>
          </a:p>
        </p:txBody>
      </p:sp>
    </p:spTree>
    <p:extLst>
      <p:ext uri="{BB962C8B-B14F-4D97-AF65-F5344CB8AC3E}">
        <p14:creationId xmlns:p14="http://schemas.microsoft.com/office/powerpoint/2010/main" val="274519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0C389-85A4-48E1-A2B4-1B328D2C6697}"/>
              </a:ext>
            </a:extLst>
          </p:cNvPr>
          <p:cNvSpPr txBox="1"/>
          <p:nvPr/>
        </p:nvSpPr>
        <p:spPr>
          <a:xfrm>
            <a:off x="2552700" y="1168400"/>
            <a:ext cx="3543300" cy="584775"/>
          </a:xfrm>
          <a:prstGeom prst="rect">
            <a:avLst/>
          </a:prstGeom>
          <a:noFill/>
        </p:spPr>
        <p:txBody>
          <a:bodyPr wrap="square" rtlCol="0">
            <a:spAutoFit/>
          </a:bodyPr>
          <a:lstStyle/>
          <a:p>
            <a:r>
              <a:rPr lang="en-IN" sz="3200" b="1" dirty="0">
                <a:solidFill>
                  <a:srgbClr val="FF0000"/>
                </a:solidFill>
              </a:rPr>
              <a:t>Conclusion :</a:t>
            </a:r>
          </a:p>
        </p:txBody>
      </p:sp>
      <p:sp>
        <p:nvSpPr>
          <p:cNvPr id="3" name="TextBox 2">
            <a:extLst>
              <a:ext uri="{FF2B5EF4-FFF2-40B4-BE49-F238E27FC236}">
                <a16:creationId xmlns:a16="http://schemas.microsoft.com/office/drawing/2014/main" id="{1DC967B6-FB5B-40DD-864B-BF0843A326C4}"/>
              </a:ext>
            </a:extLst>
          </p:cNvPr>
          <p:cNvSpPr txBox="1"/>
          <p:nvPr/>
        </p:nvSpPr>
        <p:spPr>
          <a:xfrm>
            <a:off x="4330700" y="1943100"/>
            <a:ext cx="5702300" cy="1200329"/>
          </a:xfrm>
          <a:prstGeom prst="rect">
            <a:avLst/>
          </a:prstGeom>
          <a:noFill/>
        </p:spPr>
        <p:txBody>
          <a:bodyPr wrap="square" rtlCol="0">
            <a:spAutoFit/>
          </a:bodyPr>
          <a:lstStyle/>
          <a:p>
            <a:r>
              <a:rPr lang="en-IN" dirty="0">
                <a:solidFill>
                  <a:srgbClr val="00B050"/>
                </a:solidFill>
              </a:rPr>
              <a:t>From the analysis of above dashboards and reports we can analyse the health information of each and every patient effectively that helps to improve the healthcare delivery.</a:t>
            </a:r>
          </a:p>
        </p:txBody>
      </p:sp>
    </p:spTree>
    <p:extLst>
      <p:ext uri="{BB962C8B-B14F-4D97-AF65-F5344CB8AC3E}">
        <p14:creationId xmlns:p14="http://schemas.microsoft.com/office/powerpoint/2010/main" val="100104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D2CCE9-17F7-40A3-A357-BE450163A2EA}"/>
              </a:ext>
            </a:extLst>
          </p:cNvPr>
          <p:cNvSpPr txBox="1"/>
          <p:nvPr/>
        </p:nvSpPr>
        <p:spPr>
          <a:xfrm>
            <a:off x="4394200" y="2715141"/>
            <a:ext cx="4787900" cy="1015663"/>
          </a:xfrm>
          <a:prstGeom prst="rect">
            <a:avLst/>
          </a:prstGeom>
          <a:noFill/>
        </p:spPr>
        <p:txBody>
          <a:bodyPr wrap="square">
            <a:spAutoFit/>
          </a:bodyPr>
          <a:lstStyle/>
          <a:p>
            <a:r>
              <a:rPr lang="en-IN" sz="6000" b="1" dirty="0">
                <a:solidFill>
                  <a:srgbClr val="00B0F0"/>
                </a:solidFill>
                <a:latin typeface="Arial Black" panose="020B0A04020102020204" pitchFamily="34" charset="0"/>
              </a:rPr>
              <a:t>Thank You</a:t>
            </a:r>
          </a:p>
        </p:txBody>
      </p:sp>
    </p:spTree>
    <p:extLst>
      <p:ext uri="{BB962C8B-B14F-4D97-AF65-F5344CB8AC3E}">
        <p14:creationId xmlns:p14="http://schemas.microsoft.com/office/powerpoint/2010/main" val="422036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B7EC-4BC6-492E-BA03-003D60500F66}"/>
              </a:ext>
            </a:extLst>
          </p:cNvPr>
          <p:cNvSpPr txBox="1"/>
          <p:nvPr/>
        </p:nvSpPr>
        <p:spPr>
          <a:xfrm>
            <a:off x="1828800" y="940904"/>
            <a:ext cx="2915478" cy="584775"/>
          </a:xfrm>
          <a:prstGeom prst="rect">
            <a:avLst/>
          </a:prstGeom>
          <a:noFill/>
        </p:spPr>
        <p:txBody>
          <a:bodyPr wrap="square" rtlCol="0">
            <a:spAutoFit/>
          </a:bodyPr>
          <a:lstStyle/>
          <a:p>
            <a:r>
              <a:rPr lang="en-IN" sz="3200" b="1" dirty="0">
                <a:solidFill>
                  <a:srgbClr val="7030A0"/>
                </a:solidFill>
              </a:rPr>
              <a:t>Objective :</a:t>
            </a:r>
          </a:p>
        </p:txBody>
      </p:sp>
      <p:sp>
        <p:nvSpPr>
          <p:cNvPr id="3" name="TextBox 2">
            <a:extLst>
              <a:ext uri="{FF2B5EF4-FFF2-40B4-BE49-F238E27FC236}">
                <a16:creationId xmlns:a16="http://schemas.microsoft.com/office/drawing/2014/main" id="{AB5D8FCC-BAB2-4D6C-A72C-6274431A6ED4}"/>
              </a:ext>
            </a:extLst>
          </p:cNvPr>
          <p:cNvSpPr txBox="1"/>
          <p:nvPr/>
        </p:nvSpPr>
        <p:spPr>
          <a:xfrm>
            <a:off x="3670852" y="1842052"/>
            <a:ext cx="5923722" cy="2554545"/>
          </a:xfrm>
          <a:prstGeom prst="rect">
            <a:avLst/>
          </a:prstGeom>
          <a:noFill/>
        </p:spPr>
        <p:txBody>
          <a:bodyPr wrap="square" rtlCol="0">
            <a:spAutoFit/>
          </a:bodyPr>
          <a:lstStyle/>
          <a:p>
            <a:r>
              <a:rPr lang="en-IN" sz="2000" i="1" dirty="0">
                <a:solidFill>
                  <a:schemeClr val="tx1">
                    <a:lumMod val="95000"/>
                    <a:lumOff val="5000"/>
                  </a:schemeClr>
                </a:solidFill>
              </a:rPr>
              <a:t>The project aim to address and analyse the behavioural data, where we can predict treatment outcomes, potential risks for chronic illness. The health data collected can be used for risk scoring , readmission prediction and prevention, predicting infection and deterioration and so much more at the individual patient level.</a:t>
            </a:r>
          </a:p>
        </p:txBody>
      </p:sp>
    </p:spTree>
    <p:extLst>
      <p:ext uri="{BB962C8B-B14F-4D97-AF65-F5344CB8AC3E}">
        <p14:creationId xmlns:p14="http://schemas.microsoft.com/office/powerpoint/2010/main" val="354849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9B90D-E189-48FE-A7B4-0E172528C05D}"/>
              </a:ext>
            </a:extLst>
          </p:cNvPr>
          <p:cNvSpPr txBox="1"/>
          <p:nvPr/>
        </p:nvSpPr>
        <p:spPr>
          <a:xfrm>
            <a:off x="1762539" y="914400"/>
            <a:ext cx="3207026" cy="584775"/>
          </a:xfrm>
          <a:prstGeom prst="rect">
            <a:avLst/>
          </a:prstGeom>
          <a:noFill/>
        </p:spPr>
        <p:txBody>
          <a:bodyPr wrap="square" rtlCol="0">
            <a:spAutoFit/>
          </a:bodyPr>
          <a:lstStyle/>
          <a:p>
            <a:r>
              <a:rPr lang="en-IN" sz="3200" b="1" dirty="0">
                <a:solidFill>
                  <a:srgbClr val="7030A0"/>
                </a:solidFill>
              </a:rPr>
              <a:t>Requirements :</a:t>
            </a:r>
          </a:p>
        </p:txBody>
      </p:sp>
      <p:sp>
        <p:nvSpPr>
          <p:cNvPr id="3" name="TextBox 2">
            <a:extLst>
              <a:ext uri="{FF2B5EF4-FFF2-40B4-BE49-F238E27FC236}">
                <a16:creationId xmlns:a16="http://schemas.microsoft.com/office/drawing/2014/main" id="{9012F984-3832-4A92-83CE-CD12A5648C83}"/>
              </a:ext>
            </a:extLst>
          </p:cNvPr>
          <p:cNvSpPr txBox="1"/>
          <p:nvPr/>
        </p:nvSpPr>
        <p:spPr>
          <a:xfrm>
            <a:off x="4611756" y="1709530"/>
            <a:ext cx="3776869" cy="400110"/>
          </a:xfrm>
          <a:prstGeom prst="rect">
            <a:avLst/>
          </a:prstGeom>
          <a:noFill/>
        </p:spPr>
        <p:txBody>
          <a:bodyPr wrap="square" rtlCol="0">
            <a:spAutoFit/>
          </a:bodyPr>
          <a:lstStyle/>
          <a:p>
            <a:r>
              <a:rPr lang="en-IN" sz="2000" dirty="0">
                <a:solidFill>
                  <a:srgbClr val="00B050"/>
                </a:solidFill>
              </a:rPr>
              <a:t>Deployment Environment</a:t>
            </a:r>
          </a:p>
        </p:txBody>
      </p:sp>
      <p:sp>
        <p:nvSpPr>
          <p:cNvPr id="6" name="TextBox 5">
            <a:extLst>
              <a:ext uri="{FF2B5EF4-FFF2-40B4-BE49-F238E27FC236}">
                <a16:creationId xmlns:a16="http://schemas.microsoft.com/office/drawing/2014/main" id="{D8996E9A-57A8-46EC-BD7F-B85B4A6DB09D}"/>
              </a:ext>
            </a:extLst>
          </p:cNvPr>
          <p:cNvSpPr txBox="1"/>
          <p:nvPr/>
        </p:nvSpPr>
        <p:spPr>
          <a:xfrm>
            <a:off x="4611756" y="2438400"/>
            <a:ext cx="5287618" cy="400110"/>
          </a:xfrm>
          <a:prstGeom prst="rect">
            <a:avLst/>
          </a:prstGeom>
          <a:noFill/>
        </p:spPr>
        <p:txBody>
          <a:bodyPr wrap="square" rtlCol="0">
            <a:spAutoFit/>
          </a:bodyPr>
          <a:lstStyle/>
          <a:p>
            <a:r>
              <a:rPr lang="en-IN" sz="2000" dirty="0">
                <a:solidFill>
                  <a:srgbClr val="00B050"/>
                </a:solidFill>
              </a:rPr>
              <a:t>Building Of Predictive Healthcare models</a:t>
            </a:r>
          </a:p>
        </p:txBody>
      </p:sp>
      <p:sp>
        <p:nvSpPr>
          <p:cNvPr id="7" name="TextBox 6">
            <a:extLst>
              <a:ext uri="{FF2B5EF4-FFF2-40B4-BE49-F238E27FC236}">
                <a16:creationId xmlns:a16="http://schemas.microsoft.com/office/drawing/2014/main" id="{B1DDD02B-3A47-47AC-AD61-8525CC4B6B73}"/>
              </a:ext>
            </a:extLst>
          </p:cNvPr>
          <p:cNvSpPr txBox="1"/>
          <p:nvPr/>
        </p:nvSpPr>
        <p:spPr>
          <a:xfrm>
            <a:off x="4611754" y="3429000"/>
            <a:ext cx="5287619" cy="2092881"/>
          </a:xfrm>
          <a:prstGeom prst="rect">
            <a:avLst/>
          </a:prstGeom>
          <a:noFill/>
        </p:spPr>
        <p:txBody>
          <a:bodyPr wrap="square" rtlCol="0">
            <a:spAutoFit/>
          </a:bodyPr>
          <a:lstStyle/>
          <a:p>
            <a:r>
              <a:rPr lang="en-IN" sz="2000" dirty="0">
                <a:solidFill>
                  <a:srgbClr val="00B050"/>
                </a:solidFill>
              </a:rPr>
              <a:t>Use of various analytical methods  :</a:t>
            </a:r>
          </a:p>
          <a:p>
            <a:r>
              <a:rPr lang="en-IN" dirty="0">
                <a:solidFill>
                  <a:srgbClr val="00B0F0"/>
                </a:solidFill>
              </a:rPr>
              <a:t>Descriptive Analytics</a:t>
            </a:r>
          </a:p>
          <a:p>
            <a:r>
              <a:rPr lang="en-IN" dirty="0">
                <a:solidFill>
                  <a:srgbClr val="00B0F0"/>
                </a:solidFill>
              </a:rPr>
              <a:t>Diagnostic  Analytics</a:t>
            </a:r>
          </a:p>
          <a:p>
            <a:r>
              <a:rPr lang="en-IN" dirty="0">
                <a:solidFill>
                  <a:srgbClr val="00B0F0"/>
                </a:solidFill>
              </a:rPr>
              <a:t>Predictive   Analytics</a:t>
            </a:r>
          </a:p>
          <a:p>
            <a:r>
              <a:rPr lang="en-IN" dirty="0">
                <a:solidFill>
                  <a:srgbClr val="00B0F0"/>
                </a:solidFill>
              </a:rPr>
              <a:t>Discovery    Analytics</a:t>
            </a:r>
          </a:p>
          <a:p>
            <a:r>
              <a:rPr lang="en-IN" dirty="0">
                <a:solidFill>
                  <a:srgbClr val="00B0F0"/>
                </a:solidFill>
              </a:rPr>
              <a:t>Prescriptive  Analytics</a:t>
            </a:r>
          </a:p>
          <a:p>
            <a:endParaRPr lang="en-IN" dirty="0"/>
          </a:p>
        </p:txBody>
      </p:sp>
      <p:sp>
        <p:nvSpPr>
          <p:cNvPr id="8" name="Star: 5 Points 7">
            <a:extLst>
              <a:ext uri="{FF2B5EF4-FFF2-40B4-BE49-F238E27FC236}">
                <a16:creationId xmlns:a16="http://schemas.microsoft.com/office/drawing/2014/main" id="{2F8BA914-5537-417F-A711-A9BC40147DE4}"/>
              </a:ext>
            </a:extLst>
          </p:cNvPr>
          <p:cNvSpPr/>
          <p:nvPr/>
        </p:nvSpPr>
        <p:spPr>
          <a:xfrm>
            <a:off x="4306957" y="1807287"/>
            <a:ext cx="304797" cy="24175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tar: 5 Points 8">
            <a:extLst>
              <a:ext uri="{FF2B5EF4-FFF2-40B4-BE49-F238E27FC236}">
                <a16:creationId xmlns:a16="http://schemas.microsoft.com/office/drawing/2014/main" id="{CF35B66A-5A63-4A31-A264-83C78E027FFF}"/>
              </a:ext>
            </a:extLst>
          </p:cNvPr>
          <p:cNvSpPr/>
          <p:nvPr/>
        </p:nvSpPr>
        <p:spPr>
          <a:xfrm>
            <a:off x="4306957" y="2438400"/>
            <a:ext cx="304797" cy="2579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B7146920-37C0-460C-B694-44660EE21803}"/>
              </a:ext>
            </a:extLst>
          </p:cNvPr>
          <p:cNvSpPr/>
          <p:nvPr/>
        </p:nvSpPr>
        <p:spPr>
          <a:xfrm>
            <a:off x="4306957" y="3484319"/>
            <a:ext cx="304797" cy="29341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89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D9534-413C-4220-895E-FE2F03A0C172}"/>
              </a:ext>
            </a:extLst>
          </p:cNvPr>
          <p:cNvSpPr txBox="1"/>
          <p:nvPr/>
        </p:nvSpPr>
        <p:spPr>
          <a:xfrm>
            <a:off x="1921565" y="1020417"/>
            <a:ext cx="2902226" cy="523220"/>
          </a:xfrm>
          <a:prstGeom prst="rect">
            <a:avLst/>
          </a:prstGeom>
          <a:noFill/>
        </p:spPr>
        <p:txBody>
          <a:bodyPr wrap="square" rtlCol="0">
            <a:spAutoFit/>
          </a:bodyPr>
          <a:lstStyle/>
          <a:p>
            <a:r>
              <a:rPr lang="en-IN" sz="2800" b="1" dirty="0">
                <a:solidFill>
                  <a:srgbClr val="7030A0"/>
                </a:solidFill>
              </a:rPr>
              <a:t>Tools Used:</a:t>
            </a:r>
          </a:p>
        </p:txBody>
      </p:sp>
      <p:pic>
        <p:nvPicPr>
          <p:cNvPr id="4" name="Picture 3">
            <a:extLst>
              <a:ext uri="{FF2B5EF4-FFF2-40B4-BE49-F238E27FC236}">
                <a16:creationId xmlns:a16="http://schemas.microsoft.com/office/drawing/2014/main" id="{6E55F080-8904-4E69-8017-CB0723D30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299" y="530570"/>
            <a:ext cx="1502913" cy="150291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8D93EF1-36D9-4655-BE1D-5E775DDA3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74" y="2558481"/>
            <a:ext cx="1540565" cy="154056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EB67C6C-1D9B-4ABE-8001-2751B1DA2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5774" y="4786864"/>
            <a:ext cx="1540566" cy="15405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767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F2AD77-6FB5-4968-9388-AB2B72ABC79A}"/>
              </a:ext>
            </a:extLst>
          </p:cNvPr>
          <p:cNvSpPr txBox="1"/>
          <p:nvPr/>
        </p:nvSpPr>
        <p:spPr>
          <a:xfrm>
            <a:off x="1842052" y="954157"/>
            <a:ext cx="3564835" cy="523220"/>
          </a:xfrm>
          <a:prstGeom prst="rect">
            <a:avLst/>
          </a:prstGeom>
          <a:noFill/>
        </p:spPr>
        <p:txBody>
          <a:bodyPr wrap="square" rtlCol="0">
            <a:spAutoFit/>
          </a:bodyPr>
          <a:lstStyle/>
          <a:p>
            <a:r>
              <a:rPr lang="en-IN" sz="2800" b="1" dirty="0">
                <a:solidFill>
                  <a:srgbClr val="7030A0"/>
                </a:solidFill>
              </a:rPr>
              <a:t>Projections :</a:t>
            </a:r>
          </a:p>
        </p:txBody>
      </p:sp>
      <p:sp>
        <p:nvSpPr>
          <p:cNvPr id="3" name="TextBox 2">
            <a:extLst>
              <a:ext uri="{FF2B5EF4-FFF2-40B4-BE49-F238E27FC236}">
                <a16:creationId xmlns:a16="http://schemas.microsoft.com/office/drawing/2014/main" id="{4146AF12-1DDC-42FD-9244-0B670AD2C80A}"/>
              </a:ext>
            </a:extLst>
          </p:cNvPr>
          <p:cNvSpPr txBox="1"/>
          <p:nvPr/>
        </p:nvSpPr>
        <p:spPr>
          <a:xfrm>
            <a:off x="3617842" y="1789043"/>
            <a:ext cx="5963480" cy="400110"/>
          </a:xfrm>
          <a:prstGeom prst="rect">
            <a:avLst/>
          </a:prstGeom>
          <a:noFill/>
        </p:spPr>
        <p:txBody>
          <a:bodyPr wrap="square" rtlCol="0">
            <a:spAutoFit/>
          </a:bodyPr>
          <a:lstStyle/>
          <a:p>
            <a:r>
              <a:rPr lang="en-IN" sz="2000" b="1" dirty="0">
                <a:solidFill>
                  <a:srgbClr val="00B050"/>
                </a:solidFill>
              </a:rPr>
              <a:t>Number Of Patients across various summaries</a:t>
            </a:r>
          </a:p>
        </p:txBody>
      </p:sp>
      <p:sp>
        <p:nvSpPr>
          <p:cNvPr id="4" name="TextBox 3">
            <a:extLst>
              <a:ext uri="{FF2B5EF4-FFF2-40B4-BE49-F238E27FC236}">
                <a16:creationId xmlns:a16="http://schemas.microsoft.com/office/drawing/2014/main" id="{8DEE794E-222F-474B-BFEC-1030FDC69E73}"/>
              </a:ext>
            </a:extLst>
          </p:cNvPr>
          <p:cNvSpPr txBox="1"/>
          <p:nvPr/>
        </p:nvSpPr>
        <p:spPr>
          <a:xfrm>
            <a:off x="3624468" y="2416640"/>
            <a:ext cx="3889514" cy="400110"/>
          </a:xfrm>
          <a:prstGeom prst="rect">
            <a:avLst/>
          </a:prstGeom>
          <a:noFill/>
        </p:spPr>
        <p:txBody>
          <a:bodyPr wrap="square" rtlCol="0">
            <a:spAutoFit/>
          </a:bodyPr>
          <a:lstStyle/>
          <a:p>
            <a:r>
              <a:rPr lang="en-IN" sz="2000" b="1" dirty="0">
                <a:solidFill>
                  <a:srgbClr val="00B050"/>
                </a:solidFill>
              </a:rPr>
              <a:t>Profit Vs Non-Profit Stats</a:t>
            </a:r>
            <a:endParaRPr lang="en-IN" dirty="0"/>
          </a:p>
        </p:txBody>
      </p:sp>
      <p:sp>
        <p:nvSpPr>
          <p:cNvPr id="5" name="TextBox 4">
            <a:extLst>
              <a:ext uri="{FF2B5EF4-FFF2-40B4-BE49-F238E27FC236}">
                <a16:creationId xmlns:a16="http://schemas.microsoft.com/office/drawing/2014/main" id="{A704A701-82A2-4E0A-8193-56C968876CDF}"/>
              </a:ext>
            </a:extLst>
          </p:cNvPr>
          <p:cNvSpPr txBox="1"/>
          <p:nvPr/>
        </p:nvSpPr>
        <p:spPr>
          <a:xfrm>
            <a:off x="3624468" y="3244334"/>
            <a:ext cx="8183219" cy="400110"/>
          </a:xfrm>
          <a:prstGeom prst="rect">
            <a:avLst/>
          </a:prstGeom>
          <a:noFill/>
        </p:spPr>
        <p:txBody>
          <a:bodyPr wrap="square" rtlCol="0">
            <a:spAutoFit/>
          </a:bodyPr>
          <a:lstStyle/>
          <a:p>
            <a:r>
              <a:rPr lang="en-IN" sz="2000" b="1" dirty="0">
                <a:solidFill>
                  <a:srgbClr val="00B050"/>
                </a:solidFill>
              </a:rPr>
              <a:t>Top 3 Chain Organizations in terms of no. of dialysis stations</a:t>
            </a:r>
          </a:p>
        </p:txBody>
      </p:sp>
      <p:sp>
        <p:nvSpPr>
          <p:cNvPr id="6" name="TextBox 5">
            <a:extLst>
              <a:ext uri="{FF2B5EF4-FFF2-40B4-BE49-F238E27FC236}">
                <a16:creationId xmlns:a16="http://schemas.microsoft.com/office/drawing/2014/main" id="{113E7E00-75C0-4B0B-B93A-B8767BAD80DE}"/>
              </a:ext>
            </a:extLst>
          </p:cNvPr>
          <p:cNvSpPr txBox="1"/>
          <p:nvPr/>
        </p:nvSpPr>
        <p:spPr>
          <a:xfrm>
            <a:off x="3617840" y="4116845"/>
            <a:ext cx="3505200" cy="400110"/>
          </a:xfrm>
          <a:prstGeom prst="rect">
            <a:avLst/>
          </a:prstGeom>
          <a:noFill/>
        </p:spPr>
        <p:txBody>
          <a:bodyPr wrap="square" rtlCol="0">
            <a:spAutoFit/>
          </a:bodyPr>
          <a:lstStyle/>
          <a:p>
            <a:r>
              <a:rPr lang="en-IN" sz="2000" b="1" dirty="0">
                <a:solidFill>
                  <a:srgbClr val="00B050"/>
                </a:solidFill>
              </a:rPr>
              <a:t>Dialysis Stations Stats</a:t>
            </a:r>
          </a:p>
        </p:txBody>
      </p:sp>
      <p:sp>
        <p:nvSpPr>
          <p:cNvPr id="7" name="TextBox 6">
            <a:extLst>
              <a:ext uri="{FF2B5EF4-FFF2-40B4-BE49-F238E27FC236}">
                <a16:creationId xmlns:a16="http://schemas.microsoft.com/office/drawing/2014/main" id="{8E4457DA-1719-4AED-8A68-7C6C8063CA58}"/>
              </a:ext>
            </a:extLst>
          </p:cNvPr>
          <p:cNvSpPr txBox="1"/>
          <p:nvPr/>
        </p:nvSpPr>
        <p:spPr>
          <a:xfrm>
            <a:off x="3617842" y="4972014"/>
            <a:ext cx="4810540" cy="400110"/>
          </a:xfrm>
          <a:prstGeom prst="rect">
            <a:avLst/>
          </a:prstGeom>
          <a:noFill/>
        </p:spPr>
        <p:txBody>
          <a:bodyPr wrap="square" rtlCol="0">
            <a:spAutoFit/>
          </a:bodyPr>
          <a:lstStyle/>
          <a:p>
            <a:r>
              <a:rPr lang="en-IN" sz="2000" b="1" dirty="0">
                <a:solidFill>
                  <a:srgbClr val="00B050"/>
                </a:solidFill>
              </a:rPr>
              <a:t>Average Payment Reduction Rate</a:t>
            </a:r>
          </a:p>
        </p:txBody>
      </p:sp>
      <p:sp>
        <p:nvSpPr>
          <p:cNvPr id="10" name="Arrow: Notched Right 9">
            <a:extLst>
              <a:ext uri="{FF2B5EF4-FFF2-40B4-BE49-F238E27FC236}">
                <a16:creationId xmlns:a16="http://schemas.microsoft.com/office/drawing/2014/main" id="{F6F9A63A-D1E3-42D8-BB89-BC060DD1DD37}"/>
              </a:ext>
            </a:extLst>
          </p:cNvPr>
          <p:cNvSpPr/>
          <p:nvPr/>
        </p:nvSpPr>
        <p:spPr>
          <a:xfrm>
            <a:off x="3233529" y="1860070"/>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Notched Right 10">
            <a:extLst>
              <a:ext uri="{FF2B5EF4-FFF2-40B4-BE49-F238E27FC236}">
                <a16:creationId xmlns:a16="http://schemas.microsoft.com/office/drawing/2014/main" id="{0500EEF5-9B4D-4B24-83B1-4FFF32B4AB06}"/>
              </a:ext>
            </a:extLst>
          </p:cNvPr>
          <p:cNvSpPr/>
          <p:nvPr/>
        </p:nvSpPr>
        <p:spPr>
          <a:xfrm>
            <a:off x="3233527" y="2541199"/>
            <a:ext cx="384313" cy="208403"/>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06D67640-6667-4437-816F-3960E3E55B3F}"/>
              </a:ext>
            </a:extLst>
          </p:cNvPr>
          <p:cNvSpPr/>
          <p:nvPr/>
        </p:nvSpPr>
        <p:spPr>
          <a:xfrm>
            <a:off x="3240155" y="4204893"/>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DDC6E7DD-06E7-4CAB-91F3-914E2142B125}"/>
              </a:ext>
            </a:extLst>
          </p:cNvPr>
          <p:cNvSpPr/>
          <p:nvPr/>
        </p:nvSpPr>
        <p:spPr>
          <a:xfrm>
            <a:off x="3233527" y="3308421"/>
            <a:ext cx="384313"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Notched Right 13">
            <a:extLst>
              <a:ext uri="{FF2B5EF4-FFF2-40B4-BE49-F238E27FC236}">
                <a16:creationId xmlns:a16="http://schemas.microsoft.com/office/drawing/2014/main" id="{84F31B33-99DC-46B2-9297-25FB42E36909}"/>
              </a:ext>
            </a:extLst>
          </p:cNvPr>
          <p:cNvSpPr/>
          <p:nvPr/>
        </p:nvSpPr>
        <p:spPr>
          <a:xfrm>
            <a:off x="3200396" y="5137794"/>
            <a:ext cx="417444" cy="224015"/>
          </a:xfrm>
          <a:prstGeom prst="notched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779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5ED9A-369F-49BB-B83E-E04DA8C968AD}"/>
              </a:ext>
            </a:extLst>
          </p:cNvPr>
          <p:cNvSpPr txBox="1"/>
          <p:nvPr/>
        </p:nvSpPr>
        <p:spPr>
          <a:xfrm>
            <a:off x="2120348" y="768626"/>
            <a:ext cx="2597426" cy="523220"/>
          </a:xfrm>
          <a:prstGeom prst="rect">
            <a:avLst/>
          </a:prstGeom>
          <a:noFill/>
        </p:spPr>
        <p:txBody>
          <a:bodyPr wrap="square" rtlCol="0">
            <a:spAutoFit/>
          </a:bodyPr>
          <a:lstStyle/>
          <a:p>
            <a:r>
              <a:rPr lang="en-IN" sz="2800" b="1" dirty="0">
                <a:solidFill>
                  <a:srgbClr val="7030A0"/>
                </a:solidFill>
              </a:rPr>
              <a:t>Data Model :</a:t>
            </a:r>
          </a:p>
        </p:txBody>
      </p:sp>
      <p:pic>
        <p:nvPicPr>
          <p:cNvPr id="6" name="Picture 5">
            <a:extLst>
              <a:ext uri="{FF2B5EF4-FFF2-40B4-BE49-F238E27FC236}">
                <a16:creationId xmlns:a16="http://schemas.microsoft.com/office/drawing/2014/main" id="{29266A4C-8248-4465-81B8-C0922F64E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743" y="1443945"/>
            <a:ext cx="6677957" cy="47917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140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6699C-D406-480B-83EE-F683E4B05987}"/>
              </a:ext>
            </a:extLst>
          </p:cNvPr>
          <p:cNvSpPr txBox="1"/>
          <p:nvPr/>
        </p:nvSpPr>
        <p:spPr>
          <a:xfrm>
            <a:off x="1736035" y="755374"/>
            <a:ext cx="2093843" cy="523220"/>
          </a:xfrm>
          <a:prstGeom prst="rect">
            <a:avLst/>
          </a:prstGeom>
          <a:noFill/>
        </p:spPr>
        <p:txBody>
          <a:bodyPr wrap="square" rtlCol="0">
            <a:spAutoFit/>
          </a:bodyPr>
          <a:lstStyle/>
          <a:p>
            <a:r>
              <a:rPr lang="en-IN" sz="2800" b="1" dirty="0">
                <a:solidFill>
                  <a:srgbClr val="7030A0"/>
                </a:solidFill>
              </a:rPr>
              <a:t>Overview :</a:t>
            </a:r>
          </a:p>
        </p:txBody>
      </p:sp>
      <p:sp>
        <p:nvSpPr>
          <p:cNvPr id="3" name="TextBox 2">
            <a:extLst>
              <a:ext uri="{FF2B5EF4-FFF2-40B4-BE49-F238E27FC236}">
                <a16:creationId xmlns:a16="http://schemas.microsoft.com/office/drawing/2014/main" id="{503E7E51-D875-4C89-A93E-ECC4382F4B35}"/>
              </a:ext>
            </a:extLst>
          </p:cNvPr>
          <p:cNvSpPr txBox="1"/>
          <p:nvPr/>
        </p:nvSpPr>
        <p:spPr>
          <a:xfrm>
            <a:off x="1663148" y="1615493"/>
            <a:ext cx="10204174" cy="923330"/>
          </a:xfrm>
          <a:prstGeom prst="rect">
            <a:avLst/>
          </a:prstGeom>
          <a:noFill/>
        </p:spPr>
        <p:txBody>
          <a:bodyPr wrap="square" rtlCol="0">
            <a:spAutoFit/>
          </a:bodyPr>
          <a:lstStyle/>
          <a:p>
            <a:r>
              <a:rPr lang="en-IN" b="1" dirty="0">
                <a:solidFill>
                  <a:srgbClr val="C00000"/>
                </a:solidFill>
              </a:rPr>
              <a:t>No of Patients across Various Summaries  :    </a:t>
            </a:r>
            <a:r>
              <a:rPr lang="en-IN" i="1" dirty="0">
                <a:solidFill>
                  <a:schemeClr val="tx1">
                    <a:lumMod val="95000"/>
                    <a:lumOff val="5000"/>
                  </a:schemeClr>
                </a:solidFill>
              </a:rPr>
              <a:t>This Key Performance Indicator(KPI) shows </a:t>
            </a:r>
          </a:p>
          <a:p>
            <a:r>
              <a:rPr lang="en-IN" i="1" dirty="0">
                <a:solidFill>
                  <a:schemeClr val="tx1">
                    <a:lumMod val="95000"/>
                    <a:lumOff val="5000"/>
                  </a:schemeClr>
                </a:solidFill>
              </a:rPr>
              <a:t>                                                                             how many patients are there across various </a:t>
            </a:r>
          </a:p>
          <a:p>
            <a:r>
              <a:rPr lang="en-IN" i="1" dirty="0">
                <a:solidFill>
                  <a:schemeClr val="tx1">
                    <a:lumMod val="95000"/>
                    <a:lumOff val="5000"/>
                  </a:schemeClr>
                </a:solidFill>
              </a:rPr>
              <a:t>                                                                             summaries.</a:t>
            </a:r>
          </a:p>
        </p:txBody>
      </p:sp>
      <p:sp>
        <p:nvSpPr>
          <p:cNvPr id="4" name="TextBox 3">
            <a:extLst>
              <a:ext uri="{FF2B5EF4-FFF2-40B4-BE49-F238E27FC236}">
                <a16:creationId xmlns:a16="http://schemas.microsoft.com/office/drawing/2014/main" id="{11F61BC9-65A9-42DE-AE9C-F8356CA0ECAA}"/>
              </a:ext>
            </a:extLst>
          </p:cNvPr>
          <p:cNvSpPr txBox="1"/>
          <p:nvPr/>
        </p:nvSpPr>
        <p:spPr>
          <a:xfrm>
            <a:off x="1663148" y="2653364"/>
            <a:ext cx="9799431" cy="923330"/>
          </a:xfrm>
          <a:prstGeom prst="rect">
            <a:avLst/>
          </a:prstGeom>
          <a:noFill/>
        </p:spPr>
        <p:txBody>
          <a:bodyPr wrap="square" rtlCol="0">
            <a:spAutoFit/>
          </a:bodyPr>
          <a:lstStyle/>
          <a:p>
            <a:r>
              <a:rPr lang="en-IN" b="1" dirty="0">
                <a:solidFill>
                  <a:srgbClr val="C00000"/>
                </a:solidFill>
              </a:rPr>
              <a:t>Profit Vs Non-Profit Stats                            :     </a:t>
            </a:r>
            <a:r>
              <a:rPr lang="en-IN" i="1" dirty="0">
                <a:solidFill>
                  <a:schemeClr val="tx1">
                    <a:lumMod val="95000"/>
                    <a:lumOff val="5000"/>
                  </a:schemeClr>
                </a:solidFill>
              </a:rPr>
              <a:t>Profit/Non-Profit stats gives us insight over </a:t>
            </a:r>
          </a:p>
          <a:p>
            <a:r>
              <a:rPr lang="en-IN" i="1" dirty="0">
                <a:solidFill>
                  <a:schemeClr val="tx1">
                    <a:lumMod val="95000"/>
                    <a:lumOff val="5000"/>
                  </a:schemeClr>
                </a:solidFill>
              </a:rPr>
              <a:t>                                                                          how much profitable facilities are there </a:t>
            </a:r>
          </a:p>
          <a:p>
            <a:r>
              <a:rPr lang="en-IN" i="1" dirty="0">
                <a:solidFill>
                  <a:schemeClr val="tx1">
                    <a:lumMod val="95000"/>
                    <a:lumOff val="5000"/>
                  </a:schemeClr>
                </a:solidFill>
              </a:rPr>
              <a:t>                                                                          and what percent they hold.</a:t>
            </a:r>
          </a:p>
        </p:txBody>
      </p:sp>
      <p:sp>
        <p:nvSpPr>
          <p:cNvPr id="5" name="TextBox 4">
            <a:extLst>
              <a:ext uri="{FF2B5EF4-FFF2-40B4-BE49-F238E27FC236}">
                <a16:creationId xmlns:a16="http://schemas.microsoft.com/office/drawing/2014/main" id="{58E5D7B0-7D6E-468A-906F-ED028AB5E075}"/>
              </a:ext>
            </a:extLst>
          </p:cNvPr>
          <p:cNvSpPr txBox="1"/>
          <p:nvPr/>
        </p:nvSpPr>
        <p:spPr>
          <a:xfrm>
            <a:off x="1663148" y="3687242"/>
            <a:ext cx="9554818" cy="1200329"/>
          </a:xfrm>
          <a:prstGeom prst="rect">
            <a:avLst/>
          </a:prstGeom>
          <a:noFill/>
        </p:spPr>
        <p:txBody>
          <a:bodyPr wrap="square" rtlCol="0">
            <a:spAutoFit/>
          </a:bodyPr>
          <a:lstStyle/>
          <a:p>
            <a:r>
              <a:rPr lang="en-IN" b="1" dirty="0">
                <a:solidFill>
                  <a:srgbClr val="C00000"/>
                </a:solidFill>
              </a:rPr>
              <a:t>Top 3 Chain Org in terms</a:t>
            </a:r>
          </a:p>
          <a:p>
            <a:r>
              <a:rPr lang="en-IN" b="1" dirty="0">
                <a:solidFill>
                  <a:srgbClr val="C00000"/>
                </a:solidFill>
              </a:rPr>
              <a:t>Of dialysis stations                                        :     </a:t>
            </a:r>
            <a:r>
              <a:rPr lang="en-IN" i="1" dirty="0">
                <a:solidFill>
                  <a:schemeClr val="tx1">
                    <a:lumMod val="95000"/>
                    <a:lumOff val="5000"/>
                  </a:schemeClr>
                </a:solidFill>
              </a:rPr>
              <a:t>This KPI shows top three chain </a:t>
            </a:r>
          </a:p>
          <a:p>
            <a:r>
              <a:rPr lang="en-IN" i="1" dirty="0">
                <a:solidFill>
                  <a:schemeClr val="tx1">
                    <a:lumMod val="95000"/>
                    <a:lumOff val="5000"/>
                  </a:schemeClr>
                </a:solidFill>
              </a:rPr>
              <a:t>                                                                             organizations that hold highest no of </a:t>
            </a:r>
          </a:p>
          <a:p>
            <a:r>
              <a:rPr lang="en-IN" i="1" dirty="0">
                <a:solidFill>
                  <a:schemeClr val="tx1">
                    <a:lumMod val="95000"/>
                    <a:lumOff val="5000"/>
                  </a:schemeClr>
                </a:solidFill>
              </a:rPr>
              <a:t>                                                                              dialysis stations.</a:t>
            </a:r>
          </a:p>
        </p:txBody>
      </p:sp>
      <p:sp>
        <p:nvSpPr>
          <p:cNvPr id="6" name="TextBox 5">
            <a:extLst>
              <a:ext uri="{FF2B5EF4-FFF2-40B4-BE49-F238E27FC236}">
                <a16:creationId xmlns:a16="http://schemas.microsoft.com/office/drawing/2014/main" id="{AFA798FA-6D6B-45B9-AAFA-96CC10B9614F}"/>
              </a:ext>
            </a:extLst>
          </p:cNvPr>
          <p:cNvSpPr txBox="1"/>
          <p:nvPr/>
        </p:nvSpPr>
        <p:spPr>
          <a:xfrm>
            <a:off x="1663148" y="4887571"/>
            <a:ext cx="9554818" cy="1754326"/>
          </a:xfrm>
          <a:prstGeom prst="rect">
            <a:avLst/>
          </a:prstGeom>
          <a:noFill/>
        </p:spPr>
        <p:txBody>
          <a:bodyPr wrap="square" rtlCol="0">
            <a:spAutoFit/>
          </a:bodyPr>
          <a:lstStyle/>
          <a:p>
            <a:r>
              <a:rPr lang="en-IN" b="1" dirty="0">
                <a:solidFill>
                  <a:srgbClr val="C00000"/>
                </a:solidFill>
              </a:rPr>
              <a:t># of Category Text – As Expected              :   </a:t>
            </a:r>
            <a:r>
              <a:rPr lang="en-IN" i="1" dirty="0">
                <a:solidFill>
                  <a:schemeClr val="tx1">
                    <a:lumMod val="95000"/>
                    <a:lumOff val="5000"/>
                  </a:schemeClr>
                </a:solidFill>
              </a:rPr>
              <a:t>There are various category text and  </a:t>
            </a:r>
          </a:p>
          <a:p>
            <a:r>
              <a:rPr lang="en-IN" i="1" dirty="0">
                <a:solidFill>
                  <a:schemeClr val="tx1">
                    <a:lumMod val="95000"/>
                    <a:lumOff val="5000"/>
                  </a:schemeClr>
                </a:solidFill>
              </a:rPr>
              <a:t>                                                                           they include many levels like ASEXPECTED</a:t>
            </a:r>
          </a:p>
          <a:p>
            <a:r>
              <a:rPr lang="en-IN" i="1" dirty="0">
                <a:solidFill>
                  <a:schemeClr val="tx1">
                    <a:lumMod val="95000"/>
                    <a:lumOff val="5000"/>
                  </a:schemeClr>
                </a:solidFill>
              </a:rPr>
              <a:t>                                                                          WORST THEN EXPECTED , this KPI has been</a:t>
            </a:r>
          </a:p>
          <a:p>
            <a:r>
              <a:rPr lang="en-IN" i="1" dirty="0">
                <a:solidFill>
                  <a:schemeClr val="tx1">
                    <a:lumMod val="95000"/>
                    <a:lumOff val="5000"/>
                  </a:schemeClr>
                </a:solidFill>
              </a:rPr>
              <a:t>                                                                           filtered by As expected for all category </a:t>
            </a:r>
          </a:p>
          <a:p>
            <a:r>
              <a:rPr lang="en-IN" i="1" dirty="0">
                <a:solidFill>
                  <a:schemeClr val="tx1">
                    <a:lumMod val="95000"/>
                    <a:lumOff val="5000"/>
                  </a:schemeClr>
                </a:solidFill>
              </a:rPr>
              <a:t>                                                                            text.                                                                                           </a:t>
            </a:r>
          </a:p>
          <a:p>
            <a:endParaRPr lang="en-IN" i="1" dirty="0">
              <a:solidFill>
                <a:schemeClr val="tx1">
                  <a:lumMod val="95000"/>
                  <a:lumOff val="5000"/>
                </a:schemeClr>
              </a:solidFill>
            </a:endParaRPr>
          </a:p>
        </p:txBody>
      </p:sp>
    </p:spTree>
    <p:extLst>
      <p:ext uri="{BB962C8B-B14F-4D97-AF65-F5344CB8AC3E}">
        <p14:creationId xmlns:p14="http://schemas.microsoft.com/office/powerpoint/2010/main" val="374301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BB504-53AC-414A-9E62-533064E39279}"/>
              </a:ext>
            </a:extLst>
          </p:cNvPr>
          <p:cNvSpPr txBox="1"/>
          <p:nvPr/>
        </p:nvSpPr>
        <p:spPr>
          <a:xfrm>
            <a:off x="2717800" y="952500"/>
            <a:ext cx="3251200" cy="369332"/>
          </a:xfrm>
          <a:prstGeom prst="rect">
            <a:avLst/>
          </a:prstGeom>
          <a:noFill/>
        </p:spPr>
        <p:txBody>
          <a:bodyPr wrap="square" rtlCol="0">
            <a:spAutoFit/>
          </a:bodyPr>
          <a:lstStyle/>
          <a:p>
            <a:r>
              <a:rPr lang="en-IN" b="1" dirty="0">
                <a:solidFill>
                  <a:srgbClr val="C00000"/>
                </a:solidFill>
              </a:rPr>
              <a:t>Dialysis Station Stats   :</a:t>
            </a:r>
          </a:p>
        </p:txBody>
      </p:sp>
      <p:sp>
        <p:nvSpPr>
          <p:cNvPr id="3" name="TextBox 2">
            <a:extLst>
              <a:ext uri="{FF2B5EF4-FFF2-40B4-BE49-F238E27FC236}">
                <a16:creationId xmlns:a16="http://schemas.microsoft.com/office/drawing/2014/main" id="{7F65D4B6-F577-4337-BA94-CE0B697DC0F4}"/>
              </a:ext>
            </a:extLst>
          </p:cNvPr>
          <p:cNvSpPr txBox="1"/>
          <p:nvPr/>
        </p:nvSpPr>
        <p:spPr>
          <a:xfrm>
            <a:off x="5410200" y="924699"/>
            <a:ext cx="4775200" cy="646331"/>
          </a:xfrm>
          <a:prstGeom prst="rect">
            <a:avLst/>
          </a:prstGeom>
          <a:noFill/>
        </p:spPr>
        <p:txBody>
          <a:bodyPr wrap="square" rtlCol="0">
            <a:spAutoFit/>
          </a:bodyPr>
          <a:lstStyle/>
          <a:p>
            <a:r>
              <a:rPr lang="en-IN" dirty="0"/>
              <a:t>Total number of dialysis stations provided by each state.</a:t>
            </a:r>
          </a:p>
        </p:txBody>
      </p:sp>
      <p:sp>
        <p:nvSpPr>
          <p:cNvPr id="4" name="TextBox 3">
            <a:extLst>
              <a:ext uri="{FF2B5EF4-FFF2-40B4-BE49-F238E27FC236}">
                <a16:creationId xmlns:a16="http://schemas.microsoft.com/office/drawing/2014/main" id="{C3E9E909-F2BA-4BD5-8D47-8652D16E6E6A}"/>
              </a:ext>
            </a:extLst>
          </p:cNvPr>
          <p:cNvSpPr txBox="1"/>
          <p:nvPr/>
        </p:nvSpPr>
        <p:spPr>
          <a:xfrm>
            <a:off x="1485900" y="2457966"/>
            <a:ext cx="3924300" cy="369332"/>
          </a:xfrm>
          <a:prstGeom prst="rect">
            <a:avLst/>
          </a:prstGeom>
          <a:noFill/>
        </p:spPr>
        <p:txBody>
          <a:bodyPr wrap="square" rtlCol="0">
            <a:spAutoFit/>
          </a:bodyPr>
          <a:lstStyle/>
          <a:p>
            <a:r>
              <a:rPr lang="en-IN" b="1" dirty="0">
                <a:solidFill>
                  <a:srgbClr val="C00000"/>
                </a:solidFill>
              </a:rPr>
              <a:t>#  Score Applied – Improvement </a:t>
            </a:r>
            <a:r>
              <a:rPr lang="en-IN" dirty="0">
                <a:solidFill>
                  <a:srgbClr val="C00000"/>
                </a:solidFill>
              </a:rPr>
              <a:t>:</a:t>
            </a:r>
          </a:p>
        </p:txBody>
      </p:sp>
      <p:sp>
        <p:nvSpPr>
          <p:cNvPr id="5" name="TextBox 4">
            <a:extLst>
              <a:ext uri="{FF2B5EF4-FFF2-40B4-BE49-F238E27FC236}">
                <a16:creationId xmlns:a16="http://schemas.microsoft.com/office/drawing/2014/main" id="{C592B3F0-6622-4986-8859-8929B5634696}"/>
              </a:ext>
            </a:extLst>
          </p:cNvPr>
          <p:cNvSpPr txBox="1"/>
          <p:nvPr/>
        </p:nvSpPr>
        <p:spPr>
          <a:xfrm>
            <a:off x="5410200" y="2457966"/>
            <a:ext cx="6375400" cy="923330"/>
          </a:xfrm>
          <a:prstGeom prst="rect">
            <a:avLst/>
          </a:prstGeom>
          <a:noFill/>
        </p:spPr>
        <p:txBody>
          <a:bodyPr wrap="square" rtlCol="0">
            <a:spAutoFit/>
          </a:bodyPr>
          <a:lstStyle/>
          <a:p>
            <a:r>
              <a:rPr lang="en-IN" dirty="0"/>
              <a:t>There are various score applied measures and we want only those measures that need improvement so here filtered only measure Score Appiled is “Improvement”</a:t>
            </a:r>
          </a:p>
        </p:txBody>
      </p:sp>
      <p:sp>
        <p:nvSpPr>
          <p:cNvPr id="6" name="TextBox 5">
            <a:extLst>
              <a:ext uri="{FF2B5EF4-FFF2-40B4-BE49-F238E27FC236}">
                <a16:creationId xmlns:a16="http://schemas.microsoft.com/office/drawing/2014/main" id="{ED62CA5E-6D87-4002-B564-C5C6939E6B90}"/>
              </a:ext>
            </a:extLst>
          </p:cNvPr>
          <p:cNvSpPr txBox="1"/>
          <p:nvPr/>
        </p:nvSpPr>
        <p:spPr>
          <a:xfrm>
            <a:off x="863600" y="4356100"/>
            <a:ext cx="4546600" cy="646331"/>
          </a:xfrm>
          <a:prstGeom prst="rect">
            <a:avLst/>
          </a:prstGeom>
          <a:noFill/>
        </p:spPr>
        <p:txBody>
          <a:bodyPr wrap="square" rtlCol="0">
            <a:spAutoFit/>
          </a:bodyPr>
          <a:lstStyle/>
          <a:p>
            <a:r>
              <a:rPr lang="en-IN" b="1" dirty="0">
                <a:solidFill>
                  <a:srgbClr val="C00000"/>
                </a:solidFill>
              </a:rPr>
              <a:t>Top 3 Facilities by Total Performance   :  score</a:t>
            </a:r>
          </a:p>
        </p:txBody>
      </p:sp>
      <p:sp>
        <p:nvSpPr>
          <p:cNvPr id="7" name="TextBox 6">
            <a:extLst>
              <a:ext uri="{FF2B5EF4-FFF2-40B4-BE49-F238E27FC236}">
                <a16:creationId xmlns:a16="http://schemas.microsoft.com/office/drawing/2014/main" id="{707DD906-DDEB-4125-8939-2A182D2E20F8}"/>
              </a:ext>
            </a:extLst>
          </p:cNvPr>
          <p:cNvSpPr txBox="1"/>
          <p:nvPr/>
        </p:nvSpPr>
        <p:spPr>
          <a:xfrm>
            <a:off x="5410200" y="4356100"/>
            <a:ext cx="5295900" cy="646331"/>
          </a:xfrm>
          <a:prstGeom prst="rect">
            <a:avLst/>
          </a:prstGeom>
          <a:noFill/>
        </p:spPr>
        <p:txBody>
          <a:bodyPr wrap="square" rtlCol="0">
            <a:spAutoFit/>
          </a:bodyPr>
          <a:lstStyle/>
          <a:p>
            <a:r>
              <a:rPr lang="en-IN" dirty="0"/>
              <a:t>Just filtered facilities that has maximum total performance score.</a:t>
            </a:r>
          </a:p>
        </p:txBody>
      </p:sp>
      <p:sp>
        <p:nvSpPr>
          <p:cNvPr id="8" name="TextBox 7">
            <a:extLst>
              <a:ext uri="{FF2B5EF4-FFF2-40B4-BE49-F238E27FC236}">
                <a16:creationId xmlns:a16="http://schemas.microsoft.com/office/drawing/2014/main" id="{67FFBCEC-DD43-49F0-BC49-0F38898CDB5E}"/>
              </a:ext>
            </a:extLst>
          </p:cNvPr>
          <p:cNvSpPr txBox="1"/>
          <p:nvPr/>
        </p:nvSpPr>
        <p:spPr>
          <a:xfrm>
            <a:off x="1244600" y="5905500"/>
            <a:ext cx="4406900" cy="369332"/>
          </a:xfrm>
          <a:prstGeom prst="rect">
            <a:avLst/>
          </a:prstGeom>
          <a:noFill/>
        </p:spPr>
        <p:txBody>
          <a:bodyPr wrap="square" rtlCol="0">
            <a:spAutoFit/>
          </a:bodyPr>
          <a:lstStyle/>
          <a:p>
            <a:r>
              <a:rPr lang="en-IN" b="1" dirty="0">
                <a:solidFill>
                  <a:srgbClr val="C00000"/>
                </a:solidFill>
              </a:rPr>
              <a:t>Average Payment Reduction Rate :</a:t>
            </a:r>
          </a:p>
        </p:txBody>
      </p:sp>
      <p:sp>
        <p:nvSpPr>
          <p:cNvPr id="9" name="TextBox 8">
            <a:extLst>
              <a:ext uri="{FF2B5EF4-FFF2-40B4-BE49-F238E27FC236}">
                <a16:creationId xmlns:a16="http://schemas.microsoft.com/office/drawing/2014/main" id="{10CD8BC2-2AB7-49F9-97F6-347DBA65E697}"/>
              </a:ext>
            </a:extLst>
          </p:cNvPr>
          <p:cNvSpPr txBox="1"/>
          <p:nvPr/>
        </p:nvSpPr>
        <p:spPr>
          <a:xfrm>
            <a:off x="5410200" y="5905500"/>
            <a:ext cx="5651500" cy="369332"/>
          </a:xfrm>
          <a:prstGeom prst="rect">
            <a:avLst/>
          </a:prstGeom>
          <a:noFill/>
        </p:spPr>
        <p:txBody>
          <a:bodyPr wrap="square" rtlCol="0">
            <a:spAutoFit/>
          </a:bodyPr>
          <a:lstStyle/>
          <a:p>
            <a:r>
              <a:rPr lang="en-IN" dirty="0"/>
              <a:t>Total avg payment reduction rate is 0.32%</a:t>
            </a:r>
          </a:p>
        </p:txBody>
      </p:sp>
    </p:spTree>
    <p:extLst>
      <p:ext uri="{BB962C8B-B14F-4D97-AF65-F5344CB8AC3E}">
        <p14:creationId xmlns:p14="http://schemas.microsoft.com/office/powerpoint/2010/main" val="101751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B9C3E1-D6C6-4C61-B69D-802D9C0E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356" y="457200"/>
            <a:ext cx="9144000" cy="2971800"/>
          </a:xfrm>
          <a:prstGeom prst="rect">
            <a:avLst/>
          </a:prstGeom>
        </p:spPr>
      </p:pic>
      <p:pic>
        <p:nvPicPr>
          <p:cNvPr id="6" name="Picture 5">
            <a:extLst>
              <a:ext uri="{FF2B5EF4-FFF2-40B4-BE49-F238E27FC236}">
                <a16:creationId xmlns:a16="http://schemas.microsoft.com/office/drawing/2014/main" id="{FCB37B91-324F-438D-BF2B-74DC60660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356" y="3429000"/>
            <a:ext cx="9144000" cy="3095983"/>
          </a:xfrm>
          <a:prstGeom prst="rect">
            <a:avLst/>
          </a:prstGeom>
        </p:spPr>
      </p:pic>
      <p:sp>
        <p:nvSpPr>
          <p:cNvPr id="7" name="TextBox 6">
            <a:extLst>
              <a:ext uri="{FF2B5EF4-FFF2-40B4-BE49-F238E27FC236}">
                <a16:creationId xmlns:a16="http://schemas.microsoft.com/office/drawing/2014/main" id="{2DF64A68-B3BA-41ED-8A08-A34EC0A68E84}"/>
              </a:ext>
            </a:extLst>
          </p:cNvPr>
          <p:cNvSpPr txBox="1"/>
          <p:nvPr/>
        </p:nvSpPr>
        <p:spPr>
          <a:xfrm>
            <a:off x="4693478" y="75168"/>
            <a:ext cx="4691822" cy="523220"/>
          </a:xfrm>
          <a:prstGeom prst="rect">
            <a:avLst/>
          </a:prstGeom>
          <a:noFill/>
        </p:spPr>
        <p:txBody>
          <a:bodyPr wrap="square" rtlCol="0">
            <a:spAutoFit/>
          </a:bodyPr>
          <a:lstStyle/>
          <a:p>
            <a:r>
              <a:rPr lang="en-IN" sz="2800" b="1" dirty="0">
                <a:solidFill>
                  <a:srgbClr val="0070C0"/>
                </a:solidFill>
              </a:rPr>
              <a:t>TABLEAU DASHBAORD</a:t>
            </a:r>
          </a:p>
        </p:txBody>
      </p:sp>
    </p:spTree>
    <p:extLst>
      <p:ext uri="{BB962C8B-B14F-4D97-AF65-F5344CB8AC3E}">
        <p14:creationId xmlns:p14="http://schemas.microsoft.com/office/powerpoint/2010/main" val="22594820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709</TotalTime>
  <Words>363</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Century Gothic</vt:lpstr>
      <vt:lpstr>Wingdings 3</vt:lpstr>
      <vt:lpstr>Wisp</vt:lpstr>
      <vt:lpstr>             Healthcare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Analysis</dc:title>
  <dc:creator>Sai</dc:creator>
  <cp:lastModifiedBy>Kothekar-PC</cp:lastModifiedBy>
  <cp:revision>9</cp:revision>
  <dcterms:created xsi:type="dcterms:W3CDTF">2022-04-01T10:27:24Z</dcterms:created>
  <dcterms:modified xsi:type="dcterms:W3CDTF">2022-12-23T07:50:01Z</dcterms:modified>
</cp:coreProperties>
</file>