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2" r:id="rId6"/>
    <p:sldId id="276" r:id="rId7"/>
    <p:sldId id="267" r:id="rId8"/>
    <p:sldId id="268" r:id="rId9"/>
    <p:sldId id="269" r:id="rId10"/>
    <p:sldId id="273" r:id="rId11"/>
    <p:sldId id="277" r:id="rId12"/>
    <p:sldId id="278" r:id="rId13"/>
    <p:sldId id="279" r:id="rId14"/>
    <p:sldId id="280" r:id="rId15"/>
    <p:sldId id="281" r:id="rId16"/>
    <p:sldId id="282" r:id="rId17"/>
    <p:sldId id="28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1260" y="3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74DAC19-1F80-4826-9372-517B001467C1}" type="datetimeFigureOut">
              <a:rPr lang="en-IN" smtClean="0"/>
              <a:t>01-04-2025</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737187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3667454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37103955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00249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3407998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4DAC19-1F80-4826-9372-517B001467C1}"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2596390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74DAC19-1F80-4826-9372-517B001467C1}"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2230506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DAC19-1F80-4826-9372-517B001467C1}"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5961562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DAC19-1F80-4826-9372-517B001467C1}"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1710629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4DAC19-1F80-4826-9372-517B001467C1}"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2396400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4DAC19-1F80-4826-9372-517B001467C1}"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23290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383535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4DAC19-1F80-4826-9372-517B001467C1}" type="datetimeFigureOut">
              <a:rPr lang="en-IN" smtClean="0"/>
              <a:t>01-04-2025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410371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4DAC19-1F80-4826-9372-517B001467C1}"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974206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4DAC19-1F80-4826-9372-517B001467C1}" type="datetimeFigureOut">
              <a:rPr lang="en-IN" smtClean="0"/>
              <a:t>01-04-2025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4260698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1868602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4DAC19-1F80-4826-9372-517B001467C1}"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5A3668-082C-4EC2-BAAE-7D8228CA0F20}" type="slidenum">
              <a:rPr lang="en-IN" smtClean="0"/>
              <a:t>‹#›</a:t>
            </a:fld>
            <a:endParaRPr lang="en-IN"/>
          </a:p>
        </p:txBody>
      </p:sp>
    </p:spTree>
    <p:extLst>
      <p:ext uri="{BB962C8B-B14F-4D97-AF65-F5344CB8AC3E}">
        <p14:creationId xmlns:p14="http://schemas.microsoft.com/office/powerpoint/2010/main" val="31718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74DAC19-1F80-4826-9372-517B001467C1}" type="datetimeFigureOut">
              <a:rPr lang="en-IN" smtClean="0"/>
              <a:t>01-04-2025</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8B5A3668-082C-4EC2-BAAE-7D8228CA0F20}" type="slidenum">
              <a:rPr lang="en-IN" smtClean="0"/>
              <a:t>‹#›</a:t>
            </a:fld>
            <a:endParaRPr lang="en-IN"/>
          </a:p>
        </p:txBody>
      </p:sp>
    </p:spTree>
    <p:extLst>
      <p:ext uri="{BB962C8B-B14F-4D97-AF65-F5344CB8AC3E}">
        <p14:creationId xmlns:p14="http://schemas.microsoft.com/office/powerpoint/2010/main" val="264031553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Image 0" descr="preencoded.png">
            <a:extLst>
              <a:ext uri="{FF2B5EF4-FFF2-40B4-BE49-F238E27FC236}">
                <a16:creationId xmlns:a16="http://schemas.microsoft.com/office/drawing/2014/main" id="{14DF895B-A83F-72AD-B8AE-1F95CA597F3B}"/>
              </a:ext>
            </a:extLst>
          </p:cNvPr>
          <p:cNvPicPr>
            <a:picLocks noChangeAspect="1"/>
          </p:cNvPicPr>
          <p:nvPr/>
        </p:nvPicPr>
        <p:blipFill>
          <a:blip r:embed="rId4">
            <a:alphaModFix/>
          </a:blip>
          <a:srcRect l="29151" r="36193"/>
          <a:stretch/>
        </p:blipFill>
        <p:spPr>
          <a:xfrm>
            <a:off x="3611" y="10"/>
            <a:ext cx="12188389" cy="6857990"/>
          </a:xfrm>
          <a:prstGeom prst="rect">
            <a:avLst/>
          </a:prstGeom>
        </p:spPr>
      </p:pic>
      <p:grpSp>
        <p:nvGrpSpPr>
          <p:cNvPr id="13" name="Group 1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646C5D18-5FE5-705C-0CA9-64E66B07A21F}"/>
              </a:ext>
            </a:extLst>
          </p:cNvPr>
          <p:cNvSpPr>
            <a:spLocks noGrp="1"/>
          </p:cNvSpPr>
          <p:nvPr>
            <p:ph type="ctrTitle"/>
          </p:nvPr>
        </p:nvSpPr>
        <p:spPr>
          <a:xfrm>
            <a:off x="2667000" y="2328334"/>
            <a:ext cx="6858000" cy="1367896"/>
          </a:xfrm>
        </p:spPr>
        <p:txBody>
          <a:bodyPr>
            <a:normAutofit/>
          </a:bodyPr>
          <a:lstStyle/>
          <a:p>
            <a:pPr algn="ctr"/>
            <a:r>
              <a:rPr lang="en-IN" sz="4400" b="1"/>
              <a:t>Public Brawl Detection System</a:t>
            </a:r>
          </a:p>
        </p:txBody>
      </p:sp>
      <p:sp>
        <p:nvSpPr>
          <p:cNvPr id="3" name="Subtitle 2">
            <a:extLst>
              <a:ext uri="{FF2B5EF4-FFF2-40B4-BE49-F238E27FC236}">
                <a16:creationId xmlns:a16="http://schemas.microsoft.com/office/drawing/2014/main" id="{4BF255F9-86DE-99C7-A5AF-4FE3F2B08F37}"/>
              </a:ext>
            </a:extLst>
          </p:cNvPr>
          <p:cNvSpPr>
            <a:spLocks noGrp="1"/>
          </p:cNvSpPr>
          <p:nvPr>
            <p:ph type="subTitle" idx="1"/>
          </p:nvPr>
        </p:nvSpPr>
        <p:spPr>
          <a:xfrm>
            <a:off x="2667001" y="3602038"/>
            <a:ext cx="6857999" cy="953029"/>
          </a:xfrm>
        </p:spPr>
        <p:txBody>
          <a:bodyPr>
            <a:normAutofit/>
          </a:bodyPr>
          <a:lstStyle/>
          <a:p>
            <a:pPr algn="ctr"/>
            <a:r>
              <a:rPr lang="en-US"/>
              <a:t>Using AI and ML to detect public brawls in real-time through an advanced detection system.</a:t>
            </a:r>
            <a:endParaRPr lang="en-IN"/>
          </a:p>
        </p:txBody>
      </p:sp>
    </p:spTree>
    <p:extLst>
      <p:ext uri="{BB962C8B-B14F-4D97-AF65-F5344CB8AC3E}">
        <p14:creationId xmlns:p14="http://schemas.microsoft.com/office/powerpoint/2010/main" val="2191870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E7105-8121-A041-CBF6-44E2D9A28D54}"/>
              </a:ext>
            </a:extLst>
          </p:cNvPr>
          <p:cNvSpPr>
            <a:spLocks noGrp="1"/>
          </p:cNvSpPr>
          <p:nvPr>
            <p:ph type="ctrTitle"/>
          </p:nvPr>
        </p:nvSpPr>
        <p:spPr>
          <a:xfrm>
            <a:off x="1876423" y="0"/>
            <a:ext cx="8791575" cy="2387600"/>
          </a:xfrm>
        </p:spPr>
        <p:txBody>
          <a:bodyPr/>
          <a:lstStyle/>
          <a:p>
            <a:r>
              <a:rPr lang="en-IN" b="1" dirty="0"/>
              <a:t>Testing and Evaluation</a:t>
            </a:r>
          </a:p>
        </p:txBody>
      </p:sp>
      <p:sp>
        <p:nvSpPr>
          <p:cNvPr id="3" name="Subtitle 2">
            <a:extLst>
              <a:ext uri="{FF2B5EF4-FFF2-40B4-BE49-F238E27FC236}">
                <a16:creationId xmlns:a16="http://schemas.microsoft.com/office/drawing/2014/main" id="{40664ADA-E687-EBF9-77C0-82DE42DBBF34}"/>
              </a:ext>
            </a:extLst>
          </p:cNvPr>
          <p:cNvSpPr>
            <a:spLocks noGrp="1"/>
          </p:cNvSpPr>
          <p:nvPr>
            <p:ph type="subTitle" idx="1"/>
          </p:nvPr>
        </p:nvSpPr>
        <p:spPr>
          <a:xfrm>
            <a:off x="1876423" y="2490993"/>
            <a:ext cx="8791575" cy="1655762"/>
          </a:xfrm>
        </p:spPr>
        <p:txBody>
          <a:bodyPr>
            <a:noAutofit/>
          </a:bodyPr>
          <a:lstStyle/>
          <a:p>
            <a:r>
              <a:rPr lang="en-IN" sz="1800" b="1" dirty="0">
                <a:solidFill>
                  <a:schemeClr val="tx1"/>
                </a:solidFill>
              </a:rPr>
              <a:t>Objective</a:t>
            </a:r>
          </a:p>
          <a:p>
            <a:r>
              <a:rPr lang="en-US" sz="1800" b="1" dirty="0">
                <a:solidFill>
                  <a:schemeClr val="tx1"/>
                </a:solidFill>
              </a:rPr>
              <a:t>To evaluate the performance of the trained deep learning model on unseen test videos and validate its ability to detect brawls accurately. The system also estimates the number of people present in a scene when a brawl is detected.</a:t>
            </a:r>
            <a:endParaRPr lang="en-IN" sz="1800" b="1" dirty="0">
              <a:solidFill>
                <a:schemeClr val="tx1"/>
              </a:solidFill>
            </a:endParaRPr>
          </a:p>
        </p:txBody>
      </p:sp>
    </p:spTree>
    <p:extLst>
      <p:ext uri="{BB962C8B-B14F-4D97-AF65-F5344CB8AC3E}">
        <p14:creationId xmlns:p14="http://schemas.microsoft.com/office/powerpoint/2010/main" val="29677767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EC07C-B5C0-7673-C810-68735A220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7373BB-B95C-C832-CC18-C63518BCB1C4}"/>
              </a:ext>
            </a:extLst>
          </p:cNvPr>
          <p:cNvSpPr>
            <a:spLocks noGrp="1"/>
          </p:cNvSpPr>
          <p:nvPr>
            <p:ph type="ctrTitle"/>
          </p:nvPr>
        </p:nvSpPr>
        <p:spPr>
          <a:xfrm>
            <a:off x="1876423" y="0"/>
            <a:ext cx="8791575" cy="2387600"/>
          </a:xfrm>
        </p:spPr>
        <p:txBody>
          <a:bodyPr/>
          <a:lstStyle/>
          <a:p>
            <a:r>
              <a:rPr lang="en-IN" b="1" dirty="0"/>
              <a:t>Testing and Evaluation</a:t>
            </a:r>
          </a:p>
        </p:txBody>
      </p:sp>
      <p:sp>
        <p:nvSpPr>
          <p:cNvPr id="3" name="Subtitle 2">
            <a:extLst>
              <a:ext uri="{FF2B5EF4-FFF2-40B4-BE49-F238E27FC236}">
                <a16:creationId xmlns:a16="http://schemas.microsoft.com/office/drawing/2014/main" id="{8A807D0A-741D-0134-A5B7-5A8598E3AB6B}"/>
              </a:ext>
            </a:extLst>
          </p:cNvPr>
          <p:cNvSpPr>
            <a:spLocks noGrp="1"/>
          </p:cNvSpPr>
          <p:nvPr>
            <p:ph type="subTitle" idx="1"/>
          </p:nvPr>
        </p:nvSpPr>
        <p:spPr>
          <a:xfrm>
            <a:off x="1876423" y="2490993"/>
            <a:ext cx="8791575" cy="2387600"/>
          </a:xfrm>
        </p:spPr>
        <p:txBody>
          <a:bodyPr>
            <a:noAutofit/>
          </a:bodyPr>
          <a:lstStyle/>
          <a:p>
            <a:r>
              <a:rPr lang="en-IN" sz="1800" b="1" dirty="0">
                <a:solidFill>
                  <a:schemeClr val="tx1"/>
                </a:solidFill>
              </a:rPr>
              <a:t>Methodology</a:t>
            </a:r>
          </a:p>
          <a:p>
            <a:pPr marL="457200" indent="-457200">
              <a:buAutoNum type="arabicPeriod"/>
            </a:pPr>
            <a:r>
              <a:rPr lang="en-US" sz="1800" b="1" dirty="0">
                <a:solidFill>
                  <a:schemeClr val="tx1"/>
                </a:solidFill>
              </a:rPr>
              <a:t>Loading the Trained Model</a:t>
            </a:r>
            <a:endParaRPr lang="en-IN" sz="1800" b="1" dirty="0">
              <a:solidFill>
                <a:schemeClr val="tx1"/>
              </a:solidFill>
            </a:endParaRP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pre-trained video classification model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brawl_detection_model.pth</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is loaded into the system using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PyTorch's</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load_state_dict</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model is set to evaluation mode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model.eval</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to ensure it does not update weights during inference.</a:t>
            </a:r>
          </a:p>
          <a:p>
            <a:endParaRPr lang="en-IN" sz="1800" b="1" dirty="0">
              <a:solidFill>
                <a:schemeClr val="tx1"/>
              </a:solidFill>
            </a:endParaRPr>
          </a:p>
          <a:p>
            <a:endParaRPr lang="en-IN" sz="1800" b="1" dirty="0">
              <a:solidFill>
                <a:schemeClr val="tx1"/>
              </a:solidFill>
            </a:endParaRPr>
          </a:p>
          <a:p>
            <a:endParaRPr lang="en-IN" sz="1800" b="1" dirty="0">
              <a:solidFill>
                <a:schemeClr val="tx1"/>
              </a:solidFill>
            </a:endParaRPr>
          </a:p>
          <a:p>
            <a:endParaRPr lang="en-IN" sz="1800" b="1" dirty="0">
              <a:solidFill>
                <a:schemeClr val="tx1"/>
              </a:solidFill>
            </a:endParaRPr>
          </a:p>
        </p:txBody>
      </p:sp>
    </p:spTree>
    <p:extLst>
      <p:ext uri="{BB962C8B-B14F-4D97-AF65-F5344CB8AC3E}">
        <p14:creationId xmlns:p14="http://schemas.microsoft.com/office/powerpoint/2010/main" val="303161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0D38D-A0B2-17EB-FDA8-5DA520CA4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B673C-A9C0-72FB-7FB6-D12B1E6B221E}"/>
              </a:ext>
            </a:extLst>
          </p:cNvPr>
          <p:cNvSpPr>
            <a:spLocks noGrp="1"/>
          </p:cNvSpPr>
          <p:nvPr>
            <p:ph type="ctrTitle"/>
          </p:nvPr>
        </p:nvSpPr>
        <p:spPr>
          <a:xfrm>
            <a:off x="1876423" y="0"/>
            <a:ext cx="8791575" cy="2387600"/>
          </a:xfrm>
        </p:spPr>
        <p:txBody>
          <a:bodyPr/>
          <a:lstStyle/>
          <a:p>
            <a:r>
              <a:rPr lang="en-IN" b="1" dirty="0"/>
              <a:t>Testing and Evaluation</a:t>
            </a:r>
          </a:p>
        </p:txBody>
      </p:sp>
      <p:sp>
        <p:nvSpPr>
          <p:cNvPr id="3" name="Subtitle 2">
            <a:extLst>
              <a:ext uri="{FF2B5EF4-FFF2-40B4-BE49-F238E27FC236}">
                <a16:creationId xmlns:a16="http://schemas.microsoft.com/office/drawing/2014/main" id="{A11F5648-5698-C0BA-B87C-E375341B6606}"/>
              </a:ext>
            </a:extLst>
          </p:cNvPr>
          <p:cNvSpPr>
            <a:spLocks noGrp="1"/>
          </p:cNvSpPr>
          <p:nvPr>
            <p:ph type="subTitle" idx="1"/>
          </p:nvPr>
        </p:nvSpPr>
        <p:spPr>
          <a:xfrm>
            <a:off x="1876423" y="2490993"/>
            <a:ext cx="8791575" cy="3870478"/>
          </a:xfrm>
        </p:spPr>
        <p:txBody>
          <a:bodyPr>
            <a:normAutofit fontScale="85000" lnSpcReduction="20000"/>
          </a:bodyPr>
          <a:lstStyle/>
          <a:p>
            <a:r>
              <a:rPr lang="en-IN" b="1" dirty="0">
                <a:solidFill>
                  <a:schemeClr val="tx1"/>
                </a:solidFill>
              </a:rPr>
              <a:t>Methodology</a:t>
            </a:r>
          </a:p>
          <a:p>
            <a:r>
              <a:rPr lang="en-IN" b="1" dirty="0">
                <a:solidFill>
                  <a:schemeClr val="tx1"/>
                </a:solidFill>
              </a:rPr>
              <a:t>2. Preparing the Test Dataset </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Test Videos Location: "Test" folder.</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File Naming: "Video_*.mp4" format.</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Data Preprocessing:</a:t>
            </a:r>
          </a:p>
          <a:p>
            <a:pPr marL="342900" lvl="0" indent="-342900">
              <a:lnSpc>
                <a:spcPct val="107000"/>
              </a:lnSpc>
              <a:spcAft>
                <a:spcPts val="800"/>
              </a:spcAft>
              <a:buSzPts val="1000"/>
              <a:buFont typeface="Arial" panose="020B0604020202020204" pitchFamily="34" charset="0"/>
              <a:buChar char="•"/>
              <a:tabLst>
                <a:tab pos="457200" algn="l"/>
              </a:tabLst>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Loaded using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VideoDataset</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class.</a:t>
            </a:r>
          </a:p>
          <a:p>
            <a:pPr marL="342900" lvl="0" indent="-342900">
              <a:lnSpc>
                <a:spcPct val="107000"/>
              </a:lnSpc>
              <a:spcAft>
                <a:spcPts val="800"/>
              </a:spcAft>
              <a:buSzPts val="1000"/>
              <a:buFont typeface="Arial" panose="020B0604020202020204" pitchFamily="34" charset="0"/>
              <a:buChar char="•"/>
              <a:tabLst>
                <a:tab pos="457200" algn="l"/>
              </a:tabLst>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Applied same transformations as training (resizing, normalization).</a:t>
            </a:r>
          </a:p>
          <a:p>
            <a:pPr marL="342900" lvl="0" indent="-342900">
              <a:lnSpc>
                <a:spcPct val="107000"/>
              </a:lnSpc>
              <a:spcAft>
                <a:spcPts val="800"/>
              </a:spcAft>
              <a:buSzPts val="1000"/>
              <a:buFont typeface="Arial" panose="020B0604020202020204" pitchFamily="34" charset="0"/>
              <a:buChar char="•"/>
              <a:tabLst>
                <a:tab pos="457200" algn="l"/>
              </a:tabLst>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Passed through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DataLoader</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for efficient batch processing.</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Test Batch Size: 8 videos at a time (same as training).</a:t>
            </a:r>
          </a:p>
          <a:p>
            <a:endPar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sz="1200" b="1" dirty="0">
              <a:solidFill>
                <a:schemeClr val="tx1"/>
              </a:solidFill>
            </a:endParaRPr>
          </a:p>
        </p:txBody>
      </p:sp>
    </p:spTree>
    <p:extLst>
      <p:ext uri="{BB962C8B-B14F-4D97-AF65-F5344CB8AC3E}">
        <p14:creationId xmlns:p14="http://schemas.microsoft.com/office/powerpoint/2010/main" val="260233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9764AB-7666-01FA-2749-F45EB18DE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997D6-1091-CB5A-2186-24CC20AD8DAD}"/>
              </a:ext>
            </a:extLst>
          </p:cNvPr>
          <p:cNvSpPr>
            <a:spLocks noGrp="1"/>
          </p:cNvSpPr>
          <p:nvPr>
            <p:ph type="ctrTitle"/>
          </p:nvPr>
        </p:nvSpPr>
        <p:spPr>
          <a:xfrm>
            <a:off x="1876423" y="0"/>
            <a:ext cx="8791575" cy="2387600"/>
          </a:xfrm>
        </p:spPr>
        <p:txBody>
          <a:bodyPr/>
          <a:lstStyle/>
          <a:p>
            <a:r>
              <a:rPr lang="en-IN" b="1" dirty="0"/>
              <a:t>Testing and Evaluation</a:t>
            </a:r>
          </a:p>
        </p:txBody>
      </p:sp>
      <p:sp>
        <p:nvSpPr>
          <p:cNvPr id="3" name="Subtitle 2">
            <a:extLst>
              <a:ext uri="{FF2B5EF4-FFF2-40B4-BE49-F238E27FC236}">
                <a16:creationId xmlns:a16="http://schemas.microsoft.com/office/drawing/2014/main" id="{233C15B2-57AB-3982-ACBC-2B23E750EB5F}"/>
              </a:ext>
            </a:extLst>
          </p:cNvPr>
          <p:cNvSpPr>
            <a:spLocks noGrp="1"/>
          </p:cNvSpPr>
          <p:nvPr>
            <p:ph type="subTitle" idx="1"/>
          </p:nvPr>
        </p:nvSpPr>
        <p:spPr>
          <a:xfrm>
            <a:off x="1876423" y="2490993"/>
            <a:ext cx="8791575" cy="3870478"/>
          </a:xfrm>
        </p:spPr>
        <p:txBody>
          <a:bodyPr>
            <a:normAutofit fontScale="92500" lnSpcReduction="10000"/>
          </a:bodyPr>
          <a:lstStyle/>
          <a:p>
            <a:r>
              <a:rPr lang="en-IN" b="1" dirty="0">
                <a:solidFill>
                  <a:schemeClr val="tx1"/>
                </a:solidFill>
              </a:rPr>
              <a:t>Methodology</a:t>
            </a:r>
          </a:p>
          <a:p>
            <a:r>
              <a:rPr lang="en-IN" b="1" dirty="0">
                <a:solidFill>
                  <a:schemeClr val="tx1"/>
                </a:solidFill>
              </a:rPr>
              <a:t>3. Prediction Process </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model processes each test video and classifies it as either:</a:t>
            </a:r>
          </a:p>
          <a:p>
            <a:pPr marL="342900" lvl="0" indent="-342900">
              <a:lnSpc>
                <a:spcPct val="107000"/>
              </a:lnSpc>
              <a:spcAft>
                <a:spcPts val="800"/>
              </a:spcAft>
              <a:buSzPts val="1000"/>
              <a:buFont typeface="Arial" panose="020B0604020202020204" pitchFamily="34" charset="0"/>
              <a:buChar char="•"/>
              <a:tabLst>
                <a:tab pos="457200" algn="l"/>
              </a:tabLst>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Brawl (Class 1)</a:t>
            </a:r>
          </a:p>
          <a:p>
            <a:pPr marL="342900" lvl="0" indent="-342900">
              <a:lnSpc>
                <a:spcPct val="107000"/>
              </a:lnSpc>
              <a:spcAft>
                <a:spcPts val="800"/>
              </a:spcAft>
              <a:buSzPts val="1000"/>
              <a:buFont typeface="Arial" panose="020B0604020202020204" pitchFamily="34" charset="0"/>
              <a:buChar char="•"/>
              <a:tabLst>
                <a:tab pos="457200" algn="l"/>
              </a:tabLst>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Peace (Class 0)</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model outputs prediction scores, and the highest probability class is selected using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torch.argmax</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prediction results are stored in a list along with the video filename.</a:t>
            </a:r>
          </a:p>
          <a:p>
            <a:endPar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sz="1200" b="1" dirty="0">
              <a:solidFill>
                <a:schemeClr val="tx1"/>
              </a:solidFill>
            </a:endParaRPr>
          </a:p>
        </p:txBody>
      </p:sp>
    </p:spTree>
    <p:extLst>
      <p:ext uri="{BB962C8B-B14F-4D97-AF65-F5344CB8AC3E}">
        <p14:creationId xmlns:p14="http://schemas.microsoft.com/office/powerpoint/2010/main" val="45276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F349A-5DA5-1D16-5F31-5D4A18625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B99817-B6EA-CEC6-966F-2E7E78E6D80E}"/>
              </a:ext>
            </a:extLst>
          </p:cNvPr>
          <p:cNvSpPr>
            <a:spLocks noGrp="1"/>
          </p:cNvSpPr>
          <p:nvPr>
            <p:ph type="ctrTitle"/>
          </p:nvPr>
        </p:nvSpPr>
        <p:spPr>
          <a:xfrm>
            <a:off x="1876423" y="0"/>
            <a:ext cx="8791575" cy="2387600"/>
          </a:xfrm>
        </p:spPr>
        <p:txBody>
          <a:bodyPr/>
          <a:lstStyle/>
          <a:p>
            <a:r>
              <a:rPr lang="en-IN" b="1" dirty="0"/>
              <a:t>Testing and Evaluation</a:t>
            </a:r>
          </a:p>
        </p:txBody>
      </p:sp>
      <p:sp>
        <p:nvSpPr>
          <p:cNvPr id="3" name="Subtitle 2">
            <a:extLst>
              <a:ext uri="{FF2B5EF4-FFF2-40B4-BE49-F238E27FC236}">
                <a16:creationId xmlns:a16="http://schemas.microsoft.com/office/drawing/2014/main" id="{2AE4DD52-5B71-A203-D383-D135B985AD94}"/>
              </a:ext>
            </a:extLst>
          </p:cNvPr>
          <p:cNvSpPr>
            <a:spLocks noGrp="1"/>
          </p:cNvSpPr>
          <p:nvPr>
            <p:ph type="subTitle" idx="1"/>
          </p:nvPr>
        </p:nvSpPr>
        <p:spPr>
          <a:xfrm>
            <a:off x="1876423" y="2490993"/>
            <a:ext cx="8791575" cy="3870478"/>
          </a:xfrm>
        </p:spPr>
        <p:txBody>
          <a:bodyPr>
            <a:normAutofit lnSpcReduction="10000"/>
          </a:bodyPr>
          <a:lstStyle/>
          <a:p>
            <a:r>
              <a:rPr lang="en-IN" b="1" dirty="0">
                <a:solidFill>
                  <a:schemeClr val="tx1"/>
                </a:solidFill>
              </a:rPr>
              <a:t>Methodology</a:t>
            </a:r>
          </a:p>
          <a:p>
            <a:r>
              <a:rPr lang="en-IN" b="1" dirty="0">
                <a:solidFill>
                  <a:schemeClr val="tx1"/>
                </a:solidFill>
              </a:rPr>
              <a:t>4. People Counting with YOLOv8</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If a video is classified as Brawl (Class 1), the People Counting Model (YOLOv8) is triggered.</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Each frame of the video is passed through YOLOv8, which detects and counts objects classified as 'person'.</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maximum number of people detected in a single frame is recorded as the person count.</a:t>
            </a:r>
          </a:p>
          <a:p>
            <a:pPr marL="285750" indent="-285750">
              <a:lnSpc>
                <a:spcPct val="107000"/>
              </a:lnSpc>
              <a:spcAft>
                <a:spcPts val="800"/>
              </a:spcAft>
              <a:buFont typeface="Arial" panose="020B0604020202020204" pitchFamily="34" charset="0"/>
              <a:buChar char="•"/>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If a video is classified as Peace (Class 0), the person count is set to 0.</a:t>
            </a:r>
          </a:p>
          <a:p>
            <a:endPar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sz="1200" b="1" dirty="0">
              <a:solidFill>
                <a:schemeClr val="tx1"/>
              </a:solidFill>
            </a:endParaRPr>
          </a:p>
        </p:txBody>
      </p:sp>
    </p:spTree>
    <p:extLst>
      <p:ext uri="{BB962C8B-B14F-4D97-AF65-F5344CB8AC3E}">
        <p14:creationId xmlns:p14="http://schemas.microsoft.com/office/powerpoint/2010/main" val="270024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06ADA-E22D-1F13-088C-EDA487C32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40A9F3-FD00-8F8E-6E72-308B6B483602}"/>
              </a:ext>
            </a:extLst>
          </p:cNvPr>
          <p:cNvSpPr>
            <a:spLocks noGrp="1"/>
          </p:cNvSpPr>
          <p:nvPr>
            <p:ph type="ctrTitle"/>
          </p:nvPr>
        </p:nvSpPr>
        <p:spPr>
          <a:xfrm>
            <a:off x="1876423" y="0"/>
            <a:ext cx="8791575" cy="2387600"/>
          </a:xfrm>
        </p:spPr>
        <p:txBody>
          <a:bodyPr/>
          <a:lstStyle/>
          <a:p>
            <a:r>
              <a:rPr lang="en-IN" b="1" dirty="0"/>
              <a:t>Testing and Evaluation</a:t>
            </a:r>
          </a:p>
        </p:txBody>
      </p:sp>
      <p:sp>
        <p:nvSpPr>
          <p:cNvPr id="3" name="Subtitle 2">
            <a:extLst>
              <a:ext uri="{FF2B5EF4-FFF2-40B4-BE49-F238E27FC236}">
                <a16:creationId xmlns:a16="http://schemas.microsoft.com/office/drawing/2014/main" id="{402D64CE-C7C4-0270-B249-785C43037FFA}"/>
              </a:ext>
            </a:extLst>
          </p:cNvPr>
          <p:cNvSpPr>
            <a:spLocks noGrp="1"/>
          </p:cNvSpPr>
          <p:nvPr>
            <p:ph type="subTitle" idx="1"/>
          </p:nvPr>
        </p:nvSpPr>
        <p:spPr>
          <a:xfrm>
            <a:off x="1876423" y="2490993"/>
            <a:ext cx="8791575" cy="3870478"/>
          </a:xfrm>
        </p:spPr>
        <p:txBody>
          <a:bodyPr>
            <a:normAutofit/>
          </a:bodyPr>
          <a:lstStyle/>
          <a:p>
            <a:r>
              <a:rPr lang="en-IN" b="1" dirty="0">
                <a:solidFill>
                  <a:schemeClr val="tx1"/>
                </a:solidFill>
              </a:rPr>
              <a:t>Methodology</a:t>
            </a:r>
          </a:p>
          <a:p>
            <a:r>
              <a:rPr lang="en-IN" b="1" dirty="0">
                <a:solidFill>
                  <a:schemeClr val="tx1"/>
                </a:solidFill>
              </a:rPr>
              <a:t>5. Storing Results in a </a:t>
            </a:r>
            <a:r>
              <a:rPr lang="en-IN" b="1" dirty="0" err="1">
                <a:solidFill>
                  <a:schemeClr val="tx1"/>
                </a:solidFill>
              </a:rPr>
              <a:t>DataFrame</a:t>
            </a:r>
            <a:r>
              <a:rPr lang="en-IN" b="1" dirty="0">
                <a:solidFill>
                  <a:schemeClr val="tx1"/>
                </a:solidFill>
              </a:rPr>
              <a:t> </a:t>
            </a:r>
          </a:p>
          <a:p>
            <a:pPr marL="342900" lvl="0" indent="-342900">
              <a:lnSpc>
                <a:spcPct val="107000"/>
              </a:lnSpc>
              <a:spcAft>
                <a:spcPts val="800"/>
              </a:spcAft>
              <a:buSzPts val="1000"/>
              <a:buFont typeface="Symbol" panose="05050102010706020507" pitchFamily="18" charset="2"/>
              <a:buChar char=""/>
              <a:tabLst>
                <a:tab pos="457200" algn="l"/>
              </a:tabLst>
            </a:pP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After processing all test videos, the final results are stored in a Pandas </a:t>
            </a:r>
            <a:r>
              <a:rPr lang="en-IN" sz="1800" b="1" dirty="0" err="1">
                <a:solidFill>
                  <a:schemeClr val="tx1"/>
                </a:solidFill>
                <a:effectLst/>
                <a:latin typeface="Aptos" panose="020B0004020202020204" pitchFamily="34" charset="0"/>
                <a:ea typeface="Aptos" panose="020B0004020202020204" pitchFamily="34" charset="0"/>
                <a:cs typeface="Times New Roman" panose="02020603050405020304" pitchFamily="18" charset="0"/>
              </a:rPr>
              <a:t>DataFrame</a:t>
            </a:r>
            <a:r>
              <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with the following columns:</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Predicted Label:</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1 → Brawl</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0 → Peace</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Person Count: Number of people detected in the video (only for Brawl cases).</a:t>
            </a:r>
          </a:p>
          <a:p>
            <a:endParaRPr lang="en-IN" sz="18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endParaRPr lang="en-IN" b="1" dirty="0">
              <a:solidFill>
                <a:schemeClr val="tx1"/>
              </a:solidFill>
            </a:endParaRPr>
          </a:p>
          <a:p>
            <a:endParaRPr lang="en-IN" b="1" dirty="0">
              <a:solidFill>
                <a:schemeClr val="tx1"/>
              </a:solidFill>
            </a:endParaRPr>
          </a:p>
          <a:p>
            <a:endParaRPr lang="en-IN" b="1" dirty="0">
              <a:solidFill>
                <a:schemeClr val="tx1"/>
              </a:solidFill>
            </a:endParaRPr>
          </a:p>
          <a:p>
            <a:endParaRPr lang="en-IN" sz="1200" b="1" dirty="0">
              <a:solidFill>
                <a:schemeClr val="tx1"/>
              </a:solidFill>
            </a:endParaRPr>
          </a:p>
        </p:txBody>
      </p:sp>
      <p:graphicFrame>
        <p:nvGraphicFramePr>
          <p:cNvPr id="4" name="Table 3">
            <a:extLst>
              <a:ext uri="{FF2B5EF4-FFF2-40B4-BE49-F238E27FC236}">
                <a16:creationId xmlns:a16="http://schemas.microsoft.com/office/drawing/2014/main" id="{93C52CA8-7550-13EF-BA8D-F495CD3A5A8B}"/>
              </a:ext>
            </a:extLst>
          </p:cNvPr>
          <p:cNvGraphicFramePr>
            <a:graphicFrameLocks noGrp="1"/>
          </p:cNvGraphicFramePr>
          <p:nvPr>
            <p:extLst>
              <p:ext uri="{D42A27DB-BD31-4B8C-83A1-F6EECF244321}">
                <p14:modId xmlns:p14="http://schemas.microsoft.com/office/powerpoint/2010/main" val="4026252059"/>
              </p:ext>
            </p:extLst>
          </p:nvPr>
        </p:nvGraphicFramePr>
        <p:xfrm>
          <a:off x="4513007" y="4161612"/>
          <a:ext cx="5646993" cy="1463040"/>
        </p:xfrm>
        <a:graphic>
          <a:graphicData uri="http://schemas.openxmlformats.org/drawingml/2006/table">
            <a:tbl>
              <a:tblPr firstRow="1" bandRow="1">
                <a:tableStyleId>{5C22544A-7EE6-4342-B048-85BDC9FD1C3A}</a:tableStyleId>
              </a:tblPr>
              <a:tblGrid>
                <a:gridCol w="1882331">
                  <a:extLst>
                    <a:ext uri="{9D8B030D-6E8A-4147-A177-3AD203B41FA5}">
                      <a16:colId xmlns:a16="http://schemas.microsoft.com/office/drawing/2014/main" val="2799799521"/>
                    </a:ext>
                  </a:extLst>
                </a:gridCol>
                <a:gridCol w="1882331">
                  <a:extLst>
                    <a:ext uri="{9D8B030D-6E8A-4147-A177-3AD203B41FA5}">
                      <a16:colId xmlns:a16="http://schemas.microsoft.com/office/drawing/2014/main" val="3642428367"/>
                    </a:ext>
                  </a:extLst>
                </a:gridCol>
                <a:gridCol w="1882331">
                  <a:extLst>
                    <a:ext uri="{9D8B030D-6E8A-4147-A177-3AD203B41FA5}">
                      <a16:colId xmlns:a16="http://schemas.microsoft.com/office/drawing/2014/main" val="3550140758"/>
                    </a:ext>
                  </a:extLst>
                </a:gridCol>
              </a:tblGrid>
              <a:tr h="287744">
                <a:tc>
                  <a:txBody>
                    <a:bodyPr/>
                    <a:lstStyle/>
                    <a:p>
                      <a:r>
                        <a:rPr lang="en-IN" dirty="0"/>
                        <a:t>Video ID</a:t>
                      </a:r>
                    </a:p>
                  </a:txBody>
                  <a:tcPr/>
                </a:tc>
                <a:tc>
                  <a:txBody>
                    <a:bodyPr/>
                    <a:lstStyle/>
                    <a:p>
                      <a:r>
                        <a:rPr lang="en-IN" dirty="0"/>
                        <a:t>Predicted Label</a:t>
                      </a:r>
                    </a:p>
                  </a:txBody>
                  <a:tcPr/>
                </a:tc>
                <a:tc>
                  <a:txBody>
                    <a:bodyPr/>
                    <a:lstStyle/>
                    <a:p>
                      <a:r>
                        <a:rPr lang="en-IN" dirty="0"/>
                        <a:t>Person Count</a:t>
                      </a:r>
                    </a:p>
                  </a:txBody>
                  <a:tcPr/>
                </a:tc>
                <a:extLst>
                  <a:ext uri="{0D108BD9-81ED-4DB2-BD59-A6C34878D82A}">
                    <a16:rowId xmlns:a16="http://schemas.microsoft.com/office/drawing/2014/main" val="836681159"/>
                  </a:ext>
                </a:extLst>
              </a:tr>
              <a:tr h="287744">
                <a:tc>
                  <a:txBody>
                    <a:bodyPr/>
                    <a:lstStyle/>
                    <a:p>
                      <a:r>
                        <a:rPr lang="en-IN"/>
                        <a:t>Video_001.mp4</a:t>
                      </a:r>
                    </a:p>
                  </a:txBody>
                  <a:tcPr anchor="ctr"/>
                </a:tc>
                <a:tc>
                  <a:txBody>
                    <a:bodyPr/>
                    <a:lstStyle/>
                    <a:p>
                      <a:r>
                        <a:rPr lang="en-IN"/>
                        <a:t>1 (Brawl)</a:t>
                      </a:r>
                    </a:p>
                  </a:txBody>
                  <a:tcPr anchor="ctr"/>
                </a:tc>
                <a:tc>
                  <a:txBody>
                    <a:bodyPr/>
                    <a:lstStyle/>
                    <a:p>
                      <a:r>
                        <a:rPr lang="en-IN"/>
                        <a:t>5</a:t>
                      </a:r>
                    </a:p>
                  </a:txBody>
                  <a:tcPr anchor="ctr"/>
                </a:tc>
                <a:extLst>
                  <a:ext uri="{0D108BD9-81ED-4DB2-BD59-A6C34878D82A}">
                    <a16:rowId xmlns:a16="http://schemas.microsoft.com/office/drawing/2014/main" val="3685547074"/>
                  </a:ext>
                </a:extLst>
              </a:tr>
              <a:tr h="287744">
                <a:tc>
                  <a:txBody>
                    <a:bodyPr/>
                    <a:lstStyle/>
                    <a:p>
                      <a:r>
                        <a:rPr lang="en-IN" dirty="0"/>
                        <a:t>Video_002.mp4</a:t>
                      </a:r>
                    </a:p>
                  </a:txBody>
                  <a:tcPr anchor="ctr"/>
                </a:tc>
                <a:tc>
                  <a:txBody>
                    <a:bodyPr/>
                    <a:lstStyle/>
                    <a:p>
                      <a:r>
                        <a:rPr lang="en-IN" dirty="0"/>
                        <a:t>0 (Peace)</a:t>
                      </a:r>
                    </a:p>
                  </a:txBody>
                  <a:tcPr anchor="ctr"/>
                </a:tc>
                <a:tc>
                  <a:txBody>
                    <a:bodyPr/>
                    <a:lstStyle/>
                    <a:p>
                      <a:r>
                        <a:rPr lang="en-IN" dirty="0"/>
                        <a:t>0</a:t>
                      </a:r>
                    </a:p>
                  </a:txBody>
                  <a:tcPr anchor="ctr"/>
                </a:tc>
                <a:extLst>
                  <a:ext uri="{0D108BD9-81ED-4DB2-BD59-A6C34878D82A}">
                    <a16:rowId xmlns:a16="http://schemas.microsoft.com/office/drawing/2014/main" val="970092521"/>
                  </a:ext>
                </a:extLst>
              </a:tr>
              <a:tr h="287744">
                <a:tc>
                  <a:txBody>
                    <a:bodyPr/>
                    <a:lstStyle/>
                    <a:p>
                      <a:r>
                        <a:rPr lang="en-IN" dirty="0"/>
                        <a:t>Video_003.mp4</a:t>
                      </a:r>
                    </a:p>
                  </a:txBody>
                  <a:tcPr anchor="ctr"/>
                </a:tc>
                <a:tc>
                  <a:txBody>
                    <a:bodyPr/>
                    <a:lstStyle/>
                    <a:p>
                      <a:r>
                        <a:rPr lang="en-IN"/>
                        <a:t>1 (Brawl)</a:t>
                      </a:r>
                    </a:p>
                  </a:txBody>
                  <a:tcPr anchor="ctr"/>
                </a:tc>
                <a:tc>
                  <a:txBody>
                    <a:bodyPr/>
                    <a:lstStyle/>
                    <a:p>
                      <a:r>
                        <a:rPr lang="en-IN" dirty="0"/>
                        <a:t>7</a:t>
                      </a:r>
                    </a:p>
                  </a:txBody>
                  <a:tcPr anchor="ctr"/>
                </a:tc>
                <a:extLst>
                  <a:ext uri="{0D108BD9-81ED-4DB2-BD59-A6C34878D82A}">
                    <a16:rowId xmlns:a16="http://schemas.microsoft.com/office/drawing/2014/main" val="1495789558"/>
                  </a:ext>
                </a:extLst>
              </a:tr>
            </a:tbl>
          </a:graphicData>
        </a:graphic>
      </p:graphicFrame>
    </p:spTree>
    <p:extLst>
      <p:ext uri="{BB962C8B-B14F-4D97-AF65-F5344CB8AC3E}">
        <p14:creationId xmlns:p14="http://schemas.microsoft.com/office/powerpoint/2010/main" val="2127389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a:extLst>
            <a:ext uri="{FF2B5EF4-FFF2-40B4-BE49-F238E27FC236}">
              <a16:creationId xmlns:a16="http://schemas.microsoft.com/office/drawing/2014/main" id="{67E11CD5-E9C7-DBB2-1771-93162D248226}"/>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068ACACB-DD9E-4155-84BF-8E4D43DEC13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8A7B0AF6-6256-4262-A76E-47B08EAB92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8034A3B1-2FBE-4771-84C6-797415E99D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Image 0" descr="preencoded.png">
            <a:extLst>
              <a:ext uri="{FF2B5EF4-FFF2-40B4-BE49-F238E27FC236}">
                <a16:creationId xmlns:a16="http://schemas.microsoft.com/office/drawing/2014/main" id="{9A4CDD88-0ED2-07E0-3807-21B4FEB84C61}"/>
              </a:ext>
            </a:extLst>
          </p:cNvPr>
          <p:cNvPicPr>
            <a:picLocks noChangeAspect="1"/>
          </p:cNvPicPr>
          <p:nvPr/>
        </p:nvPicPr>
        <p:blipFill>
          <a:blip r:embed="rId4">
            <a:duotone>
              <a:prstClr val="black"/>
              <a:schemeClr val="accent5">
                <a:tint val="45000"/>
                <a:satMod val="400000"/>
              </a:schemeClr>
            </a:duotone>
            <a:alphaModFix/>
          </a:blip>
          <a:srcRect t="32919" r="-1" b="29523"/>
          <a:stretch/>
        </p:blipFill>
        <p:spPr>
          <a:xfrm>
            <a:off x="3611" y="10"/>
            <a:ext cx="12188389" cy="6857990"/>
          </a:xfrm>
          <a:prstGeom prst="rect">
            <a:avLst/>
          </a:prstGeom>
        </p:spPr>
      </p:pic>
      <p:grpSp>
        <p:nvGrpSpPr>
          <p:cNvPr id="13" name="Group 12">
            <a:extLst>
              <a:ext uri="{FF2B5EF4-FFF2-40B4-BE49-F238E27FC236}">
                <a16:creationId xmlns:a16="http://schemas.microsoft.com/office/drawing/2014/main" id="{BF3AEE19-128A-4FF8-954B-A9724F42E0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80F57FCB-2163-4EF8-B6A7-023F6B877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7AB9C7F-4D09-4E13-BD9A-E5C14E37AFD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043B40A6-216C-4409-942A-16B4141973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7" name="Freeform 33">
                <a:extLst>
                  <a:ext uri="{FF2B5EF4-FFF2-40B4-BE49-F238E27FC236}">
                    <a16:creationId xmlns:a16="http://schemas.microsoft.com/office/drawing/2014/main" id="{6F5ED6F5-BEC7-4798-943B-12105A5178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8" name="Freeform 34">
                <a:extLst>
                  <a:ext uri="{FF2B5EF4-FFF2-40B4-BE49-F238E27FC236}">
                    <a16:creationId xmlns:a16="http://schemas.microsoft.com/office/drawing/2014/main" id="{45C6ABB9-CB59-444A-9A14-96A037BC42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9" name="Freeform 37">
                <a:extLst>
                  <a:ext uri="{FF2B5EF4-FFF2-40B4-BE49-F238E27FC236}">
                    <a16:creationId xmlns:a16="http://schemas.microsoft.com/office/drawing/2014/main" id="{C5F74DA3-506A-4911-BADD-B5DADFA9C5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0" name="Freeform 35">
                <a:extLst>
                  <a:ext uri="{FF2B5EF4-FFF2-40B4-BE49-F238E27FC236}">
                    <a16:creationId xmlns:a16="http://schemas.microsoft.com/office/drawing/2014/main" id="{364BA096-7428-4C20-ABC8-CEBBC3E678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1" name="Freeform 36">
                <a:extLst>
                  <a:ext uri="{FF2B5EF4-FFF2-40B4-BE49-F238E27FC236}">
                    <a16:creationId xmlns:a16="http://schemas.microsoft.com/office/drawing/2014/main" id="{25CA3B41-F8C1-48AF-B4B0-83A0E662AA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2" name="Freeform 38">
                <a:extLst>
                  <a:ext uri="{FF2B5EF4-FFF2-40B4-BE49-F238E27FC236}">
                    <a16:creationId xmlns:a16="http://schemas.microsoft.com/office/drawing/2014/main" id="{A2E4BFFC-0D72-4691-AC6F-6D446092C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3" name="Freeform 39">
                <a:extLst>
                  <a:ext uri="{FF2B5EF4-FFF2-40B4-BE49-F238E27FC236}">
                    <a16:creationId xmlns:a16="http://schemas.microsoft.com/office/drawing/2014/main" id="{7E81AA48-AA02-4008-9B21-B1BB05042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4" name="Freeform 40">
                <a:extLst>
                  <a:ext uri="{FF2B5EF4-FFF2-40B4-BE49-F238E27FC236}">
                    <a16:creationId xmlns:a16="http://schemas.microsoft.com/office/drawing/2014/main" id="{08B8F28E-CB03-4B11-8575-F1AB3A12A3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5" name="Rectangle 41">
                <a:extLst>
                  <a:ext uri="{FF2B5EF4-FFF2-40B4-BE49-F238E27FC236}">
                    <a16:creationId xmlns:a16="http://schemas.microsoft.com/office/drawing/2014/main" id="{6F2B917E-B873-4E35-8D18-F116784B501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6" name="Freeform 32">
                <a:extLst>
                  <a:ext uri="{FF2B5EF4-FFF2-40B4-BE49-F238E27FC236}">
                    <a16:creationId xmlns:a16="http://schemas.microsoft.com/office/drawing/2014/main" id="{DA0EBFF7-C330-4AEE-806E-6A2D74542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7" name="Freeform 33">
                <a:extLst>
                  <a:ext uri="{FF2B5EF4-FFF2-40B4-BE49-F238E27FC236}">
                    <a16:creationId xmlns:a16="http://schemas.microsoft.com/office/drawing/2014/main" id="{2A66CF61-D72F-4E03-B74E-4BDD67D1CA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8" name="Freeform 34">
                <a:extLst>
                  <a:ext uri="{FF2B5EF4-FFF2-40B4-BE49-F238E27FC236}">
                    <a16:creationId xmlns:a16="http://schemas.microsoft.com/office/drawing/2014/main" id="{04DE5338-105A-4EB0-8FE2-D41DC2F984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9" name="Freeform 37">
                <a:extLst>
                  <a:ext uri="{FF2B5EF4-FFF2-40B4-BE49-F238E27FC236}">
                    <a16:creationId xmlns:a16="http://schemas.microsoft.com/office/drawing/2014/main" id="{C9A1C85F-5B5B-47FA-8C0C-66F75C274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0" name="Freeform 35">
                <a:extLst>
                  <a:ext uri="{FF2B5EF4-FFF2-40B4-BE49-F238E27FC236}">
                    <a16:creationId xmlns:a16="http://schemas.microsoft.com/office/drawing/2014/main" id="{75F79533-DD24-4E6A-83A1-9E21DF5651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1" name="Freeform 36">
                <a:extLst>
                  <a:ext uri="{FF2B5EF4-FFF2-40B4-BE49-F238E27FC236}">
                    <a16:creationId xmlns:a16="http://schemas.microsoft.com/office/drawing/2014/main" id="{376D6142-024F-4BD4-95B7-A6D05EF59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2" name="Freeform 38">
                <a:extLst>
                  <a:ext uri="{FF2B5EF4-FFF2-40B4-BE49-F238E27FC236}">
                    <a16:creationId xmlns:a16="http://schemas.microsoft.com/office/drawing/2014/main" id="{CD28FD54-698D-4BAD-92FC-2897067450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3" name="Freeform 39">
                <a:extLst>
                  <a:ext uri="{FF2B5EF4-FFF2-40B4-BE49-F238E27FC236}">
                    <a16:creationId xmlns:a16="http://schemas.microsoft.com/office/drawing/2014/main" id="{47EFA16F-61E8-404C-840D-A8AE44F51F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4" name="Freeform 40">
                <a:extLst>
                  <a:ext uri="{FF2B5EF4-FFF2-40B4-BE49-F238E27FC236}">
                    <a16:creationId xmlns:a16="http://schemas.microsoft.com/office/drawing/2014/main" id="{09E4A29B-6AEB-4F87-9189-F506B278A7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5" name="Rectangle 41">
                <a:extLst>
                  <a:ext uri="{FF2B5EF4-FFF2-40B4-BE49-F238E27FC236}">
                    <a16:creationId xmlns:a16="http://schemas.microsoft.com/office/drawing/2014/main" id="{338E5AEE-F711-46EB-9890-E720C8B8523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EA14F2E8-DC2D-C269-6D06-32D4F4A4C1BB}"/>
              </a:ext>
            </a:extLst>
          </p:cNvPr>
          <p:cNvSpPr>
            <a:spLocks noGrp="1"/>
          </p:cNvSpPr>
          <p:nvPr>
            <p:ph type="ctrTitle"/>
          </p:nvPr>
        </p:nvSpPr>
        <p:spPr>
          <a:xfrm>
            <a:off x="2667000" y="2328334"/>
            <a:ext cx="6858000" cy="1367896"/>
          </a:xfrm>
        </p:spPr>
        <p:txBody>
          <a:bodyPr>
            <a:normAutofit/>
          </a:bodyPr>
          <a:lstStyle/>
          <a:p>
            <a:pPr algn="ctr"/>
            <a:r>
              <a:rPr lang="en-IN" b="1"/>
              <a:t>Key Features</a:t>
            </a:r>
          </a:p>
        </p:txBody>
      </p:sp>
      <p:sp>
        <p:nvSpPr>
          <p:cNvPr id="3" name="Subtitle 2">
            <a:extLst>
              <a:ext uri="{FF2B5EF4-FFF2-40B4-BE49-F238E27FC236}">
                <a16:creationId xmlns:a16="http://schemas.microsoft.com/office/drawing/2014/main" id="{16E2FECE-7003-C27E-B7CD-2D93117736C0}"/>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400" b="1"/>
              <a:t>✅ Model successfully classifies unseen test videos into Brawl or Peace.</a:t>
            </a:r>
            <a:br>
              <a:rPr lang="en-US" sz="1400" b="1"/>
            </a:br>
            <a:r>
              <a:rPr lang="en-US" sz="1400" b="1"/>
              <a:t>✅ YOLOv8 accurately counts people in brawl scenarios.</a:t>
            </a:r>
            <a:br>
              <a:rPr lang="en-US" sz="1400" b="1"/>
            </a:br>
            <a:r>
              <a:rPr lang="en-US" sz="1400" b="1"/>
              <a:t>✅ Results stored for further analysis and performance evaluation.</a:t>
            </a:r>
            <a:endParaRPr lang="en-IN" sz="1400" b="1"/>
          </a:p>
        </p:txBody>
      </p:sp>
    </p:spTree>
    <p:extLst>
      <p:ext uri="{BB962C8B-B14F-4D97-AF65-F5344CB8AC3E}">
        <p14:creationId xmlns:p14="http://schemas.microsoft.com/office/powerpoint/2010/main" val="3482397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0AA99-A64B-B198-85AA-423308FC05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260687-C9FC-2C73-82F8-B3B8F670CF5B}"/>
              </a:ext>
            </a:extLst>
          </p:cNvPr>
          <p:cNvSpPr>
            <a:spLocks noGrp="1"/>
          </p:cNvSpPr>
          <p:nvPr>
            <p:ph type="ctrTitle"/>
          </p:nvPr>
        </p:nvSpPr>
        <p:spPr>
          <a:xfrm>
            <a:off x="1876424" y="0"/>
            <a:ext cx="8791575" cy="2387600"/>
          </a:xfrm>
        </p:spPr>
        <p:txBody>
          <a:bodyPr/>
          <a:lstStyle/>
          <a:p>
            <a:r>
              <a:rPr lang="en-IN" b="1" dirty="0"/>
              <a:t>Evaluation Metrics</a:t>
            </a:r>
          </a:p>
        </p:txBody>
      </p:sp>
      <p:sp>
        <p:nvSpPr>
          <p:cNvPr id="3" name="Subtitle 2">
            <a:extLst>
              <a:ext uri="{FF2B5EF4-FFF2-40B4-BE49-F238E27FC236}">
                <a16:creationId xmlns:a16="http://schemas.microsoft.com/office/drawing/2014/main" id="{78ED9D97-AF52-FFE2-6997-B4A802A04526}"/>
              </a:ext>
            </a:extLst>
          </p:cNvPr>
          <p:cNvSpPr>
            <a:spLocks noGrp="1"/>
          </p:cNvSpPr>
          <p:nvPr>
            <p:ph type="subTitle" idx="1"/>
          </p:nvPr>
        </p:nvSpPr>
        <p:spPr>
          <a:xfrm>
            <a:off x="1876424" y="2601119"/>
            <a:ext cx="8791575" cy="1941384"/>
          </a:xfrm>
        </p:spPr>
        <p:txBody>
          <a:bodyPr>
            <a:noAutofit/>
          </a:bodyPr>
          <a:lstStyle/>
          <a:p>
            <a:pPr>
              <a:buNone/>
            </a:pPr>
            <a:r>
              <a:rPr lang="en-US" sz="1800" b="1" dirty="0">
                <a:solidFill>
                  <a:schemeClr val="tx1"/>
                </a:solidFill>
              </a:rPr>
              <a:t>To assess model performance, the following metrics can be computed:</a:t>
            </a:r>
          </a:p>
          <a:p>
            <a:pPr>
              <a:buFont typeface="Arial" panose="020B0604020202020204" pitchFamily="34" charset="0"/>
              <a:buChar char="•"/>
            </a:pPr>
            <a:r>
              <a:rPr lang="en-US" sz="1800" b="1" dirty="0">
                <a:solidFill>
                  <a:schemeClr val="tx1"/>
                </a:solidFill>
              </a:rPr>
              <a:t>Accuracy: Percentage of correctly classified test videos.</a:t>
            </a:r>
          </a:p>
          <a:p>
            <a:pPr>
              <a:buFont typeface="Arial" panose="020B0604020202020204" pitchFamily="34" charset="0"/>
              <a:buChar char="•"/>
            </a:pPr>
            <a:r>
              <a:rPr lang="en-US" sz="1800" b="1" dirty="0">
                <a:solidFill>
                  <a:schemeClr val="tx1"/>
                </a:solidFill>
              </a:rPr>
              <a:t>Precision &amp; Recall: To check if the model is making correct brawl detections.</a:t>
            </a:r>
          </a:p>
          <a:p>
            <a:pPr>
              <a:buFont typeface="Arial" panose="020B0604020202020204" pitchFamily="34" charset="0"/>
              <a:buChar char="•"/>
            </a:pPr>
            <a:r>
              <a:rPr lang="en-US" sz="1800" b="1" dirty="0">
                <a:solidFill>
                  <a:schemeClr val="tx1"/>
                </a:solidFill>
              </a:rPr>
              <a:t>F1-Score: Harmonic mean of precision and recall for better reliability.</a:t>
            </a:r>
          </a:p>
        </p:txBody>
      </p:sp>
    </p:spTree>
    <p:extLst>
      <p:ext uri="{BB962C8B-B14F-4D97-AF65-F5344CB8AC3E}">
        <p14:creationId xmlns:p14="http://schemas.microsoft.com/office/powerpoint/2010/main" val="406740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A3353-2631-C93D-71E2-BE94ABC8E584}"/>
              </a:ext>
            </a:extLst>
          </p:cNvPr>
          <p:cNvSpPr>
            <a:spLocks noGrp="1"/>
          </p:cNvSpPr>
          <p:nvPr>
            <p:ph type="ctrTitle"/>
          </p:nvPr>
        </p:nvSpPr>
        <p:spPr>
          <a:xfrm>
            <a:off x="1876424" y="0"/>
            <a:ext cx="8791575" cy="2387600"/>
          </a:xfrm>
        </p:spPr>
        <p:txBody>
          <a:bodyPr/>
          <a:lstStyle/>
          <a:p>
            <a:r>
              <a:rPr lang="en-IN" dirty="0"/>
              <a:t>Applications</a:t>
            </a:r>
          </a:p>
        </p:txBody>
      </p:sp>
      <p:sp>
        <p:nvSpPr>
          <p:cNvPr id="3" name="Subtitle 2">
            <a:extLst>
              <a:ext uri="{FF2B5EF4-FFF2-40B4-BE49-F238E27FC236}">
                <a16:creationId xmlns:a16="http://schemas.microsoft.com/office/drawing/2014/main" id="{E38DE891-F7E4-F4E8-5389-CD5A142AC450}"/>
              </a:ext>
            </a:extLst>
          </p:cNvPr>
          <p:cNvSpPr>
            <a:spLocks noGrp="1"/>
          </p:cNvSpPr>
          <p:nvPr>
            <p:ph type="subTitle" idx="1"/>
          </p:nvPr>
        </p:nvSpPr>
        <p:spPr>
          <a:xfrm>
            <a:off x="1876423" y="2601119"/>
            <a:ext cx="8791575" cy="1655762"/>
          </a:xfrm>
        </p:spPr>
        <p:txBody>
          <a:bodyPr>
            <a:normAutofit fontScale="92500" lnSpcReduction="20000"/>
          </a:bodyPr>
          <a:lstStyle/>
          <a:p>
            <a:r>
              <a:rPr lang="en-US" dirty="0">
                <a:solidFill>
                  <a:schemeClr val="tx1"/>
                </a:solidFill>
              </a:rPr>
              <a:t>🔹 </a:t>
            </a:r>
            <a:r>
              <a:rPr lang="en-US" b="1" dirty="0">
                <a:solidFill>
                  <a:schemeClr val="tx1"/>
                </a:solidFill>
              </a:rPr>
              <a:t>Public Safety &amp; Law Enforcement</a:t>
            </a:r>
            <a:r>
              <a:rPr lang="en-US" dirty="0">
                <a:solidFill>
                  <a:schemeClr val="tx1"/>
                </a:solidFill>
              </a:rPr>
              <a:t> – Automated surveillance in public places.</a:t>
            </a:r>
            <a:br>
              <a:rPr lang="en-US" dirty="0">
                <a:solidFill>
                  <a:schemeClr val="tx1"/>
                </a:solidFill>
              </a:rPr>
            </a:br>
            <a:r>
              <a:rPr lang="en-US" dirty="0">
                <a:solidFill>
                  <a:schemeClr val="tx1"/>
                </a:solidFill>
              </a:rPr>
              <a:t>🔹 </a:t>
            </a:r>
            <a:r>
              <a:rPr lang="en-US" b="1" dirty="0">
                <a:solidFill>
                  <a:schemeClr val="tx1"/>
                </a:solidFill>
              </a:rPr>
              <a:t>Smart Cities</a:t>
            </a:r>
            <a:r>
              <a:rPr lang="en-US" dirty="0">
                <a:solidFill>
                  <a:schemeClr val="tx1"/>
                </a:solidFill>
              </a:rPr>
              <a:t> – Integration with CCTV cameras for real-time brawl detection.</a:t>
            </a:r>
            <a:br>
              <a:rPr lang="en-US" dirty="0">
                <a:solidFill>
                  <a:schemeClr val="tx1"/>
                </a:solidFill>
              </a:rPr>
            </a:br>
            <a:r>
              <a:rPr lang="en-US" dirty="0">
                <a:solidFill>
                  <a:schemeClr val="tx1"/>
                </a:solidFill>
              </a:rPr>
              <a:t>🔹 </a:t>
            </a:r>
            <a:r>
              <a:rPr lang="en-US" b="1" dirty="0">
                <a:solidFill>
                  <a:schemeClr val="tx1"/>
                </a:solidFill>
              </a:rPr>
              <a:t>Crowd Monitoring</a:t>
            </a:r>
            <a:r>
              <a:rPr lang="en-US" dirty="0">
                <a:solidFill>
                  <a:schemeClr val="tx1"/>
                </a:solidFill>
              </a:rPr>
              <a:t> – Estimating the number of people in a scene.</a:t>
            </a:r>
            <a:endParaRPr lang="en-IN" dirty="0">
              <a:solidFill>
                <a:schemeClr val="tx1"/>
              </a:solidFill>
            </a:endParaRPr>
          </a:p>
        </p:txBody>
      </p:sp>
    </p:spTree>
    <p:extLst>
      <p:ext uri="{BB962C8B-B14F-4D97-AF65-F5344CB8AC3E}">
        <p14:creationId xmlns:p14="http://schemas.microsoft.com/office/powerpoint/2010/main" val="2807715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2911E-0E2E-7559-2FDA-C486970447DE}"/>
              </a:ext>
            </a:extLst>
          </p:cNvPr>
          <p:cNvSpPr>
            <a:spLocks noGrp="1"/>
          </p:cNvSpPr>
          <p:nvPr>
            <p:ph type="ctrTitle"/>
          </p:nvPr>
        </p:nvSpPr>
        <p:spPr>
          <a:xfrm>
            <a:off x="1876424" y="0"/>
            <a:ext cx="8791575" cy="2387600"/>
          </a:xfrm>
        </p:spPr>
        <p:txBody>
          <a:bodyPr/>
          <a:lstStyle/>
          <a:p>
            <a:r>
              <a:rPr lang="en-IN" b="1" dirty="0"/>
              <a:t>Conclusion</a:t>
            </a:r>
          </a:p>
        </p:txBody>
      </p:sp>
      <p:sp>
        <p:nvSpPr>
          <p:cNvPr id="4" name="Rectangle 1">
            <a:extLst>
              <a:ext uri="{FF2B5EF4-FFF2-40B4-BE49-F238E27FC236}">
                <a16:creationId xmlns:a16="http://schemas.microsoft.com/office/drawing/2014/main" id="{890C7E6B-7127-6063-4AC5-7B9D4A620EDF}"/>
              </a:ext>
            </a:extLst>
          </p:cNvPr>
          <p:cNvSpPr>
            <a:spLocks noGrp="1" noChangeArrowheads="1"/>
          </p:cNvSpPr>
          <p:nvPr>
            <p:ph type="subTitle" idx="1"/>
          </p:nvPr>
        </p:nvSpPr>
        <p:spPr bwMode="auto">
          <a:xfrm>
            <a:off x="1876424" y="2340010"/>
            <a:ext cx="9352015" cy="4260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nSpc>
                <a:spcPct val="107000"/>
              </a:lnSpc>
              <a:spcAft>
                <a:spcPts val="800"/>
              </a:spcAft>
              <a:buFont typeface="Arial" panose="020B0604020202020204" pitchFamily="34" charset="0"/>
              <a:buChar char="•"/>
              <a:tabLst>
                <a:tab pos="457200" algn="l"/>
              </a:tabLst>
            </a:pPr>
            <a:r>
              <a:rPr lang="en-US"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Successfully trained a deep learning-based video classifier for brawl detection.</a:t>
            </a:r>
            <a:endParaRPr lang="en-IN"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Integrated YOLOv8 for real-time people counting.</a:t>
            </a:r>
            <a:endParaRPr lang="en-IN"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US"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Potential for deployment in real-world surveillance systems.</a:t>
            </a:r>
            <a:endParaRPr lang="en-IN"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Arial" panose="020B0604020202020204" pitchFamily="34" charset="0"/>
              <a:buChar char="•"/>
              <a:tabLst>
                <a:tab pos="457200" algn="l"/>
              </a:tabLst>
            </a:pPr>
            <a:r>
              <a:rPr lang="en-IN"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trained model performs well on unseen videos, confirming its real-world applicability.</a:t>
            </a:r>
          </a:p>
          <a:p>
            <a:pPr marL="342900" lvl="0" indent="-342900">
              <a:lnSpc>
                <a:spcPct val="107000"/>
              </a:lnSpc>
              <a:spcAft>
                <a:spcPts val="800"/>
              </a:spcAft>
              <a:buFont typeface="Arial" panose="020B0604020202020204" pitchFamily="34" charset="0"/>
              <a:buChar char="•"/>
              <a:tabLst>
                <a:tab pos="457200" algn="l"/>
              </a:tabLst>
            </a:pPr>
            <a:r>
              <a:rPr lang="en-IN"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People counting feature enhances system insights, allowing for better crowd analysis.</a:t>
            </a:r>
          </a:p>
          <a:p>
            <a:pPr marL="342900" lvl="0" indent="-342900">
              <a:lnSpc>
                <a:spcPct val="107000"/>
              </a:lnSpc>
              <a:spcAft>
                <a:spcPts val="800"/>
              </a:spcAft>
              <a:buFont typeface="Arial" panose="020B0604020202020204" pitchFamily="34" charset="0"/>
              <a:buChar char="•"/>
              <a:tabLst>
                <a:tab pos="457200" algn="l"/>
              </a:tabLst>
            </a:pPr>
            <a:r>
              <a:rPr lang="en-IN" sz="1600" b="1"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The system is ready for further optimization and deployment in public surveillance setups.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8978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 name="Rectangle 10">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Image 0" descr="preencoded.png">
            <a:extLst>
              <a:ext uri="{FF2B5EF4-FFF2-40B4-BE49-F238E27FC236}">
                <a16:creationId xmlns:a16="http://schemas.microsoft.com/office/drawing/2014/main" id="{6F00A5BE-FC4D-E823-72A8-8602D199EADE}"/>
              </a:ext>
            </a:extLst>
          </p:cNvPr>
          <p:cNvPicPr>
            <a:picLocks noChangeAspect="1"/>
          </p:cNvPicPr>
          <p:nvPr/>
        </p:nvPicPr>
        <p:blipFill>
          <a:blip r:embed="rId4">
            <a:alphaModFix/>
          </a:blip>
          <a:srcRect t="36983" r="-1" b="25459"/>
          <a:stretch/>
        </p:blipFill>
        <p:spPr>
          <a:xfrm>
            <a:off x="3611" y="10"/>
            <a:ext cx="12188389" cy="6857990"/>
          </a:xfrm>
          <a:prstGeom prst="rect">
            <a:avLst/>
          </a:prstGeom>
        </p:spPr>
      </p:pic>
      <p:grpSp>
        <p:nvGrpSpPr>
          <p:cNvPr id="14" name="Group 13">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5"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7"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8"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9"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0"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1"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2"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3"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4"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5"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6"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7"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8"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9"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0"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1"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2"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3"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4"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5"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6"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54046CC7-9044-C9D4-3519-CB15AD2E4D7C}"/>
              </a:ext>
            </a:extLst>
          </p:cNvPr>
          <p:cNvSpPr>
            <a:spLocks noGrp="1"/>
          </p:cNvSpPr>
          <p:nvPr>
            <p:ph type="ctrTitle"/>
          </p:nvPr>
        </p:nvSpPr>
        <p:spPr>
          <a:xfrm>
            <a:off x="2667000" y="2328334"/>
            <a:ext cx="6858000" cy="1367896"/>
          </a:xfrm>
        </p:spPr>
        <p:txBody>
          <a:bodyPr>
            <a:normAutofit/>
          </a:bodyPr>
          <a:lstStyle/>
          <a:p>
            <a:pPr algn="ctr"/>
            <a:r>
              <a:rPr lang="en-IN" b="1" dirty="0"/>
              <a:t>Introduction</a:t>
            </a:r>
            <a:endParaRPr lang="en-IN" b="1"/>
          </a:p>
        </p:txBody>
      </p:sp>
      <p:sp>
        <p:nvSpPr>
          <p:cNvPr id="3" name="Subtitle 2">
            <a:extLst>
              <a:ext uri="{FF2B5EF4-FFF2-40B4-BE49-F238E27FC236}">
                <a16:creationId xmlns:a16="http://schemas.microsoft.com/office/drawing/2014/main" id="{9B45C61E-F2DD-E9C1-E853-1069256CCA04}"/>
              </a:ext>
            </a:extLst>
          </p:cNvPr>
          <p:cNvSpPr>
            <a:spLocks noGrp="1"/>
          </p:cNvSpPr>
          <p:nvPr>
            <p:ph type="subTitle" idx="1"/>
          </p:nvPr>
        </p:nvSpPr>
        <p:spPr>
          <a:xfrm>
            <a:off x="2667001" y="3602038"/>
            <a:ext cx="6857999" cy="953029"/>
          </a:xfrm>
        </p:spPr>
        <p:txBody>
          <a:bodyPr>
            <a:normAutofit/>
          </a:bodyPr>
          <a:lstStyle/>
          <a:p>
            <a:pPr algn="ctr"/>
            <a:r>
              <a:rPr lang="en-US"/>
              <a:t>This project focuses on training a machine learning model to detect violent incidents in public spaces.</a:t>
            </a:r>
            <a:endParaRPr lang="en-IN"/>
          </a:p>
        </p:txBody>
      </p:sp>
    </p:spTree>
    <p:extLst>
      <p:ext uri="{BB962C8B-B14F-4D97-AF65-F5344CB8AC3E}">
        <p14:creationId xmlns:p14="http://schemas.microsoft.com/office/powerpoint/2010/main" val="2406623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16DCFC9-6877-407C-8170-608FCB8E35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F7D8B73A-1349-4BA6-8F85-03A21ED56E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969ADA7C-B6B2-4FD7-AA5E-CC52AAE8CDBD}"/>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Image 0" descr="preencoded.png">
            <a:extLst>
              <a:ext uri="{FF2B5EF4-FFF2-40B4-BE49-F238E27FC236}">
                <a16:creationId xmlns:a16="http://schemas.microsoft.com/office/drawing/2014/main" id="{B7440BDB-B114-5AEB-0ED0-C613C2F08914}"/>
              </a:ext>
            </a:extLst>
          </p:cNvPr>
          <p:cNvPicPr>
            <a:picLocks noChangeAspect="1"/>
          </p:cNvPicPr>
          <p:nvPr/>
        </p:nvPicPr>
        <p:blipFill>
          <a:blip r:embed="rId4">
            <a:alphaModFix/>
          </a:blip>
          <a:srcRect t="36166" r="-1" b="26276"/>
          <a:stretch/>
        </p:blipFill>
        <p:spPr>
          <a:xfrm>
            <a:off x="3611" y="10"/>
            <a:ext cx="12188389" cy="6857990"/>
          </a:xfrm>
          <a:prstGeom prst="rect">
            <a:avLst/>
          </a:prstGeom>
        </p:spPr>
      </p:pic>
      <p:grpSp>
        <p:nvGrpSpPr>
          <p:cNvPr id="13" name="Group 12">
            <a:extLst>
              <a:ext uri="{FF2B5EF4-FFF2-40B4-BE49-F238E27FC236}">
                <a16:creationId xmlns:a16="http://schemas.microsoft.com/office/drawing/2014/main" id="{89353FE7-0D03-4AD2-8B8A-60A06F6BDA4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C7A0320-FBCC-4F40-AF6E-CE65FFB3D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550A26E4-02C9-4F83-A334-0920B8CCF2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06617CD6-4185-402B-8E23-BC5278053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7" name="Freeform 33">
                <a:extLst>
                  <a:ext uri="{FF2B5EF4-FFF2-40B4-BE49-F238E27FC236}">
                    <a16:creationId xmlns:a16="http://schemas.microsoft.com/office/drawing/2014/main" id="{2C305CC9-3511-47F4-BF11-BC635C30C9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8" name="Freeform 34">
                <a:extLst>
                  <a:ext uri="{FF2B5EF4-FFF2-40B4-BE49-F238E27FC236}">
                    <a16:creationId xmlns:a16="http://schemas.microsoft.com/office/drawing/2014/main" id="{5C70C5D1-31E4-48B9-AEB6-6460A2B81F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19" name="Freeform 37">
                <a:extLst>
                  <a:ext uri="{FF2B5EF4-FFF2-40B4-BE49-F238E27FC236}">
                    <a16:creationId xmlns:a16="http://schemas.microsoft.com/office/drawing/2014/main" id="{1F033CE1-D380-43F1-81EC-97B6C86F3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0" name="Freeform 35">
                <a:extLst>
                  <a:ext uri="{FF2B5EF4-FFF2-40B4-BE49-F238E27FC236}">
                    <a16:creationId xmlns:a16="http://schemas.microsoft.com/office/drawing/2014/main" id="{6997F95D-DC27-48A3-850A-2308C3C080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1" name="Freeform 36">
                <a:extLst>
                  <a:ext uri="{FF2B5EF4-FFF2-40B4-BE49-F238E27FC236}">
                    <a16:creationId xmlns:a16="http://schemas.microsoft.com/office/drawing/2014/main" id="{569AE469-76B7-4FFE-B68B-0D7A77413F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2" name="Freeform 38">
                <a:extLst>
                  <a:ext uri="{FF2B5EF4-FFF2-40B4-BE49-F238E27FC236}">
                    <a16:creationId xmlns:a16="http://schemas.microsoft.com/office/drawing/2014/main" id="{DD99CF64-0E82-4D1A-BD2A-08942182F4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3" name="Freeform 39">
                <a:extLst>
                  <a:ext uri="{FF2B5EF4-FFF2-40B4-BE49-F238E27FC236}">
                    <a16:creationId xmlns:a16="http://schemas.microsoft.com/office/drawing/2014/main" id="{98C12D33-1747-4B24-89ED-F441AE4A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4" name="Freeform 40">
                <a:extLst>
                  <a:ext uri="{FF2B5EF4-FFF2-40B4-BE49-F238E27FC236}">
                    <a16:creationId xmlns:a16="http://schemas.microsoft.com/office/drawing/2014/main" id="{A60200CC-BAEC-4310-8C9B-F7BB783E98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5" name="Rectangle 41">
                <a:extLst>
                  <a:ext uri="{FF2B5EF4-FFF2-40B4-BE49-F238E27FC236}">
                    <a16:creationId xmlns:a16="http://schemas.microsoft.com/office/drawing/2014/main" id="{2A7F40BF-B0BE-4B09-87EE-F56632B7ED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6" name="Freeform 32">
                <a:extLst>
                  <a:ext uri="{FF2B5EF4-FFF2-40B4-BE49-F238E27FC236}">
                    <a16:creationId xmlns:a16="http://schemas.microsoft.com/office/drawing/2014/main" id="{353978AF-8FB9-4A61-A2EA-1995A14F3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7" name="Freeform 33">
                <a:extLst>
                  <a:ext uri="{FF2B5EF4-FFF2-40B4-BE49-F238E27FC236}">
                    <a16:creationId xmlns:a16="http://schemas.microsoft.com/office/drawing/2014/main" id="{B20F89C3-4BAD-42AA-8D31-6F6DF17FE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8" name="Freeform 34">
                <a:extLst>
                  <a:ext uri="{FF2B5EF4-FFF2-40B4-BE49-F238E27FC236}">
                    <a16:creationId xmlns:a16="http://schemas.microsoft.com/office/drawing/2014/main" id="{A60FE276-3FF2-4622-BF99-D4E4B249E5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29" name="Freeform 37">
                <a:extLst>
                  <a:ext uri="{FF2B5EF4-FFF2-40B4-BE49-F238E27FC236}">
                    <a16:creationId xmlns:a16="http://schemas.microsoft.com/office/drawing/2014/main" id="{B05A0D3F-808B-48D6-A821-1FE9E86E8C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0" name="Freeform 35">
                <a:extLst>
                  <a:ext uri="{FF2B5EF4-FFF2-40B4-BE49-F238E27FC236}">
                    <a16:creationId xmlns:a16="http://schemas.microsoft.com/office/drawing/2014/main" id="{69F7D438-BAA0-4DAD-9BC5-198B677A7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1" name="Freeform 36">
                <a:extLst>
                  <a:ext uri="{FF2B5EF4-FFF2-40B4-BE49-F238E27FC236}">
                    <a16:creationId xmlns:a16="http://schemas.microsoft.com/office/drawing/2014/main" id="{EC63B186-43B8-4552-AFDB-A544240A7C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2" name="Freeform 38">
                <a:extLst>
                  <a:ext uri="{FF2B5EF4-FFF2-40B4-BE49-F238E27FC236}">
                    <a16:creationId xmlns:a16="http://schemas.microsoft.com/office/drawing/2014/main" id="{8542E82D-01AD-4BD8-8C5F-A6CDAD039B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3" name="Freeform 39">
                <a:extLst>
                  <a:ext uri="{FF2B5EF4-FFF2-40B4-BE49-F238E27FC236}">
                    <a16:creationId xmlns:a16="http://schemas.microsoft.com/office/drawing/2014/main" id="{6285CF32-2BD3-47D0-9A6C-3EE7FD6397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4" name="Freeform 40">
                <a:extLst>
                  <a:ext uri="{FF2B5EF4-FFF2-40B4-BE49-F238E27FC236}">
                    <a16:creationId xmlns:a16="http://schemas.microsoft.com/office/drawing/2014/main" id="{FA36D129-7B33-4379-B9EE-5624B95766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sp>
            <p:nvSpPr>
              <p:cNvPr id="35" name="Rectangle 41">
                <a:extLst>
                  <a:ext uri="{FF2B5EF4-FFF2-40B4-BE49-F238E27FC236}">
                    <a16:creationId xmlns:a16="http://schemas.microsoft.com/office/drawing/2014/main" id="{0229A187-4E69-4262-B001-C5F0B55225F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IN"/>
              </a:p>
            </p:txBody>
          </p:sp>
        </p:grpSp>
      </p:grpSp>
      <p:sp>
        <p:nvSpPr>
          <p:cNvPr id="2" name="Title 1">
            <a:extLst>
              <a:ext uri="{FF2B5EF4-FFF2-40B4-BE49-F238E27FC236}">
                <a16:creationId xmlns:a16="http://schemas.microsoft.com/office/drawing/2014/main" id="{7460C0CC-628F-4D17-84C1-941DEE7EB8BB}"/>
              </a:ext>
            </a:extLst>
          </p:cNvPr>
          <p:cNvSpPr>
            <a:spLocks noGrp="1"/>
          </p:cNvSpPr>
          <p:nvPr>
            <p:ph type="ctrTitle"/>
          </p:nvPr>
        </p:nvSpPr>
        <p:spPr>
          <a:xfrm>
            <a:off x="2667000" y="2328334"/>
            <a:ext cx="6858000" cy="1367896"/>
          </a:xfrm>
        </p:spPr>
        <p:txBody>
          <a:bodyPr>
            <a:normAutofit/>
          </a:bodyPr>
          <a:lstStyle/>
          <a:p>
            <a:pPr algn="ctr"/>
            <a:r>
              <a:rPr lang="en-IN" b="1" dirty="0"/>
              <a:t>Objective</a:t>
            </a:r>
            <a:endParaRPr lang="en-IN" b="1"/>
          </a:p>
        </p:txBody>
      </p:sp>
      <p:sp>
        <p:nvSpPr>
          <p:cNvPr id="3" name="Subtitle 2">
            <a:extLst>
              <a:ext uri="{FF2B5EF4-FFF2-40B4-BE49-F238E27FC236}">
                <a16:creationId xmlns:a16="http://schemas.microsoft.com/office/drawing/2014/main" id="{09931085-DF9B-9972-5406-000AB62D8BA3}"/>
              </a:ext>
            </a:extLst>
          </p:cNvPr>
          <p:cNvSpPr>
            <a:spLocks noGrp="1"/>
          </p:cNvSpPr>
          <p:nvPr>
            <p:ph type="subTitle" idx="1"/>
          </p:nvPr>
        </p:nvSpPr>
        <p:spPr>
          <a:xfrm>
            <a:off x="2667001" y="3602038"/>
            <a:ext cx="6857999" cy="953029"/>
          </a:xfrm>
        </p:spPr>
        <p:txBody>
          <a:bodyPr>
            <a:normAutofit/>
          </a:bodyPr>
          <a:lstStyle/>
          <a:p>
            <a:pPr algn="ctr">
              <a:lnSpc>
                <a:spcPct val="110000"/>
              </a:lnSpc>
              <a:buNone/>
            </a:pPr>
            <a:r>
              <a:rPr lang="en-US" sz="700"/>
              <a:t>The aim of this project is to develop an AI-powered system that can detect public brawls from video footage using deep learning techniques. The model classifies videos into two categories:</a:t>
            </a:r>
          </a:p>
          <a:p>
            <a:pPr algn="ctr">
              <a:lnSpc>
                <a:spcPct val="110000"/>
              </a:lnSpc>
              <a:buFont typeface="Arial" panose="020B0604020202020204" pitchFamily="34" charset="0"/>
              <a:buChar char="•"/>
            </a:pPr>
            <a:r>
              <a:rPr lang="en-US" sz="700" b="1"/>
              <a:t> Brawl (Fight) Videos</a:t>
            </a:r>
            <a:endParaRPr lang="en-US" sz="700"/>
          </a:p>
          <a:p>
            <a:pPr algn="ctr">
              <a:lnSpc>
                <a:spcPct val="110000"/>
              </a:lnSpc>
              <a:buFont typeface="Arial" panose="020B0604020202020204" pitchFamily="34" charset="0"/>
              <a:buChar char="•"/>
            </a:pPr>
            <a:r>
              <a:rPr lang="en-US" sz="700" b="1"/>
              <a:t> Peaceful (Non-Fight) Videos</a:t>
            </a:r>
            <a:br>
              <a:rPr lang="en-US" sz="700"/>
            </a:br>
            <a:r>
              <a:rPr lang="en-US" sz="700"/>
              <a:t>Additionally, the project incorporates a </a:t>
            </a:r>
            <a:r>
              <a:rPr lang="en-US" sz="700" b="1"/>
              <a:t>people counting module</a:t>
            </a:r>
            <a:r>
              <a:rPr lang="en-US" sz="700"/>
              <a:t> using </a:t>
            </a:r>
            <a:r>
              <a:rPr lang="en-US" sz="700" b="1"/>
              <a:t>YOLOv8</a:t>
            </a:r>
            <a:r>
              <a:rPr lang="en-US" sz="700"/>
              <a:t> to estimate the number of people present in a scene.</a:t>
            </a:r>
          </a:p>
        </p:txBody>
      </p:sp>
    </p:spTree>
    <p:extLst>
      <p:ext uri="{BB962C8B-B14F-4D97-AF65-F5344CB8AC3E}">
        <p14:creationId xmlns:p14="http://schemas.microsoft.com/office/powerpoint/2010/main" val="2239537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71761-FFD0-D8AE-35BD-C1CF3BDCD109}"/>
              </a:ext>
            </a:extLst>
          </p:cNvPr>
          <p:cNvSpPr>
            <a:spLocks noGrp="1"/>
          </p:cNvSpPr>
          <p:nvPr>
            <p:ph type="ctrTitle"/>
          </p:nvPr>
        </p:nvSpPr>
        <p:spPr>
          <a:xfrm>
            <a:off x="1876423" y="0"/>
            <a:ext cx="8791575" cy="2387600"/>
          </a:xfrm>
        </p:spPr>
        <p:txBody>
          <a:bodyPr/>
          <a:lstStyle/>
          <a:p>
            <a:pPr>
              <a:buNone/>
            </a:pPr>
            <a:r>
              <a:rPr lang="en-US" b="1" dirty="0"/>
              <a:t>Methodology</a:t>
            </a:r>
            <a:br>
              <a:rPr lang="en-US" b="1" dirty="0"/>
            </a:br>
            <a:endParaRPr lang="en-US" b="1" dirty="0"/>
          </a:p>
        </p:txBody>
      </p:sp>
      <p:sp>
        <p:nvSpPr>
          <p:cNvPr id="5" name="Rectangle 2">
            <a:extLst>
              <a:ext uri="{FF2B5EF4-FFF2-40B4-BE49-F238E27FC236}">
                <a16:creationId xmlns:a16="http://schemas.microsoft.com/office/drawing/2014/main" id="{E83EFCAE-CBFB-C0A2-D1E1-E48D45CE6CA6}"/>
              </a:ext>
            </a:extLst>
          </p:cNvPr>
          <p:cNvSpPr>
            <a:spLocks noGrp="1" noChangeArrowheads="1"/>
          </p:cNvSpPr>
          <p:nvPr>
            <p:ph type="subTitle" idx="1"/>
          </p:nvPr>
        </p:nvSpPr>
        <p:spPr bwMode="auto">
          <a:xfrm>
            <a:off x="1876423" y="2486476"/>
            <a:ext cx="8900193"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Dataset Structure: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The dataset consists of video files categorized into two classes: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Brawl:</a:t>
            </a:r>
            <a:r>
              <a:rPr kumimoji="0" lang="en-US" altLang="en-US" b="0" i="0" u="none" strike="noStrike" cap="none" normalizeH="0" baseline="0" dirty="0">
                <a:ln>
                  <a:noFill/>
                </a:ln>
                <a:solidFill>
                  <a:schemeClr val="tx1"/>
                </a:solidFill>
                <a:effectLst/>
                <a:latin typeface="Arial" panose="020B0604020202020204" pitchFamily="34" charset="0"/>
              </a:rPr>
              <a:t> Videos depicting fights or conflicts.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Peace:</a:t>
            </a:r>
            <a:r>
              <a:rPr kumimoji="0" lang="en-US" altLang="en-US" b="0" i="0" u="none" strike="noStrike" cap="none" normalizeH="0" baseline="0" dirty="0">
                <a:ln>
                  <a:noFill/>
                </a:ln>
                <a:solidFill>
                  <a:schemeClr val="tx1"/>
                </a:solidFill>
                <a:effectLst/>
                <a:latin typeface="Arial" panose="020B0604020202020204" pitchFamily="34" charset="0"/>
              </a:rPr>
              <a:t> Videos showing non-violent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Preprocessing Steps: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Extracting </a:t>
            </a:r>
            <a:r>
              <a:rPr kumimoji="0" lang="en-US" altLang="en-US" b="1" i="0" u="none" strike="noStrike" cap="none" normalizeH="0" baseline="0" dirty="0">
                <a:ln>
                  <a:noFill/>
                </a:ln>
                <a:solidFill>
                  <a:schemeClr val="tx1"/>
                </a:solidFill>
                <a:effectLst/>
                <a:latin typeface="Arial" panose="020B0604020202020204" pitchFamily="34" charset="0"/>
              </a:rPr>
              <a:t>16 frames per video</a:t>
            </a:r>
            <a:r>
              <a:rPr kumimoji="0" lang="en-US" altLang="en-US" b="0" i="0" u="none" strike="noStrike" cap="none" normalizeH="0" baseline="0" dirty="0">
                <a:ln>
                  <a:noFill/>
                </a:ln>
                <a:solidFill>
                  <a:schemeClr val="tx1"/>
                </a:solidFill>
                <a:effectLst/>
                <a:latin typeface="Arial" panose="020B0604020202020204" pitchFamily="34" charset="0"/>
              </a:rPr>
              <a:t> using OpenCV.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Resizing each frame to </a:t>
            </a:r>
            <a:r>
              <a:rPr kumimoji="0" lang="en-US" altLang="en-US" b="1" i="0" u="none" strike="noStrike" cap="none" normalizeH="0" baseline="0" dirty="0">
                <a:ln>
                  <a:noFill/>
                </a:ln>
                <a:solidFill>
                  <a:schemeClr val="tx1"/>
                </a:solidFill>
                <a:effectLst/>
                <a:latin typeface="Arial" panose="020B0604020202020204" pitchFamily="34" charset="0"/>
              </a:rPr>
              <a:t>112×112 pixels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Converting frames from </a:t>
            </a:r>
            <a:r>
              <a:rPr kumimoji="0" lang="en-US" altLang="en-US" b="1" i="0" u="none" strike="noStrike" cap="none" normalizeH="0" baseline="0" dirty="0">
                <a:ln>
                  <a:noFill/>
                </a:ln>
                <a:solidFill>
                  <a:schemeClr val="tx1"/>
                </a:solidFill>
                <a:effectLst/>
                <a:latin typeface="Arial" panose="020B0604020202020204" pitchFamily="34" charset="0"/>
              </a:rPr>
              <a:t>BGR to RGB</a:t>
            </a:r>
            <a:r>
              <a:rPr kumimoji="0" lang="en-US" altLang="en-US" b="0" i="0" u="none" strike="noStrike" cap="none" normalizeH="0" baseline="0" dirty="0">
                <a:ln>
                  <a:noFill/>
                </a:ln>
                <a:solidFill>
                  <a:schemeClr val="tx1"/>
                </a:solidFill>
                <a:effectLst/>
                <a:latin typeface="Arial" panose="020B0604020202020204" pitchFamily="34" charset="0"/>
              </a:rPr>
              <a:t>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Normalizing pixel values using </a:t>
            </a:r>
            <a:r>
              <a:rPr kumimoji="0" lang="en-US" altLang="en-US" b="1" i="0" u="none" strike="noStrike" cap="none" normalizeH="0" baseline="0" dirty="0" err="1">
                <a:ln>
                  <a:noFill/>
                </a:ln>
                <a:solidFill>
                  <a:schemeClr val="tx1"/>
                </a:solidFill>
                <a:effectLst/>
                <a:latin typeface="Arial" panose="020B0604020202020204" pitchFamily="34" charset="0"/>
              </a:rPr>
              <a:t>PyTorch</a:t>
            </a:r>
            <a:r>
              <a:rPr kumimoji="0" lang="en-US" altLang="en-US" b="1" i="0" u="none" strike="noStrike" cap="none" normalizeH="0" baseline="0" dirty="0">
                <a:ln>
                  <a:noFill/>
                </a:ln>
                <a:solidFill>
                  <a:schemeClr val="tx1"/>
                </a:solidFill>
                <a:effectLst/>
                <a:latin typeface="Arial" panose="020B0604020202020204" pitchFamily="34" charset="0"/>
              </a:rPr>
              <a:t> transforms</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Stacking frames to create a </a:t>
            </a:r>
            <a:r>
              <a:rPr kumimoji="0" lang="en-US" altLang="en-US" b="1" i="0" u="none" strike="noStrike" cap="none" normalizeH="0" baseline="0" dirty="0">
                <a:ln>
                  <a:noFill/>
                </a:ln>
                <a:solidFill>
                  <a:schemeClr val="tx1"/>
                </a:solidFill>
                <a:effectLst/>
                <a:latin typeface="Arial" panose="020B0604020202020204" pitchFamily="34" charset="0"/>
              </a:rPr>
              <a:t>fixed-length tensor representation</a:t>
            </a:r>
            <a:r>
              <a:rPr kumimoji="0" lang="en-US" altLang="en-US" b="0" i="0" u="none" strike="noStrike" cap="none" normalizeH="0" baseline="0" dirty="0">
                <a:ln>
                  <a:noFill/>
                </a:ln>
                <a:solidFill>
                  <a:schemeClr val="tx1"/>
                </a:solidFill>
                <a:effectLst/>
                <a:latin typeface="Arial" panose="020B0604020202020204" pitchFamily="34" charset="0"/>
              </a:rPr>
              <a:t> for training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4A0E667-63A3-E8BF-724B-4D021B5D729B}"/>
              </a:ext>
            </a:extLst>
          </p:cNvPr>
          <p:cNvSpPr/>
          <p:nvPr/>
        </p:nvSpPr>
        <p:spPr>
          <a:xfrm>
            <a:off x="1795378" y="1679714"/>
            <a:ext cx="7534114" cy="707886"/>
          </a:xfrm>
          <a:prstGeom prst="rect">
            <a:avLst/>
          </a:prstGeom>
          <a:noFill/>
        </p:spPr>
        <p:txBody>
          <a:bodyPr wrap="none" lIns="91440" tIns="45720" rIns="91440" bIns="45720">
            <a:spAutoFit/>
          </a:bodyPr>
          <a:lstStyle/>
          <a:p>
            <a:pPr algn="ctr"/>
            <a:r>
              <a:rPr lang="en-US" sz="4000" b="1" dirty="0"/>
              <a:t>1. Data Collection &amp; Preprocessing</a:t>
            </a:r>
            <a:endParaRPr lang="en-US" sz="1400" b="1"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2922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2A7A0-E9C9-8F9A-EF3E-D0161E2DF34A}"/>
              </a:ext>
            </a:extLst>
          </p:cNvPr>
          <p:cNvSpPr>
            <a:spLocks noGrp="1"/>
          </p:cNvSpPr>
          <p:nvPr>
            <p:ph type="ctrTitle"/>
          </p:nvPr>
        </p:nvSpPr>
        <p:spPr>
          <a:xfrm>
            <a:off x="1876423" y="0"/>
            <a:ext cx="8791575" cy="2387600"/>
          </a:xfrm>
        </p:spPr>
        <p:txBody>
          <a:bodyPr>
            <a:normAutofit/>
          </a:bodyPr>
          <a:lstStyle/>
          <a:p>
            <a:r>
              <a:rPr lang="en-IN" sz="4000" b="1" dirty="0"/>
              <a:t>2. Model Selection &amp; Training</a:t>
            </a:r>
          </a:p>
        </p:txBody>
      </p:sp>
      <p:sp>
        <p:nvSpPr>
          <p:cNvPr id="3" name="Subtitle 2">
            <a:extLst>
              <a:ext uri="{FF2B5EF4-FFF2-40B4-BE49-F238E27FC236}">
                <a16:creationId xmlns:a16="http://schemas.microsoft.com/office/drawing/2014/main" id="{FD2C6A9A-1647-BDD5-FDF0-DDFEAD857E0E}"/>
              </a:ext>
            </a:extLst>
          </p:cNvPr>
          <p:cNvSpPr>
            <a:spLocks noGrp="1"/>
          </p:cNvSpPr>
          <p:nvPr>
            <p:ph type="subTitle" idx="1"/>
          </p:nvPr>
        </p:nvSpPr>
        <p:spPr>
          <a:xfrm>
            <a:off x="1876423" y="2264850"/>
            <a:ext cx="8791575" cy="3772155"/>
          </a:xfrm>
        </p:spPr>
        <p:txBody>
          <a:bodyPr>
            <a:normAutofit fontScale="25000" lnSpcReduction="20000"/>
          </a:bodyPr>
          <a:lstStyle/>
          <a:p>
            <a:pPr>
              <a:buNone/>
            </a:pPr>
            <a:r>
              <a:rPr lang="en-IN" sz="6400" b="1" dirty="0">
                <a:solidFill>
                  <a:schemeClr val="tx1"/>
                </a:solidFill>
              </a:rPr>
              <a:t>(a) Video Classification Model</a:t>
            </a:r>
          </a:p>
          <a:p>
            <a:pPr>
              <a:buFont typeface="Arial" panose="020B0604020202020204" pitchFamily="34" charset="0"/>
              <a:buChar char="•"/>
            </a:pPr>
            <a:r>
              <a:rPr lang="en-IN" sz="6400" b="1" dirty="0">
                <a:solidFill>
                  <a:schemeClr val="tx1"/>
                </a:solidFill>
              </a:rPr>
              <a:t>Utilized MC3_18, a 3D convolutional neural network (CNN) from </a:t>
            </a:r>
            <a:r>
              <a:rPr lang="en-IN" sz="6400" b="1" dirty="0" err="1">
                <a:solidFill>
                  <a:schemeClr val="tx1"/>
                </a:solidFill>
              </a:rPr>
              <a:t>PyTorch’s</a:t>
            </a:r>
            <a:r>
              <a:rPr lang="en-IN" sz="6400" b="1" dirty="0">
                <a:solidFill>
                  <a:schemeClr val="tx1"/>
                </a:solidFill>
              </a:rPr>
              <a:t> </a:t>
            </a:r>
            <a:r>
              <a:rPr lang="en-IN" sz="6400" b="1" dirty="0" err="1">
                <a:solidFill>
                  <a:schemeClr val="tx1"/>
                </a:solidFill>
              </a:rPr>
              <a:t>Torchvision</a:t>
            </a:r>
            <a:r>
              <a:rPr lang="en-IN" sz="6400" b="1" dirty="0">
                <a:solidFill>
                  <a:schemeClr val="tx1"/>
                </a:solidFill>
              </a:rPr>
              <a:t> Video Models.</a:t>
            </a:r>
          </a:p>
          <a:p>
            <a:pPr>
              <a:buFont typeface="Arial" panose="020B0604020202020204" pitchFamily="34" charset="0"/>
              <a:buChar char="•"/>
            </a:pPr>
            <a:r>
              <a:rPr lang="en-IN" sz="6400" b="1" dirty="0">
                <a:solidFill>
                  <a:schemeClr val="tx1"/>
                </a:solidFill>
              </a:rPr>
              <a:t>Modified the final fully connected layer to classify videos into two categories (Brawl/Peace).</a:t>
            </a:r>
          </a:p>
          <a:p>
            <a:pPr>
              <a:buNone/>
            </a:pPr>
            <a:r>
              <a:rPr lang="en-US" sz="6400" b="1" dirty="0">
                <a:solidFill>
                  <a:schemeClr val="tx1"/>
                </a:solidFill>
              </a:rPr>
              <a:t>Hyperparameters Used:</a:t>
            </a:r>
          </a:p>
          <a:p>
            <a:pPr>
              <a:buFont typeface="Arial" panose="020B0604020202020204" pitchFamily="34" charset="0"/>
              <a:buChar char="•"/>
            </a:pPr>
            <a:r>
              <a:rPr lang="en-US" sz="6400" b="1" dirty="0">
                <a:solidFill>
                  <a:schemeClr val="tx1"/>
                </a:solidFill>
              </a:rPr>
              <a:t>Batch Size: 8</a:t>
            </a:r>
          </a:p>
          <a:p>
            <a:pPr>
              <a:buFont typeface="Arial" panose="020B0604020202020204" pitchFamily="34" charset="0"/>
              <a:buChar char="•"/>
            </a:pPr>
            <a:r>
              <a:rPr lang="en-US" sz="6400" b="1" dirty="0">
                <a:solidFill>
                  <a:schemeClr val="tx1"/>
                </a:solidFill>
              </a:rPr>
              <a:t>Learning Rate: 0.001</a:t>
            </a:r>
          </a:p>
          <a:p>
            <a:pPr>
              <a:buFont typeface="Arial" panose="020B0604020202020204" pitchFamily="34" charset="0"/>
              <a:buChar char="•"/>
            </a:pPr>
            <a:r>
              <a:rPr lang="en-US" sz="6400" b="1" dirty="0">
                <a:solidFill>
                  <a:schemeClr val="tx1"/>
                </a:solidFill>
              </a:rPr>
              <a:t>Epochs: 2</a:t>
            </a:r>
          </a:p>
          <a:p>
            <a:pPr>
              <a:buFont typeface="Arial" panose="020B0604020202020204" pitchFamily="34" charset="0"/>
              <a:buChar char="•"/>
            </a:pPr>
            <a:r>
              <a:rPr lang="en-US" sz="6400" b="1" dirty="0">
                <a:solidFill>
                  <a:schemeClr val="tx1"/>
                </a:solidFill>
              </a:rPr>
              <a:t>Optimizer: Adam</a:t>
            </a:r>
          </a:p>
          <a:p>
            <a:pPr>
              <a:buFont typeface="Arial" panose="020B0604020202020204" pitchFamily="34" charset="0"/>
              <a:buChar char="•"/>
            </a:pPr>
            <a:r>
              <a:rPr lang="en-US" sz="6400" b="1" dirty="0">
                <a:solidFill>
                  <a:schemeClr val="tx1"/>
                </a:solidFill>
              </a:rPr>
              <a:t>Loss Function: </a:t>
            </a:r>
            <a:r>
              <a:rPr lang="en-US" sz="6400" b="1" dirty="0" err="1">
                <a:solidFill>
                  <a:schemeClr val="tx1"/>
                </a:solidFill>
              </a:rPr>
              <a:t>CrossEntropyLoss</a:t>
            </a:r>
            <a:endParaRPr lang="en-US" sz="6400" b="1" dirty="0">
              <a:solidFill>
                <a:schemeClr val="tx1"/>
              </a:solidFill>
            </a:endParaRPr>
          </a:p>
          <a:p>
            <a:pPr>
              <a:buFont typeface="Arial" panose="020B0604020202020204" pitchFamily="34" charset="0"/>
              <a:buChar char="•"/>
            </a:pPr>
            <a:endParaRPr lang="en-IN" sz="1400" dirty="0"/>
          </a:p>
          <a:p>
            <a:pPr>
              <a:buFont typeface="Arial" panose="020B0604020202020204" pitchFamily="34" charset="0"/>
              <a:buChar char="•"/>
            </a:pPr>
            <a:endParaRPr lang="en-IN" dirty="0"/>
          </a:p>
        </p:txBody>
      </p:sp>
    </p:spTree>
    <p:extLst>
      <p:ext uri="{BB962C8B-B14F-4D97-AF65-F5344CB8AC3E}">
        <p14:creationId xmlns:p14="http://schemas.microsoft.com/office/powerpoint/2010/main" val="182865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D197D-CDE2-9A1C-F92E-AFC2F3AF5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40ED1-753E-D973-42E9-9A82DE2C536F}"/>
              </a:ext>
            </a:extLst>
          </p:cNvPr>
          <p:cNvSpPr>
            <a:spLocks noGrp="1"/>
          </p:cNvSpPr>
          <p:nvPr>
            <p:ph type="ctrTitle"/>
          </p:nvPr>
        </p:nvSpPr>
        <p:spPr>
          <a:xfrm>
            <a:off x="1876423" y="0"/>
            <a:ext cx="8791575" cy="2387600"/>
          </a:xfrm>
        </p:spPr>
        <p:txBody>
          <a:bodyPr>
            <a:normAutofit/>
          </a:bodyPr>
          <a:lstStyle/>
          <a:p>
            <a:r>
              <a:rPr lang="en-IN" sz="4000" b="1" dirty="0"/>
              <a:t>2. Model Selection &amp; Training</a:t>
            </a:r>
          </a:p>
        </p:txBody>
      </p:sp>
      <p:sp>
        <p:nvSpPr>
          <p:cNvPr id="12" name="Rectangle 7">
            <a:extLst>
              <a:ext uri="{FF2B5EF4-FFF2-40B4-BE49-F238E27FC236}">
                <a16:creationId xmlns:a16="http://schemas.microsoft.com/office/drawing/2014/main" id="{48F66B1C-DA58-F5AE-C882-B15A84736970}"/>
              </a:ext>
            </a:extLst>
          </p:cNvPr>
          <p:cNvSpPr>
            <a:spLocks noGrp="1" noChangeArrowheads="1"/>
          </p:cNvSpPr>
          <p:nvPr>
            <p:ph type="subTitle" idx="1"/>
          </p:nvPr>
        </p:nvSpPr>
        <p:spPr bwMode="auto">
          <a:xfrm>
            <a:off x="1876423" y="2551837"/>
            <a:ext cx="808041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Training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Loaded the dataset using </a:t>
            </a:r>
            <a:r>
              <a:rPr kumimoji="0" lang="en-US" altLang="en-US" sz="1800" b="1" i="0" u="none" strike="noStrike" cap="none" normalizeH="0" baseline="0" dirty="0" err="1">
                <a:ln>
                  <a:noFill/>
                </a:ln>
                <a:solidFill>
                  <a:schemeClr val="tx1"/>
                </a:solidFill>
                <a:effectLst/>
                <a:latin typeface="Arial" panose="020B0604020202020204" pitchFamily="34" charset="0"/>
              </a:rPr>
              <a:t>PyTorch’s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err="1">
                <a:ln>
                  <a:noFill/>
                </a:ln>
                <a:solidFill>
                  <a:schemeClr val="tx1"/>
                </a:solidFill>
                <a:effectLst/>
                <a:latin typeface="Arial" panose="020B0604020202020204" pitchFamily="34" charset="0"/>
              </a:rPr>
              <a:t>DataLoader</a:t>
            </a:r>
            <a:r>
              <a:rPr kumimoji="0" lang="en-US" altLang="en-US" sz="18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Used Automatic Mixed Precision (AMP) with </a:t>
            </a:r>
            <a:r>
              <a:rPr kumimoji="0" lang="en-US" altLang="en-US" sz="1800" b="1" i="0" u="none" strike="noStrike" cap="none" normalizeH="0" baseline="0" dirty="0" err="1">
                <a:ln>
                  <a:noFill/>
                </a:ln>
                <a:solidFill>
                  <a:schemeClr val="tx1"/>
                </a:solidFill>
                <a:effectLst/>
                <a:latin typeface="Arial" panose="020B0604020202020204" pitchFamily="34" charset="0"/>
              </a:rPr>
              <a:t>PyTorch’s</a:t>
            </a: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000" b="1" i="0" u="none" strike="noStrike" cap="none" normalizeH="0" baseline="0" dirty="0" err="1">
                <a:ln>
                  <a:noFill/>
                </a:ln>
                <a:solidFill>
                  <a:schemeClr val="tx1"/>
                </a:solidFill>
                <a:effectLst/>
                <a:latin typeface="Arial Unicode MS" panose="020B0604020202020204" pitchFamily="34" charset="-128"/>
              </a:rPr>
              <a:t>GradScaler</a:t>
            </a:r>
            <a:r>
              <a:rPr kumimoji="0" lang="en-US" altLang="en-US" sz="800" b="1" i="0" u="none" strike="noStrike" cap="none" normalizeH="0" baseline="0" dirty="0">
                <a:ln>
                  <a:noFill/>
                </a:ln>
                <a:solidFill>
                  <a:schemeClr val="tx1"/>
                </a:solidFill>
                <a:effectLst/>
              </a:rPr>
              <a:t> for efficient GPU training.</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inputs are shaped as (Batch, Channels, Frames, Height, Width).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Trained the model to minimize classification loss.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8705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07F9A-2262-1AA4-A07B-3C57491012E9}"/>
              </a:ext>
            </a:extLst>
          </p:cNvPr>
          <p:cNvSpPr>
            <a:spLocks noGrp="1"/>
          </p:cNvSpPr>
          <p:nvPr>
            <p:ph type="ctrTitle"/>
          </p:nvPr>
        </p:nvSpPr>
        <p:spPr>
          <a:xfrm>
            <a:off x="1876424" y="0"/>
            <a:ext cx="8791575" cy="2387600"/>
          </a:xfrm>
        </p:spPr>
        <p:txBody>
          <a:bodyPr>
            <a:normAutofit/>
          </a:bodyPr>
          <a:lstStyle/>
          <a:p>
            <a:r>
              <a:rPr lang="en-IN" sz="4000" b="1" dirty="0"/>
              <a:t>2. Model Selection &amp; Training</a:t>
            </a:r>
          </a:p>
        </p:txBody>
      </p:sp>
      <p:sp>
        <p:nvSpPr>
          <p:cNvPr id="5" name="Subtitle 4">
            <a:extLst>
              <a:ext uri="{FF2B5EF4-FFF2-40B4-BE49-F238E27FC236}">
                <a16:creationId xmlns:a16="http://schemas.microsoft.com/office/drawing/2014/main" id="{D993583B-15C6-51D1-7B3B-84D30C1EDF92}"/>
              </a:ext>
            </a:extLst>
          </p:cNvPr>
          <p:cNvSpPr>
            <a:spLocks noGrp="1"/>
          </p:cNvSpPr>
          <p:nvPr>
            <p:ph type="subTitle" idx="1"/>
          </p:nvPr>
        </p:nvSpPr>
        <p:spPr>
          <a:xfrm>
            <a:off x="1876424" y="2387600"/>
            <a:ext cx="8791575" cy="1655762"/>
          </a:xfrm>
        </p:spPr>
        <p:txBody>
          <a:bodyPr>
            <a:normAutofit fontScale="25000" lnSpcReduction="20000"/>
          </a:bodyPr>
          <a:lstStyle/>
          <a:p>
            <a:pPr>
              <a:buNone/>
            </a:pPr>
            <a:r>
              <a:rPr lang="en-US" sz="7200" b="1" dirty="0">
                <a:solidFill>
                  <a:schemeClr val="tx1"/>
                </a:solidFill>
              </a:rPr>
              <a:t>(b) People Counting Model (YOLOv8)</a:t>
            </a:r>
          </a:p>
          <a:p>
            <a:pPr>
              <a:buFont typeface="Arial" panose="020B0604020202020204" pitchFamily="34" charset="0"/>
              <a:buChar char="•"/>
            </a:pPr>
            <a:r>
              <a:rPr lang="en-US" sz="7200" b="1" dirty="0">
                <a:solidFill>
                  <a:schemeClr val="tx1"/>
                </a:solidFill>
              </a:rPr>
              <a:t>Implemented YOLOv8 for detecting and counting people in a video frame.</a:t>
            </a:r>
          </a:p>
          <a:p>
            <a:pPr>
              <a:buFont typeface="Arial" panose="020B0604020202020204" pitchFamily="34" charset="0"/>
              <a:buChar char="•"/>
            </a:pPr>
            <a:r>
              <a:rPr lang="en-US" sz="7200" b="1" dirty="0">
                <a:solidFill>
                  <a:schemeClr val="tx1"/>
                </a:solidFill>
              </a:rPr>
              <a:t>YOLOv8 was used as a pre-trained object detection model.</a:t>
            </a:r>
          </a:p>
          <a:p>
            <a:pPr>
              <a:buFont typeface="Arial" panose="020B0604020202020204" pitchFamily="34" charset="0"/>
              <a:buChar char="•"/>
            </a:pPr>
            <a:r>
              <a:rPr lang="en-US" sz="7200" b="1" dirty="0">
                <a:solidFill>
                  <a:schemeClr val="tx1"/>
                </a:solidFill>
              </a:rPr>
              <a:t>The model scans each frame and detects objects classified as ‘person’.</a:t>
            </a:r>
          </a:p>
          <a:p>
            <a:pPr>
              <a:buFont typeface="Arial" panose="020B0604020202020204" pitchFamily="34" charset="0"/>
              <a:buChar char="•"/>
            </a:pPr>
            <a:r>
              <a:rPr lang="en-US" sz="7200" b="1" dirty="0">
                <a:solidFill>
                  <a:schemeClr val="tx1"/>
                </a:solidFill>
              </a:rPr>
              <a:t>The maximum number of people detected in a video is stored for reference.</a:t>
            </a:r>
          </a:p>
          <a:p>
            <a:endParaRPr lang="en-IN" b="1" dirty="0"/>
          </a:p>
        </p:txBody>
      </p:sp>
    </p:spTree>
    <p:extLst>
      <p:ext uri="{BB962C8B-B14F-4D97-AF65-F5344CB8AC3E}">
        <p14:creationId xmlns:p14="http://schemas.microsoft.com/office/powerpoint/2010/main" val="3778953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86296-B44E-25DB-1A03-540BC48EE5C0}"/>
              </a:ext>
            </a:extLst>
          </p:cNvPr>
          <p:cNvSpPr>
            <a:spLocks noGrp="1"/>
          </p:cNvSpPr>
          <p:nvPr>
            <p:ph type="ctrTitle"/>
          </p:nvPr>
        </p:nvSpPr>
        <p:spPr>
          <a:xfrm>
            <a:off x="1876424" y="0"/>
            <a:ext cx="8791575" cy="2387600"/>
          </a:xfrm>
        </p:spPr>
        <p:txBody>
          <a:bodyPr>
            <a:normAutofit/>
          </a:bodyPr>
          <a:lstStyle/>
          <a:p>
            <a:r>
              <a:rPr lang="en-IN" sz="4000" b="1" dirty="0"/>
              <a:t>3. Inference &amp; Evaluation</a:t>
            </a:r>
          </a:p>
        </p:txBody>
      </p:sp>
      <p:sp>
        <p:nvSpPr>
          <p:cNvPr id="5" name="Rectangle 2">
            <a:extLst>
              <a:ext uri="{FF2B5EF4-FFF2-40B4-BE49-F238E27FC236}">
                <a16:creationId xmlns:a16="http://schemas.microsoft.com/office/drawing/2014/main" id="{4AE4D471-8594-20D3-7BE9-8F1FA4A624DD}"/>
              </a:ext>
            </a:extLst>
          </p:cNvPr>
          <p:cNvSpPr>
            <a:spLocks noGrp="1" noChangeArrowheads="1"/>
          </p:cNvSpPr>
          <p:nvPr>
            <p:ph type="subTitle" idx="1"/>
          </p:nvPr>
        </p:nvSpPr>
        <p:spPr bwMode="auto">
          <a:xfrm>
            <a:off x="1876424" y="2551837"/>
            <a:ext cx="885691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After training, the model is used to classify unseen videos as Brawl or Peace.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The people counter module helps estimate crowd density in violent situations.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Metrics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Precision, Recall, and F1-Score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3428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N"/>
              </a:p>
            </p:txBody>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IN"/>
              </a:p>
            </p:txBody>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IN"/>
              </a:p>
            </p:txBody>
          </p:sp>
        </p:grpSp>
      </p:grpSp>
      <p:grpSp>
        <p:nvGrpSpPr>
          <p:cNvPr id="52" name="Group 51">
            <a:extLst>
              <a:ext uri="{FF2B5EF4-FFF2-40B4-BE49-F238E27FC236}">
                <a16:creationId xmlns:a16="http://schemas.microsoft.com/office/drawing/2014/main" id="{A0B38558-5389-4817-936F-FD62560CAC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CCB252B9-42EF-4414-AA22-2A95C1819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F9C2C800-C3E3-4317-A3CC-1558D71F14BC}"/>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Image 0" descr="preencoded.png">
            <a:extLst>
              <a:ext uri="{FF2B5EF4-FFF2-40B4-BE49-F238E27FC236}">
                <a16:creationId xmlns:a16="http://schemas.microsoft.com/office/drawing/2014/main" id="{E4F3E206-CF28-45B2-6267-8ADE4863039D}"/>
              </a:ext>
            </a:extLst>
          </p:cNvPr>
          <p:cNvPicPr>
            <a:picLocks noChangeAspect="1"/>
          </p:cNvPicPr>
          <p:nvPr/>
        </p:nvPicPr>
        <p:blipFill>
          <a:blip r:embed="rId4">
            <a:alphaModFix/>
          </a:blip>
          <a:srcRect t="32919" r="-1" b="29523"/>
          <a:stretch/>
        </p:blipFill>
        <p:spPr>
          <a:xfrm>
            <a:off x="3611" y="10"/>
            <a:ext cx="12188389" cy="6857990"/>
          </a:xfrm>
          <a:prstGeom prst="rect">
            <a:avLst/>
          </a:prstGeom>
        </p:spPr>
      </p:pic>
      <p:grpSp>
        <p:nvGrpSpPr>
          <p:cNvPr id="56" name="Group 55">
            <a:extLst>
              <a:ext uri="{FF2B5EF4-FFF2-40B4-BE49-F238E27FC236}">
                <a16:creationId xmlns:a16="http://schemas.microsoft.com/office/drawing/2014/main" id="{15502586-682B-4EDF-9515-674BB4E1CD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2533" y="0"/>
            <a:ext cx="11455400" cy="6848476"/>
            <a:chOff x="372533" y="0"/>
            <a:chExt cx="11455400" cy="6848476"/>
          </a:xfrm>
        </p:grpSpPr>
        <p:sp>
          <p:nvSpPr>
            <p:cNvPr id="57" name="Round Diagonal Corner Rectangle 7">
              <a:extLst>
                <a:ext uri="{FF2B5EF4-FFF2-40B4-BE49-F238E27FC236}">
                  <a16:creationId xmlns:a16="http://schemas.microsoft.com/office/drawing/2014/main" id="{C4491F87-B86B-413A-ACCD-56525E5330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2867" y="766234"/>
              <a:ext cx="10346266" cy="5325532"/>
            </a:xfrm>
            <a:prstGeom prst="round2DiagRect">
              <a:avLst>
                <a:gd name="adj1" fmla="val 4147"/>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04A25545-7FDA-465A-8546-9D927F8286F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085512" y="0"/>
              <a:ext cx="650875" cy="1730375"/>
              <a:chOff x="11347978" y="0"/>
              <a:chExt cx="650875" cy="1730375"/>
            </a:xfrm>
          </p:grpSpPr>
          <p:sp>
            <p:nvSpPr>
              <p:cNvPr id="78" name="Freeform 32">
                <a:extLst>
                  <a:ext uri="{FF2B5EF4-FFF2-40B4-BE49-F238E27FC236}">
                    <a16:creationId xmlns:a16="http://schemas.microsoft.com/office/drawing/2014/main" id="{0AC67F09-E0D9-410A-A4DE-72D31697EB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67041"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IN"/>
              </a:p>
            </p:txBody>
          </p:sp>
          <p:sp>
            <p:nvSpPr>
              <p:cNvPr id="79" name="Freeform 33">
                <a:extLst>
                  <a:ext uri="{FF2B5EF4-FFF2-40B4-BE49-F238E27FC236}">
                    <a16:creationId xmlns:a16="http://schemas.microsoft.com/office/drawing/2014/main" id="{B78F2FDE-85C9-4650-919F-C35464007D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47978"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IN"/>
              </a:p>
            </p:txBody>
          </p:sp>
          <p:sp>
            <p:nvSpPr>
              <p:cNvPr id="80" name="Freeform 34">
                <a:extLst>
                  <a:ext uri="{FF2B5EF4-FFF2-40B4-BE49-F238E27FC236}">
                    <a16:creationId xmlns:a16="http://schemas.microsoft.com/office/drawing/2014/main" id="{57DD2F8B-5242-455C-B03F-E2F6B6732E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4678"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IN"/>
              </a:p>
            </p:txBody>
          </p:sp>
          <p:sp>
            <p:nvSpPr>
              <p:cNvPr id="81" name="Freeform 37">
                <a:extLst>
                  <a:ext uri="{FF2B5EF4-FFF2-40B4-BE49-F238E27FC236}">
                    <a16:creationId xmlns:a16="http://schemas.microsoft.com/office/drawing/2014/main" id="{B8CE3E90-8A76-4CD5-B28C-D71FF37185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694053"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IN"/>
              </a:p>
            </p:txBody>
          </p:sp>
        </p:grpSp>
        <p:grpSp>
          <p:nvGrpSpPr>
            <p:cNvPr id="59" name="Group 58">
              <a:extLst>
                <a:ext uri="{FF2B5EF4-FFF2-40B4-BE49-F238E27FC236}">
                  <a16:creationId xmlns:a16="http://schemas.microsoft.com/office/drawing/2014/main" id="{4C374541-D033-4B72-A232-5461EEAD4D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11229445" y="4867275"/>
              <a:ext cx="598488" cy="1981201"/>
              <a:chOff x="11424178" y="4867275"/>
              <a:chExt cx="598488" cy="1981201"/>
            </a:xfrm>
          </p:grpSpPr>
          <p:sp>
            <p:nvSpPr>
              <p:cNvPr id="72" name="Freeform 35">
                <a:extLst>
                  <a:ext uri="{FF2B5EF4-FFF2-40B4-BE49-F238E27FC236}">
                    <a16:creationId xmlns:a16="http://schemas.microsoft.com/office/drawing/2014/main" id="{94766BAB-FE6E-4247-886B-736F831FEB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14666"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IN"/>
              </a:p>
            </p:txBody>
          </p:sp>
          <p:sp>
            <p:nvSpPr>
              <p:cNvPr id="73" name="Freeform 36">
                <a:extLst>
                  <a:ext uri="{FF2B5EF4-FFF2-40B4-BE49-F238E27FC236}">
                    <a16:creationId xmlns:a16="http://schemas.microsoft.com/office/drawing/2014/main" id="{3C954FB2-C7A0-468C-8AD2-C278DCA642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55966"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IN"/>
              </a:p>
            </p:txBody>
          </p:sp>
          <p:sp>
            <p:nvSpPr>
              <p:cNvPr id="74" name="Freeform 38">
                <a:extLst>
                  <a:ext uri="{FF2B5EF4-FFF2-40B4-BE49-F238E27FC236}">
                    <a16:creationId xmlns:a16="http://schemas.microsoft.com/office/drawing/2014/main" id="{F52FBFD5-A528-4DB8-A802-814A7E421D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19441"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IN"/>
              </a:p>
            </p:txBody>
          </p:sp>
          <p:sp>
            <p:nvSpPr>
              <p:cNvPr id="75" name="Freeform 39">
                <a:extLst>
                  <a:ext uri="{FF2B5EF4-FFF2-40B4-BE49-F238E27FC236}">
                    <a16:creationId xmlns:a16="http://schemas.microsoft.com/office/drawing/2014/main" id="{E57CCB6D-72AF-4D41-8C6C-9750D43DC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24178"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IN"/>
              </a:p>
            </p:txBody>
          </p:sp>
          <p:sp>
            <p:nvSpPr>
              <p:cNvPr id="76" name="Freeform 40">
                <a:extLst>
                  <a:ext uri="{FF2B5EF4-FFF2-40B4-BE49-F238E27FC236}">
                    <a16:creationId xmlns:a16="http://schemas.microsoft.com/office/drawing/2014/main" id="{19D203AA-CF94-405B-800C-0C79855218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32166"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IN"/>
              </a:p>
            </p:txBody>
          </p:sp>
          <p:sp>
            <p:nvSpPr>
              <p:cNvPr id="77" name="Rectangle 41">
                <a:extLst>
                  <a:ext uri="{FF2B5EF4-FFF2-40B4-BE49-F238E27FC236}">
                    <a16:creationId xmlns:a16="http://schemas.microsoft.com/office/drawing/2014/main" id="{7D053665-E810-419F-9D63-2A54CB47738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22653" y="6596063"/>
                <a:ext cx="23813" cy="252413"/>
              </a:xfrm>
              <a:prstGeom prst="rect">
                <a:avLst/>
              </a:prstGeom>
              <a:solidFill>
                <a:schemeClr val="tx2">
                  <a:alpha val="80000"/>
                </a:schemeClr>
              </a:solidFill>
              <a:ln>
                <a:noFill/>
              </a:ln>
            </p:spPr>
            <p:txBody>
              <a:bodyPr/>
              <a:lstStyle/>
              <a:p>
                <a:endParaRPr lang="en-IN"/>
              </a:p>
            </p:txBody>
          </p:sp>
        </p:grpSp>
        <p:grpSp>
          <p:nvGrpSpPr>
            <p:cNvPr id="60" name="Group 59">
              <a:extLst>
                <a:ext uri="{FF2B5EF4-FFF2-40B4-BE49-F238E27FC236}">
                  <a16:creationId xmlns:a16="http://schemas.microsoft.com/office/drawing/2014/main" id="{DEAF6153-6BF6-448C-81C1-2817B0F7800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flipH="1">
              <a:off x="440267" y="5118101"/>
              <a:ext cx="650875" cy="1730375"/>
              <a:chOff x="118533" y="5118101"/>
              <a:chExt cx="650875" cy="1730375"/>
            </a:xfrm>
          </p:grpSpPr>
          <p:sp>
            <p:nvSpPr>
              <p:cNvPr id="68" name="Freeform 32">
                <a:extLst>
                  <a:ext uri="{FF2B5EF4-FFF2-40B4-BE49-F238E27FC236}">
                    <a16:creationId xmlns:a16="http://schemas.microsoft.com/office/drawing/2014/main" id="{A7E0D3C0-552C-4741-AFBE-E665CEA06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37596" y="6335713"/>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80000"/>
                </a:schemeClr>
              </a:solidFill>
              <a:ln>
                <a:noFill/>
              </a:ln>
            </p:spPr>
            <p:txBody>
              <a:bodyPr/>
              <a:lstStyle/>
              <a:p>
                <a:endParaRPr lang="en-IN"/>
              </a:p>
            </p:txBody>
          </p:sp>
          <p:sp>
            <p:nvSpPr>
              <p:cNvPr id="69" name="Freeform 33">
                <a:extLst>
                  <a:ext uri="{FF2B5EF4-FFF2-40B4-BE49-F238E27FC236}">
                    <a16:creationId xmlns:a16="http://schemas.microsoft.com/office/drawing/2014/main" id="{CAF96EBF-4E74-4F88-BD05-A4AE1694A45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118533" y="622141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80000"/>
                </a:schemeClr>
              </a:solidFill>
              <a:ln>
                <a:noFill/>
              </a:ln>
            </p:spPr>
            <p:txBody>
              <a:bodyPr/>
              <a:lstStyle/>
              <a:p>
                <a:endParaRPr lang="en-IN"/>
              </a:p>
            </p:txBody>
          </p:sp>
          <p:sp>
            <p:nvSpPr>
              <p:cNvPr id="70" name="Freeform 34">
                <a:extLst>
                  <a:ext uri="{FF2B5EF4-FFF2-40B4-BE49-F238E27FC236}">
                    <a16:creationId xmlns:a16="http://schemas.microsoft.com/office/drawing/2014/main" id="{D49C51B9-E4E4-410D-8AAB-7E308A1D45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5233" y="5118101"/>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IN"/>
              </a:p>
            </p:txBody>
          </p:sp>
          <p:sp>
            <p:nvSpPr>
              <p:cNvPr id="71" name="Freeform 37">
                <a:extLst>
                  <a:ext uri="{FF2B5EF4-FFF2-40B4-BE49-F238E27FC236}">
                    <a16:creationId xmlns:a16="http://schemas.microsoft.com/office/drawing/2014/main" id="{354F0627-1BD6-4455-967A-32DB31C82C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464608" y="5299075"/>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80000"/>
                </a:schemeClr>
              </a:solidFill>
              <a:ln>
                <a:noFill/>
              </a:ln>
            </p:spPr>
            <p:txBody>
              <a:bodyPr/>
              <a:lstStyle/>
              <a:p>
                <a:endParaRPr lang="en-IN"/>
              </a:p>
            </p:txBody>
          </p:sp>
        </p:grpSp>
        <p:grpSp>
          <p:nvGrpSpPr>
            <p:cNvPr id="61" name="Group 60">
              <a:extLst>
                <a:ext uri="{FF2B5EF4-FFF2-40B4-BE49-F238E27FC236}">
                  <a16:creationId xmlns:a16="http://schemas.microsoft.com/office/drawing/2014/main" id="{BC21AED9-0CB5-426C-A1C4-6EEB548050D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72533" y="0"/>
              <a:ext cx="598488" cy="1981201"/>
              <a:chOff x="194733" y="0"/>
              <a:chExt cx="598488" cy="1981201"/>
            </a:xfrm>
          </p:grpSpPr>
          <p:sp>
            <p:nvSpPr>
              <p:cNvPr id="62" name="Freeform 35">
                <a:extLst>
                  <a:ext uri="{FF2B5EF4-FFF2-40B4-BE49-F238E27FC236}">
                    <a16:creationId xmlns:a16="http://schemas.microsoft.com/office/drawing/2014/main" id="{8D8A778B-9916-47AC-A28A-07F01A83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285221" y="0"/>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80000"/>
                </a:schemeClr>
              </a:solidFill>
              <a:ln>
                <a:noFill/>
              </a:ln>
            </p:spPr>
            <p:txBody>
              <a:bodyPr/>
              <a:lstStyle/>
              <a:p>
                <a:endParaRPr lang="en-IN"/>
              </a:p>
            </p:txBody>
          </p:sp>
          <p:sp>
            <p:nvSpPr>
              <p:cNvPr id="63" name="Freeform 36">
                <a:extLst>
                  <a:ext uri="{FF2B5EF4-FFF2-40B4-BE49-F238E27FC236}">
                    <a16:creationId xmlns:a16="http://schemas.microsoft.com/office/drawing/2014/main" id="{65323B96-DF0E-463C-B290-C22D3C5532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526521" y="1141413"/>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80000"/>
                </a:schemeClr>
              </a:solidFill>
              <a:ln>
                <a:noFill/>
              </a:ln>
            </p:spPr>
            <p:txBody>
              <a:bodyPr/>
              <a:lstStyle/>
              <a:p>
                <a:endParaRPr lang="en-IN"/>
              </a:p>
            </p:txBody>
          </p:sp>
          <p:sp>
            <p:nvSpPr>
              <p:cNvPr id="64" name="Freeform 38">
                <a:extLst>
                  <a:ext uri="{FF2B5EF4-FFF2-40B4-BE49-F238E27FC236}">
                    <a16:creationId xmlns:a16="http://schemas.microsoft.com/office/drawing/2014/main" id="{65A0E255-1142-422E-A62A-5044177C5AE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389996" y="1792288"/>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IN"/>
              </a:p>
            </p:txBody>
          </p:sp>
          <p:sp>
            <p:nvSpPr>
              <p:cNvPr id="65" name="Freeform 39">
                <a:extLst>
                  <a:ext uri="{FF2B5EF4-FFF2-40B4-BE49-F238E27FC236}">
                    <a16:creationId xmlns:a16="http://schemas.microsoft.com/office/drawing/2014/main" id="{233A955D-DB0D-42F8-B490-E01FB9C45C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V="1">
                <a:off x="194733" y="0"/>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80000"/>
                </a:schemeClr>
              </a:solidFill>
              <a:ln>
                <a:noFill/>
              </a:ln>
            </p:spPr>
            <p:txBody>
              <a:bodyPr/>
              <a:lstStyle/>
              <a:p>
                <a:endParaRPr lang="en-IN"/>
              </a:p>
            </p:txBody>
          </p:sp>
          <p:sp>
            <p:nvSpPr>
              <p:cNvPr id="66" name="Freeform 40">
                <a:extLst>
                  <a:ext uri="{FF2B5EF4-FFF2-40B4-BE49-F238E27FC236}">
                    <a16:creationId xmlns:a16="http://schemas.microsoft.com/office/drawing/2014/main" id="{F0F0C29B-EB52-470C-AF64-FC54F5C250F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flipV="1">
                <a:off x="602721" y="24288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80000"/>
                </a:schemeClr>
              </a:solidFill>
              <a:ln>
                <a:noFill/>
              </a:ln>
            </p:spPr>
            <p:txBody>
              <a:bodyPr/>
              <a:lstStyle/>
              <a:p>
                <a:endParaRPr lang="en-IN"/>
              </a:p>
            </p:txBody>
          </p:sp>
          <p:sp>
            <p:nvSpPr>
              <p:cNvPr id="67" name="Rectangle 41">
                <a:extLst>
                  <a:ext uri="{FF2B5EF4-FFF2-40B4-BE49-F238E27FC236}">
                    <a16:creationId xmlns:a16="http://schemas.microsoft.com/office/drawing/2014/main" id="{A6C0E942-454D-483D-84FB-89308C8F15B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flipV="1">
                <a:off x="693208" y="0"/>
                <a:ext cx="23813" cy="252413"/>
              </a:xfrm>
              <a:prstGeom prst="rect">
                <a:avLst/>
              </a:prstGeom>
              <a:solidFill>
                <a:schemeClr val="tx2">
                  <a:alpha val="80000"/>
                </a:schemeClr>
              </a:solidFill>
              <a:ln>
                <a:noFill/>
              </a:ln>
            </p:spPr>
            <p:txBody>
              <a:bodyPr/>
              <a:lstStyle/>
              <a:p>
                <a:endParaRPr lang="en-IN"/>
              </a:p>
            </p:txBody>
          </p:sp>
        </p:grpSp>
      </p:grpSp>
      <p:sp>
        <p:nvSpPr>
          <p:cNvPr id="2" name="Title 1">
            <a:extLst>
              <a:ext uri="{FF2B5EF4-FFF2-40B4-BE49-F238E27FC236}">
                <a16:creationId xmlns:a16="http://schemas.microsoft.com/office/drawing/2014/main" id="{BAA70C67-BDBC-A78D-CC0A-7EC7111E5F86}"/>
              </a:ext>
            </a:extLst>
          </p:cNvPr>
          <p:cNvSpPr>
            <a:spLocks noGrp="1"/>
          </p:cNvSpPr>
          <p:nvPr>
            <p:ph type="ctrTitle"/>
          </p:nvPr>
        </p:nvSpPr>
        <p:spPr>
          <a:xfrm>
            <a:off x="1143001" y="1007533"/>
            <a:ext cx="9905998" cy="1092200"/>
          </a:xfrm>
        </p:spPr>
        <p:txBody>
          <a:bodyPr vert="horz" lIns="91440" tIns="45720" rIns="91440" bIns="45720" rtlCol="0" anchor="ctr">
            <a:normAutofit/>
          </a:bodyPr>
          <a:lstStyle/>
          <a:p>
            <a:pPr algn="ctr"/>
            <a:r>
              <a:rPr lang="en-US" sz="3600" b="1"/>
              <a:t>Key Features</a:t>
            </a:r>
          </a:p>
        </p:txBody>
      </p:sp>
      <p:sp>
        <p:nvSpPr>
          <p:cNvPr id="3" name="Subtitle 2">
            <a:extLst>
              <a:ext uri="{FF2B5EF4-FFF2-40B4-BE49-F238E27FC236}">
                <a16:creationId xmlns:a16="http://schemas.microsoft.com/office/drawing/2014/main" id="{A04F0D6F-F994-CD24-FCD3-41E86AB90DAB}"/>
              </a:ext>
            </a:extLst>
          </p:cNvPr>
          <p:cNvSpPr>
            <a:spLocks noGrp="1"/>
          </p:cNvSpPr>
          <p:nvPr>
            <p:ph type="subTitle" idx="1"/>
          </p:nvPr>
        </p:nvSpPr>
        <p:spPr>
          <a:xfrm>
            <a:off x="1143001" y="2252134"/>
            <a:ext cx="9905999" cy="3454399"/>
          </a:xfrm>
        </p:spPr>
        <p:txBody>
          <a:bodyPr vert="horz" lIns="91440" tIns="45720" rIns="91440" bIns="45720" rtlCol="0" anchor="ctr">
            <a:normAutofit/>
          </a:bodyPr>
          <a:lstStyle/>
          <a:p>
            <a:pPr indent="-228600">
              <a:lnSpc>
                <a:spcPct val="110000"/>
              </a:lnSpc>
              <a:buFont typeface="Arial" panose="020B0604020202020204" pitchFamily="34" charset="0"/>
              <a:buChar char="•"/>
            </a:pPr>
            <a:r>
              <a:rPr lang="en-US" sz="1700" b="1">
                <a:solidFill>
                  <a:schemeClr val="tx1"/>
                </a:solidFill>
              </a:rPr>
              <a:t>✅ Automated Violence Detection from Videos Using convolutional neural networks (CNNs) and recurrent neural networks (RNNs) to classify violent activities.</a:t>
            </a:r>
            <a:br>
              <a:rPr lang="en-US" sz="1700" b="1">
                <a:solidFill>
                  <a:schemeClr val="tx1"/>
                </a:solidFill>
              </a:rPr>
            </a:br>
            <a:r>
              <a:rPr lang="en-US" sz="1700" b="1">
                <a:solidFill>
                  <a:schemeClr val="tx1"/>
                </a:solidFill>
              </a:rPr>
              <a:t>✅ Real-time Processing Using YOLOv8</a:t>
            </a:r>
          </a:p>
          <a:p>
            <a:pPr indent="-228600">
              <a:lnSpc>
                <a:spcPct val="110000"/>
              </a:lnSpc>
              <a:buFont typeface="Arial" panose="020B0604020202020204" pitchFamily="34" charset="0"/>
              <a:buChar char="•"/>
            </a:pPr>
            <a:r>
              <a:rPr lang="en-US" sz="1700" b="1">
                <a:solidFill>
                  <a:schemeClr val="tx1"/>
                </a:solidFill>
              </a:rPr>
              <a:t>✅ Implementation of ResNet, YOLO, and LSTMs for accurate detection and classification.</a:t>
            </a:r>
          </a:p>
          <a:p>
            <a:pPr indent="-228600">
              <a:lnSpc>
                <a:spcPct val="110000"/>
              </a:lnSpc>
              <a:buFont typeface="Arial" panose="020B0604020202020204" pitchFamily="34" charset="0"/>
              <a:buChar char="•"/>
            </a:pPr>
            <a:r>
              <a:rPr lang="en-US" sz="1700" b="1">
                <a:solidFill>
                  <a:schemeClr val="tx1"/>
                </a:solidFill>
              </a:rPr>
              <a:t>✅ Python, TensorFlow, OpenCV, and other AI frameworks are used in implementation.</a:t>
            </a:r>
            <a:br>
              <a:rPr lang="en-US" sz="1700" b="1">
                <a:solidFill>
                  <a:schemeClr val="tx1"/>
                </a:solidFill>
              </a:rPr>
            </a:br>
            <a:r>
              <a:rPr lang="en-US" sz="1700" b="1">
                <a:solidFill>
                  <a:schemeClr val="tx1"/>
                </a:solidFill>
              </a:rPr>
              <a:t>✅ Efficient Deep Learning Model with 3D CNN</a:t>
            </a:r>
            <a:br>
              <a:rPr lang="en-US" sz="1700" b="1">
                <a:solidFill>
                  <a:schemeClr val="tx1"/>
                </a:solidFill>
              </a:rPr>
            </a:br>
            <a:r>
              <a:rPr lang="en-US" sz="1700" b="1">
                <a:solidFill>
                  <a:schemeClr val="tx1"/>
                </a:solidFill>
              </a:rPr>
              <a:t>✅ Scalable for Surveillance and Security Applications</a:t>
            </a:r>
          </a:p>
        </p:txBody>
      </p:sp>
    </p:spTree>
    <p:extLst>
      <p:ext uri="{BB962C8B-B14F-4D97-AF65-F5344CB8AC3E}">
        <p14:creationId xmlns:p14="http://schemas.microsoft.com/office/powerpoint/2010/main" val="42933550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193</TotalTime>
  <Words>1103</Words>
  <Application>Microsoft Office PowerPoint</Application>
  <PresentationFormat>Widescreen</PresentationFormat>
  <Paragraphs>135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 Unicode MS</vt:lpstr>
      <vt:lpstr>Aptos</vt:lpstr>
      <vt:lpstr>Arial</vt:lpstr>
      <vt:lpstr>Symbol</vt:lpstr>
      <vt:lpstr>Tw Cen MT</vt:lpstr>
      <vt:lpstr>Circuit</vt:lpstr>
      <vt:lpstr>Public Brawl Detection System</vt:lpstr>
      <vt:lpstr>Introduction</vt:lpstr>
      <vt:lpstr>Objective</vt:lpstr>
      <vt:lpstr>Methodology </vt:lpstr>
      <vt:lpstr>2. Model Selection &amp; Training</vt:lpstr>
      <vt:lpstr>2. Model Selection &amp; Training</vt:lpstr>
      <vt:lpstr>2. Model Selection &amp; Training</vt:lpstr>
      <vt:lpstr>3. Inference &amp; Evaluation</vt:lpstr>
      <vt:lpstr>Key Features</vt:lpstr>
      <vt:lpstr>Testing and Evaluation</vt:lpstr>
      <vt:lpstr>Testing and Evaluation</vt:lpstr>
      <vt:lpstr>Testing and Evaluation</vt:lpstr>
      <vt:lpstr>Testing and Evaluation</vt:lpstr>
      <vt:lpstr>Testing and Evaluation</vt:lpstr>
      <vt:lpstr>Testing and Evaluation</vt:lpstr>
      <vt:lpstr>Key Features</vt:lpstr>
      <vt:lpstr>Evaluation Metrics</vt:lpstr>
      <vt:lpstr>Applications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 Jha</dc:creator>
  <cp:lastModifiedBy>Harsh Jha</cp:lastModifiedBy>
  <cp:revision>12</cp:revision>
  <dcterms:created xsi:type="dcterms:W3CDTF">2025-04-01T12:57:33Z</dcterms:created>
  <dcterms:modified xsi:type="dcterms:W3CDTF">2025-04-01T16:10:58Z</dcterms:modified>
</cp:coreProperties>
</file>