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57"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7878175F-71FE-4480-BAD3-8BE591C8CC2D}" type="datetimeFigureOut">
              <a:rPr lang="en-IN" smtClean="0"/>
              <a:t>30-03-2018</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3EAA9017-2BF3-4627-9459-BD09EB847B1A}" type="slidenum">
              <a:rPr lang="en-IN" smtClean="0"/>
              <a:t>‹#›</a:t>
            </a:fld>
            <a:endParaRPr lang="en-IN"/>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67036005"/>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78175F-71FE-4480-BAD3-8BE591C8CC2D}" type="datetimeFigureOut">
              <a:rPr lang="en-IN" smtClean="0"/>
              <a:t>30-03-2018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AA9017-2BF3-4627-9459-BD09EB847B1A}" type="slidenum">
              <a:rPr lang="en-IN" smtClean="0"/>
              <a:t>‹#›</a:t>
            </a:fld>
            <a:endParaRPr lang="en-IN"/>
          </a:p>
        </p:txBody>
      </p:sp>
    </p:spTree>
    <p:extLst>
      <p:ext uri="{BB962C8B-B14F-4D97-AF65-F5344CB8AC3E}">
        <p14:creationId xmlns:p14="http://schemas.microsoft.com/office/powerpoint/2010/main" val="4171013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7878175F-71FE-4480-BAD3-8BE591C8CC2D}" type="datetimeFigureOut">
              <a:rPr lang="en-IN" smtClean="0"/>
              <a:t>30-03-2018</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3EAA9017-2BF3-4627-9459-BD09EB847B1A}" type="slidenum">
              <a:rPr lang="en-IN" smtClean="0"/>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7553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78175F-71FE-4480-BAD3-8BE591C8CC2D}" type="datetimeFigureOut">
              <a:rPr lang="en-IN" smtClean="0"/>
              <a:t>30-03-2018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AA9017-2BF3-4627-9459-BD09EB847B1A}" type="slidenum">
              <a:rPr lang="en-IN" smtClean="0"/>
              <a:t>‹#›</a:t>
            </a:fld>
            <a:endParaRPr lang="en-IN"/>
          </a:p>
        </p:txBody>
      </p:sp>
    </p:spTree>
    <p:extLst>
      <p:ext uri="{BB962C8B-B14F-4D97-AF65-F5344CB8AC3E}">
        <p14:creationId xmlns:p14="http://schemas.microsoft.com/office/powerpoint/2010/main" val="3455868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7878175F-71FE-4480-BAD3-8BE591C8CC2D}" type="datetimeFigureOut">
              <a:rPr lang="en-IN" smtClean="0"/>
              <a:t>30-03-2018</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3EAA9017-2BF3-4627-9459-BD09EB847B1A}" type="slidenum">
              <a:rPr lang="en-IN" smtClean="0"/>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962737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78175F-71FE-4480-BAD3-8BE591C8CC2D}" type="datetimeFigureOut">
              <a:rPr lang="en-IN" smtClean="0"/>
              <a:t>30-03-2018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AA9017-2BF3-4627-9459-BD09EB847B1A}" type="slidenum">
              <a:rPr lang="en-IN" smtClean="0"/>
              <a:t>‹#›</a:t>
            </a:fld>
            <a:endParaRPr lang="en-IN"/>
          </a:p>
        </p:txBody>
      </p:sp>
    </p:spTree>
    <p:extLst>
      <p:ext uri="{BB962C8B-B14F-4D97-AF65-F5344CB8AC3E}">
        <p14:creationId xmlns:p14="http://schemas.microsoft.com/office/powerpoint/2010/main" val="2726745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78175F-71FE-4480-BAD3-8BE591C8CC2D}" type="datetimeFigureOut">
              <a:rPr lang="en-IN" smtClean="0"/>
              <a:t>30-03-2018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AA9017-2BF3-4627-9459-BD09EB847B1A}" type="slidenum">
              <a:rPr lang="en-IN" smtClean="0"/>
              <a:t>‹#›</a:t>
            </a:fld>
            <a:endParaRPr lang="en-IN"/>
          </a:p>
        </p:txBody>
      </p:sp>
    </p:spTree>
    <p:extLst>
      <p:ext uri="{BB962C8B-B14F-4D97-AF65-F5344CB8AC3E}">
        <p14:creationId xmlns:p14="http://schemas.microsoft.com/office/powerpoint/2010/main" val="1949169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78175F-71FE-4480-BAD3-8BE591C8CC2D}" type="datetimeFigureOut">
              <a:rPr lang="en-IN" smtClean="0"/>
              <a:t>30-03-2018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AA9017-2BF3-4627-9459-BD09EB847B1A}" type="slidenum">
              <a:rPr lang="en-IN" smtClean="0"/>
              <a:t>‹#›</a:t>
            </a:fld>
            <a:endParaRPr lang="en-IN"/>
          </a:p>
        </p:txBody>
      </p:sp>
    </p:spTree>
    <p:extLst>
      <p:ext uri="{BB962C8B-B14F-4D97-AF65-F5344CB8AC3E}">
        <p14:creationId xmlns:p14="http://schemas.microsoft.com/office/powerpoint/2010/main" val="3461773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7878175F-71FE-4480-BAD3-8BE591C8CC2D}" type="datetimeFigureOut">
              <a:rPr lang="en-IN" smtClean="0"/>
              <a:t>30-03-2018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AA9017-2BF3-4627-9459-BD09EB847B1A}" type="slidenum">
              <a:rPr lang="en-IN" smtClean="0"/>
              <a:t>‹#›</a:t>
            </a:fld>
            <a:endParaRPr lang="en-IN"/>
          </a:p>
        </p:txBody>
      </p:sp>
    </p:spTree>
    <p:extLst>
      <p:ext uri="{BB962C8B-B14F-4D97-AF65-F5344CB8AC3E}">
        <p14:creationId xmlns:p14="http://schemas.microsoft.com/office/powerpoint/2010/main" val="2451556472"/>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7878175F-71FE-4480-BAD3-8BE591C8CC2D}" type="datetimeFigureOut">
              <a:rPr lang="en-IN" smtClean="0"/>
              <a:t>30-03-2018</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3EAA9017-2BF3-4627-9459-BD09EB847B1A}" type="slidenum">
              <a:rPr lang="en-IN" smtClean="0"/>
              <a:t>‹#›</a:t>
            </a:fld>
            <a:endParaRPr lang="en-IN"/>
          </a:p>
        </p:txBody>
      </p:sp>
    </p:spTree>
    <p:extLst>
      <p:ext uri="{BB962C8B-B14F-4D97-AF65-F5344CB8AC3E}">
        <p14:creationId xmlns:p14="http://schemas.microsoft.com/office/powerpoint/2010/main" val="1200463727"/>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7878175F-71FE-4480-BAD3-8BE591C8CC2D}" type="datetimeFigureOut">
              <a:rPr lang="en-IN" smtClean="0"/>
              <a:t>30-03-2018</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3EAA9017-2BF3-4627-9459-BD09EB847B1A}" type="slidenum">
              <a:rPr lang="en-IN" smtClean="0"/>
              <a:t>‹#›</a:t>
            </a:fld>
            <a:endParaRPr lang="en-IN"/>
          </a:p>
        </p:txBody>
      </p:sp>
    </p:spTree>
    <p:extLst>
      <p:ext uri="{BB962C8B-B14F-4D97-AF65-F5344CB8AC3E}">
        <p14:creationId xmlns:p14="http://schemas.microsoft.com/office/powerpoint/2010/main" val="344628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7878175F-71FE-4480-BAD3-8BE591C8CC2D}" type="datetimeFigureOut">
              <a:rPr lang="en-IN" smtClean="0"/>
              <a:t>30-03-2018</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3EAA9017-2BF3-4627-9459-BD09EB847B1A}" type="slidenum">
              <a:rPr lang="en-IN" smtClean="0"/>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5773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9C73E-E528-4DD5-B317-8E81FEBFFEDA}"/>
              </a:ext>
            </a:extLst>
          </p:cNvPr>
          <p:cNvSpPr>
            <a:spLocks noGrp="1"/>
          </p:cNvSpPr>
          <p:nvPr>
            <p:ph type="ctrTitle"/>
          </p:nvPr>
        </p:nvSpPr>
        <p:spPr>
          <a:xfrm>
            <a:off x="7574507" y="1023867"/>
            <a:ext cx="4471719" cy="3921510"/>
          </a:xfrm>
        </p:spPr>
        <p:txBody>
          <a:bodyPr>
            <a:normAutofit fontScale="90000"/>
          </a:bodyPr>
          <a:lstStyle/>
          <a:p>
            <a:r>
              <a:rPr lang="en-US" dirty="0"/>
              <a:t>Semi-Supervised Learning with Context-Conditional Generative Adversarial  Networks </a:t>
            </a:r>
            <a:endParaRPr lang="en-IN" dirty="0"/>
          </a:p>
        </p:txBody>
      </p:sp>
      <p:sp>
        <p:nvSpPr>
          <p:cNvPr id="3" name="Subtitle 2">
            <a:extLst>
              <a:ext uri="{FF2B5EF4-FFF2-40B4-BE49-F238E27FC236}">
                <a16:creationId xmlns:a16="http://schemas.microsoft.com/office/drawing/2014/main" id="{4470C81C-7A9C-401E-BA66-D5646EEA69C1}"/>
              </a:ext>
            </a:extLst>
          </p:cNvPr>
          <p:cNvSpPr>
            <a:spLocks noGrp="1"/>
          </p:cNvSpPr>
          <p:nvPr>
            <p:ph type="subTitle" idx="1"/>
          </p:nvPr>
        </p:nvSpPr>
        <p:spPr/>
        <p:txBody>
          <a:bodyPr/>
          <a:lstStyle/>
          <a:p>
            <a:r>
              <a:rPr lang="en-US" dirty="0"/>
              <a:t>2016 </a:t>
            </a:r>
            <a:endParaRPr lang="en-IN" dirty="0"/>
          </a:p>
        </p:txBody>
      </p:sp>
      <p:sp>
        <p:nvSpPr>
          <p:cNvPr id="4" name="TextBox 3">
            <a:extLst>
              <a:ext uri="{FF2B5EF4-FFF2-40B4-BE49-F238E27FC236}">
                <a16:creationId xmlns:a16="http://schemas.microsoft.com/office/drawing/2014/main" id="{345FB95E-58F8-4E2E-82E5-F43F6152B9A2}"/>
              </a:ext>
            </a:extLst>
          </p:cNvPr>
          <p:cNvSpPr txBox="1"/>
          <p:nvPr/>
        </p:nvSpPr>
        <p:spPr>
          <a:xfrm>
            <a:off x="9289774" y="5648923"/>
            <a:ext cx="2536209" cy="369332"/>
          </a:xfrm>
          <a:prstGeom prst="rect">
            <a:avLst/>
          </a:prstGeom>
          <a:noFill/>
        </p:spPr>
        <p:txBody>
          <a:bodyPr wrap="square" rtlCol="0">
            <a:spAutoFit/>
          </a:bodyPr>
          <a:lstStyle/>
          <a:p>
            <a:r>
              <a:rPr lang="en-US" b="1" dirty="0">
                <a:solidFill>
                  <a:schemeClr val="bg1"/>
                </a:solidFill>
              </a:rPr>
              <a:t>Trupti Gore</a:t>
            </a:r>
            <a:endParaRPr lang="en-IN" b="1" dirty="0">
              <a:solidFill>
                <a:schemeClr val="bg1"/>
              </a:solidFill>
            </a:endParaRPr>
          </a:p>
        </p:txBody>
      </p:sp>
      <p:sp>
        <p:nvSpPr>
          <p:cNvPr id="5" name="TextBox 4">
            <a:extLst>
              <a:ext uri="{FF2B5EF4-FFF2-40B4-BE49-F238E27FC236}">
                <a16:creationId xmlns:a16="http://schemas.microsoft.com/office/drawing/2014/main" id="{6091331F-C8FD-4595-A18C-DD9C81BC39A0}"/>
              </a:ext>
            </a:extLst>
          </p:cNvPr>
          <p:cNvSpPr txBox="1"/>
          <p:nvPr/>
        </p:nvSpPr>
        <p:spPr>
          <a:xfrm>
            <a:off x="9289774" y="5279591"/>
            <a:ext cx="2756452" cy="369332"/>
          </a:xfrm>
          <a:prstGeom prst="rect">
            <a:avLst/>
          </a:prstGeom>
          <a:noFill/>
        </p:spPr>
        <p:txBody>
          <a:bodyPr wrap="square" rtlCol="0">
            <a:spAutoFit/>
          </a:bodyPr>
          <a:lstStyle/>
          <a:p>
            <a:r>
              <a:rPr lang="en-US" b="1" dirty="0">
                <a:solidFill>
                  <a:schemeClr val="bg1"/>
                </a:solidFill>
              </a:rPr>
              <a:t>Harsh Modi</a:t>
            </a:r>
            <a:endParaRPr lang="en-IN" b="1" dirty="0">
              <a:solidFill>
                <a:schemeClr val="bg1"/>
              </a:solidFill>
            </a:endParaRPr>
          </a:p>
        </p:txBody>
      </p:sp>
    </p:spTree>
    <p:extLst>
      <p:ext uri="{BB962C8B-B14F-4D97-AF65-F5344CB8AC3E}">
        <p14:creationId xmlns:p14="http://schemas.microsoft.com/office/powerpoint/2010/main" val="1647600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4BB8B-425B-441B-AC2D-66A9815D1502}"/>
              </a:ext>
            </a:extLst>
          </p:cNvPr>
          <p:cNvSpPr>
            <a:spLocks noGrp="1"/>
          </p:cNvSpPr>
          <p:nvPr>
            <p:ph type="title"/>
          </p:nvPr>
        </p:nvSpPr>
        <p:spPr>
          <a:xfrm>
            <a:off x="2999961" y="2860971"/>
            <a:ext cx="8770571" cy="1560716"/>
          </a:xfrm>
        </p:spPr>
        <p:txBody>
          <a:bodyPr>
            <a:normAutofit fontScale="90000"/>
          </a:bodyPr>
          <a:lstStyle/>
          <a:p>
            <a:r>
              <a:rPr lang="en-US" sz="8000" dirty="0"/>
              <a:t>Thank you</a:t>
            </a:r>
            <a:br>
              <a:rPr lang="en-US" sz="8800" dirty="0"/>
            </a:br>
            <a:r>
              <a:rPr lang="en-US" dirty="0"/>
              <a:t> </a:t>
            </a:r>
            <a:endParaRPr lang="en-IN" dirty="0"/>
          </a:p>
        </p:txBody>
      </p:sp>
    </p:spTree>
    <p:extLst>
      <p:ext uri="{BB962C8B-B14F-4D97-AF65-F5344CB8AC3E}">
        <p14:creationId xmlns:p14="http://schemas.microsoft.com/office/powerpoint/2010/main" val="2175171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DB1966-2286-412C-9124-093289EE7001}"/>
              </a:ext>
            </a:extLst>
          </p:cNvPr>
          <p:cNvSpPr>
            <a:spLocks noGrp="1"/>
          </p:cNvSpPr>
          <p:nvPr>
            <p:ph idx="1"/>
          </p:nvPr>
        </p:nvSpPr>
        <p:spPr>
          <a:xfrm>
            <a:off x="583096" y="2146852"/>
            <a:ext cx="11121175" cy="3943052"/>
          </a:xfrm>
        </p:spPr>
        <p:txBody>
          <a:bodyPr>
            <a:normAutofit lnSpcReduction="10000"/>
          </a:bodyPr>
          <a:lstStyle/>
          <a:p>
            <a:pPr marL="0" indent="0">
              <a:buNone/>
            </a:pPr>
            <a:r>
              <a:rPr lang="en-IN" b="1" dirty="0"/>
              <a:t>Abstrac</a:t>
            </a:r>
            <a:r>
              <a:rPr lang="en-IN" dirty="0"/>
              <a:t>t : This research paper was produced by Emily Denton, Sam Gross and Rob Fergus. The team has trained images using semi-supervised learning approach based on in-painting using Adversarial Loss.</a:t>
            </a:r>
          </a:p>
          <a:p>
            <a:pPr marL="0" indent="0">
              <a:buNone/>
            </a:pPr>
            <a:r>
              <a:rPr lang="en-US" dirty="0"/>
              <a:t>Emily is a PhD student at NYU while Sam and Rob are working with Facebook AI Research</a:t>
            </a:r>
          </a:p>
          <a:p>
            <a:pPr marL="0" indent="0">
              <a:buNone/>
            </a:pPr>
            <a:br>
              <a:rPr lang="en-US" b="1" dirty="0"/>
            </a:br>
            <a:br>
              <a:rPr lang="en-US" b="1" dirty="0"/>
            </a:br>
            <a:r>
              <a:rPr lang="en-US" b="1" dirty="0"/>
              <a:t>B</a:t>
            </a:r>
            <a:r>
              <a:rPr lang="en-IN" b="1" dirty="0" err="1"/>
              <a:t>asic</a:t>
            </a:r>
            <a:r>
              <a:rPr lang="en-IN" b="1" dirty="0"/>
              <a:t> Understanding :</a:t>
            </a:r>
          </a:p>
          <a:p>
            <a:pPr marL="0" indent="0">
              <a:buNone/>
            </a:pPr>
            <a:r>
              <a:rPr lang="en-IN" dirty="0"/>
              <a:t>- Images with random patches removed are fed to the generator. </a:t>
            </a:r>
          </a:p>
          <a:p>
            <a:pPr marL="0" indent="0">
              <a:buNone/>
            </a:pPr>
            <a:r>
              <a:rPr lang="en-IN" dirty="0"/>
              <a:t>- The generator fills in the gaps (the missing patch) based on the surrounding pixels. </a:t>
            </a:r>
          </a:p>
          <a:p>
            <a:pPr marL="0" indent="0">
              <a:buNone/>
            </a:pPr>
            <a:r>
              <a:rPr lang="en-IN" dirty="0"/>
              <a:t>- These in-painted images are then fed to the discriminator network, which decides if the fed image is real or fake. </a:t>
            </a:r>
          </a:p>
        </p:txBody>
      </p:sp>
    </p:spTree>
    <p:extLst>
      <p:ext uri="{BB962C8B-B14F-4D97-AF65-F5344CB8AC3E}">
        <p14:creationId xmlns:p14="http://schemas.microsoft.com/office/powerpoint/2010/main" val="2598223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A14A4-5101-489D-8180-E7BB1A4228B6}"/>
              </a:ext>
            </a:extLst>
          </p:cNvPr>
          <p:cNvSpPr>
            <a:spLocks noGrp="1"/>
          </p:cNvSpPr>
          <p:nvPr>
            <p:ph type="title"/>
          </p:nvPr>
        </p:nvSpPr>
        <p:spPr>
          <a:xfrm>
            <a:off x="2933700" y="568345"/>
            <a:ext cx="8770571" cy="836385"/>
          </a:xfrm>
        </p:spPr>
        <p:txBody>
          <a:bodyPr/>
          <a:lstStyle/>
          <a:p>
            <a:r>
              <a:rPr lang="en-US" dirty="0"/>
              <a:t>What is GANs?</a:t>
            </a:r>
            <a:endParaRPr lang="en-IN" dirty="0"/>
          </a:p>
        </p:txBody>
      </p:sp>
      <p:sp>
        <p:nvSpPr>
          <p:cNvPr id="3" name="Content Placeholder 2">
            <a:extLst>
              <a:ext uri="{FF2B5EF4-FFF2-40B4-BE49-F238E27FC236}">
                <a16:creationId xmlns:a16="http://schemas.microsoft.com/office/drawing/2014/main" id="{A4F2AFC5-0593-41A4-A0F2-CE5BE98BB091}"/>
              </a:ext>
            </a:extLst>
          </p:cNvPr>
          <p:cNvSpPr>
            <a:spLocks noGrp="1"/>
          </p:cNvSpPr>
          <p:nvPr>
            <p:ph idx="1"/>
          </p:nvPr>
        </p:nvSpPr>
        <p:spPr/>
        <p:txBody>
          <a:bodyPr>
            <a:normAutofit lnSpcReduction="10000"/>
          </a:bodyPr>
          <a:lstStyle/>
          <a:p>
            <a:r>
              <a:rPr lang="en-IN" dirty="0"/>
              <a:t>GANs is a framework of training generative models. The generative and the discriminator network are made to compete each other in the quest to win over the other. The generator is trained to synthesize images resembling the data distribution, on the contrary the discriminator is trained to distinguish between the sample provided by the generator and the training data.</a:t>
            </a:r>
          </a:p>
          <a:p>
            <a:endParaRPr lang="en-IN" dirty="0"/>
          </a:p>
          <a:p>
            <a:r>
              <a:rPr lang="en-IN" dirty="0"/>
              <a:t>With every sample turned in, the generator produces images, which are close to the original image with the motive to fool the discriminator. And with every correctly identified fake image, the discriminator auto-tunes itself to become a better identifier between the fake and the real image. </a:t>
            </a:r>
          </a:p>
        </p:txBody>
      </p:sp>
    </p:spTree>
    <p:extLst>
      <p:ext uri="{BB962C8B-B14F-4D97-AF65-F5344CB8AC3E}">
        <p14:creationId xmlns:p14="http://schemas.microsoft.com/office/powerpoint/2010/main" val="3833167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F7B0-D105-4AD5-99EE-50806F7E6343}"/>
              </a:ext>
            </a:extLst>
          </p:cNvPr>
          <p:cNvSpPr>
            <a:spLocks noGrp="1"/>
          </p:cNvSpPr>
          <p:nvPr>
            <p:ph type="title"/>
          </p:nvPr>
        </p:nvSpPr>
        <p:spPr>
          <a:xfrm>
            <a:off x="1033670" y="568345"/>
            <a:ext cx="10670601" cy="1300212"/>
          </a:xfrm>
        </p:spPr>
        <p:txBody>
          <a:bodyPr>
            <a:normAutofit fontScale="90000"/>
          </a:bodyPr>
          <a:lstStyle/>
          <a:p>
            <a:r>
              <a:rPr lang="en-IN" dirty="0"/>
              <a:t># Challenges in using GAN and counter-measures to handle them : </a:t>
            </a:r>
          </a:p>
        </p:txBody>
      </p:sp>
      <p:sp>
        <p:nvSpPr>
          <p:cNvPr id="3" name="Content Placeholder 2">
            <a:extLst>
              <a:ext uri="{FF2B5EF4-FFF2-40B4-BE49-F238E27FC236}">
                <a16:creationId xmlns:a16="http://schemas.microsoft.com/office/drawing/2014/main" id="{917302B3-E095-4441-9C7C-7D807FA5CF3E}"/>
              </a:ext>
            </a:extLst>
          </p:cNvPr>
          <p:cNvSpPr>
            <a:spLocks noGrp="1"/>
          </p:cNvSpPr>
          <p:nvPr>
            <p:ph idx="1"/>
          </p:nvPr>
        </p:nvSpPr>
        <p:spPr>
          <a:xfrm>
            <a:off x="808384" y="2438400"/>
            <a:ext cx="10895888" cy="3651504"/>
          </a:xfrm>
        </p:spPr>
        <p:txBody>
          <a:bodyPr>
            <a:normAutofit lnSpcReduction="10000"/>
          </a:bodyPr>
          <a:lstStyle/>
          <a:p>
            <a:pPr marL="0" indent="0">
              <a:buNone/>
            </a:pPr>
            <a:r>
              <a:rPr lang="en-IN" dirty="0"/>
              <a:t>GANs are known to be difficult to train. To train them better, there are some tricks(heuristics, not backed by theory) mentioned as below :</a:t>
            </a:r>
          </a:p>
          <a:p>
            <a:pPr marL="0" indent="0">
              <a:buNone/>
            </a:pPr>
            <a:r>
              <a:rPr lang="en-IN" dirty="0"/>
              <a:t>•	We use tanh as the last activation  function in our generator.</a:t>
            </a:r>
          </a:p>
          <a:p>
            <a:pPr marL="0" indent="0">
              <a:buNone/>
            </a:pPr>
            <a:r>
              <a:rPr lang="en-IN" dirty="0"/>
              <a:t>•	For training deep learning model better, sparsity is introduced using Max Pooling and </a:t>
            </a:r>
            <a:r>
              <a:rPr lang="en-IN" dirty="0" err="1"/>
              <a:t>ReLU</a:t>
            </a:r>
            <a:r>
              <a:rPr lang="en-IN" dirty="0"/>
              <a:t> activations. Even though this is highly favourable for deep learning, it induces sparsity while training GANs and hence not used in training GANs. </a:t>
            </a:r>
            <a:r>
              <a:rPr lang="en-IN" dirty="0" err="1"/>
              <a:t>Downsampling</a:t>
            </a:r>
            <a:r>
              <a:rPr lang="en-IN" dirty="0"/>
              <a:t> being preferred in GANs, </a:t>
            </a:r>
            <a:r>
              <a:rPr lang="en-IN" dirty="0" err="1"/>
              <a:t>strided</a:t>
            </a:r>
            <a:r>
              <a:rPr lang="en-IN" dirty="0"/>
              <a:t> convolutions is used instead of max pooling and as well leaky </a:t>
            </a:r>
            <a:r>
              <a:rPr lang="en-IN" dirty="0" err="1"/>
              <a:t>ReLU</a:t>
            </a:r>
            <a:r>
              <a:rPr lang="en-IN" dirty="0"/>
              <a:t> is used since it allows small negative activation values reducing sparsity unlike </a:t>
            </a:r>
            <a:r>
              <a:rPr lang="en-IN" dirty="0" err="1"/>
              <a:t>ReLU</a:t>
            </a:r>
            <a:r>
              <a:rPr lang="en-IN" dirty="0"/>
              <a:t>. </a:t>
            </a:r>
          </a:p>
          <a:p>
            <a:pPr marL="0" indent="0">
              <a:buNone/>
            </a:pPr>
            <a:r>
              <a:rPr lang="en-IN" dirty="0"/>
              <a:t>•	To avoid stagnancy in the network, we use dropout function in the discriminator and/or add random noise in the labels to discriminator to introduce randomness.</a:t>
            </a:r>
          </a:p>
        </p:txBody>
      </p:sp>
    </p:spTree>
    <p:extLst>
      <p:ext uri="{BB962C8B-B14F-4D97-AF65-F5344CB8AC3E}">
        <p14:creationId xmlns:p14="http://schemas.microsoft.com/office/powerpoint/2010/main" val="443829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9FEF6-7F78-4A67-9E93-E2C9379E782E}"/>
              </a:ext>
            </a:extLst>
          </p:cNvPr>
          <p:cNvSpPr>
            <a:spLocks noGrp="1"/>
          </p:cNvSpPr>
          <p:nvPr>
            <p:ph type="title"/>
          </p:nvPr>
        </p:nvSpPr>
        <p:spPr>
          <a:xfrm>
            <a:off x="901148" y="568345"/>
            <a:ext cx="10803123" cy="1560716"/>
          </a:xfrm>
        </p:spPr>
        <p:txBody>
          <a:bodyPr/>
          <a:lstStyle/>
          <a:p>
            <a:r>
              <a:rPr lang="en-IN" dirty="0"/>
              <a:t> What is a Context Conditional Generative Adversarial Network ?</a:t>
            </a:r>
          </a:p>
        </p:txBody>
      </p:sp>
      <p:sp>
        <p:nvSpPr>
          <p:cNvPr id="3" name="Content Placeholder 2">
            <a:extLst>
              <a:ext uri="{FF2B5EF4-FFF2-40B4-BE49-F238E27FC236}">
                <a16:creationId xmlns:a16="http://schemas.microsoft.com/office/drawing/2014/main" id="{DEA3048A-0992-4835-B808-19F7417826C9}"/>
              </a:ext>
            </a:extLst>
          </p:cNvPr>
          <p:cNvSpPr>
            <a:spLocks noGrp="1"/>
          </p:cNvSpPr>
          <p:nvPr>
            <p:ph idx="1"/>
          </p:nvPr>
        </p:nvSpPr>
        <p:spPr>
          <a:xfrm>
            <a:off x="516836" y="2438400"/>
            <a:ext cx="11187436" cy="3651504"/>
          </a:xfrm>
        </p:spPr>
        <p:txBody>
          <a:bodyPr/>
          <a:lstStyle/>
          <a:p>
            <a:pPr marL="0" indent="0">
              <a:buNone/>
            </a:pPr>
            <a:r>
              <a:rPr lang="en-IN" dirty="0"/>
              <a:t>CC-GANs are conditional GANs and they work as below :</a:t>
            </a:r>
          </a:p>
          <a:p>
            <a:pPr marL="0" indent="0">
              <a:buNone/>
            </a:pPr>
            <a:r>
              <a:rPr lang="en-IN" dirty="0"/>
              <a:t>1.	The generator and discriminator are trained with labelled data while training and qualify as ‘Real Image’</a:t>
            </a:r>
          </a:p>
          <a:p>
            <a:pPr marL="0" indent="0">
              <a:buNone/>
            </a:pPr>
            <a:r>
              <a:rPr lang="en-IN" dirty="0"/>
              <a:t>2.	These images, however with a missing patch is then fed as input to the generator.</a:t>
            </a:r>
          </a:p>
          <a:p>
            <a:pPr marL="0" indent="0">
              <a:buNone/>
            </a:pPr>
            <a:r>
              <a:rPr lang="en-IN" dirty="0"/>
              <a:t>3.	The generator produces a complete in-paint image with the missing patch filled conditioned on the surrounding pixels. </a:t>
            </a:r>
          </a:p>
          <a:p>
            <a:pPr marL="0" indent="0">
              <a:buNone/>
            </a:pPr>
            <a:r>
              <a:rPr lang="en-IN" dirty="0"/>
              <a:t>4.	Further this complete image is fed to the discriminator, for it to identify the real and the fake image.</a:t>
            </a:r>
          </a:p>
        </p:txBody>
      </p:sp>
    </p:spTree>
    <p:extLst>
      <p:ext uri="{BB962C8B-B14F-4D97-AF65-F5344CB8AC3E}">
        <p14:creationId xmlns:p14="http://schemas.microsoft.com/office/powerpoint/2010/main" val="966771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897BC-0AA0-4C36-9034-7EFA57364119}"/>
              </a:ext>
            </a:extLst>
          </p:cNvPr>
          <p:cNvSpPr>
            <a:spLocks noGrp="1"/>
          </p:cNvSpPr>
          <p:nvPr>
            <p:ph type="title"/>
          </p:nvPr>
        </p:nvSpPr>
        <p:spPr>
          <a:xfrm>
            <a:off x="702366" y="568345"/>
            <a:ext cx="11001906" cy="942403"/>
          </a:xfrm>
        </p:spPr>
        <p:txBody>
          <a:bodyPr>
            <a:normAutofit fontScale="90000"/>
          </a:bodyPr>
          <a:lstStyle/>
          <a:p>
            <a:r>
              <a:rPr lang="en-IN" dirty="0"/>
              <a:t> Train GAN Model using STL-10 dataset</a:t>
            </a:r>
            <a:br>
              <a:rPr lang="en-IN" dirty="0"/>
            </a:br>
            <a:endParaRPr lang="en-IN" dirty="0"/>
          </a:p>
        </p:txBody>
      </p:sp>
      <p:sp>
        <p:nvSpPr>
          <p:cNvPr id="3" name="Content Placeholder 2">
            <a:extLst>
              <a:ext uri="{FF2B5EF4-FFF2-40B4-BE49-F238E27FC236}">
                <a16:creationId xmlns:a16="http://schemas.microsoft.com/office/drawing/2014/main" id="{1D27E9AB-CE77-4AAE-BF83-26EABD025D83}"/>
              </a:ext>
            </a:extLst>
          </p:cNvPr>
          <p:cNvSpPr>
            <a:spLocks noGrp="1"/>
          </p:cNvSpPr>
          <p:nvPr>
            <p:ph idx="1"/>
          </p:nvPr>
        </p:nvSpPr>
        <p:spPr>
          <a:xfrm>
            <a:off x="834888" y="2438399"/>
            <a:ext cx="10869384" cy="4015409"/>
          </a:xfrm>
        </p:spPr>
        <p:txBody>
          <a:bodyPr>
            <a:normAutofit fontScale="92500" lnSpcReduction="10000"/>
          </a:bodyPr>
          <a:lstStyle/>
          <a:p>
            <a:pPr marL="0" indent="0">
              <a:buNone/>
            </a:pPr>
            <a:r>
              <a:rPr lang="en-IN" b="1" dirty="0"/>
              <a:t>Dataset used : </a:t>
            </a:r>
            <a:r>
              <a:rPr lang="en-IN" dirty="0"/>
              <a:t>STL-10</a:t>
            </a:r>
          </a:p>
          <a:p>
            <a:pPr marL="0" indent="0">
              <a:buNone/>
            </a:pPr>
            <a:r>
              <a:rPr lang="en-IN" dirty="0"/>
              <a:t>Information about the dataset used : This dataset is an image recognition dataset for deep learning of high resolution (96x96) </a:t>
            </a:r>
          </a:p>
          <a:p>
            <a:pPr marL="0" indent="0">
              <a:buNone/>
            </a:pPr>
            <a:r>
              <a:rPr lang="en-IN" b="1" dirty="0"/>
              <a:t>Overview :</a:t>
            </a:r>
          </a:p>
          <a:p>
            <a:pPr marL="0" indent="0">
              <a:buNone/>
            </a:pPr>
            <a:r>
              <a:rPr lang="en-IN" dirty="0"/>
              <a:t>10 classes : airplane, bird, car, cat, dog, deer, horse, monkey, ship, truck</a:t>
            </a:r>
          </a:p>
          <a:p>
            <a:pPr marL="0" indent="0">
              <a:buNone/>
            </a:pPr>
            <a:r>
              <a:rPr lang="en-IN" dirty="0"/>
              <a:t>500 training images(10 pre-defined folds), 800 test images per class</a:t>
            </a:r>
          </a:p>
          <a:p>
            <a:pPr marL="0" indent="0">
              <a:buNone/>
            </a:pPr>
            <a:r>
              <a:rPr lang="en-IN" dirty="0"/>
              <a:t>100000 unlabelled images for unsupervised learning.  Images acquired from ImageNet.</a:t>
            </a:r>
          </a:p>
          <a:p>
            <a:pPr marL="0" indent="0">
              <a:buNone/>
            </a:pPr>
            <a:r>
              <a:rPr lang="en-IN" b="1" dirty="0"/>
              <a:t>Data download : </a:t>
            </a:r>
            <a:r>
              <a:rPr lang="en-IN" dirty="0"/>
              <a:t>Data is downloaded and extracted locally from the ai.standford.edu website. Images and labels are stored in separate paths. Images are forcibly read in the 96x96 image matrix in the </a:t>
            </a:r>
            <a:r>
              <a:rPr lang="en-IN" dirty="0" err="1"/>
              <a:t>rgb</a:t>
            </a:r>
            <a:r>
              <a:rPr lang="en-IN" dirty="0"/>
              <a:t> channel. We also transpose the images since we are looking to reduce sparsity consumed by the 3 channels(</a:t>
            </a:r>
            <a:r>
              <a:rPr lang="en-IN" dirty="0" err="1"/>
              <a:t>rgb</a:t>
            </a:r>
            <a:r>
              <a:rPr lang="en-IN" dirty="0"/>
              <a:t>), this is unlikely if the modelling algorithm is a CNN based algorithm.</a:t>
            </a:r>
          </a:p>
        </p:txBody>
      </p:sp>
    </p:spTree>
    <p:extLst>
      <p:ext uri="{BB962C8B-B14F-4D97-AF65-F5344CB8AC3E}">
        <p14:creationId xmlns:p14="http://schemas.microsoft.com/office/powerpoint/2010/main" val="8619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3D681-FF38-4748-9A23-68199D545103}"/>
              </a:ext>
            </a:extLst>
          </p:cNvPr>
          <p:cNvSpPr>
            <a:spLocks noGrp="1"/>
          </p:cNvSpPr>
          <p:nvPr>
            <p:ph type="title"/>
          </p:nvPr>
        </p:nvSpPr>
        <p:spPr>
          <a:xfrm>
            <a:off x="649358" y="568345"/>
            <a:ext cx="11054914" cy="915898"/>
          </a:xfrm>
        </p:spPr>
        <p:txBody>
          <a:bodyPr/>
          <a:lstStyle/>
          <a:p>
            <a:r>
              <a:rPr lang="en-US" dirty="0"/>
              <a:t>Architecture of the CC-GAN :</a:t>
            </a:r>
            <a:endParaRPr lang="en-IN" dirty="0"/>
          </a:p>
        </p:txBody>
      </p:sp>
      <p:pic>
        <p:nvPicPr>
          <p:cNvPr id="4" name="Content Placeholder 3">
            <a:extLst>
              <a:ext uri="{FF2B5EF4-FFF2-40B4-BE49-F238E27FC236}">
                <a16:creationId xmlns:a16="http://schemas.microsoft.com/office/drawing/2014/main" id="{BBA96EF2-F816-4330-ACB6-C0024CEE2DE3}"/>
              </a:ext>
            </a:extLst>
          </p:cNvPr>
          <p:cNvPicPr>
            <a:picLocks noGrp="1" noChangeAspect="1"/>
          </p:cNvPicPr>
          <p:nvPr>
            <p:ph idx="1"/>
          </p:nvPr>
        </p:nvPicPr>
        <p:blipFill rotWithShape="1">
          <a:blip r:embed="rId2"/>
          <a:srcRect l="17019" t="4162" r="2831" b="931"/>
          <a:stretch/>
        </p:blipFill>
        <p:spPr>
          <a:xfrm>
            <a:off x="2532185" y="1484243"/>
            <a:ext cx="8515963" cy="4930625"/>
          </a:xfrm>
          <a:prstGeom prst="rect">
            <a:avLst/>
          </a:prstGeom>
        </p:spPr>
      </p:pic>
    </p:spTree>
    <p:extLst>
      <p:ext uri="{BB962C8B-B14F-4D97-AF65-F5344CB8AC3E}">
        <p14:creationId xmlns:p14="http://schemas.microsoft.com/office/powerpoint/2010/main" val="687498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C37E8C2D-BF31-45CD-AEBD-6B8B40074DAD}"/>
              </a:ext>
            </a:extLst>
          </p:cNvPr>
          <p:cNvPicPr>
            <a:picLocks noGrp="1" noChangeAspect="1"/>
          </p:cNvPicPr>
          <p:nvPr>
            <p:ph idx="1"/>
          </p:nvPr>
        </p:nvPicPr>
        <p:blipFill>
          <a:blip r:embed="rId2"/>
          <a:stretch>
            <a:fillRect/>
          </a:stretch>
        </p:blipFill>
        <p:spPr>
          <a:xfrm>
            <a:off x="2293034" y="1312900"/>
            <a:ext cx="9073661" cy="4595531"/>
          </a:xfrm>
          <a:prstGeom prst="rect">
            <a:avLst/>
          </a:prstGeom>
        </p:spPr>
      </p:pic>
      <p:sp>
        <p:nvSpPr>
          <p:cNvPr id="11" name="TextBox 10">
            <a:extLst>
              <a:ext uri="{FF2B5EF4-FFF2-40B4-BE49-F238E27FC236}">
                <a16:creationId xmlns:a16="http://schemas.microsoft.com/office/drawing/2014/main" id="{33E1EF85-5C39-4BCB-8ABA-333AFA757F36}"/>
              </a:ext>
            </a:extLst>
          </p:cNvPr>
          <p:cNvSpPr txBox="1"/>
          <p:nvPr/>
        </p:nvSpPr>
        <p:spPr>
          <a:xfrm>
            <a:off x="1152939" y="574329"/>
            <a:ext cx="10323444" cy="769441"/>
          </a:xfrm>
          <a:prstGeom prst="rect">
            <a:avLst/>
          </a:prstGeom>
          <a:noFill/>
        </p:spPr>
        <p:txBody>
          <a:bodyPr wrap="square" rtlCol="0">
            <a:spAutoFit/>
          </a:bodyPr>
          <a:lstStyle/>
          <a:p>
            <a:r>
              <a:rPr lang="en-US" sz="4400" dirty="0">
                <a:latin typeface="Century Schoolbook (Headings)"/>
              </a:rPr>
              <a:t>Discriminator Loss Vs. Generator Loss</a:t>
            </a:r>
            <a:endParaRPr lang="en-IN" sz="4400" dirty="0">
              <a:latin typeface="Century Schoolbook (Headings)"/>
            </a:endParaRPr>
          </a:p>
        </p:txBody>
      </p:sp>
      <p:sp>
        <p:nvSpPr>
          <p:cNvPr id="12" name="TextBox 11">
            <a:extLst>
              <a:ext uri="{FF2B5EF4-FFF2-40B4-BE49-F238E27FC236}">
                <a16:creationId xmlns:a16="http://schemas.microsoft.com/office/drawing/2014/main" id="{1F41592B-FDE8-431D-B4AB-AF3BC282DA61}"/>
              </a:ext>
            </a:extLst>
          </p:cNvPr>
          <p:cNvSpPr txBox="1"/>
          <p:nvPr/>
        </p:nvSpPr>
        <p:spPr>
          <a:xfrm>
            <a:off x="2293034" y="6082748"/>
            <a:ext cx="6599175" cy="369332"/>
          </a:xfrm>
          <a:prstGeom prst="rect">
            <a:avLst/>
          </a:prstGeom>
          <a:noFill/>
        </p:spPr>
        <p:txBody>
          <a:bodyPr wrap="square" rtlCol="0">
            <a:spAutoFit/>
          </a:bodyPr>
          <a:lstStyle/>
          <a:p>
            <a:r>
              <a:rPr lang="en-US" b="1" dirty="0"/>
              <a:t>Supervised Training Data</a:t>
            </a:r>
            <a:endParaRPr lang="en-IN" b="1" dirty="0"/>
          </a:p>
        </p:txBody>
      </p:sp>
    </p:spTree>
    <p:extLst>
      <p:ext uri="{BB962C8B-B14F-4D97-AF65-F5344CB8AC3E}">
        <p14:creationId xmlns:p14="http://schemas.microsoft.com/office/powerpoint/2010/main" val="568784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75E60-C4E3-4B3E-9D9A-E5418541965F}"/>
              </a:ext>
            </a:extLst>
          </p:cNvPr>
          <p:cNvSpPr>
            <a:spLocks noGrp="1"/>
          </p:cNvSpPr>
          <p:nvPr>
            <p:ph type="title"/>
          </p:nvPr>
        </p:nvSpPr>
        <p:spPr>
          <a:xfrm>
            <a:off x="3421429" y="5590919"/>
            <a:ext cx="8770571" cy="756872"/>
          </a:xfrm>
        </p:spPr>
        <p:txBody>
          <a:bodyPr>
            <a:normAutofit/>
          </a:bodyPr>
          <a:lstStyle/>
          <a:p>
            <a:r>
              <a:rPr lang="en-US" sz="1800" dirty="0">
                <a:latin typeface="+mn-lt"/>
              </a:rPr>
              <a:t>Semi-Supervised Example </a:t>
            </a:r>
            <a:endParaRPr lang="en-IN" sz="1800" dirty="0">
              <a:latin typeface="+mn-lt"/>
            </a:endParaRPr>
          </a:p>
        </p:txBody>
      </p:sp>
      <p:pic>
        <p:nvPicPr>
          <p:cNvPr id="4" name="Content Placeholder 3">
            <a:extLst>
              <a:ext uri="{FF2B5EF4-FFF2-40B4-BE49-F238E27FC236}">
                <a16:creationId xmlns:a16="http://schemas.microsoft.com/office/drawing/2014/main" id="{D48542EE-8733-425E-9749-4528B1B8B3BA}"/>
              </a:ext>
            </a:extLst>
          </p:cNvPr>
          <p:cNvPicPr>
            <a:picLocks noGrp="1" noChangeAspect="1"/>
          </p:cNvPicPr>
          <p:nvPr>
            <p:ph idx="1"/>
          </p:nvPr>
        </p:nvPicPr>
        <p:blipFill>
          <a:blip r:embed="rId2"/>
          <a:stretch>
            <a:fillRect/>
          </a:stretch>
        </p:blipFill>
        <p:spPr>
          <a:xfrm>
            <a:off x="2933700" y="1758462"/>
            <a:ext cx="8644011" cy="3686663"/>
          </a:xfrm>
          <a:prstGeom prst="rect">
            <a:avLst/>
          </a:prstGeom>
        </p:spPr>
      </p:pic>
      <p:sp>
        <p:nvSpPr>
          <p:cNvPr id="5" name="TextBox 4">
            <a:extLst>
              <a:ext uri="{FF2B5EF4-FFF2-40B4-BE49-F238E27FC236}">
                <a16:creationId xmlns:a16="http://schemas.microsoft.com/office/drawing/2014/main" id="{1119B331-BFEA-4D1A-B826-E6BD46EB313E}"/>
              </a:ext>
            </a:extLst>
          </p:cNvPr>
          <p:cNvSpPr txBox="1"/>
          <p:nvPr/>
        </p:nvSpPr>
        <p:spPr>
          <a:xfrm>
            <a:off x="1073426" y="183624"/>
            <a:ext cx="10323444" cy="769441"/>
          </a:xfrm>
          <a:prstGeom prst="rect">
            <a:avLst/>
          </a:prstGeom>
          <a:noFill/>
        </p:spPr>
        <p:txBody>
          <a:bodyPr wrap="square" rtlCol="0">
            <a:spAutoFit/>
          </a:bodyPr>
          <a:lstStyle/>
          <a:p>
            <a:r>
              <a:rPr lang="en-US" sz="4400" dirty="0">
                <a:latin typeface="Century Schoolbook (Headings)"/>
              </a:rPr>
              <a:t>Discriminator Loss Vs. Generator Loss</a:t>
            </a:r>
            <a:endParaRPr lang="en-IN" sz="4400" dirty="0">
              <a:latin typeface="Century Schoolbook (Headings)"/>
            </a:endParaRPr>
          </a:p>
        </p:txBody>
      </p:sp>
    </p:spTree>
    <p:extLst>
      <p:ext uri="{BB962C8B-B14F-4D97-AF65-F5344CB8AC3E}">
        <p14:creationId xmlns:p14="http://schemas.microsoft.com/office/powerpoint/2010/main" val="3693905437"/>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31</TotalTime>
  <Words>424</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Century Schoolbook (Headings)</vt:lpstr>
      <vt:lpstr>Calibri</vt:lpstr>
      <vt:lpstr>Century Schoolbook</vt:lpstr>
      <vt:lpstr>Corbel</vt:lpstr>
      <vt:lpstr>Feathered</vt:lpstr>
      <vt:lpstr>Semi-Supervised Learning with Context-Conditional Generative Adversarial  Networks </vt:lpstr>
      <vt:lpstr>PowerPoint Presentation</vt:lpstr>
      <vt:lpstr>What is GANs?</vt:lpstr>
      <vt:lpstr># Challenges in using GAN and counter-measures to handle them : </vt:lpstr>
      <vt:lpstr> What is a Context Conditional Generative Adversarial Network ?</vt:lpstr>
      <vt:lpstr> Train GAN Model using STL-10 dataset </vt:lpstr>
      <vt:lpstr>Architecture of the CC-GAN :</vt:lpstr>
      <vt:lpstr>PowerPoint Presentation</vt:lpstr>
      <vt:lpstr>Semi-Supervised Example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Semi-Supervised Learning with Context-Conditional Generative Adversarial  Networks</dc:title>
  <dc:creator>trupti gore</dc:creator>
  <cp:lastModifiedBy>trupti gore</cp:lastModifiedBy>
  <cp:revision>4</cp:revision>
  <dcterms:created xsi:type="dcterms:W3CDTF">2018-03-30T22:14:49Z</dcterms:created>
  <dcterms:modified xsi:type="dcterms:W3CDTF">2018-03-30T22:46:18Z</dcterms:modified>
</cp:coreProperties>
</file>