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18288000" cy="10287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c13d38283_0_65: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dc13d38283_0_65: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c13d38283_0_9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dc13d38283_0_9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c13d38283_0_119: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dc13d38283_0_11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c13d38283_0_8: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dc13d38283_0_8: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c13d38283_0_14: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dc13d38283_0_1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c13d38283_0_28: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dc13d38283_0_28: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c13d38283_0_46: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dc13d38283_0_46: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11" name="Shape 11"/>
        <p:cNvGrpSpPr/>
        <p:nvPr/>
      </p:nvGrpSpPr>
      <p:grpSpPr>
        <a:xfrm>
          <a:off x="0" y="0"/>
          <a:ext cx="0" cy="0"/>
          <a:chOff x="0" y="0"/>
          <a:chExt cx="0" cy="0"/>
        </a:xfrm>
      </p:grpSpPr>
      <p:sp>
        <p:nvSpPr>
          <p:cNvPr id="12" name="Google Shape;12;p2"/>
          <p:cNvSpPr/>
          <p:nvPr/>
        </p:nvSpPr>
        <p:spPr>
          <a:xfrm>
            <a:off x="0" y="1"/>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F1672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2"/>
          <p:cNvSpPr txBox="1"/>
          <p:nvPr>
            <p:ph type="title"/>
          </p:nvPr>
        </p:nvSpPr>
        <p:spPr>
          <a:xfrm>
            <a:off x="2975464" y="3680786"/>
            <a:ext cx="12337071" cy="396684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3"/>
          <p:cNvSpPr txBox="1"/>
          <p:nvPr>
            <p:ph type="title"/>
          </p:nvPr>
        </p:nvSpPr>
        <p:spPr>
          <a:xfrm>
            <a:off x="2975464" y="3680786"/>
            <a:ext cx="12337071" cy="396684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1964365" y="5008452"/>
            <a:ext cx="14359270" cy="37973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400">
                <a:solidFill>
                  <a:srgbClr val="331818"/>
                </a:solidFill>
                <a:latin typeface="Verdana"/>
                <a:ea typeface="Verdana"/>
                <a:cs typeface="Verdana"/>
                <a:sym typeface="Verdan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3"/>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3" name="Shape 23"/>
        <p:cNvGrpSpPr/>
        <p:nvPr/>
      </p:nvGrpSpPr>
      <p:grpSpPr>
        <a:xfrm>
          <a:off x="0" y="0"/>
          <a:ext cx="0" cy="0"/>
          <a:chOff x="0" y="0"/>
          <a:chExt cx="0" cy="0"/>
        </a:xfrm>
      </p:grpSpPr>
      <p:sp>
        <p:nvSpPr>
          <p:cNvPr id="24" name="Google Shape;24;p4"/>
          <p:cNvSpPr txBox="1"/>
          <p:nvPr>
            <p:ph type="title"/>
          </p:nvPr>
        </p:nvSpPr>
        <p:spPr>
          <a:xfrm>
            <a:off x="2975464" y="3680786"/>
            <a:ext cx="12337071" cy="396684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4"/>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4"/>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0" name="Shape 30"/>
        <p:cNvGrpSpPr/>
        <p:nvPr/>
      </p:nvGrpSpPr>
      <p:grpSpPr>
        <a:xfrm>
          <a:off x="0" y="0"/>
          <a:ext cx="0" cy="0"/>
          <a:chOff x="0" y="0"/>
          <a:chExt cx="0" cy="0"/>
        </a:xfrm>
      </p:grpSpPr>
      <p:sp>
        <p:nvSpPr>
          <p:cNvPr id="31" name="Google Shape;31;p5"/>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34" name="Shape 34"/>
        <p:cNvGrpSpPr/>
        <p:nvPr/>
      </p:nvGrpSpPr>
      <p:grpSpPr>
        <a:xfrm>
          <a:off x="0" y="0"/>
          <a:ext cx="0" cy="0"/>
          <a:chOff x="0" y="0"/>
          <a:chExt cx="0" cy="0"/>
        </a:xfrm>
      </p:grpSpPr>
      <p:sp>
        <p:nvSpPr>
          <p:cNvPr id="35" name="Google Shape;35;p6"/>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F1672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 name="Google Shape;36;p6"/>
          <p:cNvSpPr/>
          <p:nvPr/>
        </p:nvSpPr>
        <p:spPr>
          <a:xfrm>
            <a:off x="-1" y="7897352"/>
            <a:ext cx="18288001" cy="2389647"/>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 name="Google Shape;37;p6"/>
          <p:cNvSpPr/>
          <p:nvPr/>
        </p:nvSpPr>
        <p:spPr>
          <a:xfrm>
            <a:off x="-1232" y="2283"/>
            <a:ext cx="18036911" cy="32863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 name="Google Shape;38;p6"/>
          <p:cNvSpPr txBox="1"/>
          <p:nvPr>
            <p:ph type="ctrTitle"/>
          </p:nvPr>
        </p:nvSpPr>
        <p:spPr>
          <a:xfrm>
            <a:off x="5070846" y="3386654"/>
            <a:ext cx="7860665" cy="13982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0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75464" y="3680786"/>
            <a:ext cx="12337071" cy="396684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54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964365" y="5008452"/>
            <a:ext cx="14359270" cy="37973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400" u="none" cap="none" strike="noStrike">
                <a:solidFill>
                  <a:srgbClr val="331818"/>
                </a:solidFill>
                <a:latin typeface="Verdana"/>
                <a:ea typeface="Verdana"/>
                <a:cs typeface="Verdana"/>
                <a:sym typeface="Verdan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6.png"/><Relationship Id="rId6" Type="http://schemas.openxmlformats.org/officeDocument/2006/relationships/image" Target="../media/image5.png"/><Relationship Id="rId7"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7"/>
          <p:cNvSpPr/>
          <p:nvPr/>
        </p:nvSpPr>
        <p:spPr>
          <a:xfrm>
            <a:off x="0" y="7346357"/>
            <a:ext cx="18288000" cy="2940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 name="Google Shape;48;p7"/>
          <p:cNvSpPr/>
          <p:nvPr/>
        </p:nvSpPr>
        <p:spPr>
          <a:xfrm>
            <a:off x="-1691" y="2181"/>
            <a:ext cx="18288600" cy="2673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 name="Google Shape;49;p7"/>
          <p:cNvSpPr txBox="1"/>
          <p:nvPr>
            <p:ph type="title"/>
          </p:nvPr>
        </p:nvSpPr>
        <p:spPr>
          <a:xfrm>
            <a:off x="1052075" y="2731450"/>
            <a:ext cx="16268400" cy="5755500"/>
          </a:xfrm>
          <a:prstGeom prst="rect">
            <a:avLst/>
          </a:prstGeom>
          <a:noFill/>
          <a:ln>
            <a:noFill/>
          </a:ln>
        </p:spPr>
        <p:txBody>
          <a:bodyPr anchorCtr="0" anchor="t" bIns="0" lIns="0" spcFirstLastPara="1" rIns="0" wrap="square" tIns="13325">
            <a:spAutoFit/>
          </a:bodyPr>
          <a:lstStyle/>
          <a:p>
            <a:pPr indent="0" lvl="0" marL="0" rtl="0" algn="ctr">
              <a:lnSpc>
                <a:spcPct val="76547"/>
              </a:lnSpc>
              <a:spcBef>
                <a:spcPts val="0"/>
              </a:spcBef>
              <a:spcAft>
                <a:spcPts val="0"/>
              </a:spcAft>
              <a:buNone/>
            </a:pPr>
            <a:r>
              <a:rPr lang="en-US" sz="11150"/>
              <a:t>EDA on Food Demand Forcasting Dataset</a:t>
            </a:r>
            <a:endParaRPr sz="11150"/>
          </a:p>
          <a:p>
            <a:pPr indent="0" lvl="0" marL="0" marR="168275" rtl="0" algn="ctr">
              <a:lnSpc>
                <a:spcPct val="96818"/>
              </a:lnSpc>
              <a:spcBef>
                <a:spcPts val="0"/>
              </a:spcBef>
              <a:spcAft>
                <a:spcPts val="0"/>
              </a:spcAft>
              <a:buNone/>
            </a:pPr>
            <a:r>
              <a:t/>
            </a:r>
            <a:endParaRPr sz="20900">
              <a:latin typeface="Arial"/>
              <a:ea typeface="Arial"/>
              <a:cs typeface="Arial"/>
              <a:sym typeface="Arial"/>
            </a:endParaRPr>
          </a:p>
        </p:txBody>
      </p:sp>
      <p:sp>
        <p:nvSpPr>
          <p:cNvPr id="50" name="Google Shape;50;p7"/>
          <p:cNvSpPr txBox="1"/>
          <p:nvPr/>
        </p:nvSpPr>
        <p:spPr>
          <a:xfrm>
            <a:off x="4078500" y="9020648"/>
            <a:ext cx="10131000" cy="8478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2700">
                <a:latin typeface="Verdana"/>
                <a:ea typeface="Verdana"/>
                <a:cs typeface="Verdana"/>
                <a:sym typeface="Verdana"/>
              </a:rPr>
              <a:t>BY : Harshvardhan Joshi ; </a:t>
            </a:r>
            <a:endParaRPr sz="2700">
              <a:latin typeface="Verdana"/>
              <a:ea typeface="Verdana"/>
              <a:cs typeface="Verdana"/>
              <a:sym typeface="Verdana"/>
            </a:endParaRPr>
          </a:p>
          <a:p>
            <a:pPr indent="444500" lvl="0" marL="469900" marR="0" rtl="0" algn="l">
              <a:lnSpc>
                <a:spcPct val="100000"/>
              </a:lnSpc>
              <a:spcBef>
                <a:spcPts val="0"/>
              </a:spcBef>
              <a:spcAft>
                <a:spcPts val="0"/>
              </a:spcAft>
              <a:buNone/>
            </a:pPr>
            <a:r>
              <a:rPr lang="en-US" sz="2700">
                <a:latin typeface="Verdana"/>
                <a:ea typeface="Verdana"/>
                <a:cs typeface="Verdana"/>
                <a:sym typeface="Verdana"/>
              </a:rPr>
              <a:t>12302</a:t>
            </a:r>
            <a:endParaRPr sz="2700">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0" name="Shape 120"/>
        <p:cNvGrpSpPr/>
        <p:nvPr/>
      </p:nvGrpSpPr>
      <p:grpSpPr>
        <a:xfrm>
          <a:off x="0" y="0"/>
          <a:ext cx="0" cy="0"/>
          <a:chOff x="0" y="0"/>
          <a:chExt cx="0" cy="0"/>
        </a:xfrm>
      </p:grpSpPr>
      <p:sp>
        <p:nvSpPr>
          <p:cNvPr id="121" name="Google Shape;121;p16"/>
          <p:cNvSpPr/>
          <p:nvPr/>
        </p:nvSpPr>
        <p:spPr>
          <a:xfrm>
            <a:off x="12815588" y="0"/>
            <a:ext cx="5472300" cy="10287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2" name="Google Shape;122;p16"/>
          <p:cNvSpPr txBox="1"/>
          <p:nvPr/>
        </p:nvSpPr>
        <p:spPr>
          <a:xfrm>
            <a:off x="473175" y="2150900"/>
            <a:ext cx="16229100" cy="29166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2400">
                <a:solidFill>
                  <a:srgbClr val="331818"/>
                </a:solidFill>
                <a:latin typeface="Verdana"/>
                <a:ea typeface="Verdana"/>
                <a:cs typeface="Verdana"/>
                <a:sym typeface="Verdana"/>
              </a:rPr>
              <a:t>When we are analysing the </a:t>
            </a:r>
            <a:r>
              <a:rPr lang="en-US" sz="2400">
                <a:solidFill>
                  <a:srgbClr val="331818"/>
                </a:solidFill>
                <a:latin typeface="Verdana"/>
                <a:ea typeface="Verdana"/>
                <a:cs typeface="Verdana"/>
                <a:sym typeface="Verdana"/>
              </a:rPr>
              <a:t>cuisines</a:t>
            </a:r>
            <a:r>
              <a:rPr lang="en-US" sz="2400">
                <a:solidFill>
                  <a:srgbClr val="331818"/>
                </a:solidFill>
                <a:latin typeface="Verdana"/>
                <a:ea typeface="Verdana"/>
                <a:cs typeface="Verdana"/>
                <a:sym typeface="Verdana"/>
              </a:rPr>
              <a:t> grah we can see that Italian was the most consumed </a:t>
            </a:r>
            <a:r>
              <a:rPr lang="en-US" sz="2400">
                <a:solidFill>
                  <a:srgbClr val="331818"/>
                </a:solidFill>
                <a:latin typeface="Verdana"/>
                <a:ea typeface="Verdana"/>
                <a:cs typeface="Verdana"/>
                <a:sym typeface="Verdana"/>
              </a:rPr>
              <a:t>cuisine</a:t>
            </a:r>
            <a:r>
              <a:rPr lang="en-US" sz="2400">
                <a:solidFill>
                  <a:srgbClr val="331818"/>
                </a:solidFill>
                <a:latin typeface="Verdana"/>
                <a:ea typeface="Verdana"/>
                <a:cs typeface="Verdana"/>
                <a:sym typeface="Verdana"/>
              </a:rPr>
              <a:t> and continental was the least </a:t>
            </a:r>
            <a:r>
              <a:rPr lang="en-US" sz="2400">
                <a:solidFill>
                  <a:srgbClr val="331818"/>
                </a:solidFill>
                <a:latin typeface="Verdana"/>
                <a:ea typeface="Verdana"/>
                <a:cs typeface="Verdana"/>
                <a:sym typeface="Verdana"/>
              </a:rPr>
              <a:t>referred</a:t>
            </a:r>
            <a:r>
              <a:rPr lang="en-US" sz="2400">
                <a:solidFill>
                  <a:srgbClr val="331818"/>
                </a:solidFill>
                <a:latin typeface="Verdana"/>
                <a:ea typeface="Verdana"/>
                <a:cs typeface="Verdana"/>
                <a:sym typeface="Verdana"/>
              </a:rPr>
              <a:t> or </a:t>
            </a:r>
            <a:r>
              <a:rPr lang="en-US" sz="2400">
                <a:solidFill>
                  <a:srgbClr val="331818"/>
                </a:solidFill>
                <a:latin typeface="Verdana"/>
                <a:ea typeface="Verdana"/>
                <a:cs typeface="Verdana"/>
                <a:sym typeface="Verdana"/>
              </a:rPr>
              <a:t>consumed. </a:t>
            </a:r>
            <a:endParaRPr sz="2400">
              <a:solidFill>
                <a:srgbClr val="331818"/>
              </a:solidFill>
              <a:latin typeface="Verdana"/>
              <a:ea typeface="Verdana"/>
              <a:cs typeface="Verdana"/>
              <a:sym typeface="Verdana"/>
            </a:endParaRPr>
          </a:p>
          <a:p>
            <a:pPr indent="0" lvl="0" marL="12700" marR="5080" rtl="0" algn="l">
              <a:lnSpc>
                <a:spcPct val="114599"/>
              </a:lnSpc>
              <a:spcBef>
                <a:spcPts val="0"/>
              </a:spcBef>
              <a:spcAft>
                <a:spcPts val="0"/>
              </a:spcAft>
              <a:buNone/>
            </a:pPr>
            <a:r>
              <a:t/>
            </a:r>
            <a:endParaRPr sz="2400">
              <a:solidFill>
                <a:srgbClr val="331818"/>
              </a:solidFill>
              <a:latin typeface="Verdana"/>
              <a:ea typeface="Verdana"/>
              <a:cs typeface="Verdana"/>
              <a:sym typeface="Verdana"/>
            </a:endParaRPr>
          </a:p>
          <a:p>
            <a:pPr indent="0" lvl="0" marL="12700" marR="5080" rtl="0" algn="l">
              <a:lnSpc>
                <a:spcPct val="114599"/>
              </a:lnSpc>
              <a:spcBef>
                <a:spcPts val="0"/>
              </a:spcBef>
              <a:spcAft>
                <a:spcPts val="0"/>
              </a:spcAft>
              <a:buNone/>
            </a:pPr>
            <a:r>
              <a:rPr lang="en-US" sz="2400">
                <a:solidFill>
                  <a:srgbClr val="331818"/>
                </a:solidFill>
                <a:latin typeface="Verdana"/>
                <a:ea typeface="Verdana"/>
                <a:cs typeface="Verdana"/>
                <a:sym typeface="Verdana"/>
              </a:rPr>
              <a:t>Similarly in the category column Rice is the most consumed category followed by sandwich and Biryani being the least consumed. </a:t>
            </a:r>
            <a:endParaRPr sz="2400">
              <a:solidFill>
                <a:schemeClr val="dk1"/>
              </a:solidFill>
              <a:latin typeface="Verdana"/>
              <a:ea typeface="Verdana"/>
              <a:cs typeface="Verdana"/>
              <a:sym typeface="Verdana"/>
            </a:endParaRPr>
          </a:p>
          <a:p>
            <a:pPr indent="0" lvl="0" marL="0" marR="0" rtl="0" algn="l">
              <a:lnSpc>
                <a:spcPct val="100000"/>
              </a:lnSpc>
              <a:spcBef>
                <a:spcPts val="15"/>
              </a:spcBef>
              <a:spcAft>
                <a:spcPts val="0"/>
              </a:spcAft>
              <a:buNone/>
            </a:pPr>
            <a:r>
              <a:t/>
            </a:r>
            <a:endParaRPr sz="2700">
              <a:latin typeface="Verdana"/>
              <a:ea typeface="Verdana"/>
              <a:cs typeface="Verdana"/>
              <a:sym typeface="Verdana"/>
            </a:endParaRPr>
          </a:p>
          <a:p>
            <a:pPr indent="0" lvl="0" marL="0" marR="167005" rtl="0" algn="l">
              <a:lnSpc>
                <a:spcPct val="114599"/>
              </a:lnSpc>
              <a:spcBef>
                <a:spcPts val="0"/>
              </a:spcBef>
              <a:spcAft>
                <a:spcPts val="0"/>
              </a:spcAft>
              <a:buNone/>
            </a:pPr>
            <a:r>
              <a:t/>
            </a:r>
            <a:endParaRPr sz="2400">
              <a:latin typeface="Verdana"/>
              <a:ea typeface="Verdana"/>
              <a:cs typeface="Verdana"/>
              <a:sym typeface="Verdana"/>
            </a:endParaRPr>
          </a:p>
        </p:txBody>
      </p:sp>
      <p:sp>
        <p:nvSpPr>
          <p:cNvPr id="123" name="Google Shape;123;p16"/>
          <p:cNvSpPr txBox="1"/>
          <p:nvPr>
            <p:ph type="title"/>
          </p:nvPr>
        </p:nvSpPr>
        <p:spPr>
          <a:xfrm>
            <a:off x="648525" y="291450"/>
            <a:ext cx="14307600" cy="957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0" lIns="0" spcFirstLastPara="1" rIns="0" wrap="square" tIns="12700">
            <a:spAutoFit/>
          </a:bodyPr>
          <a:lstStyle/>
          <a:p>
            <a:pPr indent="0" lvl="0" marL="0" rtl="0" algn="l">
              <a:lnSpc>
                <a:spcPct val="95855"/>
              </a:lnSpc>
              <a:spcBef>
                <a:spcPts val="0"/>
              </a:spcBef>
              <a:spcAft>
                <a:spcPts val="0"/>
              </a:spcAft>
              <a:buNone/>
            </a:pPr>
            <a:r>
              <a:rPr lang="en-US" sz="6400">
                <a:solidFill>
                  <a:schemeClr val="dk1"/>
                </a:solidFill>
              </a:rPr>
              <a:t>Analysing cusines and catagories :</a:t>
            </a:r>
            <a:endParaRPr sz="13150">
              <a:solidFill>
                <a:schemeClr val="dk1"/>
              </a:solidFill>
              <a:latin typeface="Arial"/>
              <a:ea typeface="Arial"/>
              <a:cs typeface="Arial"/>
              <a:sym typeface="Arial"/>
            </a:endParaRPr>
          </a:p>
        </p:txBody>
      </p:sp>
      <p:pic>
        <p:nvPicPr>
          <p:cNvPr id="124" name="Google Shape;124;p16"/>
          <p:cNvPicPr preferRelativeResize="0"/>
          <p:nvPr/>
        </p:nvPicPr>
        <p:blipFill>
          <a:blip r:embed="rId4">
            <a:alphaModFix/>
          </a:blip>
          <a:stretch>
            <a:fillRect/>
          </a:stretch>
        </p:blipFill>
        <p:spPr>
          <a:xfrm>
            <a:off x="648525" y="4835256"/>
            <a:ext cx="9505625" cy="5184894"/>
          </a:xfrm>
          <a:prstGeom prst="rect">
            <a:avLst/>
          </a:prstGeom>
          <a:noFill/>
          <a:ln>
            <a:noFill/>
          </a:ln>
        </p:spPr>
      </p:pic>
      <p:pic>
        <p:nvPicPr>
          <p:cNvPr id="125" name="Google Shape;125;p16"/>
          <p:cNvPicPr preferRelativeResize="0"/>
          <p:nvPr/>
        </p:nvPicPr>
        <p:blipFill>
          <a:blip r:embed="rId5">
            <a:alphaModFix/>
          </a:blip>
          <a:stretch>
            <a:fillRect/>
          </a:stretch>
        </p:blipFill>
        <p:spPr>
          <a:xfrm>
            <a:off x="11117024" y="4572000"/>
            <a:ext cx="7170974" cy="5378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9" name="Shape 129"/>
        <p:cNvGrpSpPr/>
        <p:nvPr/>
      </p:nvGrpSpPr>
      <p:grpSpPr>
        <a:xfrm>
          <a:off x="0" y="0"/>
          <a:ext cx="0" cy="0"/>
          <a:chOff x="0" y="0"/>
          <a:chExt cx="0" cy="0"/>
        </a:xfrm>
      </p:grpSpPr>
      <p:sp>
        <p:nvSpPr>
          <p:cNvPr id="130" name="Google Shape;130;p17"/>
          <p:cNvSpPr/>
          <p:nvPr/>
        </p:nvSpPr>
        <p:spPr>
          <a:xfrm>
            <a:off x="12815587" y="6"/>
            <a:ext cx="5472411" cy="1028699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1" name="Google Shape;131;p17"/>
          <p:cNvSpPr txBox="1"/>
          <p:nvPr>
            <p:ph type="title"/>
          </p:nvPr>
        </p:nvSpPr>
        <p:spPr>
          <a:xfrm>
            <a:off x="925500" y="451650"/>
            <a:ext cx="16437000" cy="1628400"/>
          </a:xfrm>
          <a:prstGeom prst="rect">
            <a:avLst/>
          </a:prstGeom>
          <a:noFill/>
          <a:ln>
            <a:noFill/>
          </a:ln>
        </p:spPr>
        <p:txBody>
          <a:bodyPr anchorCtr="0" anchor="t" bIns="0" lIns="0" spcFirstLastPara="1" rIns="0" wrap="square" tIns="12700">
            <a:spAutoFit/>
          </a:bodyPr>
          <a:lstStyle/>
          <a:p>
            <a:pPr indent="0" lvl="0" marL="12700" rtl="0" algn="l">
              <a:lnSpc>
                <a:spcPct val="95855"/>
              </a:lnSpc>
              <a:spcBef>
                <a:spcPts val="0"/>
              </a:spcBef>
              <a:spcAft>
                <a:spcPts val="0"/>
              </a:spcAft>
              <a:buNone/>
            </a:pPr>
            <a:r>
              <a:rPr lang="en-US" sz="10950">
                <a:solidFill>
                  <a:srgbClr val="000000"/>
                </a:solidFill>
                <a:latin typeface="Arial"/>
                <a:ea typeface="Arial"/>
                <a:cs typeface="Arial"/>
                <a:sym typeface="Arial"/>
              </a:rPr>
              <a:t>Checking for Outliers</a:t>
            </a:r>
            <a:endParaRPr sz="10950">
              <a:latin typeface="Arial"/>
              <a:ea typeface="Arial"/>
              <a:cs typeface="Arial"/>
              <a:sym typeface="Arial"/>
            </a:endParaRPr>
          </a:p>
        </p:txBody>
      </p:sp>
      <p:sp>
        <p:nvSpPr>
          <p:cNvPr id="132" name="Google Shape;132;p17"/>
          <p:cNvSpPr txBox="1"/>
          <p:nvPr/>
        </p:nvSpPr>
        <p:spPr>
          <a:xfrm>
            <a:off x="1176100" y="2370300"/>
            <a:ext cx="15469200" cy="3768900"/>
          </a:xfrm>
          <a:prstGeom prst="rect">
            <a:avLst/>
          </a:prstGeom>
          <a:noFill/>
          <a:ln>
            <a:noFill/>
          </a:ln>
        </p:spPr>
        <p:txBody>
          <a:bodyPr anchorCtr="0" anchor="t" bIns="0" lIns="0" spcFirstLastPara="1" rIns="0" wrap="square" tIns="12700">
            <a:spAutoFit/>
          </a:bodyPr>
          <a:lstStyle/>
          <a:p>
            <a:pPr indent="0" lvl="0" marL="12700" marR="167005" rtl="0" algn="l">
              <a:lnSpc>
                <a:spcPct val="114599"/>
              </a:lnSpc>
              <a:spcBef>
                <a:spcPts val="0"/>
              </a:spcBef>
              <a:spcAft>
                <a:spcPts val="0"/>
              </a:spcAft>
              <a:buNone/>
            </a:pPr>
            <a:r>
              <a:rPr lang="en-US" sz="2400">
                <a:solidFill>
                  <a:srgbClr val="331818"/>
                </a:solidFill>
                <a:latin typeface="Verdana"/>
                <a:ea typeface="Verdana"/>
                <a:cs typeface="Verdana"/>
                <a:sym typeface="Verdana"/>
              </a:rPr>
              <a:t>Outliers are the part of observation which differ from the other observation in our dataset. They can either be mistake or variance in the dataset. They need to be handled as they can play a major role in efficiency of our model. </a:t>
            </a:r>
            <a:endParaRPr sz="2400">
              <a:solidFill>
                <a:srgbClr val="331818"/>
              </a:solidFill>
              <a:latin typeface="Verdana"/>
              <a:ea typeface="Verdana"/>
              <a:cs typeface="Verdana"/>
              <a:sym typeface="Verdana"/>
            </a:endParaRPr>
          </a:p>
          <a:p>
            <a:pPr indent="0" lvl="0" marL="12700" marR="167005" rtl="0" algn="l">
              <a:lnSpc>
                <a:spcPct val="114599"/>
              </a:lnSpc>
              <a:spcBef>
                <a:spcPts val="0"/>
              </a:spcBef>
              <a:spcAft>
                <a:spcPts val="0"/>
              </a:spcAft>
              <a:buNone/>
            </a:pPr>
            <a:r>
              <a:rPr lang="en-US" sz="2400">
                <a:solidFill>
                  <a:srgbClr val="331818"/>
                </a:solidFill>
                <a:latin typeface="Verdana"/>
                <a:ea typeface="Verdana"/>
                <a:cs typeface="Verdana"/>
                <a:sym typeface="Verdana"/>
              </a:rPr>
              <a:t>From our observation we can see that we need to deal with outliers in the following features: </a:t>
            </a:r>
            <a:endParaRPr sz="2400">
              <a:solidFill>
                <a:srgbClr val="331818"/>
              </a:solidFill>
              <a:latin typeface="Verdana"/>
              <a:ea typeface="Verdana"/>
              <a:cs typeface="Verdana"/>
              <a:sym typeface="Verdana"/>
            </a:endParaRPr>
          </a:p>
          <a:p>
            <a:pPr indent="-381000" lvl="0" marL="457200" marR="167005" rtl="0" algn="l">
              <a:lnSpc>
                <a:spcPct val="114599"/>
              </a:lnSpc>
              <a:spcBef>
                <a:spcPts val="0"/>
              </a:spcBef>
              <a:spcAft>
                <a:spcPts val="0"/>
              </a:spcAft>
              <a:buClr>
                <a:srgbClr val="331818"/>
              </a:buClr>
              <a:buSzPts val="2400"/>
              <a:buFont typeface="Verdana"/>
              <a:buAutoNum type="arabicPeriod"/>
            </a:pPr>
            <a:r>
              <a:rPr lang="en-US" sz="2400">
                <a:solidFill>
                  <a:srgbClr val="331818"/>
                </a:solidFill>
                <a:latin typeface="Verdana"/>
                <a:ea typeface="Verdana"/>
                <a:cs typeface="Verdana"/>
                <a:sym typeface="Verdana"/>
              </a:rPr>
              <a:t>Checkout price</a:t>
            </a:r>
            <a:endParaRPr sz="2400">
              <a:solidFill>
                <a:srgbClr val="331818"/>
              </a:solidFill>
              <a:latin typeface="Verdana"/>
              <a:ea typeface="Verdana"/>
              <a:cs typeface="Verdana"/>
              <a:sym typeface="Verdana"/>
            </a:endParaRPr>
          </a:p>
          <a:p>
            <a:pPr indent="-381000" lvl="0" marL="457200" marR="167005" rtl="0" algn="l">
              <a:lnSpc>
                <a:spcPct val="114599"/>
              </a:lnSpc>
              <a:spcBef>
                <a:spcPts val="0"/>
              </a:spcBef>
              <a:spcAft>
                <a:spcPts val="0"/>
              </a:spcAft>
              <a:buClr>
                <a:srgbClr val="331818"/>
              </a:buClr>
              <a:buSzPts val="2400"/>
              <a:buFont typeface="Verdana"/>
              <a:buAutoNum type="arabicPeriod"/>
            </a:pPr>
            <a:r>
              <a:rPr lang="en-US" sz="2400">
                <a:solidFill>
                  <a:srgbClr val="331818"/>
                </a:solidFill>
                <a:latin typeface="Verdana"/>
                <a:ea typeface="Verdana"/>
                <a:cs typeface="Verdana"/>
                <a:sym typeface="Verdana"/>
              </a:rPr>
              <a:t>Base price</a:t>
            </a:r>
            <a:endParaRPr sz="2400">
              <a:solidFill>
                <a:srgbClr val="331818"/>
              </a:solidFill>
              <a:latin typeface="Verdana"/>
              <a:ea typeface="Verdana"/>
              <a:cs typeface="Verdana"/>
              <a:sym typeface="Verdana"/>
            </a:endParaRPr>
          </a:p>
          <a:p>
            <a:pPr indent="-381000" lvl="0" marL="457200" marR="167005" rtl="0" algn="l">
              <a:lnSpc>
                <a:spcPct val="114599"/>
              </a:lnSpc>
              <a:spcBef>
                <a:spcPts val="0"/>
              </a:spcBef>
              <a:spcAft>
                <a:spcPts val="0"/>
              </a:spcAft>
              <a:buClr>
                <a:srgbClr val="331818"/>
              </a:buClr>
              <a:buSzPts val="2400"/>
              <a:buFont typeface="Verdana"/>
              <a:buAutoNum type="arabicPeriod"/>
            </a:pPr>
            <a:r>
              <a:rPr lang="en-US" sz="2400">
                <a:solidFill>
                  <a:srgbClr val="331818"/>
                </a:solidFill>
                <a:latin typeface="Verdana"/>
                <a:ea typeface="Verdana"/>
                <a:cs typeface="Verdana"/>
                <a:sym typeface="Verdana"/>
              </a:rPr>
              <a:t>OP area</a:t>
            </a:r>
            <a:endParaRPr sz="2400">
              <a:solidFill>
                <a:srgbClr val="331818"/>
              </a:solidFill>
              <a:latin typeface="Verdana"/>
              <a:ea typeface="Verdana"/>
              <a:cs typeface="Verdana"/>
              <a:sym typeface="Verdana"/>
            </a:endParaRPr>
          </a:p>
          <a:p>
            <a:pPr indent="0" lvl="0" marL="12700" marR="167005" rtl="0" algn="l">
              <a:lnSpc>
                <a:spcPct val="114599"/>
              </a:lnSpc>
              <a:spcBef>
                <a:spcPts val="0"/>
              </a:spcBef>
              <a:spcAft>
                <a:spcPts val="0"/>
              </a:spcAft>
              <a:buNone/>
            </a:pPr>
            <a:r>
              <a:t/>
            </a:r>
            <a:endParaRPr sz="2400">
              <a:solidFill>
                <a:srgbClr val="331818"/>
              </a:solidFill>
              <a:latin typeface="Verdana"/>
              <a:ea typeface="Verdana"/>
              <a:cs typeface="Verdana"/>
              <a:sym typeface="Verdana"/>
            </a:endParaRPr>
          </a:p>
          <a:p>
            <a:pPr indent="0" lvl="0" marL="12700" marR="167005" rtl="0" algn="l">
              <a:lnSpc>
                <a:spcPct val="114599"/>
              </a:lnSpc>
              <a:spcBef>
                <a:spcPts val="0"/>
              </a:spcBef>
              <a:spcAft>
                <a:spcPts val="0"/>
              </a:spcAft>
              <a:buNone/>
            </a:pPr>
            <a:r>
              <a:t/>
            </a:r>
            <a:endParaRPr sz="2400">
              <a:solidFill>
                <a:srgbClr val="331818"/>
              </a:solidFill>
              <a:latin typeface="Verdana"/>
              <a:ea typeface="Verdana"/>
              <a:cs typeface="Verdana"/>
              <a:sym typeface="Verdana"/>
            </a:endParaRPr>
          </a:p>
        </p:txBody>
      </p:sp>
      <p:pic>
        <p:nvPicPr>
          <p:cNvPr id="133" name="Google Shape;133;p17"/>
          <p:cNvPicPr preferRelativeResize="0"/>
          <p:nvPr/>
        </p:nvPicPr>
        <p:blipFill>
          <a:blip r:embed="rId4">
            <a:alphaModFix/>
          </a:blip>
          <a:stretch>
            <a:fillRect/>
          </a:stretch>
        </p:blipFill>
        <p:spPr>
          <a:xfrm>
            <a:off x="381000" y="5509225"/>
            <a:ext cx="6096000" cy="4572000"/>
          </a:xfrm>
          <a:prstGeom prst="rect">
            <a:avLst/>
          </a:prstGeom>
          <a:noFill/>
          <a:ln>
            <a:noFill/>
          </a:ln>
        </p:spPr>
      </p:pic>
      <p:pic>
        <p:nvPicPr>
          <p:cNvPr id="134" name="Google Shape;134;p17"/>
          <p:cNvPicPr preferRelativeResize="0"/>
          <p:nvPr/>
        </p:nvPicPr>
        <p:blipFill>
          <a:blip r:embed="rId5">
            <a:alphaModFix/>
          </a:blip>
          <a:stretch>
            <a:fillRect/>
          </a:stretch>
        </p:blipFill>
        <p:spPr>
          <a:xfrm>
            <a:off x="6302025" y="5440475"/>
            <a:ext cx="6096000" cy="4572000"/>
          </a:xfrm>
          <a:prstGeom prst="rect">
            <a:avLst/>
          </a:prstGeom>
          <a:noFill/>
          <a:ln>
            <a:noFill/>
          </a:ln>
        </p:spPr>
      </p:pic>
      <p:pic>
        <p:nvPicPr>
          <p:cNvPr id="135" name="Google Shape;135;p17"/>
          <p:cNvPicPr preferRelativeResize="0"/>
          <p:nvPr/>
        </p:nvPicPr>
        <p:blipFill>
          <a:blip r:embed="rId6">
            <a:alphaModFix/>
          </a:blip>
          <a:stretch>
            <a:fillRect/>
          </a:stretch>
        </p:blipFill>
        <p:spPr>
          <a:xfrm>
            <a:off x="12515600" y="5743075"/>
            <a:ext cx="5472426" cy="41043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9" name="Shape 139"/>
        <p:cNvGrpSpPr/>
        <p:nvPr/>
      </p:nvGrpSpPr>
      <p:grpSpPr>
        <a:xfrm>
          <a:off x="0" y="0"/>
          <a:ext cx="0" cy="0"/>
          <a:chOff x="0" y="0"/>
          <a:chExt cx="0" cy="0"/>
        </a:xfrm>
      </p:grpSpPr>
      <p:sp>
        <p:nvSpPr>
          <p:cNvPr id="140" name="Google Shape;140;p18"/>
          <p:cNvSpPr/>
          <p:nvPr/>
        </p:nvSpPr>
        <p:spPr>
          <a:xfrm>
            <a:off x="12815587" y="6"/>
            <a:ext cx="5472300" cy="10287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1" name="Google Shape;141;p18"/>
          <p:cNvSpPr txBox="1"/>
          <p:nvPr>
            <p:ph type="title"/>
          </p:nvPr>
        </p:nvSpPr>
        <p:spPr>
          <a:xfrm>
            <a:off x="929326" y="812275"/>
            <a:ext cx="16437000" cy="1495800"/>
          </a:xfrm>
          <a:prstGeom prst="rect">
            <a:avLst/>
          </a:prstGeom>
          <a:noFill/>
          <a:ln>
            <a:noFill/>
          </a:ln>
        </p:spPr>
        <p:txBody>
          <a:bodyPr anchorCtr="0" anchor="t" bIns="0" lIns="0" spcFirstLastPara="1" rIns="0" wrap="square" tIns="12700">
            <a:spAutoFit/>
          </a:bodyPr>
          <a:lstStyle/>
          <a:p>
            <a:pPr indent="0" lvl="0" marL="12700" rtl="0" algn="l">
              <a:lnSpc>
                <a:spcPct val="95855"/>
              </a:lnSpc>
              <a:spcBef>
                <a:spcPts val="0"/>
              </a:spcBef>
              <a:spcAft>
                <a:spcPts val="0"/>
              </a:spcAft>
              <a:buNone/>
            </a:pPr>
            <a:r>
              <a:rPr lang="en-US" sz="10050">
                <a:solidFill>
                  <a:srgbClr val="000000"/>
                </a:solidFill>
                <a:latin typeface="Arial"/>
                <a:ea typeface="Arial"/>
                <a:cs typeface="Arial"/>
                <a:sym typeface="Arial"/>
              </a:rPr>
              <a:t>Handling </a:t>
            </a:r>
            <a:r>
              <a:rPr lang="en-US" sz="10050">
                <a:solidFill>
                  <a:srgbClr val="000000"/>
                </a:solidFill>
                <a:latin typeface="Arial"/>
                <a:ea typeface="Arial"/>
                <a:cs typeface="Arial"/>
                <a:sym typeface="Arial"/>
              </a:rPr>
              <a:t>Outliers: </a:t>
            </a:r>
            <a:endParaRPr sz="10050">
              <a:latin typeface="Arial"/>
              <a:ea typeface="Arial"/>
              <a:cs typeface="Arial"/>
              <a:sym typeface="Arial"/>
            </a:endParaRPr>
          </a:p>
        </p:txBody>
      </p:sp>
      <p:sp>
        <p:nvSpPr>
          <p:cNvPr id="142" name="Google Shape;142;p18"/>
          <p:cNvSpPr txBox="1"/>
          <p:nvPr/>
        </p:nvSpPr>
        <p:spPr>
          <a:xfrm>
            <a:off x="1100165" y="2308074"/>
            <a:ext cx="15469200" cy="3627900"/>
          </a:xfrm>
          <a:prstGeom prst="rect">
            <a:avLst/>
          </a:prstGeom>
          <a:noFill/>
          <a:ln>
            <a:noFill/>
          </a:ln>
        </p:spPr>
        <p:txBody>
          <a:bodyPr anchorCtr="0" anchor="t" bIns="0" lIns="0" spcFirstLastPara="1" rIns="0" wrap="square" tIns="12700">
            <a:spAutoFit/>
          </a:bodyPr>
          <a:lstStyle/>
          <a:p>
            <a:pPr indent="0" lvl="0" marL="0" marR="167005" rtl="0" algn="l">
              <a:lnSpc>
                <a:spcPct val="114599"/>
              </a:lnSpc>
              <a:spcBef>
                <a:spcPts val="0"/>
              </a:spcBef>
              <a:spcAft>
                <a:spcPts val="0"/>
              </a:spcAft>
              <a:buNone/>
            </a:pPr>
            <a:r>
              <a:rPr lang="en-US" sz="2400">
                <a:solidFill>
                  <a:srgbClr val="331818"/>
                </a:solidFill>
                <a:latin typeface="Verdana"/>
                <a:ea typeface="Verdana"/>
                <a:cs typeface="Verdana"/>
                <a:sym typeface="Verdana"/>
              </a:rPr>
              <a:t>So I made </a:t>
            </a:r>
            <a:r>
              <a:rPr lang="en-US" sz="2400">
                <a:solidFill>
                  <a:srgbClr val="331818"/>
                </a:solidFill>
                <a:latin typeface="Verdana"/>
                <a:ea typeface="Verdana"/>
                <a:cs typeface="Verdana"/>
                <a:sym typeface="Verdana"/>
              </a:rPr>
              <a:t>a new variable num_cols where I stored all the numeric features and checked for outliers. </a:t>
            </a:r>
            <a:endParaRPr sz="2400">
              <a:solidFill>
                <a:srgbClr val="331818"/>
              </a:solidFill>
              <a:latin typeface="Verdana"/>
              <a:ea typeface="Verdana"/>
              <a:cs typeface="Verdana"/>
              <a:sym typeface="Verdana"/>
            </a:endParaRPr>
          </a:p>
          <a:p>
            <a:pPr indent="0" lvl="0" marL="0" marR="167005" rtl="0" algn="l">
              <a:lnSpc>
                <a:spcPct val="114599"/>
              </a:lnSpc>
              <a:spcBef>
                <a:spcPts val="0"/>
              </a:spcBef>
              <a:spcAft>
                <a:spcPts val="0"/>
              </a:spcAft>
              <a:buNone/>
            </a:pPr>
            <a:r>
              <a:rPr lang="en-US" sz="2400">
                <a:solidFill>
                  <a:srgbClr val="331818"/>
                </a:solidFill>
                <a:latin typeface="Verdana"/>
                <a:ea typeface="Verdana"/>
                <a:cs typeface="Verdana"/>
                <a:sym typeface="Verdana"/>
              </a:rPr>
              <a:t>After finding the outliers in base price and checkout price I handled them using: </a:t>
            </a:r>
            <a:endParaRPr sz="2400">
              <a:solidFill>
                <a:srgbClr val="331818"/>
              </a:solidFill>
              <a:latin typeface="Verdana"/>
              <a:ea typeface="Verdana"/>
              <a:cs typeface="Verdana"/>
              <a:sym typeface="Verdana"/>
            </a:endParaRPr>
          </a:p>
          <a:p>
            <a:pPr indent="0" lvl="0" marL="0" marR="167005" rtl="0" algn="l">
              <a:lnSpc>
                <a:spcPct val="114599"/>
              </a:lnSpc>
              <a:spcBef>
                <a:spcPts val="0"/>
              </a:spcBef>
              <a:spcAft>
                <a:spcPts val="0"/>
              </a:spcAft>
              <a:buNone/>
            </a:pPr>
            <a:r>
              <a:t/>
            </a:r>
            <a:endParaRPr sz="2400">
              <a:solidFill>
                <a:srgbClr val="331818"/>
              </a:solidFill>
              <a:latin typeface="Verdana"/>
              <a:ea typeface="Verdana"/>
              <a:cs typeface="Verdana"/>
              <a:sym typeface="Verdana"/>
            </a:endParaRPr>
          </a:p>
          <a:p>
            <a:pPr indent="0" lvl="0" marL="0" marR="167005" rtl="0" algn="l">
              <a:lnSpc>
                <a:spcPct val="114599"/>
              </a:lnSpc>
              <a:spcBef>
                <a:spcPts val="0"/>
              </a:spcBef>
              <a:spcAft>
                <a:spcPts val="0"/>
              </a:spcAft>
              <a:buClr>
                <a:schemeClr val="dk1"/>
              </a:buClr>
              <a:buSzPts val="1100"/>
              <a:buFont typeface="Arial"/>
              <a:buNone/>
            </a:pPr>
            <a:r>
              <a:rPr lang="en-US" sz="2200">
                <a:solidFill>
                  <a:srgbClr val="FF0000"/>
                </a:solidFill>
                <a:latin typeface="Verdana"/>
                <a:ea typeface="Verdana"/>
                <a:cs typeface="Verdana"/>
                <a:sym typeface="Verdana"/>
              </a:rPr>
              <a:t>upper_lim = train['checkout_price'].quantile(.95)</a:t>
            </a:r>
            <a:endParaRPr sz="2200">
              <a:solidFill>
                <a:srgbClr val="FF0000"/>
              </a:solidFill>
              <a:latin typeface="Verdana"/>
              <a:ea typeface="Verdana"/>
              <a:cs typeface="Verdana"/>
              <a:sym typeface="Verdana"/>
            </a:endParaRPr>
          </a:p>
          <a:p>
            <a:pPr indent="0" lvl="0" marL="0" marR="167005" rtl="0" algn="l">
              <a:lnSpc>
                <a:spcPct val="114599"/>
              </a:lnSpc>
              <a:spcBef>
                <a:spcPts val="0"/>
              </a:spcBef>
              <a:spcAft>
                <a:spcPts val="0"/>
              </a:spcAft>
              <a:buClr>
                <a:schemeClr val="dk1"/>
              </a:buClr>
              <a:buSzPts val="1100"/>
              <a:buFont typeface="Arial"/>
              <a:buNone/>
            </a:pPr>
            <a:r>
              <a:rPr lang="en-US" sz="2200">
                <a:solidFill>
                  <a:srgbClr val="FF0000"/>
                </a:solidFill>
                <a:latin typeface="Verdana"/>
                <a:ea typeface="Verdana"/>
                <a:cs typeface="Verdana"/>
                <a:sym typeface="Verdana"/>
              </a:rPr>
              <a:t>lower_lim = train['checkout_price'].quantile(.05)</a:t>
            </a:r>
            <a:endParaRPr sz="2200">
              <a:solidFill>
                <a:srgbClr val="FF0000"/>
              </a:solidFill>
              <a:latin typeface="Verdana"/>
              <a:ea typeface="Verdana"/>
              <a:cs typeface="Verdana"/>
              <a:sym typeface="Verdana"/>
            </a:endParaRPr>
          </a:p>
          <a:p>
            <a:pPr indent="0" lvl="0" marL="0" marR="167005" rtl="0" algn="l">
              <a:lnSpc>
                <a:spcPct val="114599"/>
              </a:lnSpc>
              <a:spcBef>
                <a:spcPts val="0"/>
              </a:spcBef>
              <a:spcAft>
                <a:spcPts val="0"/>
              </a:spcAft>
              <a:buSzPts val="1100"/>
              <a:buNone/>
            </a:pPr>
            <a:r>
              <a:rPr lang="en-US" sz="2200">
                <a:solidFill>
                  <a:srgbClr val="FF0000"/>
                </a:solidFill>
                <a:latin typeface="Verdana"/>
                <a:ea typeface="Verdana"/>
                <a:cs typeface="Verdana"/>
                <a:sym typeface="Verdana"/>
              </a:rPr>
              <a:t>train = train[(train['checkout_price']&lt;upper_lim)&amp;(train['checkout_price']&gt;lower_lim)]</a:t>
            </a:r>
            <a:endParaRPr sz="2200">
              <a:solidFill>
                <a:srgbClr val="FF0000"/>
              </a:solidFill>
              <a:latin typeface="Verdana"/>
              <a:ea typeface="Verdana"/>
              <a:cs typeface="Verdana"/>
              <a:sym typeface="Verdana"/>
            </a:endParaRPr>
          </a:p>
          <a:p>
            <a:pPr indent="0" lvl="0" marL="0" marR="167005" rtl="0" algn="l">
              <a:lnSpc>
                <a:spcPct val="114599"/>
              </a:lnSpc>
              <a:spcBef>
                <a:spcPts val="0"/>
              </a:spcBef>
              <a:spcAft>
                <a:spcPts val="0"/>
              </a:spcAft>
              <a:buSzPts val="1100"/>
              <a:buNone/>
            </a:pPr>
            <a:r>
              <a:rPr lang="en-US" sz="2200">
                <a:solidFill>
                  <a:schemeClr val="dk1"/>
                </a:solidFill>
                <a:latin typeface="Verdana"/>
                <a:ea typeface="Verdana"/>
                <a:cs typeface="Verdana"/>
                <a:sym typeface="Verdana"/>
              </a:rPr>
              <a:t>where the quantile range was set to 0.5 to 0.95 as it suited best for these 2 columns.</a:t>
            </a:r>
            <a:endParaRPr sz="2200">
              <a:solidFill>
                <a:schemeClr val="dk1"/>
              </a:solidFill>
              <a:latin typeface="Verdana"/>
              <a:ea typeface="Verdana"/>
              <a:cs typeface="Verdana"/>
              <a:sym typeface="Verdana"/>
            </a:endParaRPr>
          </a:p>
          <a:p>
            <a:pPr indent="0" lvl="0" marL="0" marR="167005" rtl="0" algn="l">
              <a:lnSpc>
                <a:spcPct val="114599"/>
              </a:lnSpc>
              <a:spcBef>
                <a:spcPts val="0"/>
              </a:spcBef>
              <a:spcAft>
                <a:spcPts val="0"/>
              </a:spcAft>
              <a:buNone/>
            </a:pPr>
            <a:r>
              <a:t/>
            </a:r>
            <a:endParaRPr sz="2400">
              <a:solidFill>
                <a:srgbClr val="331818"/>
              </a:solidFill>
              <a:latin typeface="Verdana"/>
              <a:ea typeface="Verdana"/>
              <a:cs typeface="Verdana"/>
              <a:sym typeface="Verdana"/>
            </a:endParaRPr>
          </a:p>
        </p:txBody>
      </p:sp>
      <p:pic>
        <p:nvPicPr>
          <p:cNvPr id="143" name="Google Shape;143;p18"/>
          <p:cNvPicPr preferRelativeResize="0"/>
          <p:nvPr/>
        </p:nvPicPr>
        <p:blipFill rotWithShape="1">
          <a:blip r:embed="rId4">
            <a:alphaModFix/>
          </a:blip>
          <a:srcRect b="0" l="3120" r="-3119" t="0"/>
          <a:stretch/>
        </p:blipFill>
        <p:spPr>
          <a:xfrm>
            <a:off x="1476175" y="5523098"/>
            <a:ext cx="6441000" cy="4830725"/>
          </a:xfrm>
          <a:prstGeom prst="rect">
            <a:avLst/>
          </a:prstGeom>
          <a:noFill/>
          <a:ln>
            <a:noFill/>
          </a:ln>
        </p:spPr>
      </p:pic>
      <p:pic>
        <p:nvPicPr>
          <p:cNvPr id="144" name="Google Shape;144;p18"/>
          <p:cNvPicPr preferRelativeResize="0"/>
          <p:nvPr/>
        </p:nvPicPr>
        <p:blipFill>
          <a:blip r:embed="rId5">
            <a:alphaModFix/>
          </a:blip>
          <a:stretch>
            <a:fillRect/>
          </a:stretch>
        </p:blipFill>
        <p:spPr>
          <a:xfrm>
            <a:off x="10856375" y="5653677"/>
            <a:ext cx="5798875" cy="434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8" name="Shape 148"/>
        <p:cNvGrpSpPr/>
        <p:nvPr/>
      </p:nvGrpSpPr>
      <p:grpSpPr>
        <a:xfrm>
          <a:off x="0" y="0"/>
          <a:ext cx="0" cy="0"/>
          <a:chOff x="0" y="0"/>
          <a:chExt cx="0" cy="0"/>
        </a:xfrm>
      </p:grpSpPr>
      <p:sp>
        <p:nvSpPr>
          <p:cNvPr id="149" name="Google Shape;149;p19"/>
          <p:cNvSpPr/>
          <p:nvPr/>
        </p:nvSpPr>
        <p:spPr>
          <a:xfrm>
            <a:off x="12815587" y="6"/>
            <a:ext cx="5472300" cy="10287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0" name="Google Shape;150;p19"/>
          <p:cNvSpPr txBox="1"/>
          <p:nvPr>
            <p:ph type="title"/>
          </p:nvPr>
        </p:nvSpPr>
        <p:spPr>
          <a:xfrm>
            <a:off x="929326" y="812275"/>
            <a:ext cx="16437000" cy="1495800"/>
          </a:xfrm>
          <a:prstGeom prst="rect">
            <a:avLst/>
          </a:prstGeom>
          <a:noFill/>
          <a:ln>
            <a:noFill/>
          </a:ln>
        </p:spPr>
        <p:txBody>
          <a:bodyPr anchorCtr="0" anchor="t" bIns="0" lIns="0" spcFirstLastPara="1" rIns="0" wrap="square" tIns="12700">
            <a:spAutoFit/>
          </a:bodyPr>
          <a:lstStyle/>
          <a:p>
            <a:pPr indent="0" lvl="0" marL="12700" rtl="0" algn="l">
              <a:lnSpc>
                <a:spcPct val="95855"/>
              </a:lnSpc>
              <a:spcBef>
                <a:spcPts val="0"/>
              </a:spcBef>
              <a:spcAft>
                <a:spcPts val="0"/>
              </a:spcAft>
              <a:buNone/>
            </a:pPr>
            <a:r>
              <a:rPr lang="en-US" sz="10050">
                <a:solidFill>
                  <a:srgbClr val="000000"/>
                </a:solidFill>
                <a:latin typeface="Arial"/>
                <a:ea typeface="Arial"/>
                <a:cs typeface="Arial"/>
                <a:sym typeface="Arial"/>
              </a:rPr>
              <a:t>Handling Outliers pt 2 : </a:t>
            </a:r>
            <a:endParaRPr sz="10050">
              <a:latin typeface="Arial"/>
              <a:ea typeface="Arial"/>
              <a:cs typeface="Arial"/>
              <a:sym typeface="Arial"/>
            </a:endParaRPr>
          </a:p>
        </p:txBody>
      </p:sp>
      <p:sp>
        <p:nvSpPr>
          <p:cNvPr id="151" name="Google Shape;151;p19"/>
          <p:cNvSpPr txBox="1"/>
          <p:nvPr/>
        </p:nvSpPr>
        <p:spPr>
          <a:xfrm>
            <a:off x="1100165" y="2308074"/>
            <a:ext cx="15469200" cy="2745900"/>
          </a:xfrm>
          <a:prstGeom prst="rect">
            <a:avLst/>
          </a:prstGeom>
          <a:noFill/>
          <a:ln>
            <a:noFill/>
          </a:ln>
        </p:spPr>
        <p:txBody>
          <a:bodyPr anchorCtr="0" anchor="t" bIns="0" lIns="0" spcFirstLastPara="1" rIns="0" wrap="square" tIns="12700">
            <a:spAutoFit/>
          </a:bodyPr>
          <a:lstStyle/>
          <a:p>
            <a:pPr indent="0" lvl="0" marL="0" marR="167005" rtl="0" algn="l">
              <a:lnSpc>
                <a:spcPct val="114599"/>
              </a:lnSpc>
              <a:spcBef>
                <a:spcPts val="0"/>
              </a:spcBef>
              <a:spcAft>
                <a:spcPts val="0"/>
              </a:spcAft>
              <a:buClr>
                <a:schemeClr val="dk1"/>
              </a:buClr>
              <a:buSzPts val="1100"/>
              <a:buFont typeface="Arial"/>
              <a:buNone/>
            </a:pPr>
            <a:r>
              <a:rPr lang="en-US" sz="2200">
                <a:solidFill>
                  <a:schemeClr val="dk1"/>
                </a:solidFill>
                <a:latin typeface="Verdana"/>
                <a:ea typeface="Verdana"/>
                <a:cs typeface="Verdana"/>
                <a:sym typeface="Verdana"/>
              </a:rPr>
              <a:t>And for op area the range was set between 0.75 and 0.25 as it showed better results. </a:t>
            </a:r>
            <a:endParaRPr sz="2400">
              <a:solidFill>
                <a:srgbClr val="331818"/>
              </a:solidFill>
              <a:latin typeface="Verdana"/>
              <a:ea typeface="Verdana"/>
              <a:cs typeface="Verdana"/>
              <a:sym typeface="Verdana"/>
            </a:endParaRPr>
          </a:p>
          <a:p>
            <a:pPr indent="0" lvl="0" marL="0" marR="167005" rtl="0" algn="l">
              <a:lnSpc>
                <a:spcPct val="114599"/>
              </a:lnSpc>
              <a:spcBef>
                <a:spcPts val="0"/>
              </a:spcBef>
              <a:spcAft>
                <a:spcPts val="0"/>
              </a:spcAft>
              <a:buNone/>
            </a:pPr>
            <a:r>
              <a:t/>
            </a:r>
            <a:endParaRPr sz="2400">
              <a:solidFill>
                <a:srgbClr val="331818"/>
              </a:solidFill>
              <a:latin typeface="Verdana"/>
              <a:ea typeface="Verdana"/>
              <a:cs typeface="Verdana"/>
              <a:sym typeface="Verdana"/>
            </a:endParaRPr>
          </a:p>
          <a:p>
            <a:pPr indent="0" lvl="0" marL="0" marR="167005" rtl="0" algn="l">
              <a:lnSpc>
                <a:spcPct val="114599"/>
              </a:lnSpc>
              <a:spcBef>
                <a:spcPts val="0"/>
              </a:spcBef>
              <a:spcAft>
                <a:spcPts val="0"/>
              </a:spcAft>
              <a:buSzPts val="1100"/>
              <a:buNone/>
            </a:pPr>
            <a:r>
              <a:rPr lang="en-US" sz="2200">
                <a:solidFill>
                  <a:srgbClr val="FF0000"/>
                </a:solidFill>
                <a:latin typeface="Verdana"/>
                <a:ea typeface="Verdana"/>
                <a:cs typeface="Verdana"/>
                <a:sym typeface="Verdana"/>
              </a:rPr>
              <a:t>upper_lim = train['checkout_price'].quantile(.75)</a:t>
            </a:r>
            <a:endParaRPr sz="2200">
              <a:solidFill>
                <a:srgbClr val="FF0000"/>
              </a:solidFill>
              <a:latin typeface="Verdana"/>
              <a:ea typeface="Verdana"/>
              <a:cs typeface="Verdana"/>
              <a:sym typeface="Verdana"/>
            </a:endParaRPr>
          </a:p>
          <a:p>
            <a:pPr indent="0" lvl="0" marL="0" marR="167005" rtl="0" algn="l">
              <a:lnSpc>
                <a:spcPct val="114599"/>
              </a:lnSpc>
              <a:spcBef>
                <a:spcPts val="0"/>
              </a:spcBef>
              <a:spcAft>
                <a:spcPts val="0"/>
              </a:spcAft>
              <a:buSzPts val="1100"/>
              <a:buNone/>
            </a:pPr>
            <a:r>
              <a:rPr lang="en-US" sz="2200">
                <a:solidFill>
                  <a:srgbClr val="FF0000"/>
                </a:solidFill>
                <a:latin typeface="Verdana"/>
                <a:ea typeface="Verdana"/>
                <a:cs typeface="Verdana"/>
                <a:sym typeface="Verdana"/>
              </a:rPr>
              <a:t>lower_lim = train['checkout_price'].quantile(.25)</a:t>
            </a:r>
            <a:endParaRPr sz="2200">
              <a:solidFill>
                <a:srgbClr val="FF0000"/>
              </a:solidFill>
              <a:latin typeface="Verdana"/>
              <a:ea typeface="Verdana"/>
              <a:cs typeface="Verdana"/>
              <a:sym typeface="Verdana"/>
            </a:endParaRPr>
          </a:p>
          <a:p>
            <a:pPr indent="0" lvl="0" marL="0" marR="167005" rtl="0" algn="l">
              <a:lnSpc>
                <a:spcPct val="114599"/>
              </a:lnSpc>
              <a:spcBef>
                <a:spcPts val="0"/>
              </a:spcBef>
              <a:spcAft>
                <a:spcPts val="0"/>
              </a:spcAft>
              <a:buSzPts val="1100"/>
              <a:buNone/>
            </a:pPr>
            <a:r>
              <a:rPr lang="en-US" sz="2200">
                <a:solidFill>
                  <a:srgbClr val="FF0000"/>
                </a:solidFill>
                <a:latin typeface="Verdana"/>
                <a:ea typeface="Verdana"/>
                <a:cs typeface="Verdana"/>
                <a:sym typeface="Verdana"/>
              </a:rPr>
              <a:t>train = train[(train['checkout_price']&lt;upper_lim)&amp;(train['checkout_price']&gt;lower_lim)]</a:t>
            </a:r>
            <a:endParaRPr sz="2200">
              <a:solidFill>
                <a:srgbClr val="FF0000"/>
              </a:solidFill>
              <a:latin typeface="Verdana"/>
              <a:ea typeface="Verdana"/>
              <a:cs typeface="Verdana"/>
              <a:sym typeface="Verdana"/>
            </a:endParaRPr>
          </a:p>
          <a:p>
            <a:pPr indent="0" lvl="0" marL="0" marR="167005" rtl="0" algn="l">
              <a:lnSpc>
                <a:spcPct val="114599"/>
              </a:lnSpc>
              <a:spcBef>
                <a:spcPts val="0"/>
              </a:spcBef>
              <a:spcAft>
                <a:spcPts val="0"/>
              </a:spcAft>
              <a:buSzPts val="1100"/>
              <a:buNone/>
            </a:pPr>
            <a:r>
              <a:t/>
            </a:r>
            <a:endParaRPr sz="2200">
              <a:solidFill>
                <a:schemeClr val="dk1"/>
              </a:solidFill>
              <a:latin typeface="Verdana"/>
              <a:ea typeface="Verdana"/>
              <a:cs typeface="Verdana"/>
              <a:sym typeface="Verdana"/>
            </a:endParaRPr>
          </a:p>
          <a:p>
            <a:pPr indent="0" lvl="0" marL="0" marR="167005" rtl="0" algn="l">
              <a:lnSpc>
                <a:spcPct val="114599"/>
              </a:lnSpc>
              <a:spcBef>
                <a:spcPts val="0"/>
              </a:spcBef>
              <a:spcAft>
                <a:spcPts val="0"/>
              </a:spcAft>
              <a:buNone/>
            </a:pPr>
            <a:r>
              <a:t/>
            </a:r>
            <a:endParaRPr sz="2400">
              <a:solidFill>
                <a:srgbClr val="331818"/>
              </a:solidFill>
              <a:latin typeface="Verdana"/>
              <a:ea typeface="Verdana"/>
              <a:cs typeface="Verdana"/>
              <a:sym typeface="Verdana"/>
            </a:endParaRPr>
          </a:p>
        </p:txBody>
      </p:sp>
      <p:pic>
        <p:nvPicPr>
          <p:cNvPr id="152" name="Google Shape;152;p19"/>
          <p:cNvPicPr preferRelativeResize="0"/>
          <p:nvPr/>
        </p:nvPicPr>
        <p:blipFill>
          <a:blip r:embed="rId4">
            <a:alphaModFix/>
          </a:blip>
          <a:stretch>
            <a:fillRect/>
          </a:stretch>
        </p:blipFill>
        <p:spPr>
          <a:xfrm>
            <a:off x="5998150" y="4572000"/>
            <a:ext cx="7534374" cy="5650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 name="Shape 54"/>
        <p:cNvGrpSpPr/>
        <p:nvPr/>
      </p:nvGrpSpPr>
      <p:grpSpPr>
        <a:xfrm>
          <a:off x="0" y="0"/>
          <a:ext cx="0" cy="0"/>
          <a:chOff x="0" y="0"/>
          <a:chExt cx="0" cy="0"/>
        </a:xfrm>
      </p:grpSpPr>
      <p:sp>
        <p:nvSpPr>
          <p:cNvPr id="55" name="Google Shape;55;p8"/>
          <p:cNvSpPr txBox="1"/>
          <p:nvPr>
            <p:ph type="title"/>
          </p:nvPr>
        </p:nvSpPr>
        <p:spPr>
          <a:xfrm>
            <a:off x="1555925" y="1277700"/>
            <a:ext cx="7683600" cy="3519600"/>
          </a:xfrm>
          <a:prstGeom prst="rect">
            <a:avLst/>
          </a:prstGeom>
          <a:noFill/>
          <a:ln>
            <a:noFill/>
          </a:ln>
        </p:spPr>
        <p:txBody>
          <a:bodyPr anchorCtr="0" anchor="t" bIns="0" lIns="0" spcFirstLastPara="1" rIns="0" wrap="square" tIns="12700">
            <a:spAutoFit/>
          </a:bodyPr>
          <a:lstStyle/>
          <a:p>
            <a:pPr indent="-64135" lvl="0" marL="76200" marR="5080" rtl="0" algn="l">
              <a:lnSpc>
                <a:spcPct val="107300"/>
              </a:lnSpc>
              <a:spcBef>
                <a:spcPts val="0"/>
              </a:spcBef>
              <a:spcAft>
                <a:spcPts val="0"/>
              </a:spcAft>
              <a:buNone/>
            </a:pPr>
            <a:r>
              <a:rPr lang="en-US">
                <a:solidFill>
                  <a:srgbClr val="F5792F"/>
                </a:solidFill>
              </a:rPr>
              <a:t>The dataset is basically has 4 csv files: train, test, meal_info, fulfilment_center_info.</a:t>
            </a:r>
            <a:endParaRPr/>
          </a:p>
        </p:txBody>
      </p:sp>
      <p:sp>
        <p:nvSpPr>
          <p:cNvPr id="56" name="Google Shape;56;p8"/>
          <p:cNvSpPr txBox="1"/>
          <p:nvPr/>
        </p:nvSpPr>
        <p:spPr>
          <a:xfrm>
            <a:off x="1555923" y="6455350"/>
            <a:ext cx="6903300" cy="3431100"/>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US" sz="11100"/>
              <a:t>About the Dataset</a:t>
            </a:r>
            <a:endParaRPr sz="11100">
              <a:latin typeface="Arial"/>
              <a:ea typeface="Arial"/>
              <a:cs typeface="Arial"/>
              <a:sym typeface="Arial"/>
            </a:endParaRPr>
          </a:p>
        </p:txBody>
      </p:sp>
      <p:pic>
        <p:nvPicPr>
          <p:cNvPr id="57" name="Google Shape;57;p8"/>
          <p:cNvPicPr preferRelativeResize="0"/>
          <p:nvPr/>
        </p:nvPicPr>
        <p:blipFill rotWithShape="1">
          <a:blip r:embed="rId3">
            <a:alphaModFix/>
          </a:blip>
          <a:srcRect b="1619" l="2450" r="-2450" t="-1620"/>
          <a:stretch/>
        </p:blipFill>
        <p:spPr>
          <a:xfrm>
            <a:off x="9544325" y="173525"/>
            <a:ext cx="8743674" cy="6005116"/>
          </a:xfrm>
          <a:prstGeom prst="rect">
            <a:avLst/>
          </a:prstGeom>
          <a:noFill/>
          <a:ln>
            <a:noFill/>
          </a:ln>
        </p:spPr>
      </p:pic>
      <p:pic>
        <p:nvPicPr>
          <p:cNvPr id="58" name="Google Shape;58;p8"/>
          <p:cNvPicPr preferRelativeResize="0"/>
          <p:nvPr/>
        </p:nvPicPr>
        <p:blipFill>
          <a:blip r:embed="rId4">
            <a:alphaModFix/>
          </a:blip>
          <a:stretch>
            <a:fillRect/>
          </a:stretch>
        </p:blipFill>
        <p:spPr>
          <a:xfrm>
            <a:off x="9544323" y="6603291"/>
            <a:ext cx="6029325" cy="257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 name="Shape 62"/>
        <p:cNvGrpSpPr/>
        <p:nvPr/>
      </p:nvGrpSpPr>
      <p:grpSpPr>
        <a:xfrm>
          <a:off x="0" y="0"/>
          <a:ext cx="0" cy="0"/>
          <a:chOff x="0" y="0"/>
          <a:chExt cx="0" cy="0"/>
        </a:xfrm>
      </p:grpSpPr>
      <p:sp>
        <p:nvSpPr>
          <p:cNvPr id="63" name="Google Shape;63;p9"/>
          <p:cNvSpPr txBox="1"/>
          <p:nvPr/>
        </p:nvSpPr>
        <p:spPr>
          <a:xfrm>
            <a:off x="448100" y="2426200"/>
            <a:ext cx="8104800" cy="5508900"/>
          </a:xfrm>
          <a:prstGeom prst="rect">
            <a:avLst/>
          </a:prstGeom>
          <a:noFill/>
          <a:ln>
            <a:noFill/>
          </a:ln>
        </p:spPr>
        <p:txBody>
          <a:bodyPr anchorCtr="0" anchor="t" bIns="0" lIns="0" spcFirstLastPara="1" rIns="0" wrap="square" tIns="38100">
            <a:spAutoFit/>
          </a:bodyPr>
          <a:lstStyle/>
          <a:p>
            <a:pPr indent="0" lvl="0" marL="12700" marR="1069975" rtl="0" algn="l">
              <a:lnSpc>
                <a:spcPct val="119047"/>
              </a:lnSpc>
              <a:spcBef>
                <a:spcPts val="0"/>
              </a:spcBef>
              <a:spcAft>
                <a:spcPts val="0"/>
              </a:spcAft>
              <a:buNone/>
            </a:pPr>
            <a:r>
              <a:rPr lang="en-US" sz="4200">
                <a:solidFill>
                  <a:srgbClr val="F5792F"/>
                </a:solidFill>
                <a:latin typeface="Trebuchet MS"/>
                <a:ea typeface="Trebuchet MS"/>
                <a:cs typeface="Trebuchet MS"/>
                <a:sym typeface="Trebuchet MS"/>
              </a:rPr>
              <a:t>Merging the fulfilment center and meal with csv file with train and test:</a:t>
            </a:r>
            <a:endParaRPr sz="4200">
              <a:latin typeface="Trebuchet MS"/>
              <a:ea typeface="Trebuchet MS"/>
              <a:cs typeface="Trebuchet MS"/>
              <a:sym typeface="Trebuchet MS"/>
            </a:endParaRPr>
          </a:p>
          <a:p>
            <a:pPr indent="0" lvl="0" marL="12700" marR="5080" rtl="0" algn="l">
              <a:lnSpc>
                <a:spcPct val="114599"/>
              </a:lnSpc>
              <a:spcBef>
                <a:spcPts val="2855"/>
              </a:spcBef>
              <a:spcAft>
                <a:spcPts val="0"/>
              </a:spcAft>
              <a:buNone/>
            </a:pPr>
            <a:r>
              <a:rPr lang="en-US" sz="2400">
                <a:solidFill>
                  <a:srgbClr val="331818"/>
                </a:solidFill>
                <a:latin typeface="Verdana"/>
                <a:ea typeface="Verdana"/>
                <a:cs typeface="Verdana"/>
                <a:sym typeface="Verdana"/>
              </a:rPr>
              <a:t>So I merged the 2 csv file with both train and the test set.</a:t>
            </a:r>
            <a:endParaRPr sz="2400">
              <a:solidFill>
                <a:srgbClr val="331818"/>
              </a:solidFill>
              <a:latin typeface="Verdana"/>
              <a:ea typeface="Verdana"/>
              <a:cs typeface="Verdana"/>
              <a:sym typeface="Verdana"/>
            </a:endParaRPr>
          </a:p>
          <a:p>
            <a:pPr indent="0" lvl="0" marL="12700" marR="5080" rtl="0" algn="l">
              <a:lnSpc>
                <a:spcPct val="114599"/>
              </a:lnSpc>
              <a:spcBef>
                <a:spcPts val="2855"/>
              </a:spcBef>
              <a:spcAft>
                <a:spcPts val="0"/>
              </a:spcAft>
              <a:buNone/>
            </a:pPr>
            <a:r>
              <a:rPr lang="en-US" sz="2400">
                <a:solidFill>
                  <a:srgbClr val="331818"/>
                </a:solidFill>
                <a:latin typeface="Verdana"/>
                <a:ea typeface="Verdana"/>
                <a:cs typeface="Verdana"/>
                <a:sym typeface="Verdana"/>
              </a:rPr>
              <a:t>Using</a:t>
            </a:r>
            <a:r>
              <a:rPr lang="en-US" sz="2400">
                <a:solidFill>
                  <a:srgbClr val="331818"/>
                </a:solidFill>
                <a:latin typeface="Verdana"/>
                <a:ea typeface="Verdana"/>
                <a:cs typeface="Verdana"/>
                <a:sym typeface="Verdana"/>
              </a:rPr>
              <a:t> centerid as the key for fuilfilment center dataset and mealid for mealinfo dataset. </a:t>
            </a:r>
            <a:endParaRPr sz="2400">
              <a:solidFill>
                <a:srgbClr val="331818"/>
              </a:solidFill>
              <a:latin typeface="Verdana"/>
              <a:ea typeface="Verdana"/>
              <a:cs typeface="Verdana"/>
              <a:sym typeface="Verdana"/>
            </a:endParaRPr>
          </a:p>
          <a:p>
            <a:pPr indent="0" lvl="0" marL="12700" marR="5080" rtl="0" algn="l">
              <a:lnSpc>
                <a:spcPct val="114599"/>
              </a:lnSpc>
              <a:spcBef>
                <a:spcPts val="2855"/>
              </a:spcBef>
              <a:spcAft>
                <a:spcPts val="0"/>
              </a:spcAft>
              <a:buNone/>
            </a:pPr>
            <a:r>
              <a:t/>
            </a:r>
            <a:endParaRPr sz="2400">
              <a:solidFill>
                <a:srgbClr val="331818"/>
              </a:solidFill>
              <a:latin typeface="Verdana"/>
              <a:ea typeface="Verdana"/>
              <a:cs typeface="Verdana"/>
              <a:sym typeface="Verdana"/>
            </a:endParaRPr>
          </a:p>
        </p:txBody>
      </p:sp>
      <p:sp>
        <p:nvSpPr>
          <p:cNvPr id="64" name="Google Shape;64;p9"/>
          <p:cNvSpPr txBox="1"/>
          <p:nvPr>
            <p:ph type="title"/>
          </p:nvPr>
        </p:nvSpPr>
        <p:spPr>
          <a:xfrm>
            <a:off x="448100" y="178000"/>
            <a:ext cx="17398200" cy="20337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13100">
                <a:solidFill>
                  <a:srgbClr val="000000"/>
                </a:solidFill>
                <a:latin typeface="Arial"/>
                <a:ea typeface="Arial"/>
                <a:cs typeface="Arial"/>
                <a:sym typeface="Arial"/>
              </a:rPr>
              <a:t>Merging the datasets:  </a:t>
            </a:r>
            <a:endParaRPr sz="13100">
              <a:latin typeface="Arial"/>
              <a:ea typeface="Arial"/>
              <a:cs typeface="Arial"/>
              <a:sym typeface="Arial"/>
            </a:endParaRPr>
          </a:p>
        </p:txBody>
      </p:sp>
      <p:sp>
        <p:nvSpPr>
          <p:cNvPr id="65" name="Google Shape;65;p9"/>
          <p:cNvSpPr txBox="1"/>
          <p:nvPr/>
        </p:nvSpPr>
        <p:spPr>
          <a:xfrm>
            <a:off x="8692425" y="4219800"/>
            <a:ext cx="92565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latin typeface="Verdana"/>
                <a:ea typeface="Verdana"/>
                <a:cs typeface="Verdana"/>
                <a:sym typeface="Verdana"/>
              </a:rPr>
              <a:t>The </a:t>
            </a:r>
            <a:r>
              <a:rPr b="1" lang="en-US" sz="2200">
                <a:latin typeface="Verdana"/>
                <a:ea typeface="Verdana"/>
                <a:cs typeface="Verdana"/>
                <a:sym typeface="Verdana"/>
              </a:rPr>
              <a:t>following</a:t>
            </a:r>
            <a:r>
              <a:rPr b="1" lang="en-US" sz="2200">
                <a:latin typeface="Verdana"/>
                <a:ea typeface="Verdana"/>
                <a:cs typeface="Verdana"/>
                <a:sym typeface="Verdana"/>
              </a:rPr>
              <a:t> line of codes were executed</a:t>
            </a:r>
            <a:endParaRPr b="1" sz="2200">
              <a:latin typeface="Verdana"/>
              <a:ea typeface="Verdana"/>
              <a:cs typeface="Verdana"/>
              <a:sym typeface="Verdana"/>
            </a:endParaRPr>
          </a:p>
          <a:p>
            <a:pPr indent="0" lvl="0" marL="0" rtl="0" algn="l">
              <a:spcBef>
                <a:spcPts val="0"/>
              </a:spcBef>
              <a:spcAft>
                <a:spcPts val="0"/>
              </a:spcAft>
              <a:buNone/>
            </a:pPr>
            <a:r>
              <a:t/>
            </a:r>
            <a:endParaRPr sz="2200">
              <a:latin typeface="Verdana"/>
              <a:ea typeface="Verdana"/>
              <a:cs typeface="Verdana"/>
              <a:sym typeface="Verdana"/>
            </a:endParaRPr>
          </a:p>
          <a:p>
            <a:pPr indent="0" lvl="0" marL="0" rtl="0" algn="l">
              <a:spcBef>
                <a:spcPts val="0"/>
              </a:spcBef>
              <a:spcAft>
                <a:spcPts val="0"/>
              </a:spcAft>
              <a:buNone/>
            </a:pPr>
            <a:r>
              <a:t/>
            </a:r>
            <a:endParaRPr sz="2200">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sz="2200">
                <a:latin typeface="Verdana"/>
                <a:ea typeface="Verdana"/>
                <a:cs typeface="Verdana"/>
                <a:sym typeface="Verdana"/>
              </a:rPr>
              <a:t>train = pd.merge(train,fulfilment_center_info, on=</a:t>
            </a:r>
            <a:r>
              <a:rPr b="1" lang="en-US" sz="2200">
                <a:solidFill>
                  <a:srgbClr val="FF0000"/>
                </a:solidFill>
                <a:latin typeface="Verdana"/>
                <a:ea typeface="Verdana"/>
                <a:cs typeface="Verdana"/>
                <a:sym typeface="Verdana"/>
              </a:rPr>
              <a:t>'center_id'</a:t>
            </a:r>
            <a:r>
              <a:rPr lang="en-US" sz="2200">
                <a:latin typeface="Verdana"/>
                <a:ea typeface="Verdana"/>
                <a:cs typeface="Verdana"/>
                <a:sym typeface="Verdana"/>
              </a:rPr>
              <a:t>)</a:t>
            </a:r>
            <a:endParaRPr sz="2200">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sz="2200">
                <a:latin typeface="Verdana"/>
                <a:ea typeface="Verdana"/>
                <a:cs typeface="Verdana"/>
                <a:sym typeface="Verdana"/>
              </a:rPr>
              <a:t>test =  pd.merge(test,fulfilment_center_info, on=</a:t>
            </a:r>
            <a:r>
              <a:rPr b="1" lang="en-US" sz="2200">
                <a:solidFill>
                  <a:srgbClr val="FF0000"/>
                </a:solidFill>
                <a:latin typeface="Verdana"/>
                <a:ea typeface="Verdana"/>
                <a:cs typeface="Verdana"/>
                <a:sym typeface="Verdana"/>
              </a:rPr>
              <a:t>'center_id'</a:t>
            </a:r>
            <a:r>
              <a:rPr lang="en-US" sz="2200">
                <a:latin typeface="Verdana"/>
                <a:ea typeface="Verdana"/>
                <a:cs typeface="Verdana"/>
                <a:sym typeface="Verdana"/>
              </a:rPr>
              <a:t>)</a:t>
            </a:r>
            <a:endParaRPr sz="2200">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2200">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sz="2200">
                <a:latin typeface="Verdana"/>
                <a:ea typeface="Verdana"/>
                <a:cs typeface="Verdana"/>
                <a:sym typeface="Verdana"/>
              </a:rPr>
              <a:t>train = pd.merge(train,meal_info, on=</a:t>
            </a:r>
            <a:r>
              <a:rPr b="1" lang="en-US" sz="2200">
                <a:solidFill>
                  <a:srgbClr val="FF0000"/>
                </a:solidFill>
                <a:latin typeface="Verdana"/>
                <a:ea typeface="Verdana"/>
                <a:cs typeface="Verdana"/>
                <a:sym typeface="Verdana"/>
              </a:rPr>
              <a:t>'meal_id'</a:t>
            </a:r>
            <a:r>
              <a:rPr lang="en-US" sz="2200">
                <a:latin typeface="Verdana"/>
                <a:ea typeface="Verdana"/>
                <a:cs typeface="Verdana"/>
                <a:sym typeface="Verdana"/>
              </a:rPr>
              <a:t>)</a:t>
            </a:r>
            <a:endParaRPr sz="2200">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sz="2200">
                <a:latin typeface="Verdana"/>
                <a:ea typeface="Verdana"/>
                <a:cs typeface="Verdana"/>
                <a:sym typeface="Verdana"/>
              </a:rPr>
              <a:t>test =  pd.merge(test,meal_info, on=</a:t>
            </a:r>
            <a:r>
              <a:rPr b="1" lang="en-US" sz="2200">
                <a:solidFill>
                  <a:srgbClr val="FF0000"/>
                </a:solidFill>
                <a:latin typeface="Verdana"/>
                <a:ea typeface="Verdana"/>
                <a:cs typeface="Verdana"/>
                <a:sym typeface="Verdana"/>
              </a:rPr>
              <a:t>'meal_id'</a:t>
            </a:r>
            <a:r>
              <a:rPr lang="en-US" sz="2200">
                <a:latin typeface="Verdana"/>
                <a:ea typeface="Verdana"/>
                <a:cs typeface="Verdana"/>
                <a:sym typeface="Verdana"/>
              </a:rPr>
              <a:t>)</a:t>
            </a:r>
            <a:endParaRPr sz="2200">
              <a:latin typeface="Verdana"/>
              <a:ea typeface="Verdana"/>
              <a:cs typeface="Verdana"/>
              <a:sym typeface="Verdana"/>
            </a:endParaRPr>
          </a:p>
          <a:p>
            <a:pPr indent="0" lvl="0" marL="0" rtl="0" algn="l">
              <a:spcBef>
                <a:spcPts val="0"/>
              </a:spcBef>
              <a:spcAft>
                <a:spcPts val="0"/>
              </a:spcAft>
              <a:buNone/>
            </a:pPr>
            <a:r>
              <a:t/>
            </a:r>
            <a:endParaRPr sz="220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 name="Shape 69"/>
        <p:cNvGrpSpPr/>
        <p:nvPr/>
      </p:nvGrpSpPr>
      <p:grpSpPr>
        <a:xfrm>
          <a:off x="0" y="0"/>
          <a:ext cx="0" cy="0"/>
          <a:chOff x="0" y="0"/>
          <a:chExt cx="0" cy="0"/>
        </a:xfrm>
      </p:grpSpPr>
      <p:sp>
        <p:nvSpPr>
          <p:cNvPr id="70" name="Google Shape;70;p10"/>
          <p:cNvSpPr txBox="1"/>
          <p:nvPr/>
        </p:nvSpPr>
        <p:spPr>
          <a:xfrm>
            <a:off x="448100" y="2426200"/>
            <a:ext cx="10188900" cy="7114200"/>
          </a:xfrm>
          <a:prstGeom prst="rect">
            <a:avLst/>
          </a:prstGeom>
          <a:noFill/>
          <a:ln>
            <a:noFill/>
          </a:ln>
        </p:spPr>
        <p:txBody>
          <a:bodyPr anchorCtr="0" anchor="t" bIns="0" lIns="0" spcFirstLastPara="1" rIns="0" wrap="square" tIns="38100">
            <a:spAutoFit/>
          </a:bodyPr>
          <a:lstStyle/>
          <a:p>
            <a:pPr indent="0" lvl="0" marL="12700" marR="1069975" rtl="0" algn="l">
              <a:lnSpc>
                <a:spcPct val="119047"/>
              </a:lnSpc>
              <a:spcBef>
                <a:spcPts val="0"/>
              </a:spcBef>
              <a:spcAft>
                <a:spcPts val="0"/>
              </a:spcAft>
              <a:buNone/>
            </a:pPr>
            <a:r>
              <a:rPr lang="en-US" sz="4200">
                <a:solidFill>
                  <a:srgbClr val="F5792F"/>
                </a:solidFill>
                <a:latin typeface="Trebuchet MS"/>
                <a:ea typeface="Trebuchet MS"/>
                <a:cs typeface="Trebuchet MS"/>
                <a:sym typeface="Trebuchet MS"/>
              </a:rPr>
              <a:t>Features after merging the datasets:</a:t>
            </a:r>
            <a:endParaRPr sz="4200">
              <a:solidFill>
                <a:srgbClr val="F5792F"/>
              </a:solidFill>
              <a:latin typeface="Trebuchet MS"/>
              <a:ea typeface="Trebuchet MS"/>
              <a:cs typeface="Trebuchet MS"/>
              <a:sym typeface="Trebuchet MS"/>
            </a:endParaRPr>
          </a:p>
          <a:p>
            <a:pPr indent="0" lvl="0" marL="0" marR="1069975" rtl="0" algn="l">
              <a:lnSpc>
                <a:spcPct val="119047"/>
              </a:lnSpc>
              <a:spcBef>
                <a:spcPts val="0"/>
              </a:spcBef>
              <a:spcAft>
                <a:spcPts val="0"/>
              </a:spcAft>
              <a:buNone/>
            </a:pPr>
            <a:r>
              <a:rPr lang="en-US" sz="3900">
                <a:solidFill>
                  <a:schemeClr val="dk1"/>
                </a:solidFill>
                <a:latin typeface="Trebuchet MS"/>
                <a:ea typeface="Trebuchet MS"/>
                <a:cs typeface="Trebuchet MS"/>
                <a:sym typeface="Trebuchet MS"/>
              </a:rPr>
              <a:t>There are around 450,000 rows in the dataset and none of the </a:t>
            </a:r>
            <a:r>
              <a:rPr lang="en-US" sz="3900">
                <a:solidFill>
                  <a:schemeClr val="dk1"/>
                </a:solidFill>
                <a:latin typeface="Trebuchet MS"/>
                <a:ea typeface="Trebuchet MS"/>
                <a:cs typeface="Trebuchet MS"/>
                <a:sym typeface="Trebuchet MS"/>
              </a:rPr>
              <a:t>column</a:t>
            </a:r>
            <a:r>
              <a:rPr lang="en-US" sz="3900">
                <a:solidFill>
                  <a:schemeClr val="dk1"/>
                </a:solidFill>
                <a:latin typeface="Trebuchet MS"/>
                <a:ea typeface="Trebuchet MS"/>
                <a:cs typeface="Trebuchet MS"/>
                <a:sym typeface="Trebuchet MS"/>
              </a:rPr>
              <a:t> has null values so there is no need for null imputation in these </a:t>
            </a:r>
            <a:r>
              <a:rPr lang="en-US" sz="3900">
                <a:solidFill>
                  <a:schemeClr val="dk1"/>
                </a:solidFill>
                <a:latin typeface="Trebuchet MS"/>
                <a:ea typeface="Trebuchet MS"/>
                <a:cs typeface="Trebuchet MS"/>
                <a:sym typeface="Trebuchet MS"/>
              </a:rPr>
              <a:t>columns. </a:t>
            </a:r>
            <a:endParaRPr sz="3900">
              <a:solidFill>
                <a:schemeClr val="dk1"/>
              </a:solidFill>
              <a:latin typeface="Trebuchet MS"/>
              <a:ea typeface="Trebuchet MS"/>
              <a:cs typeface="Trebuchet MS"/>
              <a:sym typeface="Trebuchet MS"/>
            </a:endParaRPr>
          </a:p>
          <a:p>
            <a:pPr indent="0" lvl="0" marL="0" marR="1069975" rtl="0" algn="l">
              <a:lnSpc>
                <a:spcPct val="119047"/>
              </a:lnSpc>
              <a:spcBef>
                <a:spcPts val="0"/>
              </a:spcBef>
              <a:spcAft>
                <a:spcPts val="0"/>
              </a:spcAft>
              <a:buNone/>
            </a:pPr>
            <a:r>
              <a:t/>
            </a:r>
            <a:endParaRPr sz="2000">
              <a:solidFill>
                <a:schemeClr val="dk1"/>
              </a:solidFill>
              <a:latin typeface="Trebuchet MS"/>
              <a:ea typeface="Trebuchet MS"/>
              <a:cs typeface="Trebuchet MS"/>
              <a:sym typeface="Trebuchet MS"/>
            </a:endParaRPr>
          </a:p>
          <a:p>
            <a:pPr indent="0" lvl="0" marL="0" marR="1069975" rtl="0" algn="l">
              <a:lnSpc>
                <a:spcPct val="119047"/>
              </a:lnSpc>
              <a:spcBef>
                <a:spcPts val="0"/>
              </a:spcBef>
              <a:spcAft>
                <a:spcPts val="0"/>
              </a:spcAft>
              <a:buClr>
                <a:schemeClr val="dk1"/>
              </a:buClr>
              <a:buSzPts val="1100"/>
              <a:buFont typeface="Arial"/>
              <a:buNone/>
            </a:pPr>
            <a:r>
              <a:rPr lang="en-US" sz="2300">
                <a:solidFill>
                  <a:srgbClr val="FF0000"/>
                </a:solidFill>
                <a:latin typeface="Trebuchet MS"/>
                <a:ea typeface="Trebuchet MS"/>
                <a:cs typeface="Trebuchet MS"/>
                <a:sym typeface="Trebuchet MS"/>
              </a:rPr>
              <a:t>train.isnull().sum()</a:t>
            </a:r>
            <a:endParaRPr sz="2300">
              <a:solidFill>
                <a:srgbClr val="FF0000"/>
              </a:solidFill>
              <a:latin typeface="Trebuchet MS"/>
              <a:ea typeface="Trebuchet MS"/>
              <a:cs typeface="Trebuchet MS"/>
              <a:sym typeface="Trebuchet MS"/>
            </a:endParaRPr>
          </a:p>
          <a:p>
            <a:pPr indent="0" lvl="0" marL="0" marR="1069975" rtl="0" algn="l">
              <a:lnSpc>
                <a:spcPct val="119047"/>
              </a:lnSpc>
              <a:spcBef>
                <a:spcPts val="0"/>
              </a:spcBef>
              <a:spcAft>
                <a:spcPts val="0"/>
              </a:spcAft>
              <a:buClr>
                <a:schemeClr val="dk1"/>
              </a:buClr>
              <a:buSzPts val="1100"/>
              <a:buFont typeface="Arial"/>
              <a:buNone/>
            </a:pPr>
            <a:r>
              <a:rPr lang="en-US" sz="2100">
                <a:solidFill>
                  <a:schemeClr val="dk1"/>
                </a:solidFill>
                <a:latin typeface="Trebuchet MS"/>
                <a:ea typeface="Trebuchet MS"/>
                <a:cs typeface="Trebuchet MS"/>
                <a:sym typeface="Trebuchet MS"/>
              </a:rPr>
              <a:t>The output of this was 0 for all the columns it means that there are no null values.</a:t>
            </a:r>
            <a:endParaRPr sz="2100">
              <a:solidFill>
                <a:schemeClr val="dk1"/>
              </a:solidFill>
              <a:latin typeface="Trebuchet MS"/>
              <a:ea typeface="Trebuchet MS"/>
              <a:cs typeface="Trebuchet MS"/>
              <a:sym typeface="Trebuchet MS"/>
            </a:endParaRPr>
          </a:p>
          <a:p>
            <a:pPr indent="0" lvl="0" marL="0" marR="1069975" rtl="0" algn="l">
              <a:lnSpc>
                <a:spcPct val="119047"/>
              </a:lnSpc>
              <a:spcBef>
                <a:spcPts val="0"/>
              </a:spcBef>
              <a:spcAft>
                <a:spcPts val="0"/>
              </a:spcAft>
              <a:buNone/>
            </a:pPr>
            <a:r>
              <a:t/>
            </a:r>
            <a:endParaRPr sz="2100">
              <a:solidFill>
                <a:schemeClr val="dk1"/>
              </a:solidFill>
              <a:latin typeface="Trebuchet MS"/>
              <a:ea typeface="Trebuchet MS"/>
              <a:cs typeface="Trebuchet MS"/>
              <a:sym typeface="Trebuchet MS"/>
            </a:endParaRPr>
          </a:p>
          <a:p>
            <a:pPr indent="0" lvl="0" marL="12700" marR="1069975" rtl="0" algn="l">
              <a:lnSpc>
                <a:spcPct val="119047"/>
              </a:lnSpc>
              <a:spcBef>
                <a:spcPts val="0"/>
              </a:spcBef>
              <a:spcAft>
                <a:spcPts val="0"/>
              </a:spcAft>
              <a:buNone/>
            </a:pPr>
            <a:r>
              <a:t/>
            </a:r>
            <a:endParaRPr sz="4200">
              <a:solidFill>
                <a:srgbClr val="F5792F"/>
              </a:solidFill>
              <a:latin typeface="Trebuchet MS"/>
              <a:ea typeface="Trebuchet MS"/>
              <a:cs typeface="Trebuchet MS"/>
              <a:sym typeface="Trebuchet MS"/>
            </a:endParaRPr>
          </a:p>
          <a:p>
            <a:pPr indent="0" lvl="0" marL="12700" marR="5080" rtl="0" algn="l">
              <a:lnSpc>
                <a:spcPct val="114599"/>
              </a:lnSpc>
              <a:spcBef>
                <a:spcPts val="2855"/>
              </a:spcBef>
              <a:spcAft>
                <a:spcPts val="0"/>
              </a:spcAft>
              <a:buNone/>
            </a:pPr>
            <a:r>
              <a:t/>
            </a:r>
            <a:endParaRPr sz="2400">
              <a:solidFill>
                <a:srgbClr val="331818"/>
              </a:solidFill>
              <a:latin typeface="Verdana"/>
              <a:ea typeface="Verdana"/>
              <a:cs typeface="Verdana"/>
              <a:sym typeface="Verdana"/>
            </a:endParaRPr>
          </a:p>
        </p:txBody>
      </p:sp>
      <p:sp>
        <p:nvSpPr>
          <p:cNvPr id="71" name="Google Shape;71;p10"/>
          <p:cNvSpPr txBox="1"/>
          <p:nvPr>
            <p:ph type="title"/>
          </p:nvPr>
        </p:nvSpPr>
        <p:spPr>
          <a:xfrm>
            <a:off x="448100" y="178000"/>
            <a:ext cx="17398200" cy="20337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13100">
                <a:solidFill>
                  <a:srgbClr val="000000"/>
                </a:solidFill>
                <a:latin typeface="Arial"/>
                <a:ea typeface="Arial"/>
                <a:cs typeface="Arial"/>
                <a:sym typeface="Arial"/>
              </a:rPr>
              <a:t>About the features :</a:t>
            </a:r>
            <a:endParaRPr sz="13100">
              <a:latin typeface="Arial"/>
              <a:ea typeface="Arial"/>
              <a:cs typeface="Arial"/>
              <a:sym typeface="Arial"/>
            </a:endParaRPr>
          </a:p>
        </p:txBody>
      </p:sp>
      <p:sp>
        <p:nvSpPr>
          <p:cNvPr id="72" name="Google Shape;72;p10"/>
          <p:cNvSpPr txBox="1"/>
          <p:nvPr/>
        </p:nvSpPr>
        <p:spPr>
          <a:xfrm>
            <a:off x="10850950" y="2211700"/>
            <a:ext cx="6995400" cy="769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50">
                <a:solidFill>
                  <a:schemeClr val="dk1"/>
                </a:solidFill>
              </a:rPr>
              <a:t>Int64Index: 456548 entries, 0 to 456547</a:t>
            </a:r>
            <a:endParaRPr sz="1950">
              <a:solidFill>
                <a:schemeClr val="dk1"/>
              </a:solidFill>
            </a:endParaRPr>
          </a:p>
          <a:p>
            <a:pPr indent="0" lvl="0" marL="0" rtl="0" algn="l">
              <a:spcBef>
                <a:spcPts val="0"/>
              </a:spcBef>
              <a:spcAft>
                <a:spcPts val="0"/>
              </a:spcAft>
              <a:buNone/>
            </a:pPr>
            <a:r>
              <a:rPr lang="en-US" sz="1950">
                <a:solidFill>
                  <a:schemeClr val="dk1"/>
                </a:solidFill>
              </a:rPr>
              <a:t>Data columns (total 15 columns):</a:t>
            </a:r>
            <a:endParaRPr sz="1950">
              <a:solidFill>
                <a:schemeClr val="dk1"/>
              </a:solidFill>
            </a:endParaRPr>
          </a:p>
          <a:p>
            <a:pPr indent="0" lvl="0" marL="0" rtl="0" algn="l">
              <a:spcBef>
                <a:spcPts val="0"/>
              </a:spcBef>
              <a:spcAft>
                <a:spcPts val="0"/>
              </a:spcAft>
              <a:buNone/>
            </a:pPr>
            <a:r>
              <a:rPr lang="en-US" sz="1950">
                <a:solidFill>
                  <a:schemeClr val="dk1"/>
                </a:solidFill>
              </a:rPr>
              <a:t> #   Column                 Non-Null Count   Dtype  </a:t>
            </a:r>
            <a:endParaRPr sz="1950">
              <a:solidFill>
                <a:schemeClr val="dk1"/>
              </a:solidFill>
            </a:endParaRPr>
          </a:p>
          <a:p>
            <a:pPr indent="0" lvl="0" marL="0" rtl="0" algn="l">
              <a:spcBef>
                <a:spcPts val="0"/>
              </a:spcBef>
              <a:spcAft>
                <a:spcPts val="0"/>
              </a:spcAft>
              <a:buNone/>
            </a:pPr>
            <a:r>
              <a:rPr lang="en-US" sz="1950">
                <a:solidFill>
                  <a:schemeClr val="dk1"/>
                </a:solidFill>
              </a:rPr>
              <a:t>---  ------                 --------------   -----  </a:t>
            </a:r>
            <a:endParaRPr sz="1950">
              <a:solidFill>
                <a:schemeClr val="dk1"/>
              </a:solidFill>
            </a:endParaRPr>
          </a:p>
          <a:p>
            <a:pPr indent="0" lvl="0" marL="0" rtl="0" algn="l">
              <a:spcBef>
                <a:spcPts val="0"/>
              </a:spcBef>
              <a:spcAft>
                <a:spcPts val="0"/>
              </a:spcAft>
              <a:buNone/>
            </a:pPr>
            <a:r>
              <a:rPr lang="en-US" sz="1950">
                <a:solidFill>
                  <a:schemeClr val="dk1"/>
                </a:solidFill>
              </a:rPr>
              <a:t> 0   id                     456548 non-null  int64  </a:t>
            </a:r>
            <a:endParaRPr sz="1950">
              <a:solidFill>
                <a:schemeClr val="dk1"/>
              </a:solidFill>
            </a:endParaRPr>
          </a:p>
          <a:p>
            <a:pPr indent="0" lvl="0" marL="0" rtl="0" algn="l">
              <a:spcBef>
                <a:spcPts val="0"/>
              </a:spcBef>
              <a:spcAft>
                <a:spcPts val="0"/>
              </a:spcAft>
              <a:buNone/>
            </a:pPr>
            <a:r>
              <a:rPr lang="en-US" sz="1950">
                <a:solidFill>
                  <a:schemeClr val="dk1"/>
                </a:solidFill>
              </a:rPr>
              <a:t> 1   week                   456548 non-null  int64  </a:t>
            </a:r>
            <a:endParaRPr sz="1950">
              <a:solidFill>
                <a:schemeClr val="dk1"/>
              </a:solidFill>
            </a:endParaRPr>
          </a:p>
          <a:p>
            <a:pPr indent="0" lvl="0" marL="0" rtl="0" algn="l">
              <a:spcBef>
                <a:spcPts val="0"/>
              </a:spcBef>
              <a:spcAft>
                <a:spcPts val="0"/>
              </a:spcAft>
              <a:buNone/>
            </a:pPr>
            <a:r>
              <a:rPr lang="en-US" sz="1950">
                <a:solidFill>
                  <a:schemeClr val="dk1"/>
                </a:solidFill>
              </a:rPr>
              <a:t> 2   center_id              456548 non-null  int64  </a:t>
            </a:r>
            <a:endParaRPr sz="1950">
              <a:solidFill>
                <a:schemeClr val="dk1"/>
              </a:solidFill>
            </a:endParaRPr>
          </a:p>
          <a:p>
            <a:pPr indent="0" lvl="0" marL="0" rtl="0" algn="l">
              <a:spcBef>
                <a:spcPts val="0"/>
              </a:spcBef>
              <a:spcAft>
                <a:spcPts val="0"/>
              </a:spcAft>
              <a:buNone/>
            </a:pPr>
            <a:r>
              <a:rPr lang="en-US" sz="1950">
                <a:solidFill>
                  <a:schemeClr val="dk1"/>
                </a:solidFill>
              </a:rPr>
              <a:t> 3   meal_id                456548 non-null  int64  </a:t>
            </a:r>
            <a:endParaRPr sz="1950">
              <a:solidFill>
                <a:schemeClr val="dk1"/>
              </a:solidFill>
            </a:endParaRPr>
          </a:p>
          <a:p>
            <a:pPr indent="0" lvl="0" marL="0" rtl="0" algn="l">
              <a:spcBef>
                <a:spcPts val="0"/>
              </a:spcBef>
              <a:spcAft>
                <a:spcPts val="0"/>
              </a:spcAft>
              <a:buNone/>
            </a:pPr>
            <a:r>
              <a:rPr lang="en-US" sz="1950">
                <a:solidFill>
                  <a:schemeClr val="dk1"/>
                </a:solidFill>
              </a:rPr>
              <a:t> 4   checkout_price         456548 non-null  float64</a:t>
            </a:r>
            <a:endParaRPr sz="1950">
              <a:solidFill>
                <a:schemeClr val="dk1"/>
              </a:solidFill>
            </a:endParaRPr>
          </a:p>
          <a:p>
            <a:pPr indent="0" lvl="0" marL="0" rtl="0" algn="l">
              <a:spcBef>
                <a:spcPts val="0"/>
              </a:spcBef>
              <a:spcAft>
                <a:spcPts val="0"/>
              </a:spcAft>
              <a:buNone/>
            </a:pPr>
            <a:r>
              <a:rPr lang="en-US" sz="1950">
                <a:solidFill>
                  <a:schemeClr val="dk1"/>
                </a:solidFill>
              </a:rPr>
              <a:t> 5   base_price             456548 non-null  float64</a:t>
            </a:r>
            <a:endParaRPr sz="1950">
              <a:solidFill>
                <a:schemeClr val="dk1"/>
              </a:solidFill>
            </a:endParaRPr>
          </a:p>
          <a:p>
            <a:pPr indent="0" lvl="0" marL="0" rtl="0" algn="l">
              <a:spcBef>
                <a:spcPts val="0"/>
              </a:spcBef>
              <a:spcAft>
                <a:spcPts val="0"/>
              </a:spcAft>
              <a:buNone/>
            </a:pPr>
            <a:r>
              <a:rPr lang="en-US" sz="1950">
                <a:solidFill>
                  <a:schemeClr val="dk1"/>
                </a:solidFill>
              </a:rPr>
              <a:t> 6   emailer_for_promotion  456548 non-null  int64  </a:t>
            </a:r>
            <a:endParaRPr sz="1950">
              <a:solidFill>
                <a:schemeClr val="dk1"/>
              </a:solidFill>
            </a:endParaRPr>
          </a:p>
          <a:p>
            <a:pPr indent="0" lvl="0" marL="0" rtl="0" algn="l">
              <a:spcBef>
                <a:spcPts val="0"/>
              </a:spcBef>
              <a:spcAft>
                <a:spcPts val="0"/>
              </a:spcAft>
              <a:buNone/>
            </a:pPr>
            <a:r>
              <a:rPr lang="en-US" sz="1950">
                <a:solidFill>
                  <a:schemeClr val="dk1"/>
                </a:solidFill>
              </a:rPr>
              <a:t> 7   homepage_featured      456548 non-null  int64  </a:t>
            </a:r>
            <a:endParaRPr sz="1950">
              <a:solidFill>
                <a:schemeClr val="dk1"/>
              </a:solidFill>
            </a:endParaRPr>
          </a:p>
          <a:p>
            <a:pPr indent="0" lvl="0" marL="0" rtl="0" algn="l">
              <a:spcBef>
                <a:spcPts val="0"/>
              </a:spcBef>
              <a:spcAft>
                <a:spcPts val="0"/>
              </a:spcAft>
              <a:buNone/>
            </a:pPr>
            <a:r>
              <a:rPr lang="en-US" sz="1950">
                <a:solidFill>
                  <a:schemeClr val="dk1"/>
                </a:solidFill>
              </a:rPr>
              <a:t> 8   num_orders             456548 non-null  int64  </a:t>
            </a:r>
            <a:endParaRPr sz="1950">
              <a:solidFill>
                <a:schemeClr val="dk1"/>
              </a:solidFill>
            </a:endParaRPr>
          </a:p>
          <a:p>
            <a:pPr indent="0" lvl="0" marL="0" rtl="0" algn="l">
              <a:spcBef>
                <a:spcPts val="0"/>
              </a:spcBef>
              <a:spcAft>
                <a:spcPts val="0"/>
              </a:spcAft>
              <a:buNone/>
            </a:pPr>
            <a:r>
              <a:rPr lang="en-US" sz="1950">
                <a:solidFill>
                  <a:schemeClr val="dk1"/>
                </a:solidFill>
              </a:rPr>
              <a:t> 9   city_code              456548 non-null  int64  </a:t>
            </a:r>
            <a:endParaRPr sz="1950">
              <a:solidFill>
                <a:schemeClr val="dk1"/>
              </a:solidFill>
            </a:endParaRPr>
          </a:p>
          <a:p>
            <a:pPr indent="0" lvl="0" marL="0" rtl="0" algn="l">
              <a:spcBef>
                <a:spcPts val="0"/>
              </a:spcBef>
              <a:spcAft>
                <a:spcPts val="0"/>
              </a:spcAft>
              <a:buNone/>
            </a:pPr>
            <a:r>
              <a:rPr lang="en-US" sz="1950">
                <a:solidFill>
                  <a:schemeClr val="dk1"/>
                </a:solidFill>
              </a:rPr>
              <a:t> 10  region_code            456548 non-null  int64  </a:t>
            </a:r>
            <a:endParaRPr sz="1950">
              <a:solidFill>
                <a:schemeClr val="dk1"/>
              </a:solidFill>
            </a:endParaRPr>
          </a:p>
          <a:p>
            <a:pPr indent="0" lvl="0" marL="0" rtl="0" algn="l">
              <a:spcBef>
                <a:spcPts val="0"/>
              </a:spcBef>
              <a:spcAft>
                <a:spcPts val="0"/>
              </a:spcAft>
              <a:buNone/>
            </a:pPr>
            <a:r>
              <a:rPr lang="en-US" sz="1950">
                <a:solidFill>
                  <a:schemeClr val="dk1"/>
                </a:solidFill>
              </a:rPr>
              <a:t> 11  center_type            456548 non-null  object </a:t>
            </a:r>
            <a:endParaRPr sz="1950">
              <a:solidFill>
                <a:schemeClr val="dk1"/>
              </a:solidFill>
            </a:endParaRPr>
          </a:p>
          <a:p>
            <a:pPr indent="0" lvl="0" marL="0" rtl="0" algn="l">
              <a:spcBef>
                <a:spcPts val="0"/>
              </a:spcBef>
              <a:spcAft>
                <a:spcPts val="0"/>
              </a:spcAft>
              <a:buNone/>
            </a:pPr>
            <a:r>
              <a:rPr lang="en-US" sz="1950">
                <a:solidFill>
                  <a:schemeClr val="dk1"/>
                </a:solidFill>
              </a:rPr>
              <a:t> 12  op_area                456548 non-null  float64</a:t>
            </a:r>
            <a:endParaRPr sz="1950">
              <a:solidFill>
                <a:schemeClr val="dk1"/>
              </a:solidFill>
            </a:endParaRPr>
          </a:p>
          <a:p>
            <a:pPr indent="0" lvl="0" marL="0" rtl="0" algn="l">
              <a:spcBef>
                <a:spcPts val="0"/>
              </a:spcBef>
              <a:spcAft>
                <a:spcPts val="0"/>
              </a:spcAft>
              <a:buNone/>
            </a:pPr>
            <a:r>
              <a:rPr lang="en-US" sz="1950">
                <a:solidFill>
                  <a:schemeClr val="dk1"/>
                </a:solidFill>
              </a:rPr>
              <a:t> 13  category               456548 non-null  object </a:t>
            </a:r>
            <a:endParaRPr sz="1950">
              <a:solidFill>
                <a:schemeClr val="dk1"/>
              </a:solidFill>
            </a:endParaRPr>
          </a:p>
          <a:p>
            <a:pPr indent="0" lvl="0" marL="0" rtl="0" algn="l">
              <a:spcBef>
                <a:spcPts val="0"/>
              </a:spcBef>
              <a:spcAft>
                <a:spcPts val="0"/>
              </a:spcAft>
              <a:buNone/>
            </a:pPr>
            <a:r>
              <a:rPr lang="en-US" sz="1950">
                <a:solidFill>
                  <a:schemeClr val="dk1"/>
                </a:solidFill>
              </a:rPr>
              <a:t> 14  cuisine                456548 non-null  object </a:t>
            </a:r>
            <a:endParaRPr sz="1950">
              <a:solidFill>
                <a:schemeClr val="dk1"/>
              </a:solidFill>
            </a:endParaRPr>
          </a:p>
          <a:p>
            <a:pPr indent="0" lvl="0" marL="0" rtl="0" algn="l">
              <a:spcBef>
                <a:spcPts val="0"/>
              </a:spcBef>
              <a:spcAft>
                <a:spcPts val="0"/>
              </a:spcAft>
              <a:buNone/>
            </a:pPr>
            <a:r>
              <a:rPr lang="en-US" sz="1950">
                <a:solidFill>
                  <a:schemeClr val="dk1"/>
                </a:solidFill>
              </a:rPr>
              <a:t>dtypes: float64(3), int64(9), object(3)</a:t>
            </a:r>
            <a:endParaRPr sz="1950">
              <a:solidFill>
                <a:schemeClr val="dk1"/>
              </a:solidFill>
            </a:endParaRPr>
          </a:p>
          <a:p>
            <a:pPr indent="0" lvl="0" marL="0" rtl="0" algn="l">
              <a:spcBef>
                <a:spcPts val="0"/>
              </a:spcBef>
              <a:spcAft>
                <a:spcPts val="0"/>
              </a:spcAft>
              <a:buNone/>
            </a:pPr>
            <a:r>
              <a:rPr lang="en-US" sz="1950">
                <a:solidFill>
                  <a:schemeClr val="dk1"/>
                </a:solidFill>
              </a:rPr>
              <a:t>memory usage: 55.7+ MB</a:t>
            </a:r>
            <a:endParaRPr sz="1950">
              <a:solidFill>
                <a:schemeClr val="dk1"/>
              </a:solidFill>
            </a:endParaRPr>
          </a:p>
          <a:p>
            <a:pPr indent="0" lvl="0" marL="101600" marR="101600" rtl="0" algn="l">
              <a:lnSpc>
                <a:spcPct val="121429"/>
              </a:lnSpc>
              <a:spcBef>
                <a:spcPts val="0"/>
              </a:spcBef>
              <a:spcAft>
                <a:spcPts val="0"/>
              </a:spcAft>
              <a:buClr>
                <a:schemeClr val="dk1"/>
              </a:buClr>
              <a:buSzPts val="1100"/>
              <a:buFont typeface="Arial"/>
              <a:buNone/>
            </a:pPr>
            <a:r>
              <a:t/>
            </a:r>
            <a:endParaRPr sz="1950">
              <a:solidFill>
                <a:schemeClr val="dk1"/>
              </a:solidFill>
            </a:endParaRPr>
          </a:p>
          <a:p>
            <a:pPr indent="0" lvl="0" marL="101600" marR="101600" rtl="0" algn="r">
              <a:lnSpc>
                <a:spcPct val="121429"/>
              </a:lnSpc>
              <a:spcBef>
                <a:spcPts val="0"/>
              </a:spcBef>
              <a:spcAft>
                <a:spcPts val="0"/>
              </a:spcAft>
              <a:buClr>
                <a:schemeClr val="dk1"/>
              </a:buClr>
              <a:buSzPts val="1100"/>
              <a:buFont typeface="Arial"/>
              <a:buNone/>
            </a:pPr>
            <a:r>
              <a:rPr lang="en-US" sz="1950">
                <a:solidFill>
                  <a:srgbClr val="303F9F"/>
                </a:solidFill>
                <a:latin typeface="Courier New"/>
                <a:ea typeface="Courier New"/>
                <a:cs typeface="Courier New"/>
                <a:sym typeface="Courier New"/>
              </a:rPr>
              <a:t>In [323]:</a:t>
            </a:r>
            <a:endParaRPr sz="1950">
              <a:solidFill>
                <a:srgbClr val="303F9F"/>
              </a:solidFill>
              <a:latin typeface="Courier New"/>
              <a:ea typeface="Courier New"/>
              <a:cs typeface="Courier New"/>
              <a:sym typeface="Courier New"/>
            </a:endParaRPr>
          </a:p>
          <a:p>
            <a:pPr indent="0" lvl="0" marL="0" rtl="0" algn="l">
              <a:spcBef>
                <a:spcPts val="0"/>
              </a:spcBef>
              <a:spcAft>
                <a:spcPts val="0"/>
              </a:spcAft>
              <a:buNone/>
            </a:pPr>
            <a:r>
              <a:t/>
            </a:r>
            <a:endParaRPr b="1" sz="31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 name="Shape 76"/>
        <p:cNvGrpSpPr/>
        <p:nvPr/>
      </p:nvGrpSpPr>
      <p:grpSpPr>
        <a:xfrm>
          <a:off x="0" y="0"/>
          <a:ext cx="0" cy="0"/>
          <a:chOff x="0" y="0"/>
          <a:chExt cx="0" cy="0"/>
        </a:xfrm>
      </p:grpSpPr>
      <p:sp>
        <p:nvSpPr>
          <p:cNvPr id="77" name="Google Shape;77;p11"/>
          <p:cNvSpPr txBox="1"/>
          <p:nvPr/>
        </p:nvSpPr>
        <p:spPr>
          <a:xfrm>
            <a:off x="448100" y="2426200"/>
            <a:ext cx="10052700" cy="3680400"/>
          </a:xfrm>
          <a:prstGeom prst="rect">
            <a:avLst/>
          </a:prstGeom>
          <a:noFill/>
          <a:ln>
            <a:noFill/>
          </a:ln>
        </p:spPr>
        <p:txBody>
          <a:bodyPr anchorCtr="0" anchor="t" bIns="0" lIns="0" spcFirstLastPara="1" rIns="0" wrap="square" tIns="38100">
            <a:spAutoFit/>
          </a:bodyPr>
          <a:lstStyle/>
          <a:p>
            <a:pPr indent="0" lvl="0" marL="0" marR="5080" rtl="0" algn="l">
              <a:lnSpc>
                <a:spcPct val="114599"/>
              </a:lnSpc>
              <a:spcBef>
                <a:spcPts val="2855"/>
              </a:spcBef>
              <a:spcAft>
                <a:spcPts val="0"/>
              </a:spcAft>
              <a:buNone/>
            </a:pPr>
            <a:r>
              <a:rPr lang="en-US" sz="2400">
                <a:solidFill>
                  <a:srgbClr val="331818"/>
                </a:solidFill>
                <a:latin typeface="Verdana"/>
                <a:ea typeface="Verdana"/>
                <a:cs typeface="Verdana"/>
                <a:sym typeface="Verdana"/>
              </a:rPr>
              <a:t>From the output we can see that emailer_for_promotion, homepage_featured and center_type has only 2 unique values so we’ll visualise these two features.</a:t>
            </a:r>
            <a:endParaRPr sz="2400">
              <a:solidFill>
                <a:srgbClr val="331818"/>
              </a:solidFill>
              <a:latin typeface="Verdana"/>
              <a:ea typeface="Verdana"/>
              <a:cs typeface="Verdana"/>
              <a:sym typeface="Verdana"/>
            </a:endParaRPr>
          </a:p>
          <a:p>
            <a:pPr indent="0" lvl="0" marL="0" marR="5080" rtl="0" algn="l">
              <a:lnSpc>
                <a:spcPct val="114599"/>
              </a:lnSpc>
              <a:spcBef>
                <a:spcPts val="2855"/>
              </a:spcBef>
              <a:spcAft>
                <a:spcPts val="0"/>
              </a:spcAft>
              <a:buNone/>
            </a:pPr>
            <a:r>
              <a:rPr lang="en-US" sz="2400">
                <a:solidFill>
                  <a:srgbClr val="331818"/>
                </a:solidFill>
                <a:latin typeface="Verdana"/>
                <a:ea typeface="Verdana"/>
                <a:cs typeface="Verdana"/>
                <a:sym typeface="Verdana"/>
              </a:rPr>
              <a:t>From the graphs we can see that 0 is the maximum value in both the features with more than 90% occurrence so We’ll drop these features.</a:t>
            </a:r>
            <a:endParaRPr sz="2400">
              <a:solidFill>
                <a:srgbClr val="331818"/>
              </a:solidFill>
              <a:latin typeface="Verdana"/>
              <a:ea typeface="Verdana"/>
              <a:cs typeface="Verdana"/>
              <a:sym typeface="Verdana"/>
            </a:endParaRPr>
          </a:p>
          <a:p>
            <a:pPr indent="0" lvl="0" marL="12700" marR="5080" rtl="0" algn="l">
              <a:lnSpc>
                <a:spcPct val="114599"/>
              </a:lnSpc>
              <a:spcBef>
                <a:spcPts val="2855"/>
              </a:spcBef>
              <a:spcAft>
                <a:spcPts val="0"/>
              </a:spcAft>
              <a:buNone/>
            </a:pPr>
            <a:r>
              <a:t/>
            </a:r>
            <a:endParaRPr sz="2400">
              <a:solidFill>
                <a:srgbClr val="331818"/>
              </a:solidFill>
              <a:latin typeface="Verdana"/>
              <a:ea typeface="Verdana"/>
              <a:cs typeface="Verdana"/>
              <a:sym typeface="Verdana"/>
            </a:endParaRPr>
          </a:p>
        </p:txBody>
      </p:sp>
      <p:sp>
        <p:nvSpPr>
          <p:cNvPr id="78" name="Google Shape;78;p11"/>
          <p:cNvSpPr txBox="1"/>
          <p:nvPr>
            <p:ph type="title"/>
          </p:nvPr>
        </p:nvSpPr>
        <p:spPr>
          <a:xfrm>
            <a:off x="448100" y="178000"/>
            <a:ext cx="17398200" cy="17106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11000">
                <a:solidFill>
                  <a:srgbClr val="000000"/>
                </a:solidFill>
                <a:latin typeface="Arial"/>
                <a:ea typeface="Arial"/>
                <a:cs typeface="Arial"/>
                <a:sym typeface="Arial"/>
              </a:rPr>
              <a:t>Checking for unique values:</a:t>
            </a:r>
            <a:endParaRPr sz="10700">
              <a:latin typeface="Arial"/>
              <a:ea typeface="Arial"/>
              <a:cs typeface="Arial"/>
              <a:sym typeface="Arial"/>
            </a:endParaRPr>
          </a:p>
        </p:txBody>
      </p:sp>
      <p:sp>
        <p:nvSpPr>
          <p:cNvPr id="79" name="Google Shape;79;p11"/>
          <p:cNvSpPr txBox="1"/>
          <p:nvPr/>
        </p:nvSpPr>
        <p:spPr>
          <a:xfrm>
            <a:off x="10889825" y="2644675"/>
            <a:ext cx="6919500" cy="67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latin typeface="Verdana"/>
                <a:ea typeface="Verdana"/>
                <a:cs typeface="Verdana"/>
                <a:sym typeface="Verdana"/>
              </a:rPr>
              <a:t>train.apply(lambda x: len(x.unique()))</a:t>
            </a:r>
            <a:endParaRPr b="1" sz="2300">
              <a:latin typeface="Verdana"/>
              <a:ea typeface="Verdana"/>
              <a:cs typeface="Verdana"/>
              <a:sym typeface="Verdana"/>
            </a:endParaRPr>
          </a:p>
          <a:p>
            <a:pPr indent="0" lvl="0" marL="0" rtl="0" algn="l">
              <a:spcBef>
                <a:spcPts val="0"/>
              </a:spcBef>
              <a:spcAft>
                <a:spcPts val="0"/>
              </a:spcAft>
              <a:buNone/>
            </a:pPr>
            <a:r>
              <a:t/>
            </a:r>
            <a:endParaRPr sz="2300">
              <a:latin typeface="Verdana"/>
              <a:ea typeface="Verdana"/>
              <a:cs typeface="Verdana"/>
              <a:sym typeface="Verdana"/>
            </a:endParaRPr>
          </a:p>
          <a:p>
            <a:pPr indent="0" lvl="0" marL="0" rtl="0" algn="l">
              <a:spcBef>
                <a:spcPts val="0"/>
              </a:spcBef>
              <a:spcAft>
                <a:spcPts val="0"/>
              </a:spcAft>
              <a:buNone/>
            </a:pPr>
            <a:r>
              <a:t/>
            </a:r>
            <a:endParaRPr sz="3100">
              <a:latin typeface="Verdana"/>
              <a:ea typeface="Verdana"/>
              <a:cs typeface="Verdana"/>
              <a:sym typeface="Verdana"/>
            </a:endParaRPr>
          </a:p>
          <a:p>
            <a:pPr indent="0" lvl="0" marL="0" rtl="0" algn="l">
              <a:spcBef>
                <a:spcPts val="0"/>
              </a:spcBef>
              <a:spcAft>
                <a:spcPts val="0"/>
              </a:spcAft>
              <a:buNone/>
            </a:pPr>
            <a:r>
              <a:rPr lang="en-US" sz="1950">
                <a:solidFill>
                  <a:schemeClr val="dk1"/>
                </a:solidFill>
                <a:highlight>
                  <a:srgbClr val="FFFFFF"/>
                </a:highlight>
              </a:rPr>
              <a:t>id                       456548</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week                        145</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center_id                    77</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meal_id                      51</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checkout_price             1992</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base_price                 1907</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emailer_for_promotion         2</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homepage_featured             2</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num_orders                 1250</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city_code                    51</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region_code                   8</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center_type                   3</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op_area                      30</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category                     14</a:t>
            </a:r>
            <a:endParaRPr sz="1950">
              <a:solidFill>
                <a:schemeClr val="dk1"/>
              </a:solidFill>
              <a:highlight>
                <a:srgbClr val="FFFFFF"/>
              </a:highlight>
            </a:endParaRPr>
          </a:p>
          <a:p>
            <a:pPr indent="0" lvl="0" marL="0" rtl="0" algn="l">
              <a:lnSpc>
                <a:spcPct val="115000"/>
              </a:lnSpc>
              <a:spcBef>
                <a:spcPts val="0"/>
              </a:spcBef>
              <a:spcAft>
                <a:spcPts val="0"/>
              </a:spcAft>
              <a:buNone/>
            </a:pPr>
            <a:r>
              <a:rPr lang="en-US" sz="1950">
                <a:solidFill>
                  <a:schemeClr val="dk1"/>
                </a:solidFill>
                <a:highlight>
                  <a:srgbClr val="FFFFFF"/>
                </a:highlight>
              </a:rPr>
              <a:t>cuisine                       4</a:t>
            </a:r>
            <a:endParaRPr sz="1950">
              <a:solidFill>
                <a:schemeClr val="dk1"/>
              </a:solidFill>
              <a:highlight>
                <a:srgbClr val="FFFFFF"/>
              </a:highlight>
            </a:endParaRPr>
          </a:p>
          <a:p>
            <a:pPr indent="0" lvl="0" marL="0" rtl="0" algn="l">
              <a:spcBef>
                <a:spcPts val="0"/>
              </a:spcBef>
              <a:spcAft>
                <a:spcPts val="0"/>
              </a:spcAft>
              <a:buNone/>
            </a:pPr>
            <a:r>
              <a:t/>
            </a:r>
            <a:endParaRPr sz="3200">
              <a:latin typeface="Verdana"/>
              <a:ea typeface="Verdana"/>
              <a:cs typeface="Verdana"/>
              <a:sym typeface="Verdana"/>
            </a:endParaRPr>
          </a:p>
          <a:p>
            <a:pPr indent="0" lvl="0" marL="0" rtl="0" algn="l">
              <a:spcBef>
                <a:spcPts val="0"/>
              </a:spcBef>
              <a:spcAft>
                <a:spcPts val="0"/>
              </a:spcAft>
              <a:buNone/>
            </a:pPr>
            <a:r>
              <a:t/>
            </a:r>
            <a:endParaRPr sz="2300">
              <a:latin typeface="Verdana"/>
              <a:ea typeface="Verdana"/>
              <a:cs typeface="Verdana"/>
              <a:sym typeface="Verdana"/>
            </a:endParaRPr>
          </a:p>
        </p:txBody>
      </p:sp>
      <p:pic>
        <p:nvPicPr>
          <p:cNvPr id="80" name="Google Shape;80;p11"/>
          <p:cNvPicPr preferRelativeResize="0"/>
          <p:nvPr/>
        </p:nvPicPr>
        <p:blipFill>
          <a:blip r:embed="rId3">
            <a:alphaModFix/>
          </a:blip>
          <a:stretch>
            <a:fillRect/>
          </a:stretch>
        </p:blipFill>
        <p:spPr>
          <a:xfrm>
            <a:off x="181925" y="5606200"/>
            <a:ext cx="5834667" cy="4376000"/>
          </a:xfrm>
          <a:prstGeom prst="rect">
            <a:avLst/>
          </a:prstGeom>
          <a:noFill/>
          <a:ln>
            <a:noFill/>
          </a:ln>
        </p:spPr>
      </p:pic>
      <p:pic>
        <p:nvPicPr>
          <p:cNvPr id="81" name="Google Shape;81;p11"/>
          <p:cNvPicPr preferRelativeResize="0"/>
          <p:nvPr/>
        </p:nvPicPr>
        <p:blipFill>
          <a:blip r:embed="rId4">
            <a:alphaModFix/>
          </a:blip>
          <a:stretch>
            <a:fillRect/>
          </a:stretch>
        </p:blipFill>
        <p:spPr>
          <a:xfrm>
            <a:off x="6154230" y="6069963"/>
            <a:ext cx="4597958" cy="34484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 name="Shape 85"/>
        <p:cNvGrpSpPr/>
        <p:nvPr/>
      </p:nvGrpSpPr>
      <p:grpSpPr>
        <a:xfrm>
          <a:off x="0" y="0"/>
          <a:ext cx="0" cy="0"/>
          <a:chOff x="0" y="0"/>
          <a:chExt cx="0" cy="0"/>
        </a:xfrm>
      </p:grpSpPr>
      <p:sp>
        <p:nvSpPr>
          <p:cNvPr id="86" name="Google Shape;86;p12"/>
          <p:cNvSpPr txBox="1"/>
          <p:nvPr/>
        </p:nvSpPr>
        <p:spPr>
          <a:xfrm>
            <a:off x="448100" y="2426200"/>
            <a:ext cx="10052700" cy="2410500"/>
          </a:xfrm>
          <a:prstGeom prst="rect">
            <a:avLst/>
          </a:prstGeom>
          <a:noFill/>
          <a:ln>
            <a:noFill/>
          </a:ln>
        </p:spPr>
        <p:txBody>
          <a:bodyPr anchorCtr="0" anchor="t" bIns="0" lIns="0" spcFirstLastPara="1" rIns="0" wrap="square" tIns="38100">
            <a:spAutoFit/>
          </a:bodyPr>
          <a:lstStyle/>
          <a:p>
            <a:pPr indent="0" lvl="0" marL="0" marR="5080" rtl="0" algn="l">
              <a:lnSpc>
                <a:spcPct val="114599"/>
              </a:lnSpc>
              <a:spcBef>
                <a:spcPts val="2855"/>
              </a:spcBef>
              <a:spcAft>
                <a:spcPts val="0"/>
              </a:spcAft>
              <a:buNone/>
            </a:pPr>
            <a:r>
              <a:rPr lang="en-US" sz="2400">
                <a:solidFill>
                  <a:srgbClr val="331818"/>
                </a:solidFill>
                <a:latin typeface="Verdana"/>
                <a:ea typeface="Verdana"/>
                <a:cs typeface="Verdana"/>
                <a:sym typeface="Verdana"/>
              </a:rPr>
              <a:t>Also analysing center_type as it also has 3 </a:t>
            </a:r>
            <a:r>
              <a:rPr lang="en-US" sz="2400">
                <a:solidFill>
                  <a:srgbClr val="331818"/>
                </a:solidFill>
                <a:latin typeface="Verdana"/>
                <a:ea typeface="Verdana"/>
                <a:cs typeface="Verdana"/>
                <a:sym typeface="Verdana"/>
              </a:rPr>
              <a:t>unique</a:t>
            </a:r>
            <a:r>
              <a:rPr lang="en-US" sz="2400">
                <a:solidFill>
                  <a:srgbClr val="331818"/>
                </a:solidFill>
                <a:latin typeface="Verdana"/>
                <a:ea typeface="Verdana"/>
                <a:cs typeface="Verdana"/>
                <a:sym typeface="Verdana"/>
              </a:rPr>
              <a:t> values:</a:t>
            </a:r>
            <a:endParaRPr sz="2400">
              <a:solidFill>
                <a:srgbClr val="331818"/>
              </a:solidFill>
              <a:latin typeface="Verdana"/>
              <a:ea typeface="Verdana"/>
              <a:cs typeface="Verdana"/>
              <a:sym typeface="Verdana"/>
            </a:endParaRPr>
          </a:p>
          <a:p>
            <a:pPr indent="0" lvl="0" marL="0" marR="5080" rtl="0" algn="l">
              <a:lnSpc>
                <a:spcPct val="114599"/>
              </a:lnSpc>
              <a:spcBef>
                <a:spcPts val="2855"/>
              </a:spcBef>
              <a:spcAft>
                <a:spcPts val="0"/>
              </a:spcAft>
              <a:buNone/>
            </a:pPr>
            <a:r>
              <a:rPr lang="en-US" sz="2400">
                <a:solidFill>
                  <a:srgbClr val="331818"/>
                </a:solidFill>
                <a:latin typeface="Verdana"/>
                <a:ea typeface="Verdana"/>
                <a:cs typeface="Verdana"/>
                <a:sym typeface="Verdana"/>
              </a:rPr>
              <a:t> But we can see though Type A has 55% of the </a:t>
            </a:r>
            <a:r>
              <a:rPr lang="en-US" sz="2400">
                <a:solidFill>
                  <a:srgbClr val="331818"/>
                </a:solidFill>
                <a:latin typeface="Verdana"/>
                <a:ea typeface="Verdana"/>
                <a:cs typeface="Verdana"/>
                <a:sym typeface="Verdana"/>
              </a:rPr>
              <a:t>values from the whole row still Type C and Type B have some significant value. </a:t>
            </a:r>
            <a:endParaRPr sz="2400">
              <a:solidFill>
                <a:srgbClr val="331818"/>
              </a:solidFill>
              <a:latin typeface="Verdana"/>
              <a:ea typeface="Verdana"/>
              <a:cs typeface="Verdana"/>
              <a:sym typeface="Verdana"/>
            </a:endParaRPr>
          </a:p>
          <a:p>
            <a:pPr indent="0" lvl="0" marL="0" marR="5080" rtl="0" algn="l">
              <a:lnSpc>
                <a:spcPct val="114599"/>
              </a:lnSpc>
              <a:spcBef>
                <a:spcPts val="2855"/>
              </a:spcBef>
              <a:spcAft>
                <a:spcPts val="0"/>
              </a:spcAft>
              <a:buNone/>
            </a:pPr>
            <a:r>
              <a:t/>
            </a:r>
            <a:endParaRPr sz="2400">
              <a:solidFill>
                <a:srgbClr val="331818"/>
              </a:solidFill>
              <a:latin typeface="Verdana"/>
              <a:ea typeface="Verdana"/>
              <a:cs typeface="Verdana"/>
              <a:sym typeface="Verdana"/>
            </a:endParaRPr>
          </a:p>
        </p:txBody>
      </p:sp>
      <p:sp>
        <p:nvSpPr>
          <p:cNvPr id="87" name="Google Shape;87;p12"/>
          <p:cNvSpPr txBox="1"/>
          <p:nvPr>
            <p:ph type="title"/>
          </p:nvPr>
        </p:nvSpPr>
        <p:spPr>
          <a:xfrm>
            <a:off x="448100" y="178000"/>
            <a:ext cx="17398200" cy="14643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9400">
                <a:solidFill>
                  <a:srgbClr val="000000"/>
                </a:solidFill>
                <a:latin typeface="Arial"/>
                <a:ea typeface="Arial"/>
                <a:cs typeface="Arial"/>
                <a:sym typeface="Arial"/>
              </a:rPr>
              <a:t>Checking for unique values pt2:</a:t>
            </a:r>
            <a:endParaRPr sz="9100">
              <a:latin typeface="Arial"/>
              <a:ea typeface="Arial"/>
              <a:cs typeface="Arial"/>
              <a:sym typeface="Arial"/>
            </a:endParaRPr>
          </a:p>
        </p:txBody>
      </p:sp>
      <p:sp>
        <p:nvSpPr>
          <p:cNvPr id="88" name="Google Shape;88;p12"/>
          <p:cNvSpPr txBox="1"/>
          <p:nvPr/>
        </p:nvSpPr>
        <p:spPr>
          <a:xfrm>
            <a:off x="10889825" y="2644675"/>
            <a:ext cx="6919500" cy="67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latin typeface="Verdana"/>
                <a:ea typeface="Verdana"/>
                <a:cs typeface="Verdana"/>
                <a:sym typeface="Verdana"/>
              </a:rPr>
              <a:t>train.apply(lambda x: len(x.unique()))</a:t>
            </a:r>
            <a:endParaRPr b="1" sz="2300">
              <a:latin typeface="Verdana"/>
              <a:ea typeface="Verdana"/>
              <a:cs typeface="Verdana"/>
              <a:sym typeface="Verdana"/>
            </a:endParaRPr>
          </a:p>
          <a:p>
            <a:pPr indent="0" lvl="0" marL="0" rtl="0" algn="l">
              <a:spcBef>
                <a:spcPts val="0"/>
              </a:spcBef>
              <a:spcAft>
                <a:spcPts val="0"/>
              </a:spcAft>
              <a:buNone/>
            </a:pPr>
            <a:r>
              <a:t/>
            </a:r>
            <a:endParaRPr sz="2300">
              <a:latin typeface="Verdana"/>
              <a:ea typeface="Verdana"/>
              <a:cs typeface="Verdana"/>
              <a:sym typeface="Verdana"/>
            </a:endParaRPr>
          </a:p>
          <a:p>
            <a:pPr indent="0" lvl="0" marL="0" rtl="0" algn="l">
              <a:spcBef>
                <a:spcPts val="0"/>
              </a:spcBef>
              <a:spcAft>
                <a:spcPts val="0"/>
              </a:spcAft>
              <a:buNone/>
            </a:pPr>
            <a:r>
              <a:t/>
            </a:r>
            <a:endParaRPr sz="3100">
              <a:latin typeface="Verdana"/>
              <a:ea typeface="Verdana"/>
              <a:cs typeface="Verdana"/>
              <a:sym typeface="Verdana"/>
            </a:endParaRPr>
          </a:p>
          <a:p>
            <a:pPr indent="0" lvl="0" marL="0" rtl="0" algn="l">
              <a:spcBef>
                <a:spcPts val="0"/>
              </a:spcBef>
              <a:spcAft>
                <a:spcPts val="0"/>
              </a:spcAft>
              <a:buNone/>
            </a:pPr>
            <a:r>
              <a:rPr lang="en-US" sz="1950">
                <a:solidFill>
                  <a:schemeClr val="dk1"/>
                </a:solidFill>
                <a:highlight>
                  <a:srgbClr val="FFFFFF"/>
                </a:highlight>
              </a:rPr>
              <a:t>id                       456548</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week                        145</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center_id                    77</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meal_id                      51</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checkout_price             1992</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base_price                 1907</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emailer_for_promotion         2</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homepage_featured             2</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num_orders                 1250</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city_code                    51</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region_code                   8</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center_type                   3</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op_area                      30</a:t>
            </a:r>
            <a:endParaRPr sz="1950">
              <a:solidFill>
                <a:schemeClr val="dk1"/>
              </a:solidFill>
              <a:highlight>
                <a:srgbClr val="FFFFFF"/>
              </a:highlight>
            </a:endParaRPr>
          </a:p>
          <a:p>
            <a:pPr indent="0" lvl="0" marL="0" rtl="0" algn="l">
              <a:spcBef>
                <a:spcPts val="0"/>
              </a:spcBef>
              <a:spcAft>
                <a:spcPts val="0"/>
              </a:spcAft>
              <a:buNone/>
            </a:pPr>
            <a:r>
              <a:rPr lang="en-US" sz="1950">
                <a:solidFill>
                  <a:schemeClr val="dk1"/>
                </a:solidFill>
                <a:highlight>
                  <a:srgbClr val="FFFFFF"/>
                </a:highlight>
              </a:rPr>
              <a:t>category                     14</a:t>
            </a:r>
            <a:endParaRPr sz="1950">
              <a:solidFill>
                <a:schemeClr val="dk1"/>
              </a:solidFill>
              <a:highlight>
                <a:srgbClr val="FFFFFF"/>
              </a:highlight>
            </a:endParaRPr>
          </a:p>
          <a:p>
            <a:pPr indent="0" lvl="0" marL="0" rtl="0" algn="l">
              <a:lnSpc>
                <a:spcPct val="115000"/>
              </a:lnSpc>
              <a:spcBef>
                <a:spcPts val="0"/>
              </a:spcBef>
              <a:spcAft>
                <a:spcPts val="0"/>
              </a:spcAft>
              <a:buNone/>
            </a:pPr>
            <a:r>
              <a:rPr lang="en-US" sz="1950">
                <a:solidFill>
                  <a:schemeClr val="dk1"/>
                </a:solidFill>
                <a:highlight>
                  <a:srgbClr val="FFFFFF"/>
                </a:highlight>
              </a:rPr>
              <a:t>cuisine                       4</a:t>
            </a:r>
            <a:endParaRPr sz="1950">
              <a:solidFill>
                <a:schemeClr val="dk1"/>
              </a:solidFill>
              <a:highlight>
                <a:srgbClr val="FFFFFF"/>
              </a:highlight>
            </a:endParaRPr>
          </a:p>
          <a:p>
            <a:pPr indent="0" lvl="0" marL="0" rtl="0" algn="l">
              <a:spcBef>
                <a:spcPts val="0"/>
              </a:spcBef>
              <a:spcAft>
                <a:spcPts val="0"/>
              </a:spcAft>
              <a:buNone/>
            </a:pPr>
            <a:r>
              <a:t/>
            </a:r>
            <a:endParaRPr sz="3200">
              <a:latin typeface="Verdana"/>
              <a:ea typeface="Verdana"/>
              <a:cs typeface="Verdana"/>
              <a:sym typeface="Verdana"/>
            </a:endParaRPr>
          </a:p>
          <a:p>
            <a:pPr indent="0" lvl="0" marL="0" rtl="0" algn="l">
              <a:spcBef>
                <a:spcPts val="0"/>
              </a:spcBef>
              <a:spcAft>
                <a:spcPts val="0"/>
              </a:spcAft>
              <a:buNone/>
            </a:pPr>
            <a:r>
              <a:t/>
            </a:r>
            <a:endParaRPr sz="2300">
              <a:latin typeface="Verdana"/>
              <a:ea typeface="Verdana"/>
              <a:cs typeface="Verdana"/>
              <a:sym typeface="Verdana"/>
            </a:endParaRPr>
          </a:p>
        </p:txBody>
      </p:sp>
      <p:pic>
        <p:nvPicPr>
          <p:cNvPr id="89" name="Google Shape;89;p12"/>
          <p:cNvPicPr preferRelativeResize="0"/>
          <p:nvPr/>
        </p:nvPicPr>
        <p:blipFill>
          <a:blip r:embed="rId3">
            <a:alphaModFix/>
          </a:blip>
          <a:stretch>
            <a:fillRect/>
          </a:stretch>
        </p:blipFill>
        <p:spPr>
          <a:xfrm>
            <a:off x="448100" y="5168325"/>
            <a:ext cx="6096000" cy="457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13"/>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ABDD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5" name="Google Shape;95;p13"/>
          <p:cNvSpPr txBox="1"/>
          <p:nvPr>
            <p:ph type="title"/>
          </p:nvPr>
        </p:nvSpPr>
        <p:spPr>
          <a:xfrm>
            <a:off x="857250" y="472675"/>
            <a:ext cx="14833800" cy="744000"/>
          </a:xfrm>
          <a:prstGeom prst="rect">
            <a:avLst/>
          </a:prstGeom>
          <a:noFill/>
          <a:ln>
            <a:noFill/>
          </a:ln>
        </p:spPr>
        <p:txBody>
          <a:bodyPr anchorCtr="0" anchor="t" bIns="0" lIns="0" spcFirstLastPara="1" rIns="0" wrap="square" tIns="57150">
            <a:spAutoFit/>
          </a:bodyPr>
          <a:lstStyle/>
          <a:p>
            <a:pPr indent="0" lvl="0" marL="421005" rtl="0" algn="l">
              <a:lnSpc>
                <a:spcPct val="68603"/>
              </a:lnSpc>
              <a:spcBef>
                <a:spcPts val="0"/>
              </a:spcBef>
              <a:spcAft>
                <a:spcPts val="0"/>
              </a:spcAft>
              <a:buNone/>
            </a:pPr>
            <a:r>
              <a:rPr b="1" lang="en-US" sz="6500"/>
              <a:t>Analysing the heat map</a:t>
            </a:r>
            <a:endParaRPr b="1" sz="11200">
              <a:latin typeface="Arial"/>
              <a:ea typeface="Arial"/>
              <a:cs typeface="Arial"/>
              <a:sym typeface="Arial"/>
            </a:endParaRPr>
          </a:p>
        </p:txBody>
      </p:sp>
      <p:pic>
        <p:nvPicPr>
          <p:cNvPr id="96" name="Google Shape;96;p13"/>
          <p:cNvPicPr preferRelativeResize="0"/>
          <p:nvPr/>
        </p:nvPicPr>
        <p:blipFill rotWithShape="1">
          <a:blip r:embed="rId3">
            <a:alphaModFix/>
          </a:blip>
          <a:srcRect b="0" l="0" r="-18567" t="0"/>
          <a:stretch/>
        </p:blipFill>
        <p:spPr>
          <a:xfrm>
            <a:off x="451050" y="1330575"/>
            <a:ext cx="15240000" cy="8572500"/>
          </a:xfrm>
          <a:prstGeom prst="rect">
            <a:avLst/>
          </a:prstGeom>
          <a:noFill/>
          <a:ln>
            <a:noFill/>
          </a:ln>
        </p:spPr>
      </p:pic>
      <p:sp>
        <p:nvSpPr>
          <p:cNvPr id="97" name="Google Shape;97;p13"/>
          <p:cNvSpPr txBox="1"/>
          <p:nvPr/>
        </p:nvSpPr>
        <p:spPr>
          <a:xfrm>
            <a:off x="13722325" y="1480425"/>
            <a:ext cx="37770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latin typeface="Verdana"/>
                <a:ea typeface="Verdana"/>
                <a:cs typeface="Verdana"/>
                <a:sym typeface="Verdana"/>
              </a:rPr>
              <a:t>We can see the correlation matrix at our left and none of the features in our data set is correlated to each other as the </a:t>
            </a:r>
            <a:r>
              <a:rPr lang="en-US" sz="2800">
                <a:latin typeface="Verdana"/>
                <a:ea typeface="Verdana"/>
                <a:cs typeface="Verdana"/>
                <a:sym typeface="Verdana"/>
              </a:rPr>
              <a:t>value</a:t>
            </a:r>
            <a:r>
              <a:rPr lang="en-US" sz="2800">
                <a:latin typeface="Verdana"/>
                <a:ea typeface="Verdana"/>
                <a:cs typeface="Verdana"/>
                <a:sym typeface="Verdana"/>
              </a:rPr>
              <a:t> is very close to 0 in most of the square boxes. </a:t>
            </a:r>
            <a:endParaRPr sz="2800">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1" name="Shape 101"/>
        <p:cNvGrpSpPr/>
        <p:nvPr/>
      </p:nvGrpSpPr>
      <p:grpSpPr>
        <a:xfrm>
          <a:off x="0" y="0"/>
          <a:ext cx="0" cy="0"/>
          <a:chOff x="0" y="0"/>
          <a:chExt cx="0" cy="0"/>
        </a:xfrm>
      </p:grpSpPr>
      <p:sp>
        <p:nvSpPr>
          <p:cNvPr id="102" name="Google Shape;102;p14"/>
          <p:cNvSpPr/>
          <p:nvPr/>
        </p:nvSpPr>
        <p:spPr>
          <a:xfrm>
            <a:off x="12815588" y="0"/>
            <a:ext cx="5472411" cy="102869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3" name="Google Shape;103;p14"/>
          <p:cNvSpPr txBox="1"/>
          <p:nvPr/>
        </p:nvSpPr>
        <p:spPr>
          <a:xfrm>
            <a:off x="648521" y="2150898"/>
            <a:ext cx="11388600" cy="29166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2400">
                <a:solidFill>
                  <a:srgbClr val="331818"/>
                </a:solidFill>
                <a:latin typeface="Verdana"/>
                <a:ea typeface="Verdana"/>
                <a:cs typeface="Verdana"/>
                <a:sym typeface="Verdana"/>
              </a:rPr>
              <a:t>We can see see that there was a sudden increase in number of orders in week 5 and week 48 as the graph showed sudden peaks in increasing direction. </a:t>
            </a:r>
            <a:endParaRPr sz="2400">
              <a:solidFill>
                <a:srgbClr val="331818"/>
              </a:solidFill>
              <a:latin typeface="Verdana"/>
              <a:ea typeface="Verdana"/>
              <a:cs typeface="Verdana"/>
              <a:sym typeface="Verdana"/>
            </a:endParaRPr>
          </a:p>
          <a:p>
            <a:pPr indent="0" lvl="0" marL="12700" marR="5080" rtl="0" algn="l">
              <a:lnSpc>
                <a:spcPct val="114599"/>
              </a:lnSpc>
              <a:spcBef>
                <a:spcPts val="0"/>
              </a:spcBef>
              <a:spcAft>
                <a:spcPts val="0"/>
              </a:spcAft>
              <a:buNone/>
            </a:pPr>
            <a:r>
              <a:rPr lang="en-US" sz="2400">
                <a:solidFill>
                  <a:srgbClr val="331818"/>
                </a:solidFill>
                <a:latin typeface="Verdana"/>
                <a:ea typeface="Verdana"/>
                <a:cs typeface="Verdana"/>
                <a:sym typeface="Verdana"/>
              </a:rPr>
              <a:t>Similarly in week 62 there was a huge downward trend which shows that number of orders were </a:t>
            </a:r>
            <a:r>
              <a:rPr lang="en-US" sz="2400">
                <a:solidFill>
                  <a:srgbClr val="331818"/>
                </a:solidFill>
                <a:latin typeface="Verdana"/>
                <a:ea typeface="Verdana"/>
                <a:cs typeface="Verdana"/>
                <a:sym typeface="Verdana"/>
              </a:rPr>
              <a:t>minimum</a:t>
            </a:r>
            <a:r>
              <a:rPr lang="en-US" sz="2400">
                <a:solidFill>
                  <a:srgbClr val="331818"/>
                </a:solidFill>
                <a:latin typeface="Verdana"/>
                <a:ea typeface="Verdana"/>
                <a:cs typeface="Verdana"/>
                <a:sym typeface="Verdana"/>
              </a:rPr>
              <a:t> in week 62. </a:t>
            </a:r>
            <a:endParaRPr sz="2400">
              <a:solidFill>
                <a:srgbClr val="331818"/>
              </a:solidFill>
              <a:latin typeface="Verdana"/>
              <a:ea typeface="Verdana"/>
              <a:cs typeface="Verdana"/>
              <a:sym typeface="Verdana"/>
            </a:endParaRPr>
          </a:p>
          <a:p>
            <a:pPr indent="0" lvl="0" marL="0" marR="0" rtl="0" algn="l">
              <a:lnSpc>
                <a:spcPct val="100000"/>
              </a:lnSpc>
              <a:spcBef>
                <a:spcPts val="15"/>
              </a:spcBef>
              <a:spcAft>
                <a:spcPts val="0"/>
              </a:spcAft>
              <a:buNone/>
            </a:pPr>
            <a:r>
              <a:t/>
            </a:r>
            <a:endParaRPr sz="2700">
              <a:latin typeface="Verdana"/>
              <a:ea typeface="Verdana"/>
              <a:cs typeface="Verdana"/>
              <a:sym typeface="Verdana"/>
            </a:endParaRPr>
          </a:p>
          <a:p>
            <a:pPr indent="0" lvl="0" marL="0" marR="167005" rtl="0" algn="l">
              <a:lnSpc>
                <a:spcPct val="114599"/>
              </a:lnSpc>
              <a:spcBef>
                <a:spcPts val="0"/>
              </a:spcBef>
              <a:spcAft>
                <a:spcPts val="0"/>
              </a:spcAft>
              <a:buNone/>
            </a:pPr>
            <a:r>
              <a:t/>
            </a:r>
            <a:endParaRPr sz="2400">
              <a:latin typeface="Verdana"/>
              <a:ea typeface="Verdana"/>
              <a:cs typeface="Verdana"/>
              <a:sym typeface="Verdana"/>
            </a:endParaRPr>
          </a:p>
        </p:txBody>
      </p:sp>
      <p:sp>
        <p:nvSpPr>
          <p:cNvPr id="104" name="Google Shape;104;p14"/>
          <p:cNvSpPr txBox="1"/>
          <p:nvPr>
            <p:ph type="title"/>
          </p:nvPr>
        </p:nvSpPr>
        <p:spPr>
          <a:xfrm>
            <a:off x="648525" y="291450"/>
            <a:ext cx="10980300" cy="19014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0" lIns="0" spcFirstLastPara="1" rIns="0" wrap="square" tIns="12700">
            <a:spAutoFit/>
          </a:bodyPr>
          <a:lstStyle/>
          <a:p>
            <a:pPr indent="0" lvl="0" marL="0" rtl="0" algn="l">
              <a:lnSpc>
                <a:spcPct val="95855"/>
              </a:lnSpc>
              <a:spcBef>
                <a:spcPts val="0"/>
              </a:spcBef>
              <a:spcAft>
                <a:spcPts val="0"/>
              </a:spcAft>
              <a:buNone/>
            </a:pPr>
            <a:r>
              <a:rPr lang="en-US" sz="6400">
                <a:solidFill>
                  <a:schemeClr val="dk1"/>
                </a:solidFill>
              </a:rPr>
              <a:t>Analysing the num_of_orders:</a:t>
            </a:r>
            <a:endParaRPr sz="6400">
              <a:solidFill>
                <a:schemeClr val="dk1"/>
              </a:solidFill>
            </a:endParaRPr>
          </a:p>
          <a:p>
            <a:pPr indent="0" lvl="0" marL="0" rtl="0" algn="l">
              <a:lnSpc>
                <a:spcPct val="95855"/>
              </a:lnSpc>
              <a:spcBef>
                <a:spcPts val="0"/>
              </a:spcBef>
              <a:spcAft>
                <a:spcPts val="0"/>
              </a:spcAft>
              <a:buNone/>
            </a:pPr>
            <a:r>
              <a:rPr lang="en-US" sz="6400">
                <a:solidFill>
                  <a:schemeClr val="dk1"/>
                </a:solidFill>
              </a:rPr>
              <a:t>i.e. our target coloumn</a:t>
            </a:r>
            <a:endParaRPr sz="6400">
              <a:solidFill>
                <a:schemeClr val="dk1"/>
              </a:solidFill>
            </a:endParaRPr>
          </a:p>
        </p:txBody>
      </p:sp>
      <p:pic>
        <p:nvPicPr>
          <p:cNvPr id="105" name="Google Shape;105;p14"/>
          <p:cNvPicPr preferRelativeResize="0"/>
          <p:nvPr/>
        </p:nvPicPr>
        <p:blipFill>
          <a:blip r:embed="rId4">
            <a:alphaModFix/>
          </a:blip>
          <a:stretch>
            <a:fillRect/>
          </a:stretch>
        </p:blipFill>
        <p:spPr>
          <a:xfrm>
            <a:off x="12406625" y="291462"/>
            <a:ext cx="5472400" cy="3789971"/>
          </a:xfrm>
          <a:prstGeom prst="rect">
            <a:avLst/>
          </a:prstGeom>
          <a:noFill/>
          <a:ln>
            <a:noFill/>
          </a:ln>
        </p:spPr>
      </p:pic>
      <p:pic>
        <p:nvPicPr>
          <p:cNvPr id="106" name="Google Shape;106;p14"/>
          <p:cNvPicPr preferRelativeResize="0"/>
          <p:nvPr/>
        </p:nvPicPr>
        <p:blipFill rotWithShape="1">
          <a:blip r:embed="rId5">
            <a:alphaModFix/>
          </a:blip>
          <a:srcRect b="0" l="0" r="-28982" t="-10546"/>
          <a:stretch/>
        </p:blipFill>
        <p:spPr>
          <a:xfrm>
            <a:off x="648525" y="4572000"/>
            <a:ext cx="8588875" cy="5520550"/>
          </a:xfrm>
          <a:prstGeom prst="rect">
            <a:avLst/>
          </a:prstGeom>
          <a:noFill/>
          <a:ln>
            <a:noFill/>
          </a:ln>
        </p:spPr>
      </p:pic>
      <p:pic>
        <p:nvPicPr>
          <p:cNvPr id="107" name="Google Shape;107;p14"/>
          <p:cNvPicPr preferRelativeResize="0"/>
          <p:nvPr/>
        </p:nvPicPr>
        <p:blipFill>
          <a:blip r:embed="rId6">
            <a:alphaModFix/>
          </a:blip>
          <a:stretch>
            <a:fillRect/>
          </a:stretch>
        </p:blipFill>
        <p:spPr>
          <a:xfrm>
            <a:off x="7051650" y="5375850"/>
            <a:ext cx="5472400" cy="4716700"/>
          </a:xfrm>
          <a:prstGeom prst="rect">
            <a:avLst/>
          </a:prstGeom>
          <a:noFill/>
          <a:ln>
            <a:noFill/>
          </a:ln>
        </p:spPr>
      </p:pic>
      <p:pic>
        <p:nvPicPr>
          <p:cNvPr id="108" name="Google Shape;108;p14"/>
          <p:cNvPicPr preferRelativeResize="0"/>
          <p:nvPr/>
        </p:nvPicPr>
        <p:blipFill>
          <a:blip r:embed="rId7">
            <a:alphaModFix/>
          </a:blip>
          <a:stretch>
            <a:fillRect/>
          </a:stretch>
        </p:blipFill>
        <p:spPr>
          <a:xfrm>
            <a:off x="12527625" y="5772813"/>
            <a:ext cx="5230400" cy="392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sp>
        <p:nvSpPr>
          <p:cNvPr id="113" name="Google Shape;113;p15"/>
          <p:cNvSpPr/>
          <p:nvPr/>
        </p:nvSpPr>
        <p:spPr>
          <a:xfrm>
            <a:off x="12815588" y="0"/>
            <a:ext cx="5472300" cy="10287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4" name="Google Shape;114;p15"/>
          <p:cNvSpPr txBox="1"/>
          <p:nvPr/>
        </p:nvSpPr>
        <p:spPr>
          <a:xfrm>
            <a:off x="473174" y="2150900"/>
            <a:ext cx="7962900" cy="37632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2400">
                <a:solidFill>
                  <a:srgbClr val="331818"/>
                </a:solidFill>
                <a:latin typeface="Verdana"/>
                <a:ea typeface="Verdana"/>
                <a:cs typeface="Verdana"/>
                <a:sym typeface="Verdana"/>
              </a:rPr>
              <a:t>It can be seen that </a:t>
            </a:r>
            <a:r>
              <a:rPr lang="en-US" sz="2400">
                <a:solidFill>
                  <a:srgbClr val="331818"/>
                </a:solidFill>
                <a:latin typeface="Verdana"/>
                <a:ea typeface="Verdana"/>
                <a:cs typeface="Verdana"/>
                <a:sym typeface="Verdana"/>
              </a:rPr>
              <a:t>the </a:t>
            </a:r>
            <a:r>
              <a:rPr lang="en-US" sz="2400">
                <a:solidFill>
                  <a:srgbClr val="FF0000"/>
                </a:solidFill>
                <a:latin typeface="Verdana"/>
                <a:ea typeface="Verdana"/>
                <a:cs typeface="Verdana"/>
                <a:sym typeface="Verdana"/>
              </a:rPr>
              <a:t>checkout price</a:t>
            </a:r>
            <a:r>
              <a:rPr lang="en-US" sz="2400">
                <a:solidFill>
                  <a:srgbClr val="331818"/>
                </a:solidFill>
                <a:latin typeface="Verdana"/>
                <a:ea typeface="Verdana"/>
                <a:cs typeface="Verdana"/>
                <a:sym typeface="Verdana"/>
              </a:rPr>
              <a:t> is showing an </a:t>
            </a:r>
            <a:r>
              <a:rPr lang="en-US" sz="2400">
                <a:solidFill>
                  <a:srgbClr val="FF0000"/>
                </a:solidFill>
                <a:latin typeface="Verdana"/>
                <a:ea typeface="Verdana"/>
                <a:cs typeface="Verdana"/>
                <a:sym typeface="Verdana"/>
              </a:rPr>
              <a:t>inverse relationship</a:t>
            </a:r>
            <a:r>
              <a:rPr lang="en-US" sz="2400">
                <a:solidFill>
                  <a:srgbClr val="331818"/>
                </a:solidFill>
                <a:latin typeface="Verdana"/>
                <a:ea typeface="Verdana"/>
                <a:cs typeface="Verdana"/>
                <a:sym typeface="Verdana"/>
              </a:rPr>
              <a:t> with the </a:t>
            </a:r>
            <a:r>
              <a:rPr lang="en-US" sz="2400">
                <a:solidFill>
                  <a:srgbClr val="FF0000"/>
                </a:solidFill>
                <a:latin typeface="Verdana"/>
                <a:ea typeface="Verdana"/>
                <a:cs typeface="Verdana"/>
                <a:sym typeface="Verdana"/>
              </a:rPr>
              <a:t>number of orders. </a:t>
            </a:r>
            <a:endParaRPr sz="2400">
              <a:solidFill>
                <a:srgbClr val="FF0000"/>
              </a:solidFill>
              <a:latin typeface="Verdana"/>
              <a:ea typeface="Verdana"/>
              <a:cs typeface="Verdana"/>
              <a:sym typeface="Verdana"/>
            </a:endParaRPr>
          </a:p>
          <a:p>
            <a:pPr indent="0" lvl="0" marL="12700" marR="5080" rtl="0" algn="l">
              <a:lnSpc>
                <a:spcPct val="114599"/>
              </a:lnSpc>
              <a:spcBef>
                <a:spcPts val="0"/>
              </a:spcBef>
              <a:spcAft>
                <a:spcPts val="0"/>
              </a:spcAft>
              <a:buNone/>
            </a:pPr>
            <a:r>
              <a:t/>
            </a:r>
            <a:endParaRPr sz="2400">
              <a:solidFill>
                <a:schemeClr val="dk1"/>
              </a:solidFill>
              <a:latin typeface="Verdana"/>
              <a:ea typeface="Verdana"/>
              <a:cs typeface="Verdana"/>
              <a:sym typeface="Verdana"/>
            </a:endParaRPr>
          </a:p>
          <a:p>
            <a:pPr indent="0" lvl="0" marL="12700" marR="5080" rtl="0" algn="l">
              <a:lnSpc>
                <a:spcPct val="114599"/>
              </a:lnSpc>
              <a:spcBef>
                <a:spcPts val="0"/>
              </a:spcBef>
              <a:spcAft>
                <a:spcPts val="0"/>
              </a:spcAft>
              <a:buNone/>
            </a:pPr>
            <a:r>
              <a:rPr lang="en-US" sz="2400">
                <a:solidFill>
                  <a:schemeClr val="dk1"/>
                </a:solidFill>
                <a:latin typeface="Verdana"/>
                <a:ea typeface="Verdana"/>
                <a:cs typeface="Verdana"/>
                <a:sym typeface="Verdana"/>
              </a:rPr>
              <a:t>As we can see when the checkout price was low or less the number of orders were in large numbers. </a:t>
            </a:r>
            <a:endParaRPr sz="2400">
              <a:solidFill>
                <a:schemeClr val="dk1"/>
              </a:solidFill>
              <a:latin typeface="Verdana"/>
              <a:ea typeface="Verdana"/>
              <a:cs typeface="Verdana"/>
              <a:sym typeface="Verdana"/>
            </a:endParaRPr>
          </a:p>
          <a:p>
            <a:pPr indent="0" lvl="0" marL="12700" marR="5080" rtl="0" algn="l">
              <a:lnSpc>
                <a:spcPct val="114599"/>
              </a:lnSpc>
              <a:spcBef>
                <a:spcPts val="0"/>
              </a:spcBef>
              <a:spcAft>
                <a:spcPts val="0"/>
              </a:spcAft>
              <a:buNone/>
            </a:pPr>
            <a:r>
              <a:t/>
            </a:r>
            <a:endParaRPr sz="2400">
              <a:solidFill>
                <a:schemeClr val="dk1"/>
              </a:solidFill>
              <a:latin typeface="Verdana"/>
              <a:ea typeface="Verdana"/>
              <a:cs typeface="Verdana"/>
              <a:sym typeface="Verdana"/>
            </a:endParaRPr>
          </a:p>
          <a:p>
            <a:pPr indent="0" lvl="0" marL="12700" marR="5080" rtl="0" algn="l">
              <a:lnSpc>
                <a:spcPct val="114599"/>
              </a:lnSpc>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lnSpc>
                <a:spcPct val="100000"/>
              </a:lnSpc>
              <a:spcBef>
                <a:spcPts val="15"/>
              </a:spcBef>
              <a:spcAft>
                <a:spcPts val="0"/>
              </a:spcAft>
              <a:buNone/>
            </a:pPr>
            <a:r>
              <a:t/>
            </a:r>
            <a:endParaRPr sz="2700">
              <a:latin typeface="Verdana"/>
              <a:ea typeface="Verdana"/>
              <a:cs typeface="Verdana"/>
              <a:sym typeface="Verdana"/>
            </a:endParaRPr>
          </a:p>
          <a:p>
            <a:pPr indent="0" lvl="0" marL="0" marR="167005" rtl="0" algn="l">
              <a:lnSpc>
                <a:spcPct val="114599"/>
              </a:lnSpc>
              <a:spcBef>
                <a:spcPts val="0"/>
              </a:spcBef>
              <a:spcAft>
                <a:spcPts val="0"/>
              </a:spcAft>
              <a:buNone/>
            </a:pPr>
            <a:r>
              <a:t/>
            </a:r>
            <a:endParaRPr sz="2400">
              <a:latin typeface="Verdana"/>
              <a:ea typeface="Verdana"/>
              <a:cs typeface="Verdana"/>
              <a:sym typeface="Verdana"/>
            </a:endParaRPr>
          </a:p>
        </p:txBody>
      </p:sp>
      <p:sp>
        <p:nvSpPr>
          <p:cNvPr id="115" name="Google Shape;115;p15"/>
          <p:cNvSpPr txBox="1"/>
          <p:nvPr>
            <p:ph type="title"/>
          </p:nvPr>
        </p:nvSpPr>
        <p:spPr>
          <a:xfrm>
            <a:off x="648525" y="291450"/>
            <a:ext cx="11758200" cy="957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0" lIns="0" spcFirstLastPara="1" rIns="0" wrap="square" tIns="12700">
            <a:spAutoFit/>
          </a:bodyPr>
          <a:lstStyle/>
          <a:p>
            <a:pPr indent="0" lvl="0" marL="0" rtl="0" algn="l">
              <a:lnSpc>
                <a:spcPct val="95855"/>
              </a:lnSpc>
              <a:spcBef>
                <a:spcPts val="0"/>
              </a:spcBef>
              <a:spcAft>
                <a:spcPts val="0"/>
              </a:spcAft>
              <a:buNone/>
            </a:pPr>
            <a:r>
              <a:rPr lang="en-US" sz="6400">
                <a:solidFill>
                  <a:schemeClr val="dk1"/>
                </a:solidFill>
              </a:rPr>
              <a:t>Analysing the check_out_price:</a:t>
            </a:r>
            <a:endParaRPr sz="13150">
              <a:solidFill>
                <a:schemeClr val="dk1"/>
              </a:solidFill>
              <a:latin typeface="Arial"/>
              <a:ea typeface="Arial"/>
              <a:cs typeface="Arial"/>
              <a:sym typeface="Arial"/>
            </a:endParaRPr>
          </a:p>
        </p:txBody>
      </p:sp>
      <p:pic>
        <p:nvPicPr>
          <p:cNvPr id="116" name="Google Shape;116;p15"/>
          <p:cNvPicPr preferRelativeResize="0"/>
          <p:nvPr/>
        </p:nvPicPr>
        <p:blipFill>
          <a:blip r:embed="rId4">
            <a:alphaModFix/>
          </a:blip>
          <a:stretch>
            <a:fillRect/>
          </a:stretch>
        </p:blipFill>
        <p:spPr>
          <a:xfrm>
            <a:off x="3668025" y="4572000"/>
            <a:ext cx="10951950" cy="5475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