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h/HdaCtQl85cVpjUZSFtNgRdK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7165863b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7165863b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7165863b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7165863b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7165863b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7165863b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2b1f4011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2b1f401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2b1f4011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2b1f4011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7165863b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7165863b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7165863b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7165863b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7165863b0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7165863b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7165863b0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7165863b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65863b0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7165863b0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7165863b0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7165863b0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7165863b0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7165863b0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7165863b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7165863b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83713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5479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7774055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84812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59833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05355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6102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34349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89825" y="16947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964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8455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0725-2890-4F0B-B595-44BC568F6F34}" type="datetimeFigureOut">
              <a:rPr lang="en-IN" smtClean="0"/>
              <a:t>20-06-2025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4379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A0725-2890-4F0B-B595-44BC568F6F34}"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57212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A0725-2890-4F0B-B595-44BC568F6F34}" type="datetimeFigureOut">
              <a:rPr lang="en-IN" smtClean="0"/>
              <a:t>20-06-2025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28457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A0725-2890-4F0B-B595-44BC568F6F34}" type="datetimeFigureOut">
              <a:rPr lang="en-IN" smtClean="0"/>
              <a:t>20-06-2025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14510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A0725-2890-4F0B-B595-44BC568F6F34}" type="datetimeFigureOut">
              <a:rPr lang="en-IN" smtClean="0"/>
              <a:t>20-06-2025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03765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9A0725-2890-4F0B-B595-44BC568F6F34}"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6622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A9A0725-2890-4F0B-B595-44BC568F6F34}" type="datetimeFigureOut">
              <a:rPr lang="en-IN" smtClean="0"/>
              <a:t>20-06-2025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55703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CA9A0725-2890-4F0B-B595-44BC568F6F34}" type="datetimeFigureOut">
              <a:rPr lang="en-IN" smtClean="0"/>
              <a:t>20-06-2025</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66504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133950" y="1065800"/>
            <a:ext cx="7705800" cy="79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5300" dirty="0"/>
              <a:t>Crop Recommendation using ML</a:t>
            </a:r>
            <a:endParaRPr sz="5300" dirty="0"/>
          </a:p>
        </p:txBody>
      </p:sp>
      <p:sp>
        <p:nvSpPr>
          <p:cNvPr id="79" name="Google Shape;79;p1"/>
          <p:cNvSpPr txBox="1">
            <a:spLocks noGrp="1"/>
          </p:cNvSpPr>
          <p:nvPr>
            <p:ph type="subTitle" idx="1"/>
          </p:nvPr>
        </p:nvSpPr>
        <p:spPr>
          <a:xfrm>
            <a:off x="592850" y="2247200"/>
            <a:ext cx="7705800" cy="20496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f7165863b0_0_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50">
                <a:solidFill>
                  <a:srgbClr val="3C4043"/>
                </a:solidFill>
                <a:latin typeface="Roboto"/>
                <a:ea typeface="Roboto"/>
                <a:cs typeface="Roboto"/>
                <a:sym typeface="Roboto"/>
              </a:rPr>
              <a:t>Methodology </a:t>
            </a:r>
            <a:r>
              <a:rPr lang="en"/>
              <a:t>Continued..</a:t>
            </a:r>
            <a:endParaRPr/>
          </a:p>
        </p:txBody>
      </p:sp>
      <p:sp>
        <p:nvSpPr>
          <p:cNvPr id="149" name="Google Shape;149;gf7165863b0_0_28"/>
          <p:cNvSpPr txBox="1">
            <a:spLocks noGrp="1"/>
          </p:cNvSpPr>
          <p:nvPr>
            <p:ph type="body" idx="1"/>
          </p:nvPr>
        </p:nvSpPr>
        <p:spPr>
          <a:xfrm>
            <a:off x="311700" y="1152475"/>
            <a:ext cx="8520600" cy="38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a:solidFill>
                  <a:schemeClr val="accent2"/>
                </a:solidFill>
                <a:highlight>
                  <a:srgbClr val="FFFFFF"/>
                </a:highlight>
              </a:rPr>
              <a:t>Relationship Analysis</a:t>
            </a:r>
            <a:endParaRPr dirty="0">
              <a:solidFill>
                <a:schemeClr val="accent2"/>
              </a:solidFill>
              <a:highlight>
                <a:srgbClr val="FFFFFF"/>
              </a:highlight>
            </a:endParaRPr>
          </a:p>
          <a:p>
            <a:pPr marL="0" lvl="0" indent="0" algn="l" rtl="0">
              <a:spcBef>
                <a:spcPts val="0"/>
              </a:spcBef>
              <a:spcAft>
                <a:spcPts val="0"/>
              </a:spcAft>
              <a:buNone/>
            </a:pPr>
            <a:r>
              <a:rPr lang="en" dirty="0"/>
              <a:t>	● </a:t>
            </a:r>
            <a:r>
              <a:rPr lang="en" dirty="0">
                <a:solidFill>
                  <a:schemeClr val="accent2"/>
                </a:solidFill>
                <a:highlight>
                  <a:srgbClr val="FFFFFF"/>
                </a:highlight>
              </a:rPr>
              <a:t>Correlation				</a:t>
            </a:r>
            <a:endParaRPr dirty="0"/>
          </a:p>
          <a:p>
            <a:pPr marL="0" lvl="0" indent="0" algn="l" rtl="0">
              <a:spcBef>
                <a:spcPts val="0"/>
              </a:spcBef>
              <a:spcAft>
                <a:spcPts val="0"/>
              </a:spcAft>
              <a:buNone/>
            </a:pPr>
            <a:r>
              <a:rPr lang="en" dirty="0"/>
              <a:t>	● </a:t>
            </a:r>
            <a:r>
              <a:rPr lang="en" dirty="0">
                <a:solidFill>
                  <a:schemeClr val="accent2"/>
                </a:solidFill>
                <a:highlight>
                  <a:srgbClr val="FFFFFF"/>
                </a:highlight>
              </a:rPr>
              <a:t>Plotting heatmap</a:t>
            </a:r>
            <a:endParaRPr dirty="0">
              <a:solidFill>
                <a:schemeClr val="accent2"/>
              </a:solidFill>
              <a:highlight>
                <a:srgbClr val="FFFFFF"/>
              </a:highlight>
            </a:endParaRPr>
          </a:p>
          <a:p>
            <a:pPr marL="0" lvl="0" indent="0" algn="l" rtl="0">
              <a:spcBef>
                <a:spcPts val="0"/>
              </a:spcBef>
              <a:spcAft>
                <a:spcPts val="0"/>
              </a:spcAft>
              <a:buNone/>
            </a:pPr>
            <a:r>
              <a:rPr lang="en" dirty="0">
                <a:solidFill>
                  <a:schemeClr val="accent2"/>
                </a:solidFill>
                <a:highlight>
                  <a:srgbClr val="FFFFFF"/>
                </a:highlight>
              </a:rPr>
              <a:t>	</a:t>
            </a:r>
            <a:r>
              <a:rPr lang="en" dirty="0"/>
              <a:t>● </a:t>
            </a:r>
            <a:r>
              <a:rPr lang="en" dirty="0">
                <a:solidFill>
                  <a:schemeClr val="accent2"/>
                </a:solidFill>
                <a:highlight>
                  <a:srgbClr val="FFFFFF"/>
                </a:highlight>
              </a:rPr>
              <a:t>Plotting pairgrid</a:t>
            </a:r>
            <a:endParaRPr dirty="0">
              <a:solidFill>
                <a:schemeClr val="accent2"/>
              </a:solidFill>
              <a:highlight>
                <a:srgbClr val="FFFFFF"/>
              </a:highlight>
            </a:endParaRPr>
          </a:p>
          <a:p>
            <a:pPr marL="0" lvl="0" indent="0" algn="l" rtl="0">
              <a:spcBef>
                <a:spcPts val="0"/>
              </a:spcBef>
              <a:spcAft>
                <a:spcPts val="0"/>
              </a:spcAft>
              <a:buNone/>
            </a:pPr>
            <a:r>
              <a:rPr lang="en" dirty="0"/>
              <a:t>	● </a:t>
            </a:r>
            <a:r>
              <a:rPr lang="en" dirty="0">
                <a:solidFill>
                  <a:schemeClr val="accent2"/>
                </a:solidFill>
                <a:highlight>
                  <a:srgbClr val="FFFFFF"/>
                </a:highlight>
              </a:rPr>
              <a:t>Plotting Relational Plot</a:t>
            </a:r>
            <a:endParaRPr dirty="0">
              <a:solidFill>
                <a:schemeClr val="accent2"/>
              </a:solidFill>
              <a:highlight>
                <a:srgbClr val="FFFFFF"/>
              </a:highlight>
            </a:endParaRPr>
          </a:p>
          <a:p>
            <a:pPr marL="0" lvl="0" indent="0" algn="l" rtl="0">
              <a:spcBef>
                <a:spcPts val="0"/>
              </a:spcBef>
              <a:spcAft>
                <a:spcPts val="0"/>
              </a:spcAft>
              <a:buNone/>
            </a:pPr>
            <a:r>
              <a:rPr lang="en" dirty="0">
                <a:solidFill>
                  <a:schemeClr val="accent2"/>
                </a:solidFill>
                <a:highlight>
                  <a:srgbClr val="FFFFFF"/>
                </a:highlight>
              </a:rPr>
              <a:t>	</a:t>
            </a:r>
            <a:r>
              <a:rPr lang="en" dirty="0"/>
              <a:t>● </a:t>
            </a:r>
            <a:r>
              <a:rPr lang="en" dirty="0">
                <a:solidFill>
                  <a:schemeClr val="accent2"/>
                </a:solidFill>
                <a:highlight>
                  <a:srgbClr val="FFFFFF"/>
                </a:highlight>
              </a:rPr>
              <a:t>Data distribution plot</a:t>
            </a:r>
            <a:endParaRPr dirty="0"/>
          </a:p>
          <a:p>
            <a:pPr marL="0" lvl="0" indent="0" algn="l" rtl="0">
              <a:spcBef>
                <a:spcPts val="0"/>
              </a:spcBef>
              <a:spcAft>
                <a:spcPts val="0"/>
              </a:spcAft>
              <a:buNone/>
            </a:pPr>
            <a:r>
              <a:rPr lang="en" dirty="0"/>
              <a:t>	● </a:t>
            </a:r>
            <a:r>
              <a:rPr lang="en" dirty="0">
                <a:solidFill>
                  <a:schemeClr val="accent2"/>
                </a:solidFill>
                <a:highlight>
                  <a:srgbClr val="FFFFFF"/>
                </a:highlight>
              </a:rPr>
              <a:t>Plotting mean value of all features for each crop type</a:t>
            </a:r>
            <a:endParaRPr dirty="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 dirty="0"/>
              <a:t>●</a:t>
            </a:r>
            <a:r>
              <a:rPr lang="en" dirty="0">
                <a:solidFill>
                  <a:schemeClr val="dk1"/>
                </a:solidFill>
              </a:rPr>
              <a:t> Different Machine Learning Algorithms have been used and comparing results : </a:t>
            </a:r>
            <a:endParaRPr dirty="0">
              <a:solidFill>
                <a:schemeClr val="dk1"/>
              </a:solidFill>
            </a:endParaRPr>
          </a:p>
          <a:p>
            <a:pPr marL="0" lvl="0" indent="457200" algn="l" rtl="0">
              <a:spcBef>
                <a:spcPts val="0"/>
              </a:spcBef>
              <a:spcAft>
                <a:spcPts val="0"/>
              </a:spcAft>
              <a:buClr>
                <a:schemeClr val="dk1"/>
              </a:buClr>
              <a:buSzPts val="1100"/>
              <a:buFont typeface="Arial"/>
              <a:buNone/>
            </a:pPr>
            <a:r>
              <a:rPr lang="en" dirty="0">
                <a:solidFill>
                  <a:schemeClr val="dk1"/>
                </a:solidFill>
              </a:rPr>
              <a:t>● Logistic regression, 			● Decision tree with Adaboost</a:t>
            </a:r>
            <a:endParaRPr dirty="0">
              <a:solidFill>
                <a:schemeClr val="dk1"/>
              </a:solidFill>
            </a:endParaRPr>
          </a:p>
          <a:p>
            <a:pPr marL="0" lvl="0" indent="457200" algn="l" rtl="0">
              <a:spcBef>
                <a:spcPts val="0"/>
              </a:spcBef>
              <a:spcAft>
                <a:spcPts val="0"/>
              </a:spcAft>
              <a:buClr>
                <a:schemeClr val="dk1"/>
              </a:buClr>
              <a:buSzPts val="1100"/>
              <a:buFont typeface="Arial"/>
              <a:buNone/>
            </a:pPr>
            <a:r>
              <a:rPr lang="en" dirty="0">
                <a:solidFill>
                  <a:schemeClr val="dk1"/>
                </a:solidFill>
              </a:rPr>
              <a:t>● Naive Bayes,				        ● Artificial Neural Network(MLP)</a:t>
            </a:r>
            <a:endParaRPr dirty="0">
              <a:solidFill>
                <a:schemeClr val="dk1"/>
              </a:solidFill>
            </a:endParaRPr>
          </a:p>
          <a:p>
            <a:pPr marL="0" lvl="0" indent="457200" algn="l" rtl="0">
              <a:spcBef>
                <a:spcPts val="0"/>
              </a:spcBef>
              <a:spcAft>
                <a:spcPts val="0"/>
              </a:spcAft>
              <a:buClr>
                <a:schemeClr val="dk1"/>
              </a:buClr>
              <a:buSzPts val="1100"/>
              <a:buFont typeface="Arial"/>
              <a:buNone/>
            </a:pPr>
            <a:r>
              <a:rPr lang="en" dirty="0">
                <a:solidFill>
                  <a:schemeClr val="dk1"/>
                </a:solidFill>
              </a:rPr>
              <a:t>●  Decision Tree,				● Support Vector Machine</a:t>
            </a:r>
            <a:endParaRPr dirty="0">
              <a:solidFill>
                <a:schemeClr val="dk1"/>
              </a:solidFill>
            </a:endParaRPr>
          </a:p>
          <a:p>
            <a:pPr marL="0" lvl="0" indent="457200" algn="l" rtl="0">
              <a:spcBef>
                <a:spcPts val="0"/>
              </a:spcBef>
              <a:spcAft>
                <a:spcPts val="0"/>
              </a:spcAft>
              <a:buClr>
                <a:schemeClr val="dk1"/>
              </a:buClr>
              <a:buSzPts val="1100"/>
              <a:buFont typeface="Arial"/>
              <a:buNone/>
            </a:pPr>
            <a:r>
              <a:rPr lang="en" dirty="0">
                <a:solidFill>
                  <a:schemeClr val="dk1"/>
                </a:solidFill>
              </a:rPr>
              <a:t>●  Random Forest</a:t>
            </a:r>
            <a:endParaRPr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f7165863b0_0_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3C4043"/>
                </a:solidFill>
                <a:latin typeface="Roboto"/>
                <a:ea typeface="Roboto"/>
                <a:cs typeface="Roboto"/>
                <a:sym typeface="Roboto"/>
              </a:rPr>
              <a:t>Results/Analysis/conclusion</a:t>
            </a:r>
            <a:endParaRPr sz="3000"/>
          </a:p>
        </p:txBody>
      </p:sp>
      <p:sp>
        <p:nvSpPr>
          <p:cNvPr id="155" name="Google Shape;155;gf7165863b0_0_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In dataset we don’t have null values</a:t>
            </a:r>
            <a:endParaRPr/>
          </a:p>
          <a:p>
            <a:pPr marL="0" lvl="0" indent="0" algn="l" rtl="0">
              <a:spcBef>
                <a:spcPts val="0"/>
              </a:spcBef>
              <a:spcAft>
                <a:spcPts val="0"/>
              </a:spcAft>
              <a:buNone/>
            </a:pPr>
            <a:r>
              <a:rPr lang="en"/>
              <a:t>● In dataset we don’t have any repeated data</a:t>
            </a:r>
            <a:endParaRPr/>
          </a:p>
          <a:p>
            <a:pPr marL="0" lvl="0" indent="0" algn="l" rtl="0">
              <a:spcBef>
                <a:spcPts val="0"/>
              </a:spcBef>
              <a:spcAft>
                <a:spcPts val="0"/>
              </a:spcAft>
              <a:buNone/>
            </a:pPr>
            <a:r>
              <a:rPr lang="en"/>
              <a:t>● Features are not skewed</a:t>
            </a:r>
            <a:endParaRPr/>
          </a:p>
          <a:p>
            <a:pPr marL="0" lvl="0" indent="0" algn="l" rtl="0">
              <a:spcBef>
                <a:spcPts val="0"/>
              </a:spcBef>
              <a:spcAft>
                <a:spcPts val="0"/>
              </a:spcAft>
              <a:buClr>
                <a:schemeClr val="dk1"/>
              </a:buClr>
              <a:buSzPts val="1100"/>
              <a:buFont typeface="Arial"/>
              <a:buNone/>
            </a:pPr>
            <a:r>
              <a:rPr lang="en"/>
              <a:t>● Heat map plot for </a:t>
            </a:r>
            <a:endParaRPr/>
          </a:p>
          <a:p>
            <a:pPr marL="0" lvl="0" indent="457200" algn="l" rtl="0">
              <a:spcBef>
                <a:spcPts val="0"/>
              </a:spcBef>
              <a:spcAft>
                <a:spcPts val="0"/>
              </a:spcAft>
              <a:buClr>
                <a:schemeClr val="dk1"/>
              </a:buClr>
              <a:buSzPts val="1100"/>
              <a:buFont typeface="Arial"/>
              <a:buNone/>
            </a:pPr>
            <a:r>
              <a:rPr lang="en"/>
              <a:t>Correlation  :</a:t>
            </a:r>
            <a:endParaRPr/>
          </a:p>
          <a:p>
            <a:pPr marL="0" lvl="0" indent="457200" algn="l" rtl="0">
              <a:spcBef>
                <a:spcPts val="0"/>
              </a:spcBef>
              <a:spcAft>
                <a:spcPts val="0"/>
              </a:spcAft>
              <a:buClr>
                <a:schemeClr val="dk1"/>
              </a:buClr>
              <a:buSzPts val="1100"/>
              <a:buFont typeface="Arial"/>
              <a:buNone/>
            </a:pPr>
            <a:endParaRPr/>
          </a:p>
        </p:txBody>
      </p:sp>
      <p:pic>
        <p:nvPicPr>
          <p:cNvPr id="156" name="Google Shape;156;gf7165863b0_0_7"/>
          <p:cNvPicPr preferRelativeResize="0"/>
          <p:nvPr/>
        </p:nvPicPr>
        <p:blipFill>
          <a:blip r:embed="rId3">
            <a:alphaModFix/>
          </a:blip>
          <a:stretch>
            <a:fillRect/>
          </a:stretch>
        </p:blipFill>
        <p:spPr>
          <a:xfrm>
            <a:off x="3501125" y="1965950"/>
            <a:ext cx="5309299"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f7165863b0_0_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rgbClr val="3C4043"/>
                </a:solidFill>
                <a:latin typeface="Roboto"/>
                <a:ea typeface="Roboto"/>
                <a:cs typeface="Roboto"/>
                <a:sym typeface="Roboto"/>
              </a:rPr>
              <a:t>Results/Analysis/conclusion </a:t>
            </a:r>
            <a:r>
              <a:rPr lang="en"/>
              <a:t>Continued..</a:t>
            </a:r>
            <a:endParaRPr sz="3000">
              <a:solidFill>
                <a:srgbClr val="3C4043"/>
              </a:solidFill>
              <a:latin typeface="Roboto"/>
              <a:ea typeface="Roboto"/>
              <a:cs typeface="Roboto"/>
              <a:sym typeface="Roboto"/>
            </a:endParaRPr>
          </a:p>
          <a:p>
            <a:pPr marL="0" lvl="0" indent="0" algn="l" rtl="0">
              <a:spcBef>
                <a:spcPts val="0"/>
              </a:spcBef>
              <a:spcAft>
                <a:spcPts val="0"/>
              </a:spcAft>
              <a:buNone/>
            </a:pPr>
            <a:endParaRPr sz="1800"/>
          </a:p>
          <a:p>
            <a:pPr marL="1828800" lvl="0" indent="457200" algn="l" rtl="0">
              <a:spcBef>
                <a:spcPts val="0"/>
              </a:spcBef>
              <a:spcAft>
                <a:spcPts val="0"/>
              </a:spcAft>
              <a:buNone/>
            </a:pPr>
            <a:r>
              <a:rPr lang="en" sz="1800" b="1"/>
              <a:t>Accuracy of Different Models</a:t>
            </a:r>
            <a:endParaRPr sz="1800" b="1"/>
          </a:p>
          <a:p>
            <a:pPr marL="0" lvl="0" indent="0" algn="l" rtl="0">
              <a:spcBef>
                <a:spcPts val="0"/>
              </a:spcBef>
              <a:spcAft>
                <a:spcPts val="0"/>
              </a:spcAft>
              <a:buNone/>
            </a:pPr>
            <a:r>
              <a:rPr lang="en" sz="1800">
                <a:solidFill>
                  <a:schemeClr val="dk2"/>
                </a:solidFill>
              </a:rPr>
              <a:t>● </a:t>
            </a:r>
            <a:r>
              <a:rPr lang="en" sz="1800"/>
              <a:t>Logistic Regression : 77.68%	</a:t>
            </a:r>
            <a:endParaRPr sz="1800"/>
          </a:p>
          <a:p>
            <a:pPr marL="0" lvl="0" indent="0" algn="l" rtl="0">
              <a:spcBef>
                <a:spcPts val="0"/>
              </a:spcBef>
              <a:spcAft>
                <a:spcPts val="0"/>
              </a:spcAft>
              <a:buNone/>
            </a:pPr>
            <a:r>
              <a:rPr lang="en" sz="1800"/>
              <a:t>		</a:t>
            </a:r>
            <a:endParaRPr sz="1800"/>
          </a:p>
          <a:p>
            <a:pPr marL="0" lvl="0" indent="0" algn="l" rtl="0">
              <a:spcBef>
                <a:spcPts val="0"/>
              </a:spcBef>
              <a:spcAft>
                <a:spcPts val="0"/>
              </a:spcAft>
              <a:buNone/>
            </a:pPr>
            <a:r>
              <a:rPr lang="en" sz="1800">
                <a:solidFill>
                  <a:schemeClr val="dk2"/>
                </a:solidFill>
              </a:rPr>
              <a:t>● </a:t>
            </a:r>
            <a:r>
              <a:rPr lang="en" sz="1800"/>
              <a:t>Decision Tree : 72.83%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solidFill>
                  <a:schemeClr val="dk2"/>
                </a:solidFill>
              </a:rPr>
              <a:t>● Decision Tree with Adaboost : 89.58%</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solidFill>
                <a:schemeClr val="dk2"/>
              </a:solidFill>
            </a:endParaRPr>
          </a:p>
          <a:p>
            <a:pPr marL="0" lvl="0" indent="0" algn="l" rtl="0">
              <a:spcBef>
                <a:spcPts val="0"/>
              </a:spcBef>
              <a:spcAft>
                <a:spcPts val="0"/>
              </a:spcAft>
              <a:buClr>
                <a:schemeClr val="dk1"/>
              </a:buClr>
              <a:buSzPts val="1100"/>
              <a:buFont typeface="Arial"/>
              <a:buNone/>
            </a:pPr>
            <a:r>
              <a:rPr lang="en" sz="1800">
                <a:solidFill>
                  <a:schemeClr val="dk2"/>
                </a:solidFill>
              </a:rPr>
              <a:t>● </a:t>
            </a:r>
            <a:r>
              <a:rPr lang="en" sz="1800"/>
              <a:t>Random Forest :  92.6% </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 sz="1800">
                <a:solidFill>
                  <a:schemeClr val="dk2"/>
                </a:solidFill>
              </a:rPr>
              <a:t>● </a:t>
            </a:r>
            <a:r>
              <a:rPr lang="en" sz="1800"/>
              <a:t>Naive Bayes : 39.06 %</a:t>
            </a:r>
            <a:endParaRPr sz="1800"/>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100"/>
              <a:buFont typeface="Arial"/>
              <a:buNone/>
            </a:pPr>
            <a:r>
              <a:rPr lang="en" sz="1800">
                <a:solidFill>
                  <a:schemeClr val="dk2"/>
                </a:solidFill>
              </a:rPr>
              <a:t>● Artificial neural networks : 98.38 % </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solidFill>
                <a:schemeClr val="dk2"/>
              </a:solidFill>
            </a:endParaRPr>
          </a:p>
          <a:p>
            <a:pPr marL="0" lvl="0" indent="0" algn="l" rtl="0">
              <a:spcBef>
                <a:spcPts val="0"/>
              </a:spcBef>
              <a:spcAft>
                <a:spcPts val="0"/>
              </a:spcAft>
              <a:buClr>
                <a:schemeClr val="dk1"/>
              </a:buClr>
              <a:buSzPts val="1100"/>
              <a:buFont typeface="Arial"/>
              <a:buNone/>
            </a:pPr>
            <a:r>
              <a:rPr lang="en" sz="1800">
                <a:solidFill>
                  <a:schemeClr val="dk2"/>
                </a:solidFill>
              </a:rPr>
              <a:t>● Support vector machine : 96.91 %</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02b1f40110_0_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rgbClr val="3C4043"/>
                </a:solidFill>
                <a:latin typeface="Roboto"/>
                <a:ea typeface="Roboto"/>
                <a:cs typeface="Roboto"/>
                <a:sym typeface="Roboto"/>
              </a:rPr>
              <a:t>Results/Analysis/conclusion </a:t>
            </a:r>
            <a:r>
              <a:rPr lang="en"/>
              <a:t>Continued..</a:t>
            </a:r>
            <a:endParaRPr/>
          </a:p>
        </p:txBody>
      </p:sp>
      <p:pic>
        <p:nvPicPr>
          <p:cNvPr id="167" name="Google Shape;167;g102b1f40110_0_6"/>
          <p:cNvPicPr preferRelativeResize="0"/>
          <p:nvPr/>
        </p:nvPicPr>
        <p:blipFill>
          <a:blip r:embed="rId3">
            <a:alphaModFix/>
          </a:blip>
          <a:stretch>
            <a:fillRect/>
          </a:stretch>
        </p:blipFill>
        <p:spPr>
          <a:xfrm>
            <a:off x="422900" y="1227725"/>
            <a:ext cx="8126751" cy="326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02b1f40110_0_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rgbClr val="3C4043"/>
                </a:solidFill>
                <a:latin typeface="Roboto"/>
                <a:ea typeface="Roboto"/>
                <a:cs typeface="Roboto"/>
                <a:sym typeface="Roboto"/>
              </a:rPr>
              <a:t>Results/Analysis/conclusion </a:t>
            </a:r>
            <a:r>
              <a:rPr lang="en"/>
              <a:t>Continued..</a:t>
            </a:r>
            <a:endParaRPr sz="3000">
              <a:solidFill>
                <a:srgbClr val="3C4043"/>
              </a:solidFill>
              <a:latin typeface="Roboto"/>
              <a:ea typeface="Roboto"/>
              <a:cs typeface="Roboto"/>
              <a:sym typeface="Roboto"/>
            </a:endParaRPr>
          </a:p>
          <a:p>
            <a:pPr marL="0" lvl="0" indent="0" algn="l" rtl="0">
              <a:spcBef>
                <a:spcPts val="0"/>
              </a:spcBef>
              <a:spcAft>
                <a:spcPts val="0"/>
              </a:spcAft>
              <a:buNone/>
            </a:pPr>
            <a:endParaRPr/>
          </a:p>
        </p:txBody>
      </p:sp>
      <p:sp>
        <p:nvSpPr>
          <p:cNvPr id="173" name="Google Shape;173;g102b1f40110_0_21"/>
          <p:cNvSpPr txBox="1">
            <a:spLocks noGrp="1"/>
          </p:cNvSpPr>
          <p:nvPr>
            <p:ph type="body" idx="1"/>
          </p:nvPr>
        </p:nvSpPr>
        <p:spPr>
          <a:xfrm>
            <a:off x="311700" y="925825"/>
            <a:ext cx="8520600" cy="4115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b="1"/>
              <a:t>From the Accuracy plot we can infer that</a:t>
            </a:r>
            <a:endParaRPr b="1"/>
          </a:p>
          <a:p>
            <a:pPr marL="457200" lvl="0" indent="-342900" algn="l" rtl="0">
              <a:spcBef>
                <a:spcPts val="0"/>
              </a:spcBef>
              <a:spcAft>
                <a:spcPts val="0"/>
              </a:spcAft>
              <a:buSzPts val="1800"/>
              <a:buChar char="●"/>
            </a:pPr>
            <a:r>
              <a:rPr lang="en"/>
              <a:t>Naive-bayes has least accuracy, around 40 % . This is because naive bayes assume independency of features which is not a case in practical scenario.</a:t>
            </a:r>
            <a:endParaRPr/>
          </a:p>
          <a:p>
            <a:pPr marL="457200" lvl="0" indent="-342900" algn="l" rtl="0">
              <a:spcBef>
                <a:spcPts val="0"/>
              </a:spcBef>
              <a:spcAft>
                <a:spcPts val="0"/>
              </a:spcAft>
              <a:buSzPts val="1800"/>
              <a:buChar char="●"/>
            </a:pPr>
            <a:r>
              <a:rPr lang="en"/>
              <a:t>Logistic Regression performs okay-ish (77%).</a:t>
            </a:r>
            <a:endParaRPr/>
          </a:p>
          <a:p>
            <a:pPr marL="457200" lvl="0" indent="-342900" algn="l" rtl="0">
              <a:spcBef>
                <a:spcPts val="0"/>
              </a:spcBef>
              <a:spcAft>
                <a:spcPts val="0"/>
              </a:spcAft>
              <a:buSzPts val="1800"/>
              <a:buChar char="●"/>
            </a:pPr>
            <a:r>
              <a:rPr lang="en"/>
              <a:t>Decision Tree has less accuracy(72%) than Random Forest (92%) / Decision Tree with adaboost(90%) as it is generally the case that Decision Tree overfit our training data.</a:t>
            </a:r>
            <a:endParaRPr/>
          </a:p>
          <a:p>
            <a:pPr marL="457200" lvl="0" indent="-342900" algn="l" rtl="0">
              <a:spcBef>
                <a:spcPts val="0"/>
              </a:spcBef>
              <a:spcAft>
                <a:spcPts val="0"/>
              </a:spcAft>
              <a:buSzPts val="1800"/>
              <a:buChar char="●"/>
            </a:pPr>
            <a:r>
              <a:rPr lang="en"/>
              <a:t>Neural Network(98%) and SVM(96%) perform very well  and it is quite reasonable due to their complexity and they are strong  classifiers.</a:t>
            </a:r>
            <a:endParaRPr/>
          </a:p>
          <a:p>
            <a:pPr marL="457200" lvl="0" indent="-342900" algn="l" rtl="0">
              <a:spcBef>
                <a:spcPts val="0"/>
              </a:spcBef>
              <a:spcAft>
                <a:spcPts val="0"/>
              </a:spcAft>
              <a:buSzPts val="1800"/>
              <a:buChar char="●"/>
            </a:pPr>
            <a:r>
              <a:rPr lang="en"/>
              <a:t>The best model is Neural Network having accuray of 98%. On the other hand it has high complexity .</a:t>
            </a:r>
            <a:endParaRPr/>
          </a:p>
          <a:p>
            <a:pPr marL="457200" lvl="0" indent="-342900" algn="l" rtl="0">
              <a:spcBef>
                <a:spcPts val="0"/>
              </a:spcBef>
              <a:spcAft>
                <a:spcPts val="0"/>
              </a:spcAft>
              <a:buSzPts val="1800"/>
              <a:buChar char="●"/>
            </a:pPr>
            <a:r>
              <a:rPr lang="en"/>
              <a:t>Our optimal model is : 	1) Neural network complexity is not an issue.</a:t>
            </a:r>
            <a:endParaRPr/>
          </a:p>
          <a:p>
            <a:pPr marL="0" lvl="0" indent="0" algn="l" rtl="0">
              <a:spcBef>
                <a:spcPts val="0"/>
              </a:spcBef>
              <a:spcAft>
                <a:spcPts val="0"/>
              </a:spcAft>
              <a:buNone/>
            </a:pPr>
            <a:r>
              <a:rPr lang="en"/>
              <a:t>2) SVM is relatively less complex and has slightly less accuracy than neural network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f7165863b0_1_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a:ea typeface="Roboto"/>
                <a:cs typeface="Roboto"/>
                <a:sym typeface="Roboto"/>
              </a:rPr>
              <a:t>Motivation</a:t>
            </a:r>
            <a:endParaRPr sz="3000">
              <a:latin typeface="Roboto"/>
              <a:ea typeface="Roboto"/>
              <a:cs typeface="Roboto"/>
              <a:sym typeface="Roboto"/>
            </a:endParaRPr>
          </a:p>
        </p:txBody>
      </p:sp>
      <p:sp>
        <p:nvSpPr>
          <p:cNvPr id="85" name="Google Shape;85;gf7165863b0_1_5"/>
          <p:cNvSpPr txBox="1">
            <a:spLocks noGrp="1"/>
          </p:cNvSpPr>
          <p:nvPr>
            <p:ph type="body" idx="1"/>
          </p:nvPr>
        </p:nvSpPr>
        <p:spPr>
          <a:xfrm>
            <a:off x="311700" y="1015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India’s economy is vastly dependent upon the agricultural sector.</a:t>
            </a:r>
            <a:endParaRPr dirty="0"/>
          </a:p>
          <a:p>
            <a:pPr marL="457200" lvl="0" indent="-342900" algn="l" rtl="0">
              <a:spcBef>
                <a:spcPts val="1000"/>
              </a:spcBef>
              <a:spcAft>
                <a:spcPts val="0"/>
              </a:spcAft>
              <a:buSzPts val="1800"/>
              <a:buChar char="●"/>
            </a:pPr>
            <a:r>
              <a:rPr lang="en" dirty="0"/>
              <a:t>Due to increasing population , now it is more prominent to utilize our agricultural lands as efficiently as possible.</a:t>
            </a:r>
            <a:endParaRPr dirty="0"/>
          </a:p>
          <a:p>
            <a:pPr marL="457200" lvl="0" indent="-342900" algn="l" rtl="0">
              <a:spcBef>
                <a:spcPts val="1000"/>
              </a:spcBef>
              <a:spcAft>
                <a:spcPts val="0"/>
              </a:spcAft>
              <a:buSzPts val="1800"/>
              <a:buChar char="●"/>
            </a:pPr>
            <a:r>
              <a:rPr lang="en" dirty="0"/>
              <a:t>Choosing right crop for an agricultural land is very crucial. Due to the limited knowledge, it is sometimes difficult for the farmers to choose right crop for their field.</a:t>
            </a:r>
            <a:endParaRPr dirty="0"/>
          </a:p>
          <a:p>
            <a:pPr marL="457200" lvl="0" indent="-342900" algn="l" rtl="0">
              <a:spcBef>
                <a:spcPts val="1000"/>
              </a:spcBef>
              <a:spcAft>
                <a:spcPts val="0"/>
              </a:spcAft>
              <a:buSzPts val="1800"/>
              <a:buChar char="●"/>
            </a:pPr>
            <a:r>
              <a:rPr lang="en" dirty="0"/>
              <a:t>Due to the wrong choice of crop, farmers suffer a lot.</a:t>
            </a:r>
            <a:endParaRPr dirty="0"/>
          </a:p>
          <a:p>
            <a:pPr marL="914400" lvl="1" indent="-342900" algn="l" rtl="0">
              <a:spcBef>
                <a:spcPts val="0"/>
              </a:spcBef>
              <a:spcAft>
                <a:spcPts val="0"/>
              </a:spcAft>
              <a:buSzPts val="1800"/>
              <a:buChar char="○"/>
            </a:pPr>
            <a:r>
              <a:rPr lang="en" sz="1800" dirty="0"/>
              <a:t>It becomes difficult for them to get any profit. </a:t>
            </a:r>
            <a:endParaRPr sz="1800" dirty="0"/>
          </a:p>
          <a:p>
            <a:pPr marL="914400" lvl="1" indent="-342900" algn="l" rtl="0">
              <a:spcBef>
                <a:spcPts val="0"/>
              </a:spcBef>
              <a:spcAft>
                <a:spcPts val="0"/>
              </a:spcAft>
              <a:buSzPts val="1800"/>
              <a:buChar char="○"/>
            </a:pPr>
            <a:r>
              <a:rPr lang="en" sz="1800" dirty="0"/>
              <a:t>If the profit is less, it will be impossible for </a:t>
            </a:r>
            <a:endParaRPr sz="1800" dirty="0"/>
          </a:p>
          <a:p>
            <a:pPr marL="914400" lvl="0" indent="0" algn="l" rtl="0">
              <a:spcBef>
                <a:spcPts val="0"/>
              </a:spcBef>
              <a:spcAft>
                <a:spcPts val="0"/>
              </a:spcAft>
              <a:buNone/>
            </a:pPr>
            <a:r>
              <a:rPr lang="en" sz="1800" dirty="0"/>
              <a:t>farmers to expand their agriculture.</a:t>
            </a:r>
            <a:endParaRPr sz="1800" dirty="0"/>
          </a:p>
        </p:txBody>
      </p:sp>
      <p:pic>
        <p:nvPicPr>
          <p:cNvPr id="86" name="Google Shape;86;gf7165863b0_1_5" descr="sad indian farmer suiciding - YouTube"/>
          <p:cNvPicPr preferRelativeResize="0"/>
          <p:nvPr/>
        </p:nvPicPr>
        <p:blipFill>
          <a:blip r:embed="rId3">
            <a:alphaModFix/>
          </a:blip>
          <a:stretch>
            <a:fillRect/>
          </a:stretch>
        </p:blipFill>
        <p:spPr>
          <a:xfrm>
            <a:off x="6172200" y="2983225"/>
            <a:ext cx="2660100" cy="190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f7165863b0_1_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latin typeface="Roboto"/>
                <a:ea typeface="Roboto"/>
                <a:cs typeface="Roboto"/>
                <a:sym typeface="Roboto"/>
              </a:rPr>
              <a:t>Motivation Continued...</a:t>
            </a:r>
            <a:endParaRPr/>
          </a:p>
        </p:txBody>
      </p:sp>
      <p:sp>
        <p:nvSpPr>
          <p:cNvPr id="92" name="Google Shape;92;gf7165863b0_1_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Crop Recommender model will do this crucial selection of crop for a particular agricultural land.</a:t>
            </a:r>
            <a:endParaRPr/>
          </a:p>
          <a:p>
            <a:pPr marL="457200" lvl="0" indent="-342900" algn="l" rtl="0">
              <a:spcBef>
                <a:spcPts val="0"/>
              </a:spcBef>
              <a:spcAft>
                <a:spcPts val="0"/>
              </a:spcAft>
              <a:buSzPts val="1800"/>
              <a:buChar char="●"/>
            </a:pPr>
            <a:r>
              <a:rPr lang="en"/>
              <a:t>Based upon the climatic conditions of an agricultural land (such as rainfall, humidity and temperature) and soil conditions ( such as pH level, NPK level), our model will predict the best crop which will give the highest yield if grown on the given agricultural land.</a:t>
            </a:r>
            <a:endParaRPr/>
          </a:p>
          <a:p>
            <a:pPr marL="457200" lvl="0" indent="-342900" algn="l" rtl="0">
              <a:spcBef>
                <a:spcPts val="0"/>
              </a:spcBef>
              <a:spcAft>
                <a:spcPts val="0"/>
              </a:spcAft>
              <a:buSzPts val="1800"/>
              <a:buChar char="●"/>
            </a:pPr>
            <a:r>
              <a:rPr lang="en"/>
              <a:t>If the crop yield is high, then the </a:t>
            </a:r>
            <a:endParaRPr/>
          </a:p>
          <a:p>
            <a:pPr marL="457200" lvl="0" indent="0" algn="l" rtl="0">
              <a:spcBef>
                <a:spcPts val="0"/>
              </a:spcBef>
              <a:spcAft>
                <a:spcPts val="0"/>
              </a:spcAft>
              <a:buNone/>
            </a:pPr>
            <a:r>
              <a:rPr lang="en"/>
              <a:t>advancement of agricultural sector </a:t>
            </a:r>
            <a:endParaRPr/>
          </a:p>
          <a:p>
            <a:pPr marL="457200" lvl="0" indent="0" algn="l" rtl="0">
              <a:spcBef>
                <a:spcPts val="0"/>
              </a:spcBef>
              <a:spcAft>
                <a:spcPts val="0"/>
              </a:spcAft>
              <a:buNone/>
            </a:pPr>
            <a:r>
              <a:rPr lang="en"/>
              <a:t>in India will probably increases.</a:t>
            </a:r>
            <a:endParaRPr/>
          </a:p>
        </p:txBody>
      </p:sp>
      <p:pic>
        <p:nvPicPr>
          <p:cNvPr id="93" name="Google Shape;93;gf7165863b0_1_19" descr="Happy Thai Farmer Smile After Stock Footage Video (100% ..."/>
          <p:cNvPicPr preferRelativeResize="0"/>
          <p:nvPr/>
        </p:nvPicPr>
        <p:blipFill>
          <a:blip r:embed="rId3">
            <a:alphaModFix/>
          </a:blip>
          <a:stretch>
            <a:fillRect/>
          </a:stretch>
        </p:blipFill>
        <p:spPr>
          <a:xfrm>
            <a:off x="4674875" y="2883050"/>
            <a:ext cx="3989050" cy="198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f7165863b0_1_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Literature Review</a:t>
            </a:r>
            <a:endParaRPr/>
          </a:p>
        </p:txBody>
      </p:sp>
      <p:sp>
        <p:nvSpPr>
          <p:cNvPr id="99" name="Google Shape;99;gf7165863b0_1_2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1700"/>
              <a:t>P. Priya, U.Muthaiah, M.Balamurugan, “Predicting yield of the crop using machine learning algorithm”, IJESRT International Journal of Engineering Sciences &amp; Research Technology, Volume 7(4), April 2018.</a:t>
            </a:r>
            <a:endParaRPr sz="1700"/>
          </a:p>
          <a:p>
            <a:pPr marL="457200" lvl="0" indent="-336550" algn="l" rtl="0">
              <a:spcBef>
                <a:spcPts val="0"/>
              </a:spcBef>
              <a:spcAft>
                <a:spcPts val="0"/>
              </a:spcAft>
              <a:buSzPts val="1700"/>
              <a:buChar char="●"/>
            </a:pPr>
            <a:r>
              <a:rPr lang="en" sz="1700"/>
              <a:t>In this study, researchers worked on the data set of Tamil Nadu from 1997 to 2013 and the various features are taken into account are rainfall, precipitation, production and temperature.</a:t>
            </a:r>
            <a:endParaRPr sz="1700"/>
          </a:p>
          <a:p>
            <a:pPr marL="457200" lvl="0" indent="-336550" algn="l" rtl="0">
              <a:spcBef>
                <a:spcPts val="0"/>
              </a:spcBef>
              <a:spcAft>
                <a:spcPts val="0"/>
              </a:spcAft>
              <a:buSzPts val="1700"/>
              <a:buChar char="●"/>
            </a:pPr>
            <a:r>
              <a:rPr lang="en" sz="1700"/>
              <a:t>Random Forest algorithm was used to study the performance of this approach on the dataset as data overfitting is less of an issue with random forest algorithm.</a:t>
            </a:r>
            <a:endParaRPr sz="1700"/>
          </a:p>
          <a:p>
            <a:pPr marL="457200" lvl="0" indent="-336550" algn="l" rtl="0">
              <a:spcBef>
                <a:spcPts val="0"/>
              </a:spcBef>
              <a:spcAft>
                <a:spcPts val="0"/>
              </a:spcAft>
              <a:buSzPts val="1700"/>
              <a:buChar char="●"/>
            </a:pPr>
            <a:r>
              <a:rPr lang="en" sz="1700"/>
              <a:t>Results show that we can attain an accurate crop yield prediction using the Random Forest algorithm as it achieves the largest number of crop yields with the lowest models and is suitable for for massive crop yield prediction in agricultural planning</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f7165863b0_1_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Literature Review Continued..</a:t>
            </a:r>
            <a:endParaRPr/>
          </a:p>
        </p:txBody>
      </p:sp>
      <p:sp>
        <p:nvSpPr>
          <p:cNvPr id="105" name="Google Shape;105;gf7165863b0_1_32"/>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Aditya Shastry, H. A. Sanjay, and E. Bhanusree (2017)</a:t>
            </a:r>
            <a:endParaRPr/>
          </a:p>
          <a:p>
            <a:pPr marL="457200" lvl="0" indent="-342900" algn="l" rtl="0">
              <a:spcBef>
                <a:spcPts val="0"/>
              </a:spcBef>
              <a:spcAft>
                <a:spcPts val="0"/>
              </a:spcAft>
              <a:buSzPts val="1800"/>
              <a:buChar char="●"/>
            </a:pPr>
            <a:r>
              <a:rPr lang="en"/>
              <a:t>In this paper, the researchers worked with supervised algorithms to forecast crop production. </a:t>
            </a:r>
            <a:endParaRPr/>
          </a:p>
          <a:p>
            <a:pPr marL="457200" lvl="0" indent="-342900" algn="l" rtl="0">
              <a:spcBef>
                <a:spcPts val="0"/>
              </a:spcBef>
              <a:spcAft>
                <a:spcPts val="0"/>
              </a:spcAft>
              <a:buSzPts val="1800"/>
              <a:buChar char="●"/>
            </a:pPr>
            <a:r>
              <a:rPr lang="en"/>
              <a:t>The forecast is done mainly for crops : maize, cotton, wheat across different regions of India.</a:t>
            </a:r>
            <a:endParaRPr/>
          </a:p>
          <a:p>
            <a:pPr marL="457200" lvl="0" indent="-342900" algn="l" rtl="0">
              <a:spcBef>
                <a:spcPts val="0"/>
              </a:spcBef>
              <a:spcAft>
                <a:spcPts val="0"/>
              </a:spcAft>
              <a:buSzPts val="1800"/>
              <a:buChar char="●"/>
            </a:pPr>
            <a:r>
              <a:rPr lang="en"/>
              <a:t>Multiple regression analysis of different degree is done for crop yield prediction.</a:t>
            </a:r>
            <a:endParaRPr/>
          </a:p>
          <a:p>
            <a:pPr marL="457200" lvl="0" indent="-342900" algn="l" rtl="0">
              <a:spcBef>
                <a:spcPts val="0"/>
              </a:spcBef>
              <a:spcAft>
                <a:spcPts val="0"/>
              </a:spcAft>
              <a:buSzPts val="1800"/>
              <a:buChar char="●"/>
            </a:pPr>
            <a:r>
              <a:rPr lang="en"/>
              <a:t>The result of different regression models are compared using (R°), Root Mean Square Error (RMSE) and Mean Percentage Prediction Error (MPPE).</a:t>
            </a:r>
            <a:endParaRPr/>
          </a:p>
          <a:p>
            <a:pPr marL="457200" lvl="0" indent="-342900" algn="l" rtl="0">
              <a:spcBef>
                <a:spcPts val="0"/>
              </a:spcBef>
              <a:spcAft>
                <a:spcPts val="0"/>
              </a:spcAft>
              <a:buSzPts val="1800"/>
              <a:buChar char="●"/>
            </a:pPr>
            <a:r>
              <a:rPr lang="en"/>
              <a:t>The model which gives lower Root Mean Squared Error, Prediction Error and higher  R° statistics is considered to be the best model for the crop yield prediction.</a:t>
            </a: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7165863b0_1_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Description</a:t>
            </a:r>
            <a:endParaRPr/>
          </a:p>
        </p:txBody>
      </p:sp>
      <p:sp>
        <p:nvSpPr>
          <p:cNvPr id="111" name="Google Shape;111;gf7165863b0_1_37"/>
          <p:cNvSpPr txBox="1">
            <a:spLocks noGrp="1"/>
          </p:cNvSpPr>
          <p:nvPr>
            <p:ph type="body" idx="1"/>
          </p:nvPr>
        </p:nvSpPr>
        <p:spPr>
          <a:xfrm>
            <a:off x="311700" y="1152475"/>
            <a:ext cx="8520600" cy="3579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features which is used are :</a:t>
            </a:r>
            <a:endParaRPr dirty="0"/>
          </a:p>
          <a:p>
            <a:pPr marL="914400" lvl="1" indent="-330200" algn="l" rtl="0">
              <a:spcBef>
                <a:spcPts val="0"/>
              </a:spcBef>
              <a:spcAft>
                <a:spcPts val="0"/>
              </a:spcAft>
              <a:buSzPts val="1600"/>
              <a:buChar char="○"/>
            </a:pPr>
            <a:r>
              <a:rPr lang="en" sz="1600" dirty="0"/>
              <a:t>Rainfall in mm			`				       Nitrogen(N) level of soil.</a:t>
            </a:r>
            <a:endParaRPr sz="1800" dirty="0"/>
          </a:p>
          <a:p>
            <a:pPr marL="914400" lvl="1" indent="-330200" algn="l" rtl="0">
              <a:spcBef>
                <a:spcPts val="0"/>
              </a:spcBef>
              <a:spcAft>
                <a:spcPts val="0"/>
              </a:spcAft>
              <a:buSzPts val="1600"/>
              <a:buChar char="○"/>
            </a:pPr>
            <a:r>
              <a:rPr lang="en" sz="1600" dirty="0"/>
              <a:t>Temperature in Celsius					       Phosphorous(P) level of soil.</a:t>
            </a:r>
            <a:endParaRPr sz="1600" dirty="0"/>
          </a:p>
          <a:p>
            <a:pPr marL="914400" lvl="1" indent="-330200" algn="l" rtl="0">
              <a:spcBef>
                <a:spcPts val="0"/>
              </a:spcBef>
              <a:spcAft>
                <a:spcPts val="0"/>
              </a:spcAft>
              <a:buSzPts val="1600"/>
              <a:buChar char="○"/>
            </a:pPr>
            <a:r>
              <a:rPr lang="en" sz="1600" dirty="0"/>
              <a:t>Humidity								              Potassium(K) level of soil</a:t>
            </a:r>
            <a:endParaRPr sz="1600" dirty="0"/>
          </a:p>
          <a:p>
            <a:pPr marL="914400" lvl="1" indent="-330200" algn="l" rtl="0">
              <a:spcBef>
                <a:spcPts val="0"/>
              </a:spcBef>
              <a:spcAft>
                <a:spcPts val="0"/>
              </a:spcAft>
              <a:buSzPts val="1600"/>
              <a:buChar char="○"/>
            </a:pPr>
            <a:r>
              <a:rPr lang="en" sz="1600" dirty="0"/>
              <a:t>pH level of soil 							       Manganese(Mn) level of soil</a:t>
            </a:r>
            <a:endParaRPr sz="1600" dirty="0"/>
          </a:p>
          <a:p>
            <a:pPr marL="914400" lvl="1" indent="-330200" algn="l" rtl="0">
              <a:spcBef>
                <a:spcPts val="0"/>
              </a:spcBef>
              <a:spcAft>
                <a:spcPts val="0"/>
              </a:spcAft>
              <a:buSzPts val="1600"/>
              <a:buChar char="○"/>
            </a:pPr>
            <a:r>
              <a:rPr lang="en" sz="1600" dirty="0"/>
              <a:t>Iron(Fe) level of soil						       Sulphur(S) level of soil</a:t>
            </a:r>
            <a:endParaRPr sz="1600" dirty="0"/>
          </a:p>
          <a:p>
            <a:pPr marL="914400" lvl="1" indent="-330200" algn="l" rtl="0">
              <a:spcBef>
                <a:spcPts val="0"/>
              </a:spcBef>
              <a:spcAft>
                <a:spcPts val="0"/>
              </a:spcAft>
              <a:buSzPts val="1600"/>
              <a:buChar char="○"/>
            </a:pPr>
            <a:r>
              <a:rPr lang="en" sz="1600" dirty="0"/>
              <a:t>Calcium (Ca) level of soil					       Magnesium(Mg) level of soil			</a:t>
            </a:r>
            <a:endParaRPr sz="1600" dirty="0"/>
          </a:p>
          <a:p>
            <a:pPr marL="0" lvl="0" indent="0" algn="l" rtl="0">
              <a:spcBef>
                <a:spcPts val="0"/>
              </a:spcBef>
              <a:spcAft>
                <a:spcPts val="0"/>
              </a:spcAft>
              <a:buNone/>
            </a:pPr>
            <a:endParaRPr dirty="0"/>
          </a:p>
          <a:p>
            <a:pPr marL="457200" lvl="0" indent="-342900" algn="l" rtl="0">
              <a:spcBef>
                <a:spcPts val="0"/>
              </a:spcBef>
              <a:spcAft>
                <a:spcPts val="0"/>
              </a:spcAft>
              <a:buSzPts val="1800"/>
              <a:buChar char="●"/>
            </a:pPr>
            <a:r>
              <a:rPr lang="en" dirty="0"/>
              <a:t>We have 12 features and 1 multiclass output label predicting the type of crop.</a:t>
            </a:r>
            <a:endParaRPr dirty="0"/>
          </a:p>
        </p:txBody>
      </p:sp>
      <p:pic>
        <p:nvPicPr>
          <p:cNvPr id="112" name="Google Shape;112;gf7165863b0_1_37"/>
          <p:cNvPicPr preferRelativeResize="0"/>
          <p:nvPr/>
        </p:nvPicPr>
        <p:blipFill>
          <a:blip r:embed="rId3">
            <a:alphaModFix/>
          </a:blip>
          <a:stretch>
            <a:fillRect/>
          </a:stretch>
        </p:blipFill>
        <p:spPr>
          <a:xfrm>
            <a:off x="4930150" y="1575600"/>
            <a:ext cx="304800" cy="257900"/>
          </a:xfrm>
          <a:prstGeom prst="rect">
            <a:avLst/>
          </a:prstGeom>
          <a:noFill/>
          <a:ln>
            <a:noFill/>
          </a:ln>
        </p:spPr>
      </p:pic>
      <p:pic>
        <p:nvPicPr>
          <p:cNvPr id="113" name="Google Shape;113;gf7165863b0_1_37"/>
          <p:cNvPicPr preferRelativeResize="0"/>
          <p:nvPr/>
        </p:nvPicPr>
        <p:blipFill>
          <a:blip r:embed="rId3">
            <a:alphaModFix/>
          </a:blip>
          <a:stretch>
            <a:fillRect/>
          </a:stretch>
        </p:blipFill>
        <p:spPr>
          <a:xfrm>
            <a:off x="4930150" y="1833500"/>
            <a:ext cx="304800" cy="257900"/>
          </a:xfrm>
          <a:prstGeom prst="rect">
            <a:avLst/>
          </a:prstGeom>
          <a:noFill/>
          <a:ln>
            <a:noFill/>
          </a:ln>
        </p:spPr>
      </p:pic>
      <p:pic>
        <p:nvPicPr>
          <p:cNvPr id="114" name="Google Shape;114;gf7165863b0_1_37"/>
          <p:cNvPicPr preferRelativeResize="0"/>
          <p:nvPr/>
        </p:nvPicPr>
        <p:blipFill>
          <a:blip r:embed="rId3">
            <a:alphaModFix/>
          </a:blip>
          <a:stretch>
            <a:fillRect/>
          </a:stretch>
        </p:blipFill>
        <p:spPr>
          <a:xfrm>
            <a:off x="4930150" y="2091400"/>
            <a:ext cx="304800" cy="257900"/>
          </a:xfrm>
          <a:prstGeom prst="rect">
            <a:avLst/>
          </a:prstGeom>
          <a:noFill/>
          <a:ln>
            <a:noFill/>
          </a:ln>
        </p:spPr>
      </p:pic>
      <p:pic>
        <p:nvPicPr>
          <p:cNvPr id="115" name="Google Shape;115;gf7165863b0_1_37"/>
          <p:cNvPicPr preferRelativeResize="0"/>
          <p:nvPr/>
        </p:nvPicPr>
        <p:blipFill>
          <a:blip r:embed="rId4">
            <a:alphaModFix/>
          </a:blip>
          <a:stretch>
            <a:fillRect/>
          </a:stretch>
        </p:blipFill>
        <p:spPr>
          <a:xfrm>
            <a:off x="4930150" y="1502200"/>
            <a:ext cx="304800" cy="331304"/>
          </a:xfrm>
          <a:prstGeom prst="rect">
            <a:avLst/>
          </a:prstGeom>
          <a:noFill/>
          <a:ln>
            <a:noFill/>
          </a:ln>
        </p:spPr>
      </p:pic>
      <p:pic>
        <p:nvPicPr>
          <p:cNvPr id="116" name="Google Shape;116;gf7165863b0_1_37"/>
          <p:cNvPicPr preferRelativeResize="0"/>
          <p:nvPr/>
        </p:nvPicPr>
        <p:blipFill>
          <a:blip r:embed="rId4">
            <a:alphaModFix/>
          </a:blip>
          <a:stretch>
            <a:fillRect/>
          </a:stretch>
        </p:blipFill>
        <p:spPr>
          <a:xfrm>
            <a:off x="4930150" y="1796800"/>
            <a:ext cx="304800" cy="331304"/>
          </a:xfrm>
          <a:prstGeom prst="rect">
            <a:avLst/>
          </a:prstGeom>
          <a:noFill/>
          <a:ln>
            <a:noFill/>
          </a:ln>
        </p:spPr>
      </p:pic>
      <p:pic>
        <p:nvPicPr>
          <p:cNvPr id="117" name="Google Shape;117;gf7165863b0_1_37"/>
          <p:cNvPicPr preferRelativeResize="0"/>
          <p:nvPr/>
        </p:nvPicPr>
        <p:blipFill>
          <a:blip r:embed="rId4">
            <a:alphaModFix/>
          </a:blip>
          <a:stretch>
            <a:fillRect/>
          </a:stretch>
        </p:blipFill>
        <p:spPr>
          <a:xfrm>
            <a:off x="4930150" y="2054700"/>
            <a:ext cx="304800" cy="331304"/>
          </a:xfrm>
          <a:prstGeom prst="rect">
            <a:avLst/>
          </a:prstGeom>
          <a:noFill/>
          <a:ln>
            <a:noFill/>
          </a:ln>
        </p:spPr>
      </p:pic>
      <p:pic>
        <p:nvPicPr>
          <p:cNvPr id="118" name="Google Shape;118;gf7165863b0_1_37"/>
          <p:cNvPicPr preferRelativeResize="0"/>
          <p:nvPr/>
        </p:nvPicPr>
        <p:blipFill>
          <a:blip r:embed="rId4">
            <a:alphaModFix/>
          </a:blip>
          <a:stretch>
            <a:fillRect/>
          </a:stretch>
        </p:blipFill>
        <p:spPr>
          <a:xfrm>
            <a:off x="4930150" y="2349300"/>
            <a:ext cx="304800" cy="331304"/>
          </a:xfrm>
          <a:prstGeom prst="rect">
            <a:avLst/>
          </a:prstGeom>
          <a:noFill/>
          <a:ln>
            <a:noFill/>
          </a:ln>
        </p:spPr>
      </p:pic>
      <p:pic>
        <p:nvPicPr>
          <p:cNvPr id="119" name="Google Shape;119;gf7165863b0_1_37"/>
          <p:cNvPicPr preferRelativeResize="0"/>
          <p:nvPr/>
        </p:nvPicPr>
        <p:blipFill>
          <a:blip r:embed="rId4">
            <a:alphaModFix/>
          </a:blip>
          <a:stretch>
            <a:fillRect/>
          </a:stretch>
        </p:blipFill>
        <p:spPr>
          <a:xfrm>
            <a:off x="4930150" y="2607200"/>
            <a:ext cx="304800" cy="331304"/>
          </a:xfrm>
          <a:prstGeom prst="rect">
            <a:avLst/>
          </a:prstGeom>
          <a:noFill/>
          <a:ln>
            <a:noFill/>
          </a:ln>
        </p:spPr>
      </p:pic>
      <p:pic>
        <p:nvPicPr>
          <p:cNvPr id="120" name="Google Shape;120;gf7165863b0_1_37"/>
          <p:cNvPicPr preferRelativeResize="0"/>
          <p:nvPr/>
        </p:nvPicPr>
        <p:blipFill>
          <a:blip r:embed="rId4">
            <a:alphaModFix/>
          </a:blip>
          <a:stretch>
            <a:fillRect/>
          </a:stretch>
        </p:blipFill>
        <p:spPr>
          <a:xfrm>
            <a:off x="4930150" y="2901800"/>
            <a:ext cx="304800" cy="331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f7165863b0_1_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Dataset Description Continued...</a:t>
            </a:r>
            <a:endParaRPr/>
          </a:p>
        </p:txBody>
      </p:sp>
      <p:sp>
        <p:nvSpPr>
          <p:cNvPr id="126" name="Google Shape;126;gf7165863b0_1_4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output label is multiclass classification.</a:t>
            </a:r>
            <a:endParaRPr/>
          </a:p>
          <a:p>
            <a:pPr marL="457200" lvl="0" indent="-342900" algn="l" rtl="0">
              <a:spcBef>
                <a:spcPts val="0"/>
              </a:spcBef>
              <a:spcAft>
                <a:spcPts val="0"/>
              </a:spcAft>
              <a:buSzPts val="1800"/>
              <a:buChar char="●"/>
            </a:pPr>
            <a:r>
              <a:rPr lang="en"/>
              <a:t>The dataset consists of 22 different class labels.</a:t>
            </a:r>
            <a:endParaRPr/>
          </a:p>
          <a:p>
            <a:pPr marL="457200" lvl="0" indent="-342900" algn="l" rtl="0">
              <a:spcBef>
                <a:spcPts val="0"/>
              </a:spcBef>
              <a:spcAft>
                <a:spcPts val="0"/>
              </a:spcAft>
              <a:buSzPts val="1800"/>
              <a:buChar char="●"/>
            </a:pPr>
            <a:r>
              <a:rPr lang="en"/>
              <a:t>Our dataset consists of 69,718 data samples.</a:t>
            </a:r>
            <a:endParaRPr/>
          </a:p>
          <a:p>
            <a:pPr marL="457200" lvl="0" indent="-342900" algn="l" rtl="0">
              <a:spcBef>
                <a:spcPts val="0"/>
              </a:spcBef>
              <a:spcAft>
                <a:spcPts val="0"/>
              </a:spcAft>
              <a:buSzPts val="1800"/>
              <a:buChar char="●"/>
            </a:pPr>
            <a:r>
              <a:rPr lang="en"/>
              <a:t>Glance of output labels : </a:t>
            </a:r>
            <a:endParaRPr/>
          </a:p>
          <a:p>
            <a:pPr marL="0" lvl="0" indent="0" algn="l" rtl="0">
              <a:spcBef>
                <a:spcPts val="0"/>
              </a:spcBef>
              <a:spcAft>
                <a:spcPts val="0"/>
              </a:spcAft>
              <a:buNone/>
            </a:pPr>
            <a:endParaRPr/>
          </a:p>
        </p:txBody>
      </p:sp>
      <p:pic>
        <p:nvPicPr>
          <p:cNvPr id="127" name="Google Shape;127;gf7165863b0_1_47"/>
          <p:cNvPicPr preferRelativeResize="0"/>
          <p:nvPr/>
        </p:nvPicPr>
        <p:blipFill>
          <a:blip r:embed="rId3">
            <a:alphaModFix/>
          </a:blip>
          <a:stretch>
            <a:fillRect/>
          </a:stretch>
        </p:blipFill>
        <p:spPr>
          <a:xfrm>
            <a:off x="952025" y="2675700"/>
            <a:ext cx="6703576" cy="20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f7165863b0_1_5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Dataset Description Continued...</a:t>
            </a:r>
            <a:endParaRPr/>
          </a:p>
          <a:p>
            <a:pPr marL="0" lvl="0" indent="0" algn="l" rtl="0">
              <a:spcBef>
                <a:spcPts val="0"/>
              </a:spcBef>
              <a:spcAft>
                <a:spcPts val="0"/>
              </a:spcAft>
              <a:buNone/>
            </a:pPr>
            <a:endParaRPr/>
          </a:p>
        </p:txBody>
      </p:sp>
      <p:sp>
        <p:nvSpPr>
          <p:cNvPr id="133" name="Google Shape;133;gf7165863b0_1_59"/>
          <p:cNvSpPr txBox="1">
            <a:spLocks noGrp="1"/>
          </p:cNvSpPr>
          <p:nvPr>
            <p:ph type="body" idx="1"/>
          </p:nvPr>
        </p:nvSpPr>
        <p:spPr>
          <a:xfrm>
            <a:off x="289825" y="9398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Preprocessing done :</a:t>
            </a:r>
            <a:endParaRPr dirty="0"/>
          </a:p>
          <a:p>
            <a:pPr marL="914400" lvl="1" indent="-317500" algn="l" rtl="0">
              <a:spcBef>
                <a:spcPts val="0"/>
              </a:spcBef>
              <a:spcAft>
                <a:spcPts val="0"/>
              </a:spcAft>
              <a:buSzPts val="1400"/>
              <a:buChar char="○"/>
            </a:pPr>
            <a:r>
              <a:rPr lang="en" dirty="0"/>
              <a:t>Removed unnecessary feature columns.			           Removing skewed feature if any.</a:t>
            </a:r>
            <a:endParaRPr dirty="0"/>
          </a:p>
          <a:p>
            <a:pPr marL="914400" lvl="1" indent="-317500" algn="l" rtl="0">
              <a:spcBef>
                <a:spcPts val="0"/>
              </a:spcBef>
              <a:spcAft>
                <a:spcPts val="0"/>
              </a:spcAft>
              <a:buSzPts val="1400"/>
              <a:buChar char="○"/>
            </a:pPr>
            <a:r>
              <a:rPr lang="en" dirty="0"/>
              <a:t>Checked for null values						           Histogram plotting of each feature</a:t>
            </a:r>
            <a:endParaRPr dirty="0"/>
          </a:p>
          <a:p>
            <a:pPr marL="914400" lvl="1" indent="-317500" algn="l" rtl="0">
              <a:spcBef>
                <a:spcPts val="0"/>
              </a:spcBef>
              <a:spcAft>
                <a:spcPts val="0"/>
              </a:spcAft>
              <a:buSzPts val="1400"/>
              <a:buChar char="○"/>
            </a:pPr>
            <a:r>
              <a:rPr lang="en" dirty="0"/>
              <a:t>Checked for duplicate data samples</a:t>
            </a:r>
            <a:endParaRPr dirty="0"/>
          </a:p>
          <a:p>
            <a:pPr marL="914400" lvl="1" indent="-317500" algn="l" rtl="0">
              <a:spcBef>
                <a:spcPts val="0"/>
              </a:spcBef>
              <a:spcAft>
                <a:spcPts val="0"/>
              </a:spcAft>
              <a:buSzPts val="1400"/>
              <a:buChar char="○"/>
            </a:pPr>
            <a:r>
              <a:rPr lang="en" dirty="0"/>
              <a:t>Checked for correlated features using sns heat map.</a:t>
            </a:r>
            <a:endParaRPr dirty="0"/>
          </a:p>
          <a:p>
            <a:pPr marL="914400" lvl="1" indent="-317500" algn="l" rtl="0">
              <a:spcBef>
                <a:spcPts val="0"/>
              </a:spcBef>
              <a:spcAft>
                <a:spcPts val="0"/>
              </a:spcAft>
              <a:buSzPts val="1400"/>
              <a:buChar char="○"/>
            </a:pPr>
            <a:r>
              <a:rPr lang="en" dirty="0"/>
              <a:t>Normalization of data.</a:t>
            </a:r>
            <a:endParaRPr dirty="0"/>
          </a:p>
          <a:p>
            <a:pPr marL="914400" lvl="0" indent="0" algn="l" rtl="0">
              <a:spcBef>
                <a:spcPts val="0"/>
              </a:spcBef>
              <a:spcAft>
                <a:spcPts val="0"/>
              </a:spcAft>
              <a:buNone/>
            </a:pPr>
            <a:endParaRPr dirty="0"/>
          </a:p>
        </p:txBody>
      </p:sp>
      <p:pic>
        <p:nvPicPr>
          <p:cNvPr id="134" name="Google Shape;134;gf7165863b0_1_59"/>
          <p:cNvPicPr preferRelativeResize="0"/>
          <p:nvPr/>
        </p:nvPicPr>
        <p:blipFill>
          <a:blip r:embed="rId3">
            <a:alphaModFix/>
          </a:blip>
          <a:stretch>
            <a:fillRect/>
          </a:stretch>
        </p:blipFill>
        <p:spPr>
          <a:xfrm>
            <a:off x="4953025" y="1271025"/>
            <a:ext cx="304800" cy="331304"/>
          </a:xfrm>
          <a:prstGeom prst="rect">
            <a:avLst/>
          </a:prstGeom>
          <a:noFill/>
          <a:ln>
            <a:noFill/>
          </a:ln>
        </p:spPr>
      </p:pic>
      <p:pic>
        <p:nvPicPr>
          <p:cNvPr id="135" name="Google Shape;135;gf7165863b0_1_59"/>
          <p:cNvPicPr preferRelativeResize="0"/>
          <p:nvPr/>
        </p:nvPicPr>
        <p:blipFill>
          <a:blip r:embed="rId3">
            <a:alphaModFix/>
          </a:blip>
          <a:stretch>
            <a:fillRect/>
          </a:stretch>
        </p:blipFill>
        <p:spPr>
          <a:xfrm>
            <a:off x="4953025" y="1514875"/>
            <a:ext cx="304800" cy="331304"/>
          </a:xfrm>
          <a:prstGeom prst="rect">
            <a:avLst/>
          </a:prstGeom>
          <a:noFill/>
          <a:ln>
            <a:noFill/>
          </a:ln>
        </p:spPr>
      </p:pic>
      <p:pic>
        <p:nvPicPr>
          <p:cNvPr id="136" name="Google Shape;136;gf7165863b0_1_59"/>
          <p:cNvPicPr preferRelativeResize="0"/>
          <p:nvPr/>
        </p:nvPicPr>
        <p:blipFill>
          <a:blip r:embed="rId4">
            <a:alphaModFix/>
          </a:blip>
          <a:stretch>
            <a:fillRect/>
          </a:stretch>
        </p:blipFill>
        <p:spPr>
          <a:xfrm>
            <a:off x="289825" y="2779050"/>
            <a:ext cx="8250352" cy="157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f7165863b0_0_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50">
                <a:solidFill>
                  <a:srgbClr val="3C4043"/>
                </a:solidFill>
                <a:latin typeface="Roboto"/>
                <a:ea typeface="Roboto"/>
                <a:cs typeface="Roboto"/>
                <a:sym typeface="Roboto"/>
              </a:rPr>
              <a:t>Methodology</a:t>
            </a:r>
            <a:endParaRPr sz="4800"/>
          </a:p>
        </p:txBody>
      </p:sp>
      <p:sp>
        <p:nvSpPr>
          <p:cNvPr id="142" name="Google Shape;142;gf7165863b0_0_1"/>
          <p:cNvSpPr txBox="1">
            <a:spLocks noGrp="1"/>
          </p:cNvSpPr>
          <p:nvPr>
            <p:ph type="body" idx="1"/>
          </p:nvPr>
        </p:nvSpPr>
        <p:spPr>
          <a:xfrm>
            <a:off x="311700" y="1152475"/>
            <a:ext cx="8520600" cy="38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Libraries used in code</a:t>
            </a:r>
            <a:endParaRPr dirty="0"/>
          </a:p>
          <a:p>
            <a:pPr marL="0" lvl="0" indent="457200" algn="l" rtl="0">
              <a:spcBef>
                <a:spcPts val="0"/>
              </a:spcBef>
              <a:spcAft>
                <a:spcPts val="0"/>
              </a:spcAft>
              <a:buNone/>
            </a:pPr>
            <a:r>
              <a:rPr lang="en" dirty="0"/>
              <a:t>● Pandas</a:t>
            </a:r>
            <a:endParaRPr dirty="0"/>
          </a:p>
          <a:p>
            <a:pPr marL="0" lvl="0" indent="457200" algn="l" rtl="0">
              <a:spcBef>
                <a:spcPts val="0"/>
              </a:spcBef>
              <a:spcAft>
                <a:spcPts val="0"/>
              </a:spcAft>
              <a:buNone/>
            </a:pPr>
            <a:r>
              <a:rPr lang="en" dirty="0"/>
              <a:t>● Numpy</a:t>
            </a:r>
            <a:endParaRPr dirty="0"/>
          </a:p>
          <a:p>
            <a:pPr marL="0" lvl="0" indent="457200" algn="l" rtl="0">
              <a:spcBef>
                <a:spcPts val="0"/>
              </a:spcBef>
              <a:spcAft>
                <a:spcPts val="0"/>
              </a:spcAft>
              <a:buNone/>
            </a:pPr>
            <a:r>
              <a:rPr lang="en" dirty="0"/>
              <a:t>● Seaborn</a:t>
            </a:r>
            <a:endParaRPr dirty="0"/>
          </a:p>
          <a:p>
            <a:pPr marL="0" lvl="0" indent="457200" algn="l" rtl="0">
              <a:spcBef>
                <a:spcPts val="0"/>
              </a:spcBef>
              <a:spcAft>
                <a:spcPts val="0"/>
              </a:spcAft>
              <a:buNone/>
            </a:pPr>
            <a:r>
              <a:rPr lang="en" dirty="0"/>
              <a:t>● Matplotlib</a:t>
            </a:r>
            <a:endParaRPr dirty="0"/>
          </a:p>
          <a:p>
            <a:pPr marL="0" lvl="0" indent="457200" algn="l" rtl="0">
              <a:spcBef>
                <a:spcPts val="0"/>
              </a:spcBef>
              <a:spcAft>
                <a:spcPts val="0"/>
              </a:spcAft>
              <a:buNone/>
            </a:pPr>
            <a:r>
              <a:rPr lang="en" dirty="0"/>
              <a:t>● sklearn</a:t>
            </a:r>
            <a:endParaRPr dirty="0"/>
          </a:p>
          <a:p>
            <a:pPr marL="0" lvl="0" indent="457200" algn="l" rtl="0">
              <a:spcBef>
                <a:spcPts val="0"/>
              </a:spcBef>
              <a:spcAft>
                <a:spcPts val="0"/>
              </a:spcAft>
              <a:buNone/>
            </a:pPr>
            <a:endParaRPr dirty="0"/>
          </a:p>
          <a:p>
            <a:pPr marL="0" lvl="0" indent="0" algn="l" rtl="0">
              <a:spcBef>
                <a:spcPts val="0"/>
              </a:spcBef>
              <a:spcAft>
                <a:spcPts val="0"/>
              </a:spcAft>
              <a:buNone/>
            </a:pPr>
            <a:r>
              <a:rPr lang="en" dirty="0"/>
              <a:t>● Data Pre - Processing </a:t>
            </a:r>
            <a:endParaRPr dirty="0"/>
          </a:p>
          <a:p>
            <a:pPr marL="0" lvl="0" indent="0" algn="l" rtl="0">
              <a:spcBef>
                <a:spcPts val="0"/>
              </a:spcBef>
              <a:spcAft>
                <a:spcPts val="0"/>
              </a:spcAft>
              <a:buNone/>
            </a:pPr>
            <a:r>
              <a:rPr lang="en" dirty="0"/>
              <a:t>	   ● Normalization of data set for better performance.</a:t>
            </a:r>
            <a:endParaRPr dirty="0"/>
          </a:p>
          <a:p>
            <a:pPr marL="0" lvl="0" indent="457200" algn="l" rtl="0">
              <a:spcBef>
                <a:spcPts val="0"/>
              </a:spcBef>
              <a:spcAft>
                <a:spcPts val="0"/>
              </a:spcAft>
              <a:buNone/>
            </a:pPr>
            <a:r>
              <a:rPr lang="en" dirty="0"/>
              <a:t>● Displaying data information and description</a:t>
            </a:r>
            <a:endParaRPr dirty="0"/>
          </a:p>
          <a:p>
            <a:pPr marL="457200" lvl="0" indent="0" algn="l" rtl="0">
              <a:spcBef>
                <a:spcPts val="0"/>
              </a:spcBef>
              <a:spcAft>
                <a:spcPts val="0"/>
              </a:spcAft>
              <a:buNone/>
            </a:pPr>
            <a:r>
              <a:rPr lang="en" dirty="0"/>
              <a:t>● Feature selection by removing co-related/skewed columns</a:t>
            </a:r>
            <a:endParaRPr dirty="0"/>
          </a:p>
          <a:p>
            <a:pPr marL="0" lvl="0" indent="457200" algn="l" rtl="0">
              <a:spcBef>
                <a:spcPts val="0"/>
              </a:spcBef>
              <a:spcAft>
                <a:spcPts val="0"/>
              </a:spcAft>
              <a:buClr>
                <a:schemeClr val="dk1"/>
              </a:buClr>
              <a:buSzPts val="1100"/>
              <a:buFont typeface="Arial"/>
              <a:buNone/>
            </a:pPr>
            <a:r>
              <a:rPr lang="en" dirty="0"/>
              <a:t>● Plotting histogram of each labels.</a:t>
            </a:r>
            <a:endParaRPr dirty="0">
              <a:solidFill>
                <a:schemeClr val="accent2"/>
              </a:solidFill>
              <a:highlight>
                <a:schemeClr val="lt1"/>
              </a:highlight>
            </a:endParaRPr>
          </a:p>
          <a:p>
            <a:pPr marL="45720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143" name="Google Shape;143;gf7165863b0_0_1"/>
          <p:cNvPicPr preferRelativeResize="0"/>
          <p:nvPr/>
        </p:nvPicPr>
        <p:blipFill>
          <a:blip r:embed="rId3">
            <a:alphaModFix/>
          </a:blip>
          <a:stretch>
            <a:fillRect/>
          </a:stretch>
        </p:blipFill>
        <p:spPr>
          <a:xfrm>
            <a:off x="4277575" y="1006625"/>
            <a:ext cx="3933699" cy="2471726"/>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TotalTime>
  <Words>1116</Words>
  <Application>Microsoft Office PowerPoint</Application>
  <PresentationFormat>On-screen Show (16:9)</PresentationFormat>
  <Paragraphs>111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Wingdings 3</vt:lpstr>
      <vt:lpstr>Trebuchet MS</vt:lpstr>
      <vt:lpstr>Proxima Nova</vt:lpstr>
      <vt:lpstr>Facet</vt:lpstr>
      <vt:lpstr>Crop Recommendation using ML</vt:lpstr>
      <vt:lpstr>Motivation</vt:lpstr>
      <vt:lpstr>Motivation Continued...</vt:lpstr>
      <vt:lpstr>Literature Review</vt:lpstr>
      <vt:lpstr>Literature Review Continued..</vt:lpstr>
      <vt:lpstr>Dataset Description</vt:lpstr>
      <vt:lpstr>Dataset Description Continued...</vt:lpstr>
      <vt:lpstr>Dataset Description Continued... </vt:lpstr>
      <vt:lpstr>Methodology</vt:lpstr>
      <vt:lpstr>Methodology Continued..</vt:lpstr>
      <vt:lpstr>Results/Analysis/conclusion</vt:lpstr>
      <vt:lpstr>Results/Analysis/conclusion Continued..  Accuracy of Different Models ● Logistic Regression : 77.68%     ● Decision Tree : 72.83%    ● Decision Tree with Adaboost : 89.58%  ● Random Forest :  92.6%   ● Naive Bayes : 39.06 %  ● Artificial neural networks : 98.38 %   ● Support vector machine : 96.91 % </vt:lpstr>
      <vt:lpstr>Results/Analysis/conclusion Continued..</vt:lpstr>
      <vt:lpstr>Results/Analysis/conclusion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 RAJ</cp:lastModifiedBy>
  <cp:revision>3</cp:revision>
  <dcterms:modified xsi:type="dcterms:W3CDTF">2025-06-20T07:17:01Z</dcterms:modified>
</cp:coreProperties>
</file>