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3576" y="1368679"/>
            <a:ext cx="825246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04" y="2319655"/>
            <a:ext cx="5968390" cy="2192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9.xml"/><Relationship Id="rId5" Type="http://schemas.openxmlformats.org/officeDocument/2006/relationships/slide" Target="slide1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tripsavvy.com/information-about-delhi-1539212" TargetMode="External"/><Relationship Id="rId3" Type="http://schemas.openxmlformats.org/officeDocument/2006/relationships/hyperlink" Target="https://www.tripsavvy.com/guide-to-tourist-sites-in-india-by-region-1539736" TargetMode="External"/><Relationship Id="rId4" Type="http://schemas.openxmlformats.org/officeDocument/2006/relationships/image" Target="../media/image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britannica.com/place/Yamuna-River" TargetMode="External"/><Relationship Id="rId3" Type="http://schemas.openxmlformats.org/officeDocument/2006/relationships/hyperlink" Target="https://www.britannica.com/place/Ganges-River" TargetMode="External"/><Relationship Id="rId4" Type="http://schemas.openxmlformats.org/officeDocument/2006/relationships/hyperlink" Target="https://www.britannica.com/place/Himalayas" TargetMode="External"/><Relationship Id="rId5" Type="http://schemas.openxmlformats.org/officeDocument/2006/relationships/hyperlink" Target="https://www.merriam-webster.com/dictionary/adjacent" TargetMode="External"/><Relationship Id="rId6" Type="http://schemas.openxmlformats.org/officeDocument/2006/relationships/hyperlink" Target="https://www.britannica.com/place/Uttar-Pradesh" TargetMode="External"/><Relationship Id="rId7" Type="http://schemas.openxmlformats.org/officeDocument/2006/relationships/hyperlink" Target="https://www.britannica.com/place/Haryana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5589" y="892809"/>
            <a:ext cx="3672204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 b="1">
                <a:latin typeface="Calibri"/>
                <a:cs typeface="Calibri"/>
              </a:rPr>
              <a:t>APPLIED DATA </a:t>
            </a:r>
            <a:r>
              <a:rPr dirty="0" sz="2000" spc="-10" b="1">
                <a:latin typeface="Calibri"/>
                <a:cs typeface="Calibri"/>
              </a:rPr>
              <a:t>SCIENCE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CAPSTONE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10052" y="4033265"/>
            <a:ext cx="234950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0" b="1">
                <a:latin typeface="Calibri"/>
                <a:cs typeface="Calibri"/>
              </a:rPr>
              <a:t>Places </a:t>
            </a:r>
            <a:r>
              <a:rPr dirty="0" sz="2000" spc="-5" b="1">
                <a:latin typeface="Calibri"/>
                <a:cs typeface="Calibri"/>
              </a:rPr>
              <a:t>to Visit In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Delhi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6397" y="8045577"/>
            <a:ext cx="1238885" cy="6159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99085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Calibri"/>
                <a:cs typeface="Calibri"/>
              </a:rPr>
              <a:t>PROJECT</a:t>
            </a:r>
            <a:r>
              <a:rPr dirty="0" sz="1400" spc="-6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BY-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Calibri"/>
                <a:cs typeface="Calibri"/>
              </a:rPr>
              <a:t>Harsh Ajay</a:t>
            </a:r>
            <a:r>
              <a:rPr dirty="0" sz="1400" spc="-9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Kalra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25625"/>
            <a:ext cx="477139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Calibri"/>
                <a:cs typeface="Calibri"/>
              </a:rPr>
              <a:t>Color </a:t>
            </a:r>
            <a:r>
              <a:rPr dirty="0" sz="1400" spc="-5" b="1">
                <a:latin typeface="Calibri"/>
                <a:cs typeface="Calibri"/>
              </a:rPr>
              <a:t>code: </a:t>
            </a:r>
            <a:r>
              <a:rPr dirty="0" sz="1400" spc="-5">
                <a:latin typeface="Calibri"/>
                <a:cs typeface="Calibri"/>
              </a:rPr>
              <a:t>The color codes </a:t>
            </a:r>
            <a:r>
              <a:rPr dirty="0" sz="1400" spc="-10">
                <a:latin typeface="Calibri"/>
                <a:cs typeface="Calibri"/>
              </a:rPr>
              <a:t>used in this </a:t>
            </a:r>
            <a:r>
              <a:rPr dirty="0" sz="1400" spc="-5">
                <a:latin typeface="Calibri"/>
                <a:cs typeface="Calibri"/>
              </a:rPr>
              <a:t>project are shown</a:t>
            </a:r>
            <a:r>
              <a:rPr dirty="0" sz="1400" spc="1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below: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2408" y="1969642"/>
          <a:ext cx="5921375" cy="1750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7975"/>
                <a:gridCol w="3072765"/>
              </a:tblGrid>
              <a:tr h="390144">
                <a:tc>
                  <a:txBody>
                    <a:bodyPr/>
                    <a:lstStyle/>
                    <a:p>
                      <a:pPr algn="ctr" marL="70485">
                        <a:lnSpc>
                          <a:spcPts val="137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Cluster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6655">
                        <a:lnSpc>
                          <a:spcPts val="1345"/>
                        </a:lnSpc>
                      </a:pPr>
                      <a:r>
                        <a:rPr dirty="0" sz="1200" spc="-5" b="1">
                          <a:latin typeface="Calibri"/>
                          <a:cs typeface="Calibri"/>
                        </a:rPr>
                        <a:t>Color 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438">
                <a:tc>
                  <a:txBody>
                    <a:bodyPr/>
                    <a:lstStyle/>
                    <a:p>
                      <a:pPr marL="106680">
                        <a:lnSpc>
                          <a:spcPts val="1300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173480">
                        <a:lnSpc>
                          <a:spcPts val="1300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Red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</a:tr>
              <a:tr h="344423">
                <a:tc>
                  <a:txBody>
                    <a:bodyPr/>
                    <a:lstStyle/>
                    <a:p>
                      <a:pPr marL="106680">
                        <a:lnSpc>
                          <a:spcPts val="1275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70305">
                        <a:lnSpc>
                          <a:spcPts val="1275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Yellow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323088">
                <a:tc>
                  <a:txBody>
                    <a:bodyPr/>
                    <a:lstStyle/>
                    <a:p>
                      <a:pPr marL="106680">
                        <a:lnSpc>
                          <a:spcPts val="1275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173480">
                        <a:lnSpc>
                          <a:spcPts val="1275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Blue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C0C0C0"/>
                    </a:solidFill>
                  </a:tcPr>
                </a:tc>
              </a:tr>
              <a:tr h="350901">
                <a:tc>
                  <a:txBody>
                    <a:bodyPr/>
                    <a:lstStyle/>
                    <a:p>
                      <a:pPr marL="106680">
                        <a:lnSpc>
                          <a:spcPts val="1275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3480">
                        <a:lnSpc>
                          <a:spcPts val="1275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Green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82370"/>
            <a:ext cx="5970905" cy="22440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140460">
              <a:lnSpc>
                <a:spcPct val="100000"/>
              </a:lnSpc>
              <a:spcBef>
                <a:spcPts val="90"/>
              </a:spcBef>
            </a:pPr>
            <a:r>
              <a:rPr dirty="0" sz="2000" spc="-10" b="1">
                <a:latin typeface="Calibri"/>
                <a:cs typeface="Calibri"/>
              </a:rPr>
              <a:t>DATA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VISUALIZATION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Calibri"/>
              <a:cs typeface="Calibri"/>
            </a:endParaRPr>
          </a:p>
          <a:p>
            <a:pPr marL="12700" marR="287655">
              <a:lnSpc>
                <a:spcPct val="102899"/>
              </a:lnSpc>
            </a:pPr>
            <a:r>
              <a:rPr dirty="0" sz="1400" spc="-5">
                <a:latin typeface="Calibri"/>
                <a:cs typeface="Calibri"/>
              </a:rPr>
              <a:t>All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4 clusters </a:t>
            </a:r>
            <a:r>
              <a:rPr dirty="0" sz="1400" spc="-10">
                <a:latin typeface="Calibri"/>
                <a:cs typeface="Calibri"/>
              </a:rPr>
              <a:t>were </a:t>
            </a:r>
            <a:r>
              <a:rPr dirty="0" sz="1400" spc="-5">
                <a:latin typeface="Calibri"/>
                <a:cs typeface="Calibri"/>
              </a:rPr>
              <a:t>visualized </a:t>
            </a:r>
            <a:r>
              <a:rPr dirty="0" sz="1400" spc="10">
                <a:latin typeface="Calibri"/>
                <a:cs typeface="Calibri"/>
              </a:rPr>
              <a:t>on </a:t>
            </a:r>
            <a:r>
              <a:rPr dirty="0" sz="1400" spc="-5">
                <a:latin typeface="Calibri"/>
                <a:cs typeface="Calibri"/>
              </a:rPr>
              <a:t>a </a:t>
            </a:r>
            <a:r>
              <a:rPr dirty="0" sz="1400" spc="-10">
                <a:latin typeface="Calibri"/>
                <a:cs typeface="Calibri"/>
              </a:rPr>
              <a:t>map </a:t>
            </a:r>
            <a:r>
              <a:rPr dirty="0" sz="1400" spc="-5">
                <a:latin typeface="Calibri"/>
                <a:cs typeface="Calibri"/>
              </a:rPr>
              <a:t>centered on Delhi.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color coding  </a:t>
            </a:r>
            <a:r>
              <a:rPr dirty="0" sz="1400" spc="-10">
                <a:latin typeface="Calibri"/>
                <a:cs typeface="Calibri"/>
              </a:rPr>
              <a:t>was </a:t>
            </a:r>
            <a:r>
              <a:rPr dirty="0" sz="1400" spc="-5">
                <a:latin typeface="Calibri"/>
                <a:cs typeface="Calibri"/>
              </a:rPr>
              <a:t>applied while visualizing for differentiating between </a:t>
            </a:r>
            <a:r>
              <a:rPr dirty="0" sz="1400" spc="-10">
                <a:latin typeface="Calibri"/>
                <a:cs typeface="Calibri"/>
              </a:rPr>
              <a:t>the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clusters.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16900"/>
              </a:lnSpc>
              <a:spcBef>
                <a:spcPts val="5"/>
              </a:spcBef>
            </a:pPr>
            <a:r>
              <a:rPr dirty="0" sz="1600" spc="-5" b="1">
                <a:latin typeface="Calibri"/>
                <a:cs typeface="Calibri"/>
              </a:rPr>
              <a:t>Visualizing target cluster: </a:t>
            </a:r>
            <a:r>
              <a:rPr dirty="0" sz="1400" spc="-10">
                <a:latin typeface="Calibri"/>
                <a:cs typeface="Calibri"/>
              </a:rPr>
              <a:t>Now </a:t>
            </a:r>
            <a:r>
              <a:rPr dirty="0" sz="1400" spc="-15">
                <a:latin typeface="Calibri"/>
                <a:cs typeface="Calibri"/>
              </a:rPr>
              <a:t>we </a:t>
            </a:r>
            <a:r>
              <a:rPr dirty="0" sz="1400" spc="-5">
                <a:latin typeface="Calibri"/>
                <a:cs typeface="Calibri"/>
              </a:rPr>
              <a:t>visualize </a:t>
            </a:r>
            <a:r>
              <a:rPr dirty="0" sz="1400" spc="-10">
                <a:latin typeface="Calibri"/>
                <a:cs typeface="Calibri"/>
              </a:rPr>
              <a:t>the places </a:t>
            </a:r>
            <a:r>
              <a:rPr dirty="0" sz="1400" spc="-5">
                <a:latin typeface="Calibri"/>
                <a:cs typeface="Calibri"/>
              </a:rPr>
              <a:t>on </a:t>
            </a:r>
            <a:r>
              <a:rPr dirty="0" sz="1400" spc="-10">
                <a:latin typeface="Calibri"/>
                <a:cs typeface="Calibri"/>
              </a:rPr>
              <a:t>the basis </a:t>
            </a:r>
            <a:r>
              <a:rPr dirty="0" sz="1400" spc="-5">
                <a:latin typeface="Calibri"/>
                <a:cs typeface="Calibri"/>
              </a:rPr>
              <a:t>of cluster  which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located on the </a:t>
            </a:r>
            <a:r>
              <a:rPr dirty="0" sz="1400" spc="-10">
                <a:latin typeface="Calibri"/>
                <a:cs typeface="Calibri"/>
              </a:rPr>
              <a:t>basis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 spc="-10">
                <a:latin typeface="Calibri"/>
                <a:cs typeface="Calibri"/>
              </a:rPr>
              <a:t>latitude </a:t>
            </a:r>
            <a:r>
              <a:rPr dirty="0" sz="1400" spc="5">
                <a:latin typeface="Calibri"/>
                <a:cs typeface="Calibri"/>
              </a:rPr>
              <a:t>and </a:t>
            </a:r>
            <a:r>
              <a:rPr dirty="0" sz="1400" spc="-10">
                <a:latin typeface="Calibri"/>
                <a:cs typeface="Calibri"/>
              </a:rPr>
              <a:t>longitude </a:t>
            </a:r>
            <a:r>
              <a:rPr dirty="0" sz="1400" spc="-5">
                <a:latin typeface="Calibri"/>
                <a:cs typeface="Calibri"/>
              </a:rPr>
              <a:t>of each </a:t>
            </a:r>
            <a:r>
              <a:rPr dirty="0" sz="1400" spc="5">
                <a:latin typeface="Calibri"/>
                <a:cs typeface="Calibri"/>
              </a:rPr>
              <a:t>area. </a:t>
            </a:r>
            <a:r>
              <a:rPr dirty="0" sz="1400" spc="-5">
                <a:latin typeface="Calibri"/>
                <a:cs typeface="Calibri"/>
              </a:rPr>
              <a:t>There </a:t>
            </a:r>
            <a:r>
              <a:rPr dirty="0" sz="1400">
                <a:latin typeface="Calibri"/>
                <a:cs typeface="Calibri"/>
              </a:rPr>
              <a:t>are </a:t>
            </a:r>
            <a:r>
              <a:rPr dirty="0" sz="1400" spc="-5">
                <a:latin typeface="Calibri"/>
                <a:cs typeface="Calibri"/>
              </a:rPr>
              <a:t>four  colors: Red, Yellow, Blue and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Green.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604" y="7667370"/>
            <a:ext cx="327596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solidFill>
                  <a:srgbClr val="202020"/>
                </a:solidFill>
                <a:latin typeface="Calibri"/>
                <a:cs typeface="Calibri"/>
              </a:rPr>
              <a:t>Total </a:t>
            </a:r>
            <a:r>
              <a:rPr dirty="0" sz="1400" b="1">
                <a:solidFill>
                  <a:srgbClr val="202020"/>
                </a:solidFill>
                <a:latin typeface="Calibri"/>
                <a:cs typeface="Calibri"/>
              </a:rPr>
              <a:t>Count of </a:t>
            </a:r>
            <a:r>
              <a:rPr dirty="0" sz="1400" spc="-5" b="1">
                <a:solidFill>
                  <a:srgbClr val="202020"/>
                </a:solidFill>
                <a:latin typeface="Calibri"/>
                <a:cs typeface="Calibri"/>
              </a:rPr>
              <a:t>places </a:t>
            </a:r>
            <a:r>
              <a:rPr dirty="0" sz="1400" spc="-10" b="1">
                <a:solidFill>
                  <a:srgbClr val="202020"/>
                </a:solidFill>
                <a:latin typeface="Calibri"/>
                <a:cs typeface="Calibri"/>
              </a:rPr>
              <a:t>to </a:t>
            </a:r>
            <a:r>
              <a:rPr dirty="0" sz="1400" spc="-5" b="1">
                <a:solidFill>
                  <a:srgbClr val="202020"/>
                </a:solidFill>
                <a:latin typeface="Calibri"/>
                <a:cs typeface="Calibri"/>
              </a:rPr>
              <a:t>visit </a:t>
            </a:r>
            <a:r>
              <a:rPr dirty="0" sz="1400" spc="-10" b="1">
                <a:solidFill>
                  <a:srgbClr val="202020"/>
                </a:solidFill>
                <a:latin typeface="Calibri"/>
                <a:cs typeface="Calibri"/>
              </a:rPr>
              <a:t>in </a:t>
            </a:r>
            <a:r>
              <a:rPr dirty="0" sz="1400" spc="-5" b="1">
                <a:solidFill>
                  <a:srgbClr val="202020"/>
                </a:solidFill>
                <a:latin typeface="Calibri"/>
                <a:cs typeface="Calibri"/>
              </a:rPr>
              <a:t>each</a:t>
            </a:r>
            <a:r>
              <a:rPr dirty="0" sz="1400" spc="15" b="1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202020"/>
                </a:solidFill>
                <a:latin typeface="Calibri"/>
                <a:cs typeface="Calibri"/>
              </a:rPr>
              <a:t>cluster: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3465448"/>
            <a:ext cx="6667500" cy="3815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3450" y="8226462"/>
            <a:ext cx="1352550" cy="1123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29386"/>
            <a:ext cx="5957570" cy="126174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>
              <a:lnSpc>
                <a:spcPct val="101299"/>
              </a:lnSpc>
              <a:spcBef>
                <a:spcPts val="80"/>
              </a:spcBef>
            </a:pPr>
            <a:r>
              <a:rPr dirty="0" sz="1600" spc="-5" b="1">
                <a:latin typeface="Calibri"/>
                <a:cs typeface="Calibri"/>
              </a:rPr>
              <a:t>Observation: </a:t>
            </a:r>
            <a:r>
              <a:rPr dirty="0" sz="1600" spc="-5">
                <a:latin typeface="Calibri"/>
                <a:cs typeface="Calibri"/>
              </a:rPr>
              <a:t>Hence </a:t>
            </a:r>
            <a:r>
              <a:rPr dirty="0" sz="1600">
                <a:latin typeface="Calibri"/>
                <a:cs typeface="Calibri"/>
              </a:rPr>
              <a:t>we </a:t>
            </a:r>
            <a:r>
              <a:rPr dirty="0" sz="1600" spc="-5">
                <a:latin typeface="Calibri"/>
                <a:cs typeface="Calibri"/>
              </a:rPr>
              <a:t>can see that Cluster </a:t>
            </a:r>
            <a:r>
              <a:rPr dirty="0" sz="1600">
                <a:latin typeface="Calibri"/>
                <a:cs typeface="Calibri"/>
              </a:rPr>
              <a:t>4 </a:t>
            </a:r>
            <a:r>
              <a:rPr dirty="0" sz="1600" spc="-5">
                <a:latin typeface="Calibri"/>
                <a:cs typeface="Calibri"/>
              </a:rPr>
              <a:t>has the </a:t>
            </a:r>
            <a:r>
              <a:rPr dirty="0" sz="1600">
                <a:latin typeface="Calibri"/>
                <a:cs typeface="Calibri"/>
              </a:rPr>
              <a:t>maximum </a:t>
            </a:r>
            <a:r>
              <a:rPr dirty="0" sz="1600" spc="-5">
                <a:latin typeface="Calibri"/>
                <a:cs typeface="Calibri"/>
              </a:rPr>
              <a:t>places,  therefore </a:t>
            </a:r>
            <a:r>
              <a:rPr dirty="0" sz="1600">
                <a:latin typeface="Calibri"/>
                <a:cs typeface="Calibri"/>
              </a:rPr>
              <a:t>we </a:t>
            </a:r>
            <a:r>
              <a:rPr dirty="0" sz="1600" spc="-5">
                <a:latin typeface="Calibri"/>
                <a:cs typeface="Calibri"/>
              </a:rPr>
              <a:t>will visit places </a:t>
            </a:r>
            <a:r>
              <a:rPr dirty="0" sz="1600" spc="5">
                <a:latin typeface="Calibri"/>
                <a:cs typeface="Calibri"/>
              </a:rPr>
              <a:t>of </a:t>
            </a:r>
            <a:r>
              <a:rPr dirty="0" sz="1600" spc="-5">
                <a:latin typeface="Calibri"/>
                <a:cs typeface="Calibri"/>
              </a:rPr>
              <a:t>Cluster </a:t>
            </a:r>
            <a:r>
              <a:rPr dirty="0" sz="1600">
                <a:latin typeface="Calibri"/>
                <a:cs typeface="Calibri"/>
              </a:rPr>
              <a:t>4 </a:t>
            </a:r>
            <a:r>
              <a:rPr dirty="0" sz="1600" spc="-5">
                <a:latin typeface="Calibri"/>
                <a:cs typeface="Calibri"/>
              </a:rPr>
              <a:t>to visit </a:t>
            </a:r>
            <a:r>
              <a:rPr dirty="0" sz="1600">
                <a:latin typeface="Calibri"/>
                <a:cs typeface="Calibri"/>
              </a:rPr>
              <a:t>maximum </a:t>
            </a:r>
            <a:r>
              <a:rPr dirty="0" sz="1600" spc="-5">
                <a:latin typeface="Calibri"/>
                <a:cs typeface="Calibri"/>
              </a:rPr>
              <a:t>places in less  </a:t>
            </a:r>
            <a:r>
              <a:rPr dirty="0" sz="1600">
                <a:latin typeface="Calibri"/>
                <a:cs typeface="Calibri"/>
              </a:rPr>
              <a:t>amount </a:t>
            </a:r>
            <a:r>
              <a:rPr dirty="0" sz="1600" spc="-5">
                <a:latin typeface="Calibri"/>
                <a:cs typeface="Calibri"/>
              </a:rPr>
              <a:t>of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time.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1600" spc="-5">
                <a:latin typeface="Calibri"/>
                <a:cs typeface="Calibri"/>
              </a:rPr>
              <a:t>Places of </a:t>
            </a:r>
            <a:r>
              <a:rPr dirty="0" sz="1600" spc="-10">
                <a:latin typeface="Calibri"/>
                <a:cs typeface="Calibri"/>
              </a:rPr>
              <a:t>Cluster </a:t>
            </a:r>
            <a:r>
              <a:rPr dirty="0" sz="1600">
                <a:latin typeface="Calibri"/>
                <a:cs typeface="Calibri"/>
              </a:rPr>
              <a:t>4 can be </a:t>
            </a:r>
            <a:r>
              <a:rPr dirty="0" sz="1600" spc="-5">
                <a:latin typeface="Calibri"/>
                <a:cs typeface="Calibri"/>
              </a:rPr>
              <a:t>visualized </a:t>
            </a:r>
            <a:r>
              <a:rPr dirty="0" sz="1600">
                <a:latin typeface="Calibri"/>
                <a:cs typeface="Calibri"/>
              </a:rPr>
              <a:t>using </a:t>
            </a:r>
            <a:r>
              <a:rPr dirty="0" sz="1600" spc="-5">
                <a:latin typeface="Calibri"/>
                <a:cs typeface="Calibri"/>
              </a:rPr>
              <a:t>Folium </a:t>
            </a:r>
            <a:r>
              <a:rPr dirty="0" sz="1600" spc="5">
                <a:latin typeface="Calibri"/>
                <a:cs typeface="Calibri"/>
              </a:rPr>
              <a:t>map </a:t>
            </a:r>
            <a:r>
              <a:rPr dirty="0" sz="1600" spc="-5">
                <a:latin typeface="Calibri"/>
                <a:cs typeface="Calibri"/>
              </a:rPr>
              <a:t>as shown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below: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454010"/>
            <a:ext cx="5647055" cy="6737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5"/>
              </a:spcBef>
            </a:pPr>
            <a:r>
              <a:rPr dirty="0" sz="1400" spc="-10" b="1">
                <a:latin typeface="Calibri"/>
                <a:cs typeface="Calibri"/>
              </a:rPr>
              <a:t>Project </a:t>
            </a:r>
            <a:r>
              <a:rPr dirty="0" sz="1400" b="1">
                <a:latin typeface="Calibri"/>
                <a:cs typeface="Calibri"/>
              </a:rPr>
              <a:t>URL:  </a:t>
            </a:r>
            <a:r>
              <a:rPr dirty="0" sz="1400" spc="-5">
                <a:latin typeface="Calibri"/>
                <a:cs typeface="Calibri"/>
              </a:rPr>
              <a:t>https://drive.google.com/file/d/1z3K7AefLgGQVpBTvXCffv0EmP4MamfYp/vie  </a:t>
            </a:r>
            <a:r>
              <a:rPr dirty="0" sz="1400" spc="-10">
                <a:latin typeface="Calibri"/>
                <a:cs typeface="Calibri"/>
              </a:rPr>
              <a:t>w?usp=sharing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2410967"/>
            <a:ext cx="6667500" cy="4629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I</a:t>
            </a:r>
            <a:r>
              <a:rPr dirty="0"/>
              <a:t>NDEX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2417444"/>
            <a:ext cx="5712460" cy="5344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  <a:hlinkClick r:id="rId2" action="ppaction://hlinksldjump"/>
              </a:rPr>
              <a:t>INTRODUCTION </a:t>
            </a:r>
            <a:r>
              <a:rPr dirty="0" sz="1800" b="1">
                <a:latin typeface="Calibri"/>
                <a:cs typeface="Calibri"/>
                <a:hlinkClick r:id="rId2" action="ppaction://hlinksldjump"/>
              </a:rPr>
              <a:t>-------------------------------------------------------</a:t>
            </a:r>
            <a:r>
              <a:rPr dirty="0" sz="1800" spc="-165" b="1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600">
                <a:latin typeface="Calibri"/>
                <a:cs typeface="Calibri"/>
                <a:hlinkClick r:id="rId2" action="ppaction://hlinksldjump"/>
              </a:rPr>
              <a:t>03</a:t>
            </a:r>
            <a:endParaRPr sz="16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1425"/>
              </a:spcBef>
            </a:pPr>
            <a:r>
              <a:rPr dirty="0" sz="1600">
                <a:latin typeface="Calibri"/>
                <a:cs typeface="Calibri"/>
              </a:rPr>
              <a:t>BUSINESS </a:t>
            </a:r>
            <a:r>
              <a:rPr dirty="0" sz="1600" spc="-5">
                <a:latin typeface="Calibri"/>
                <a:cs typeface="Calibri"/>
              </a:rPr>
              <a:t>PROBLEM</a:t>
            </a:r>
            <a:r>
              <a:rPr dirty="0" sz="1600" spc="114">
                <a:latin typeface="Calibri"/>
                <a:cs typeface="Calibri"/>
              </a:rPr>
              <a:t> </a:t>
            </a:r>
            <a:r>
              <a:rPr dirty="0" sz="1600" spc="10">
                <a:latin typeface="Calibri"/>
                <a:cs typeface="Calibri"/>
              </a:rPr>
              <a:t>----------------------------------------------------------04</a:t>
            </a:r>
            <a:endParaRPr sz="16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1260"/>
              </a:spcBef>
            </a:pPr>
            <a:r>
              <a:rPr dirty="0" sz="1800" spc="-10" b="1">
                <a:latin typeface="Calibri"/>
                <a:cs typeface="Calibri"/>
                <a:hlinkClick r:id="rId3" action="ppaction://hlinksldjump"/>
              </a:rPr>
              <a:t>DATA </a:t>
            </a:r>
            <a:r>
              <a:rPr dirty="0" sz="1800" spc="-5" b="1">
                <a:latin typeface="Calibri"/>
                <a:cs typeface="Calibri"/>
                <a:hlinkClick r:id="rId3" action="ppaction://hlinksldjump"/>
              </a:rPr>
              <a:t>ANALYSIS</a:t>
            </a:r>
            <a:r>
              <a:rPr dirty="0" sz="1800" spc="-30" b="1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800" b="1">
                <a:latin typeface="Calibri"/>
                <a:cs typeface="Calibri"/>
                <a:hlinkClick r:id="rId3" action="ppaction://hlinksldjump"/>
              </a:rPr>
              <a:t>-------------------------------------------------------</a:t>
            </a:r>
            <a:r>
              <a:rPr dirty="0" sz="1600">
                <a:latin typeface="Calibri"/>
                <a:cs typeface="Calibri"/>
                <a:hlinkClick r:id="rId3" action="ppaction://hlinksldjump"/>
              </a:rPr>
              <a:t>05</a:t>
            </a:r>
            <a:endParaRPr sz="1600">
              <a:latin typeface="Calibri"/>
              <a:cs typeface="Calibri"/>
            </a:endParaRPr>
          </a:p>
          <a:p>
            <a:pPr algn="just" marL="12700" marR="26034">
              <a:lnSpc>
                <a:spcPct val="168200"/>
              </a:lnSpc>
              <a:spcBef>
                <a:spcPts val="95"/>
              </a:spcBef>
            </a:pPr>
            <a:r>
              <a:rPr dirty="0" sz="1600">
                <a:latin typeface="Calibri"/>
                <a:cs typeface="Calibri"/>
              </a:rPr>
              <a:t>DATA </a:t>
            </a:r>
            <a:r>
              <a:rPr dirty="0" sz="1600" spc="-5">
                <a:latin typeface="Calibri"/>
                <a:cs typeface="Calibri"/>
              </a:rPr>
              <a:t>COLLECTION </a:t>
            </a:r>
            <a:r>
              <a:rPr dirty="0" sz="1600" spc="10">
                <a:latin typeface="Calibri"/>
                <a:cs typeface="Calibri"/>
              </a:rPr>
              <a:t>------------------------------------------------------------ </a:t>
            </a:r>
            <a:r>
              <a:rPr dirty="0" sz="1600">
                <a:latin typeface="Calibri"/>
                <a:cs typeface="Calibri"/>
              </a:rPr>
              <a:t>05  DATA PRE-PROCESSING AND </a:t>
            </a:r>
            <a:r>
              <a:rPr dirty="0" sz="1600" spc="-5">
                <a:latin typeface="Calibri"/>
                <a:cs typeface="Calibri"/>
              </a:rPr>
              <a:t>WRANGLING </a:t>
            </a:r>
            <a:r>
              <a:rPr dirty="0" sz="1600" spc="10">
                <a:latin typeface="Calibri"/>
                <a:cs typeface="Calibri"/>
              </a:rPr>
              <a:t>------------------------------05  </a:t>
            </a:r>
            <a:r>
              <a:rPr dirty="0" sz="1600">
                <a:latin typeface="Calibri"/>
                <a:cs typeface="Calibri"/>
              </a:rPr>
              <a:t>DATA FILTERING</a:t>
            </a:r>
            <a:r>
              <a:rPr dirty="0" sz="1600" spc="-80">
                <a:latin typeface="Calibri"/>
                <a:cs typeface="Calibri"/>
              </a:rPr>
              <a:t> </a:t>
            </a:r>
            <a:r>
              <a:rPr dirty="0" sz="1600" spc="10">
                <a:latin typeface="Calibri"/>
                <a:cs typeface="Calibri"/>
              </a:rPr>
              <a:t>---------------------------------------------------------------06</a:t>
            </a:r>
            <a:endParaRPr sz="16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1295"/>
              </a:spcBef>
            </a:pPr>
            <a:r>
              <a:rPr dirty="0" sz="1600">
                <a:latin typeface="Calibri"/>
                <a:cs typeface="Calibri"/>
              </a:rPr>
              <a:t>DATA </a:t>
            </a:r>
            <a:r>
              <a:rPr dirty="0" sz="1600" spc="-5">
                <a:latin typeface="Calibri"/>
                <a:cs typeface="Calibri"/>
              </a:rPr>
              <a:t>CLEANING </a:t>
            </a:r>
            <a:r>
              <a:rPr dirty="0" sz="1600" spc="10">
                <a:latin typeface="Calibri"/>
                <a:cs typeface="Calibri"/>
              </a:rPr>
              <a:t>--------------------------------------------------------------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07</a:t>
            </a:r>
            <a:endParaRPr sz="16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1265"/>
              </a:spcBef>
            </a:pPr>
            <a:r>
              <a:rPr dirty="0" sz="1800" b="1">
                <a:latin typeface="Calibri"/>
                <a:cs typeface="Calibri"/>
                <a:hlinkClick r:id="rId4" action="ppaction://hlinksldjump"/>
              </a:rPr>
              <a:t>MODEL </a:t>
            </a:r>
            <a:r>
              <a:rPr dirty="0" sz="1800" spc="-5" b="1">
                <a:latin typeface="Calibri"/>
                <a:cs typeface="Calibri"/>
                <a:hlinkClick r:id="rId4" action="ppaction://hlinksldjump"/>
              </a:rPr>
              <a:t>FITTING </a:t>
            </a:r>
            <a:r>
              <a:rPr dirty="0" sz="1800" b="1">
                <a:latin typeface="Calibri"/>
                <a:cs typeface="Calibri"/>
                <a:hlinkClick r:id="rId4" action="ppaction://hlinksldjump"/>
              </a:rPr>
              <a:t>------------------------------------------------------</a:t>
            </a:r>
            <a:r>
              <a:rPr dirty="0" sz="1800" spc="-204" b="1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600">
                <a:latin typeface="Calibri"/>
                <a:cs typeface="Calibri"/>
                <a:hlinkClick r:id="rId4" action="ppaction://hlinksldjump"/>
              </a:rPr>
              <a:t>09</a:t>
            </a:r>
            <a:endParaRPr sz="16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1400"/>
              </a:spcBef>
            </a:pPr>
            <a:r>
              <a:rPr dirty="0" sz="1600">
                <a:latin typeface="Calibri"/>
                <a:cs typeface="Calibri"/>
              </a:rPr>
              <a:t>CLUSTERING </a:t>
            </a:r>
            <a:r>
              <a:rPr dirty="0" sz="1600" spc="10">
                <a:latin typeface="Calibri"/>
                <a:cs typeface="Calibri"/>
              </a:rPr>
              <a:t>--------------------------------------------------------------------</a:t>
            </a:r>
            <a:r>
              <a:rPr dirty="0" sz="1600" spc="-1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09</a:t>
            </a:r>
            <a:endParaRPr sz="16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1320"/>
              </a:spcBef>
            </a:pPr>
            <a:r>
              <a:rPr dirty="0" sz="1600" spc="-5">
                <a:latin typeface="Calibri"/>
                <a:cs typeface="Calibri"/>
              </a:rPr>
              <a:t>COLOR </a:t>
            </a:r>
            <a:r>
              <a:rPr dirty="0" sz="1600">
                <a:latin typeface="Calibri"/>
                <a:cs typeface="Calibri"/>
              </a:rPr>
              <a:t>CODING </a:t>
            </a:r>
            <a:r>
              <a:rPr dirty="0" sz="1600" spc="10">
                <a:latin typeface="Calibri"/>
                <a:cs typeface="Calibri"/>
              </a:rPr>
              <a:t>----------------------------------------------------------------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1265"/>
              </a:spcBef>
            </a:pPr>
            <a:r>
              <a:rPr dirty="0" sz="1800" spc="-10" b="1">
                <a:latin typeface="Calibri"/>
                <a:cs typeface="Calibri"/>
                <a:hlinkClick r:id="rId5" action="ppaction://hlinksldjump"/>
              </a:rPr>
              <a:t>DATA </a:t>
            </a:r>
            <a:r>
              <a:rPr dirty="0" sz="1800" spc="-5" b="1">
                <a:latin typeface="Calibri"/>
                <a:cs typeface="Calibri"/>
                <a:hlinkClick r:id="rId5" action="ppaction://hlinksldjump"/>
              </a:rPr>
              <a:t>VISUALIZATION </a:t>
            </a:r>
            <a:r>
              <a:rPr dirty="0" sz="1800" b="1">
                <a:latin typeface="Calibri"/>
                <a:cs typeface="Calibri"/>
                <a:hlinkClick r:id="rId5" action="ppaction://hlinksldjump"/>
              </a:rPr>
              <a:t>-----------------------------------------------</a:t>
            </a:r>
            <a:r>
              <a:rPr dirty="0" sz="1800" spc="-150" b="1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600">
                <a:latin typeface="Calibri"/>
                <a:cs typeface="Calibri"/>
                <a:hlinkClick r:id="rId5" action="ppaction://hlinksldjump"/>
              </a:rPr>
              <a:t>11</a:t>
            </a:r>
            <a:endParaRPr sz="1600">
              <a:latin typeface="Calibri"/>
              <a:cs typeface="Calibri"/>
            </a:endParaRPr>
          </a:p>
          <a:p>
            <a:pPr algn="just" marL="12700" marR="5080">
              <a:lnSpc>
                <a:spcPct val="167500"/>
              </a:lnSpc>
              <a:spcBef>
                <a:spcPts val="110"/>
              </a:spcBef>
            </a:pPr>
            <a:r>
              <a:rPr dirty="0" sz="1600">
                <a:latin typeface="Calibri"/>
                <a:cs typeface="Calibri"/>
              </a:rPr>
              <a:t>VISUALIZING </a:t>
            </a:r>
            <a:r>
              <a:rPr dirty="0" sz="1600" spc="-5">
                <a:latin typeface="Calibri"/>
                <a:cs typeface="Calibri"/>
              </a:rPr>
              <a:t>TARGET CLUSTER </a:t>
            </a:r>
            <a:r>
              <a:rPr dirty="0" sz="1600" spc="10">
                <a:latin typeface="Calibri"/>
                <a:cs typeface="Calibri"/>
              </a:rPr>
              <a:t>--------------------------------------------- </a:t>
            </a:r>
            <a:r>
              <a:rPr dirty="0" sz="1600">
                <a:latin typeface="Calibri"/>
                <a:cs typeface="Calibri"/>
              </a:rPr>
              <a:t>11  </a:t>
            </a:r>
            <a:r>
              <a:rPr dirty="0" sz="1600" spc="10">
                <a:latin typeface="Calibri"/>
                <a:cs typeface="Calibri"/>
              </a:rPr>
              <a:t>OBSERVATION------------------------------------------------------------------</a:t>
            </a:r>
            <a:r>
              <a:rPr dirty="0" sz="1600" spc="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12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9617" y="1396110"/>
            <a:ext cx="168910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0" b="1">
                <a:latin typeface="Calibri"/>
                <a:cs typeface="Calibri"/>
              </a:rPr>
              <a:t>INTRODUCTION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604" y="2328798"/>
            <a:ext cx="6582409" cy="110680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dirty="0" sz="1400">
                <a:solidFill>
                  <a:srgbClr val="0D0D0D"/>
                </a:solidFill>
                <a:latin typeface="Calibri"/>
                <a:cs typeface="Calibri"/>
                <a:hlinkClick r:id="rId2"/>
              </a:rPr>
              <a:t>Delhi</a:t>
            </a:r>
            <a:r>
              <a:rPr dirty="0" sz="1400">
                <a:latin typeface="Calibri"/>
                <a:cs typeface="Calibri"/>
              </a:rPr>
              <a:t>,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5">
                <a:latin typeface="Calibri"/>
                <a:cs typeface="Calibri"/>
              </a:rPr>
              <a:t>capital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 spc="5">
                <a:solidFill>
                  <a:srgbClr val="0D0D0D"/>
                </a:solidFill>
                <a:latin typeface="Calibri"/>
                <a:cs typeface="Calibri"/>
                <a:hlinkClick r:id="rId3"/>
              </a:rPr>
              <a:t>India</a:t>
            </a:r>
            <a:r>
              <a:rPr dirty="0" sz="1400" spc="5">
                <a:latin typeface="Calibri"/>
                <a:cs typeface="Calibri"/>
              </a:rPr>
              <a:t>, </a:t>
            </a:r>
            <a:r>
              <a:rPr dirty="0" sz="1400" spc="-5">
                <a:latin typeface="Calibri"/>
                <a:cs typeface="Calibri"/>
              </a:rPr>
              <a:t>has a </a:t>
            </a:r>
            <a:r>
              <a:rPr dirty="0" sz="1400" spc="5">
                <a:latin typeface="Calibri"/>
                <a:cs typeface="Calibri"/>
              </a:rPr>
              <a:t>rich </a:t>
            </a:r>
            <a:r>
              <a:rPr dirty="0" sz="1400">
                <a:latin typeface="Calibri"/>
                <a:cs typeface="Calibri"/>
              </a:rPr>
              <a:t>history. The city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 spc="5">
                <a:latin typeface="Calibri"/>
                <a:cs typeface="Calibri"/>
              </a:rPr>
              <a:t>dotted </a:t>
            </a:r>
            <a:r>
              <a:rPr dirty="0" sz="1400" spc="-5">
                <a:latin typeface="Calibri"/>
                <a:cs typeface="Calibri"/>
              </a:rPr>
              <a:t>with </a:t>
            </a:r>
            <a:r>
              <a:rPr dirty="0" sz="1400" spc="5">
                <a:latin typeface="Calibri"/>
                <a:cs typeface="Calibri"/>
              </a:rPr>
              <a:t>spellbinding mosques,  </a:t>
            </a:r>
            <a:r>
              <a:rPr dirty="0" sz="1400">
                <a:latin typeface="Calibri"/>
                <a:cs typeface="Calibri"/>
              </a:rPr>
              <a:t>forts, </a:t>
            </a:r>
            <a:r>
              <a:rPr dirty="0" sz="1400" spc="5">
                <a:latin typeface="Calibri"/>
                <a:cs typeface="Calibri"/>
              </a:rPr>
              <a:t>and </a:t>
            </a:r>
            <a:r>
              <a:rPr dirty="0" sz="1400">
                <a:latin typeface="Calibri"/>
                <a:cs typeface="Calibri"/>
              </a:rPr>
              <a:t>monuments </a:t>
            </a:r>
            <a:r>
              <a:rPr dirty="0" sz="1400" spc="5">
                <a:latin typeface="Calibri"/>
                <a:cs typeface="Calibri"/>
              </a:rPr>
              <a:t>left over </a:t>
            </a:r>
            <a:r>
              <a:rPr dirty="0" sz="1400">
                <a:latin typeface="Calibri"/>
                <a:cs typeface="Calibri"/>
              </a:rPr>
              <a:t>from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Mughal rulers that once </a:t>
            </a:r>
            <a:r>
              <a:rPr dirty="0" sz="1400" spc="5">
                <a:latin typeface="Calibri"/>
                <a:cs typeface="Calibri"/>
              </a:rPr>
              <a:t>occupied </a:t>
            </a:r>
            <a:r>
              <a:rPr dirty="0" sz="1400">
                <a:latin typeface="Calibri"/>
                <a:cs typeface="Calibri"/>
              </a:rPr>
              <a:t>the </a:t>
            </a:r>
            <a:r>
              <a:rPr dirty="0" sz="1400" spc="5">
                <a:latin typeface="Calibri"/>
                <a:cs typeface="Calibri"/>
              </a:rPr>
              <a:t>city. </a:t>
            </a:r>
            <a:r>
              <a:rPr dirty="0" sz="1400">
                <a:latin typeface="Calibri"/>
                <a:cs typeface="Calibri"/>
              </a:rPr>
              <a:t>The  </a:t>
            </a:r>
            <a:r>
              <a:rPr dirty="0" sz="1400" spc="5">
                <a:latin typeface="Calibri"/>
                <a:cs typeface="Calibri"/>
              </a:rPr>
              <a:t>contrast between </a:t>
            </a:r>
            <a:r>
              <a:rPr dirty="0" sz="1400">
                <a:latin typeface="Calibri"/>
                <a:cs typeface="Calibri"/>
              </a:rPr>
              <a:t>rambling </a:t>
            </a:r>
            <a:r>
              <a:rPr dirty="0" sz="1400" spc="-5">
                <a:latin typeface="Calibri"/>
                <a:cs typeface="Calibri"/>
              </a:rPr>
              <a:t>Old </a:t>
            </a:r>
            <a:r>
              <a:rPr dirty="0" sz="1400" spc="5">
                <a:latin typeface="Calibri"/>
                <a:cs typeface="Calibri"/>
              </a:rPr>
              <a:t>Delhi and </a:t>
            </a:r>
            <a:r>
              <a:rPr dirty="0" sz="1400" spc="10">
                <a:latin typeface="Calibri"/>
                <a:cs typeface="Calibri"/>
              </a:rPr>
              <a:t>well-planned </a:t>
            </a:r>
            <a:r>
              <a:rPr dirty="0" sz="1400" spc="-5">
                <a:latin typeface="Calibri"/>
                <a:cs typeface="Calibri"/>
              </a:rPr>
              <a:t>New </a:t>
            </a:r>
            <a:r>
              <a:rPr dirty="0" sz="1400" spc="5">
                <a:latin typeface="Calibri"/>
                <a:cs typeface="Calibri"/>
              </a:rPr>
              <a:t>Delhi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 spc="5">
                <a:latin typeface="Calibri"/>
                <a:cs typeface="Calibri"/>
              </a:rPr>
              <a:t>immense, and </a:t>
            </a:r>
            <a:r>
              <a:rPr dirty="0" sz="1400" spc="-5">
                <a:latin typeface="Calibri"/>
                <a:cs typeface="Calibri"/>
              </a:rPr>
              <a:t>it's  </a:t>
            </a:r>
            <a:r>
              <a:rPr dirty="0" sz="1400" spc="5">
                <a:latin typeface="Calibri"/>
                <a:cs typeface="Calibri"/>
              </a:rPr>
              <a:t>interesting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5">
                <a:latin typeface="Calibri"/>
                <a:cs typeface="Calibri"/>
              </a:rPr>
              <a:t>spend </a:t>
            </a:r>
            <a:r>
              <a:rPr dirty="0" sz="1400" spc="-5">
                <a:latin typeface="Calibri"/>
                <a:cs typeface="Calibri"/>
              </a:rPr>
              <a:t>time </a:t>
            </a:r>
            <a:r>
              <a:rPr dirty="0" sz="1400" spc="5">
                <a:latin typeface="Calibri"/>
                <a:cs typeface="Calibri"/>
              </a:rPr>
              <a:t>exploring </a:t>
            </a:r>
            <a:r>
              <a:rPr dirty="0" sz="1400">
                <a:latin typeface="Calibri"/>
                <a:cs typeface="Calibri"/>
              </a:rPr>
              <a:t>both. </a:t>
            </a:r>
            <a:r>
              <a:rPr dirty="0" sz="1400" spc="10">
                <a:latin typeface="Calibri"/>
                <a:cs typeface="Calibri"/>
              </a:rPr>
              <a:t>If </a:t>
            </a:r>
            <a:r>
              <a:rPr dirty="0" sz="1400">
                <a:latin typeface="Calibri"/>
                <a:cs typeface="Calibri"/>
              </a:rPr>
              <a:t>you feel in need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 spc="5">
                <a:latin typeface="Calibri"/>
                <a:cs typeface="Calibri"/>
              </a:rPr>
              <a:t>some relaxation, just </a:t>
            </a:r>
            <a:r>
              <a:rPr dirty="0" sz="1400">
                <a:latin typeface="Calibri"/>
                <a:cs typeface="Calibri"/>
              </a:rPr>
              <a:t>head 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>
                <a:latin typeface="Calibri"/>
                <a:cs typeface="Calibri"/>
              </a:rPr>
              <a:t>one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>
                <a:latin typeface="Calibri"/>
                <a:cs typeface="Calibri"/>
              </a:rPr>
              <a:t>Delhi's </a:t>
            </a:r>
            <a:r>
              <a:rPr dirty="0" sz="1400" spc="5">
                <a:latin typeface="Calibri"/>
                <a:cs typeface="Calibri"/>
              </a:rPr>
              <a:t>flourishing </a:t>
            </a:r>
            <a:r>
              <a:rPr dirty="0" sz="1400">
                <a:latin typeface="Calibri"/>
                <a:cs typeface="Calibri"/>
              </a:rPr>
              <a:t>landscaped</a:t>
            </a:r>
            <a:r>
              <a:rPr dirty="0" sz="1400" spc="16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gardens.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9604" y="6516293"/>
            <a:ext cx="6518909" cy="101981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85"/>
              </a:spcBef>
            </a:pPr>
            <a:r>
              <a:rPr dirty="0" sz="1400" spc="15">
                <a:latin typeface="Calibri"/>
                <a:cs typeface="Calibri"/>
              </a:rPr>
              <a:t>The </a:t>
            </a:r>
            <a:r>
              <a:rPr dirty="0" sz="1400" spc="30">
                <a:latin typeface="Calibri"/>
                <a:cs typeface="Calibri"/>
              </a:rPr>
              <a:t>influence </a:t>
            </a:r>
            <a:r>
              <a:rPr dirty="0" sz="1400" spc="20">
                <a:latin typeface="Calibri"/>
                <a:cs typeface="Calibri"/>
              </a:rPr>
              <a:t>of </a:t>
            </a:r>
            <a:r>
              <a:rPr dirty="0" sz="1400" spc="25">
                <a:latin typeface="Calibri"/>
                <a:cs typeface="Calibri"/>
              </a:rPr>
              <a:t>religious diversity </a:t>
            </a:r>
            <a:r>
              <a:rPr dirty="0" sz="1400" spc="20">
                <a:latin typeface="Calibri"/>
                <a:cs typeface="Calibri"/>
              </a:rPr>
              <a:t>can </a:t>
            </a:r>
            <a:r>
              <a:rPr dirty="0" sz="1400" spc="10">
                <a:latin typeface="Calibri"/>
                <a:cs typeface="Calibri"/>
              </a:rPr>
              <a:t>be </a:t>
            </a:r>
            <a:r>
              <a:rPr dirty="0" sz="1400" spc="25">
                <a:latin typeface="Calibri"/>
                <a:cs typeface="Calibri"/>
              </a:rPr>
              <a:t>seen </a:t>
            </a:r>
            <a:r>
              <a:rPr dirty="0" sz="1400" spc="10">
                <a:latin typeface="Calibri"/>
                <a:cs typeface="Calibri"/>
              </a:rPr>
              <a:t>in </a:t>
            </a:r>
            <a:r>
              <a:rPr dirty="0" sz="1400" spc="15">
                <a:latin typeface="Calibri"/>
                <a:cs typeface="Calibri"/>
              </a:rPr>
              <a:t>the </a:t>
            </a:r>
            <a:r>
              <a:rPr dirty="0" sz="1400" spc="25">
                <a:latin typeface="Calibri"/>
                <a:cs typeface="Calibri"/>
              </a:rPr>
              <a:t>city along </a:t>
            </a:r>
            <a:r>
              <a:rPr dirty="0" sz="1400" spc="20">
                <a:latin typeface="Calibri"/>
                <a:cs typeface="Calibri"/>
              </a:rPr>
              <a:t>with </a:t>
            </a:r>
            <a:r>
              <a:rPr dirty="0" sz="1400" spc="15">
                <a:latin typeface="Calibri"/>
                <a:cs typeface="Calibri"/>
              </a:rPr>
              <a:t>the </a:t>
            </a:r>
            <a:r>
              <a:rPr dirty="0" sz="1400" spc="30">
                <a:latin typeface="Calibri"/>
                <a:cs typeface="Calibri"/>
              </a:rPr>
              <a:t>cultural </a:t>
            </a:r>
            <a:r>
              <a:rPr dirty="0" sz="1400" spc="375">
                <a:latin typeface="Calibri"/>
                <a:cs typeface="Calibri"/>
              </a:rPr>
              <a:t> </a:t>
            </a:r>
            <a:r>
              <a:rPr dirty="0" sz="1400" spc="30">
                <a:latin typeface="Calibri"/>
                <a:cs typeface="Calibri"/>
              </a:rPr>
              <a:t>impact </a:t>
            </a:r>
            <a:r>
              <a:rPr dirty="0" sz="1400" spc="10">
                <a:latin typeface="Calibri"/>
                <a:cs typeface="Calibri"/>
              </a:rPr>
              <a:t>of </a:t>
            </a:r>
            <a:r>
              <a:rPr dirty="0" sz="1400" spc="15">
                <a:latin typeface="Calibri"/>
                <a:cs typeface="Calibri"/>
              </a:rPr>
              <a:t>the </a:t>
            </a:r>
            <a:r>
              <a:rPr dirty="0" sz="1400" spc="30">
                <a:latin typeface="Calibri"/>
                <a:cs typeface="Calibri"/>
              </a:rPr>
              <a:t>Mughal, </a:t>
            </a:r>
            <a:r>
              <a:rPr dirty="0" sz="1400" spc="15">
                <a:latin typeface="Calibri"/>
                <a:cs typeface="Calibri"/>
              </a:rPr>
              <a:t>the </a:t>
            </a:r>
            <a:r>
              <a:rPr dirty="0" sz="1400" spc="25">
                <a:latin typeface="Calibri"/>
                <a:cs typeface="Calibri"/>
              </a:rPr>
              <a:t>ancient Indian </a:t>
            </a:r>
            <a:r>
              <a:rPr dirty="0" sz="1400" spc="20">
                <a:latin typeface="Calibri"/>
                <a:cs typeface="Calibri"/>
              </a:rPr>
              <a:t>and </a:t>
            </a:r>
            <a:r>
              <a:rPr dirty="0" sz="1400" spc="15">
                <a:latin typeface="Calibri"/>
                <a:cs typeface="Calibri"/>
              </a:rPr>
              <a:t>the </a:t>
            </a:r>
            <a:r>
              <a:rPr dirty="0" sz="1400" spc="30">
                <a:latin typeface="Calibri"/>
                <a:cs typeface="Calibri"/>
              </a:rPr>
              <a:t>British. </a:t>
            </a:r>
            <a:r>
              <a:rPr dirty="0" sz="1400" spc="25">
                <a:latin typeface="Calibri"/>
                <a:cs typeface="Calibri"/>
              </a:rPr>
              <a:t>There are many </a:t>
            </a:r>
            <a:r>
              <a:rPr dirty="0" sz="1400" spc="30">
                <a:latin typeface="Calibri"/>
                <a:cs typeface="Calibri"/>
              </a:rPr>
              <a:t>beautiful  gardens </a:t>
            </a:r>
            <a:r>
              <a:rPr dirty="0" sz="1400" spc="10">
                <a:latin typeface="Calibri"/>
                <a:cs typeface="Calibri"/>
              </a:rPr>
              <a:t>in </a:t>
            </a:r>
            <a:r>
              <a:rPr dirty="0" sz="1400" spc="15">
                <a:latin typeface="Calibri"/>
                <a:cs typeface="Calibri"/>
              </a:rPr>
              <a:t>the </a:t>
            </a:r>
            <a:r>
              <a:rPr dirty="0" sz="1400" spc="30">
                <a:latin typeface="Calibri"/>
                <a:cs typeface="Calibri"/>
              </a:rPr>
              <a:t>city, </a:t>
            </a:r>
            <a:r>
              <a:rPr dirty="0" sz="1400" spc="25">
                <a:latin typeface="Calibri"/>
                <a:cs typeface="Calibri"/>
              </a:rPr>
              <a:t>away </a:t>
            </a:r>
            <a:r>
              <a:rPr dirty="0" sz="1400" spc="30">
                <a:latin typeface="Calibri"/>
                <a:cs typeface="Calibri"/>
              </a:rPr>
              <a:t>from pollution </a:t>
            </a:r>
            <a:r>
              <a:rPr dirty="0" sz="1400" spc="20">
                <a:latin typeface="Calibri"/>
                <a:cs typeface="Calibri"/>
              </a:rPr>
              <a:t>and </a:t>
            </a:r>
            <a:r>
              <a:rPr dirty="0" sz="1400" spc="25">
                <a:latin typeface="Calibri"/>
                <a:cs typeface="Calibri"/>
              </a:rPr>
              <a:t>busy city life that provide </a:t>
            </a:r>
            <a:r>
              <a:rPr dirty="0" sz="1400" spc="30">
                <a:latin typeface="Calibri"/>
                <a:cs typeface="Calibri"/>
              </a:rPr>
              <a:t>opportunities </a:t>
            </a:r>
            <a:r>
              <a:rPr dirty="0" sz="1400" spc="375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to </a:t>
            </a:r>
            <a:r>
              <a:rPr dirty="0" sz="1400" spc="25">
                <a:latin typeface="Calibri"/>
                <a:cs typeface="Calibri"/>
              </a:rPr>
              <a:t>walk </a:t>
            </a:r>
            <a:r>
              <a:rPr dirty="0" sz="1400" spc="30">
                <a:latin typeface="Calibri"/>
                <a:cs typeface="Calibri"/>
              </a:rPr>
              <a:t>leisurely </a:t>
            </a:r>
            <a:r>
              <a:rPr dirty="0" sz="1400" spc="25">
                <a:latin typeface="Calibri"/>
                <a:cs typeface="Calibri"/>
              </a:rPr>
              <a:t>during</a:t>
            </a:r>
            <a:r>
              <a:rPr dirty="0" sz="1400" spc="265">
                <a:latin typeface="Calibri"/>
                <a:cs typeface="Calibri"/>
              </a:rPr>
              <a:t> </a:t>
            </a:r>
            <a:r>
              <a:rPr dirty="0" sz="1400" spc="30">
                <a:latin typeface="Calibri"/>
                <a:cs typeface="Calibri"/>
              </a:rPr>
              <a:t>greenery.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2225" y="3655059"/>
            <a:ext cx="5607050" cy="23616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604" y="928167"/>
            <a:ext cx="6654165" cy="76663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25730">
              <a:lnSpc>
                <a:spcPct val="120500"/>
              </a:lnSpc>
              <a:spcBef>
                <a:spcPts val="90"/>
              </a:spcBef>
            </a:pPr>
            <a:r>
              <a:rPr dirty="0" sz="1400" spc="15">
                <a:latin typeface="Calibri"/>
                <a:cs typeface="Calibri"/>
              </a:rPr>
              <a:t>The </a:t>
            </a:r>
            <a:r>
              <a:rPr dirty="0" sz="1400" spc="30">
                <a:latin typeface="Calibri"/>
                <a:cs typeface="Calibri"/>
              </a:rPr>
              <a:t>capital </a:t>
            </a:r>
            <a:r>
              <a:rPr dirty="0" sz="1400" spc="25">
                <a:latin typeface="Calibri"/>
                <a:cs typeface="Calibri"/>
              </a:rPr>
              <a:t>city </a:t>
            </a:r>
            <a:r>
              <a:rPr dirty="0" sz="1400" spc="15">
                <a:latin typeface="Calibri"/>
                <a:cs typeface="Calibri"/>
              </a:rPr>
              <a:t>is </a:t>
            </a:r>
            <a:r>
              <a:rPr dirty="0" sz="1400" spc="25">
                <a:latin typeface="Calibri"/>
                <a:cs typeface="Calibri"/>
              </a:rPr>
              <a:t>divided </a:t>
            </a:r>
            <a:r>
              <a:rPr dirty="0" sz="1400" spc="20">
                <a:latin typeface="Calibri"/>
                <a:cs typeface="Calibri"/>
              </a:rPr>
              <a:t>into </a:t>
            </a:r>
            <a:r>
              <a:rPr dirty="0" sz="1400" spc="15">
                <a:latin typeface="Calibri"/>
                <a:cs typeface="Calibri"/>
              </a:rPr>
              <a:t>two </a:t>
            </a:r>
            <a:r>
              <a:rPr dirty="0" sz="1400" spc="25">
                <a:latin typeface="Calibri"/>
                <a:cs typeface="Calibri"/>
              </a:rPr>
              <a:t>sections </a:t>
            </a:r>
            <a:r>
              <a:rPr dirty="0" sz="1400" spc="30">
                <a:latin typeface="Calibri"/>
                <a:cs typeface="Calibri"/>
              </a:rPr>
              <a:t>popularly </a:t>
            </a:r>
            <a:r>
              <a:rPr dirty="0" sz="1400" spc="25">
                <a:latin typeface="Calibri"/>
                <a:cs typeface="Calibri"/>
              </a:rPr>
              <a:t>known </a:t>
            </a:r>
            <a:r>
              <a:rPr dirty="0" sz="1400" spc="20">
                <a:latin typeface="Calibri"/>
                <a:cs typeface="Calibri"/>
              </a:rPr>
              <a:t>as </a:t>
            </a:r>
            <a:r>
              <a:rPr dirty="0" sz="1400" spc="30">
                <a:latin typeface="Calibri"/>
                <a:cs typeface="Calibri"/>
              </a:rPr>
              <a:t>Purani </a:t>
            </a:r>
            <a:r>
              <a:rPr dirty="0" sz="1400" spc="25">
                <a:latin typeface="Calibri"/>
                <a:cs typeface="Calibri"/>
              </a:rPr>
              <a:t>Dilli </a:t>
            </a:r>
            <a:r>
              <a:rPr dirty="0" sz="1400" spc="20">
                <a:latin typeface="Calibri"/>
                <a:cs typeface="Calibri"/>
              </a:rPr>
              <a:t>or </a:t>
            </a:r>
            <a:r>
              <a:rPr dirty="0" sz="1400" spc="10">
                <a:latin typeface="Calibri"/>
                <a:cs typeface="Calibri"/>
              </a:rPr>
              <a:t>Old  </a:t>
            </a:r>
            <a:r>
              <a:rPr dirty="0" sz="1400" spc="25">
                <a:latin typeface="Calibri"/>
                <a:cs typeface="Calibri"/>
              </a:rPr>
              <a:t>Delhi </a:t>
            </a:r>
            <a:r>
              <a:rPr dirty="0" sz="1400" spc="20">
                <a:latin typeface="Calibri"/>
                <a:cs typeface="Calibri"/>
              </a:rPr>
              <a:t>and </a:t>
            </a:r>
            <a:r>
              <a:rPr dirty="0" sz="1400" spc="25">
                <a:latin typeface="Calibri"/>
                <a:cs typeface="Calibri"/>
              </a:rPr>
              <a:t>Nayi Dilli </a:t>
            </a:r>
            <a:r>
              <a:rPr dirty="0" sz="1400" spc="20">
                <a:latin typeface="Calibri"/>
                <a:cs typeface="Calibri"/>
              </a:rPr>
              <a:t>or New </a:t>
            </a:r>
            <a:r>
              <a:rPr dirty="0" sz="1400" spc="35">
                <a:latin typeface="Calibri"/>
                <a:cs typeface="Calibri"/>
              </a:rPr>
              <a:t>Delhi. </a:t>
            </a:r>
            <a:r>
              <a:rPr dirty="0" sz="1400" spc="15">
                <a:latin typeface="Calibri"/>
                <a:cs typeface="Calibri"/>
              </a:rPr>
              <a:t>Old </a:t>
            </a:r>
            <a:r>
              <a:rPr dirty="0" sz="1400" spc="25">
                <a:latin typeface="Calibri"/>
                <a:cs typeface="Calibri"/>
              </a:rPr>
              <a:t>Delhi </a:t>
            </a:r>
            <a:r>
              <a:rPr dirty="0" sz="1400" spc="15">
                <a:latin typeface="Calibri"/>
                <a:cs typeface="Calibri"/>
              </a:rPr>
              <a:t>is </a:t>
            </a:r>
            <a:r>
              <a:rPr dirty="0" sz="1400" spc="30">
                <a:latin typeface="Calibri"/>
                <a:cs typeface="Calibri"/>
              </a:rPr>
              <a:t>popular </a:t>
            </a:r>
            <a:r>
              <a:rPr dirty="0" sz="1400" spc="25">
                <a:latin typeface="Calibri"/>
                <a:cs typeface="Calibri"/>
              </a:rPr>
              <a:t>for </a:t>
            </a:r>
            <a:r>
              <a:rPr dirty="0" sz="1400" spc="20">
                <a:latin typeface="Calibri"/>
                <a:cs typeface="Calibri"/>
              </a:rPr>
              <a:t>its </a:t>
            </a:r>
            <a:r>
              <a:rPr dirty="0" sz="1400" spc="25">
                <a:latin typeface="Calibri"/>
                <a:cs typeface="Calibri"/>
              </a:rPr>
              <a:t>ancient </a:t>
            </a:r>
            <a:r>
              <a:rPr dirty="0" sz="1400" spc="30">
                <a:latin typeface="Calibri"/>
                <a:cs typeface="Calibri"/>
              </a:rPr>
              <a:t>culture </a:t>
            </a:r>
            <a:r>
              <a:rPr dirty="0" sz="1400" spc="15">
                <a:latin typeface="Calibri"/>
                <a:cs typeface="Calibri"/>
              </a:rPr>
              <a:t>and  </a:t>
            </a:r>
            <a:r>
              <a:rPr dirty="0" sz="1400" spc="30">
                <a:latin typeface="Calibri"/>
                <a:cs typeface="Calibri"/>
              </a:rPr>
              <a:t>monuments along </a:t>
            </a:r>
            <a:r>
              <a:rPr dirty="0" sz="1400" spc="20">
                <a:latin typeface="Calibri"/>
                <a:cs typeface="Calibri"/>
              </a:rPr>
              <a:t>with its </a:t>
            </a:r>
            <a:r>
              <a:rPr dirty="0" sz="1400" spc="30">
                <a:latin typeface="Calibri"/>
                <a:cs typeface="Calibri"/>
              </a:rPr>
              <a:t>overcrowded </a:t>
            </a:r>
            <a:r>
              <a:rPr dirty="0" sz="1400" spc="35">
                <a:latin typeface="Calibri"/>
                <a:cs typeface="Calibri"/>
              </a:rPr>
              <a:t>gastronomical </a:t>
            </a:r>
            <a:r>
              <a:rPr dirty="0" sz="1400" spc="25">
                <a:latin typeface="Calibri"/>
                <a:cs typeface="Calibri"/>
              </a:rPr>
              <a:t>lanes. Let’s </a:t>
            </a:r>
            <a:r>
              <a:rPr dirty="0" sz="1400" spc="20">
                <a:latin typeface="Calibri"/>
                <a:cs typeface="Calibri"/>
              </a:rPr>
              <a:t>have </a:t>
            </a:r>
            <a:r>
              <a:rPr dirty="0" sz="1400" spc="-5">
                <a:latin typeface="Calibri"/>
                <a:cs typeface="Calibri"/>
              </a:rPr>
              <a:t>a </a:t>
            </a:r>
            <a:r>
              <a:rPr dirty="0" sz="1400" spc="25">
                <a:latin typeface="Calibri"/>
                <a:cs typeface="Calibri"/>
              </a:rPr>
              <a:t>quick peek  </a:t>
            </a:r>
            <a:r>
              <a:rPr dirty="0" sz="1400" spc="20">
                <a:latin typeface="Calibri"/>
                <a:cs typeface="Calibri"/>
              </a:rPr>
              <a:t>into </a:t>
            </a:r>
            <a:r>
              <a:rPr dirty="0" sz="1400" spc="15">
                <a:latin typeface="Calibri"/>
                <a:cs typeface="Calibri"/>
              </a:rPr>
              <a:t>the </a:t>
            </a:r>
            <a:r>
              <a:rPr dirty="0" sz="1400" spc="30">
                <a:latin typeface="Calibri"/>
                <a:cs typeface="Calibri"/>
              </a:rPr>
              <a:t>different </a:t>
            </a:r>
            <a:r>
              <a:rPr dirty="0" sz="1400" spc="25">
                <a:latin typeface="Calibri"/>
                <a:cs typeface="Calibri"/>
              </a:rPr>
              <a:t>aspects </a:t>
            </a:r>
            <a:r>
              <a:rPr dirty="0" sz="1400" spc="20">
                <a:latin typeface="Calibri"/>
                <a:cs typeface="Calibri"/>
              </a:rPr>
              <a:t>of </a:t>
            </a:r>
            <a:r>
              <a:rPr dirty="0" sz="1400" spc="25">
                <a:latin typeface="Calibri"/>
                <a:cs typeface="Calibri"/>
              </a:rPr>
              <a:t>Delhi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 spc="25">
                <a:latin typeface="Calibri"/>
                <a:cs typeface="Calibri"/>
              </a:rPr>
              <a:t>below.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dirty="0" sz="1400" spc="30">
                <a:latin typeface="Calibri"/>
                <a:cs typeface="Calibri"/>
              </a:rPr>
              <a:t>People </a:t>
            </a:r>
            <a:r>
              <a:rPr dirty="0" sz="1400" spc="20">
                <a:latin typeface="Calibri"/>
                <a:cs typeface="Calibri"/>
              </a:rPr>
              <a:t>of </a:t>
            </a:r>
            <a:r>
              <a:rPr dirty="0" sz="1400" spc="25">
                <a:latin typeface="Calibri"/>
                <a:cs typeface="Calibri"/>
              </a:rPr>
              <a:t>all </a:t>
            </a:r>
            <a:r>
              <a:rPr dirty="0" sz="1400" spc="20">
                <a:latin typeface="Calibri"/>
                <a:cs typeface="Calibri"/>
              </a:rPr>
              <a:t>ages </a:t>
            </a:r>
            <a:r>
              <a:rPr dirty="0" sz="1400" spc="30">
                <a:latin typeface="Calibri"/>
                <a:cs typeface="Calibri"/>
              </a:rPr>
              <a:t>can </a:t>
            </a:r>
            <a:r>
              <a:rPr dirty="0" sz="1400" spc="25">
                <a:latin typeface="Calibri"/>
                <a:cs typeface="Calibri"/>
              </a:rPr>
              <a:t>enjoy there </a:t>
            </a:r>
            <a:r>
              <a:rPr dirty="0" sz="1400" spc="20">
                <a:latin typeface="Calibri"/>
                <a:cs typeface="Calibri"/>
              </a:rPr>
              <a:t>as </a:t>
            </a:r>
            <a:r>
              <a:rPr dirty="0" sz="1400" spc="45">
                <a:latin typeface="Calibri"/>
                <a:cs typeface="Calibri"/>
              </a:rPr>
              <a:t>it </a:t>
            </a:r>
            <a:r>
              <a:rPr dirty="0" sz="1400" spc="15">
                <a:latin typeface="Calibri"/>
                <a:cs typeface="Calibri"/>
              </a:rPr>
              <a:t>has </a:t>
            </a:r>
            <a:r>
              <a:rPr dirty="0" sz="1400" spc="30">
                <a:latin typeface="Calibri"/>
                <a:cs typeface="Calibri"/>
              </a:rPr>
              <a:t>something for everyone </a:t>
            </a:r>
            <a:r>
              <a:rPr dirty="0" sz="1400" spc="10">
                <a:latin typeface="Calibri"/>
                <a:cs typeface="Calibri"/>
              </a:rPr>
              <a:t>to </a:t>
            </a:r>
            <a:r>
              <a:rPr dirty="0" sz="1400" spc="30">
                <a:latin typeface="Calibri"/>
                <a:cs typeface="Calibri"/>
              </a:rPr>
              <a:t>complement </a:t>
            </a:r>
            <a:r>
              <a:rPr dirty="0" sz="1400" spc="375">
                <a:latin typeface="Calibri"/>
                <a:cs typeface="Calibri"/>
              </a:rPr>
              <a:t> </a:t>
            </a:r>
            <a:r>
              <a:rPr dirty="0" sz="1400" spc="25">
                <a:latin typeface="Calibri"/>
                <a:cs typeface="Calibri"/>
              </a:rPr>
              <a:t>their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 spc="30">
                <a:latin typeface="Calibri"/>
                <a:cs typeface="Calibri"/>
              </a:rPr>
              <a:t>interests.</a:t>
            </a:r>
            <a:r>
              <a:rPr dirty="0" sz="1400" spc="80">
                <a:latin typeface="Calibri"/>
                <a:cs typeface="Calibri"/>
              </a:rPr>
              <a:t> </a:t>
            </a:r>
            <a:r>
              <a:rPr dirty="0" sz="1400" spc="25">
                <a:latin typeface="Calibri"/>
                <a:cs typeface="Calibri"/>
              </a:rPr>
              <a:t>There</a:t>
            </a:r>
            <a:r>
              <a:rPr dirty="0" sz="1400" spc="100">
                <a:latin typeface="Calibri"/>
                <a:cs typeface="Calibri"/>
              </a:rPr>
              <a:t> </a:t>
            </a:r>
            <a:r>
              <a:rPr dirty="0" sz="1400" spc="15">
                <a:latin typeface="Calibri"/>
                <a:cs typeface="Calibri"/>
              </a:rPr>
              <a:t>is</a:t>
            </a:r>
            <a:r>
              <a:rPr dirty="0" sz="1400" spc="80">
                <a:latin typeface="Calibri"/>
                <a:cs typeface="Calibri"/>
              </a:rPr>
              <a:t> </a:t>
            </a:r>
            <a:r>
              <a:rPr dirty="0" sz="1400" spc="25">
                <a:latin typeface="Calibri"/>
                <a:cs typeface="Calibri"/>
              </a:rPr>
              <a:t>nothing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like</a:t>
            </a:r>
            <a:r>
              <a:rPr dirty="0" sz="1400" spc="100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best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time</a:t>
            </a:r>
            <a:r>
              <a:rPr dirty="0" sz="1400" spc="10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to</a:t>
            </a:r>
            <a:r>
              <a:rPr dirty="0" sz="1400" spc="105">
                <a:latin typeface="Calibri"/>
                <a:cs typeface="Calibri"/>
              </a:rPr>
              <a:t> </a:t>
            </a:r>
            <a:r>
              <a:rPr dirty="0" sz="1400" spc="25">
                <a:latin typeface="Calibri"/>
                <a:cs typeface="Calibri"/>
              </a:rPr>
              <a:t>visit</a:t>
            </a:r>
            <a:r>
              <a:rPr dirty="0" sz="1400" spc="80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this</a:t>
            </a:r>
            <a:r>
              <a:rPr dirty="0" sz="1400" spc="105">
                <a:latin typeface="Calibri"/>
                <a:cs typeface="Calibri"/>
              </a:rPr>
              <a:t> </a:t>
            </a:r>
            <a:r>
              <a:rPr dirty="0" sz="1400" spc="25">
                <a:latin typeface="Calibri"/>
                <a:cs typeface="Calibri"/>
              </a:rPr>
              <a:t>majestic</a:t>
            </a:r>
            <a:r>
              <a:rPr dirty="0" sz="1400" spc="110">
                <a:latin typeface="Calibri"/>
                <a:cs typeface="Calibri"/>
              </a:rPr>
              <a:t> </a:t>
            </a:r>
            <a:r>
              <a:rPr dirty="0" sz="1400" spc="25">
                <a:latin typeface="Calibri"/>
                <a:cs typeface="Calibri"/>
              </a:rPr>
              <a:t>land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 spc="15">
                <a:latin typeface="Calibri"/>
                <a:cs typeface="Calibri"/>
              </a:rPr>
              <a:t>but</a:t>
            </a:r>
            <a:r>
              <a:rPr dirty="0" sz="1400" spc="85">
                <a:latin typeface="Calibri"/>
                <a:cs typeface="Calibri"/>
              </a:rPr>
              <a:t> </a:t>
            </a:r>
            <a:r>
              <a:rPr dirty="0" sz="1400" spc="15">
                <a:latin typeface="Calibri"/>
                <a:cs typeface="Calibri"/>
              </a:rPr>
              <a:t>the</a:t>
            </a:r>
            <a:r>
              <a:rPr dirty="0" sz="1400" spc="95">
                <a:latin typeface="Calibri"/>
                <a:cs typeface="Calibri"/>
              </a:rPr>
              <a:t> </a:t>
            </a:r>
            <a:r>
              <a:rPr dirty="0" sz="1400" spc="30">
                <a:latin typeface="Calibri"/>
                <a:cs typeface="Calibri"/>
              </a:rPr>
              <a:t>period</a:t>
            </a:r>
            <a:endParaRPr sz="1400">
              <a:latin typeface="Calibri"/>
              <a:cs typeface="Calibri"/>
            </a:endParaRPr>
          </a:p>
          <a:p>
            <a:pPr marL="12700" marR="112395">
              <a:lnSpc>
                <a:spcPct val="120700"/>
              </a:lnSpc>
              <a:spcBef>
                <a:spcPts val="15"/>
              </a:spcBef>
            </a:pPr>
            <a:r>
              <a:rPr dirty="0" sz="1400" spc="30">
                <a:latin typeface="Calibri"/>
                <a:cs typeface="Calibri"/>
              </a:rPr>
              <a:t>between </a:t>
            </a:r>
            <a:r>
              <a:rPr dirty="0" sz="1400" spc="35">
                <a:latin typeface="Calibri"/>
                <a:cs typeface="Calibri"/>
              </a:rPr>
              <a:t>mid-October </a:t>
            </a:r>
            <a:r>
              <a:rPr dirty="0" sz="1400" spc="10">
                <a:latin typeface="Calibri"/>
                <a:cs typeface="Calibri"/>
              </a:rPr>
              <a:t>to </a:t>
            </a:r>
            <a:r>
              <a:rPr dirty="0" sz="1400" spc="30">
                <a:latin typeface="Calibri"/>
                <a:cs typeface="Calibri"/>
              </a:rPr>
              <a:t>mid-March </a:t>
            </a:r>
            <a:r>
              <a:rPr dirty="0" sz="1400" spc="15">
                <a:latin typeface="Calibri"/>
                <a:cs typeface="Calibri"/>
              </a:rPr>
              <a:t>is </a:t>
            </a:r>
            <a:r>
              <a:rPr dirty="0" sz="1400" spc="30">
                <a:latin typeface="Calibri"/>
                <a:cs typeface="Calibri"/>
              </a:rPr>
              <a:t>considered </a:t>
            </a:r>
            <a:r>
              <a:rPr dirty="0" sz="1400" spc="5">
                <a:latin typeface="Calibri"/>
                <a:cs typeface="Calibri"/>
              </a:rPr>
              <a:t>as </a:t>
            </a:r>
            <a:r>
              <a:rPr dirty="0" sz="1400" spc="20">
                <a:latin typeface="Calibri"/>
                <a:cs typeface="Calibri"/>
              </a:rPr>
              <a:t>an </a:t>
            </a:r>
            <a:r>
              <a:rPr dirty="0" sz="1400" spc="25">
                <a:latin typeface="Calibri"/>
                <a:cs typeface="Calibri"/>
              </a:rPr>
              <a:t>ideal </a:t>
            </a:r>
            <a:r>
              <a:rPr dirty="0" sz="1400" spc="20">
                <a:latin typeface="Calibri"/>
                <a:cs typeface="Calibri"/>
              </a:rPr>
              <a:t>time </a:t>
            </a:r>
            <a:r>
              <a:rPr dirty="0" sz="1400" spc="25">
                <a:latin typeface="Calibri"/>
                <a:cs typeface="Calibri"/>
              </a:rPr>
              <a:t>for those </a:t>
            </a:r>
            <a:r>
              <a:rPr dirty="0" sz="1400" spc="15">
                <a:latin typeface="Calibri"/>
                <a:cs typeface="Calibri"/>
              </a:rPr>
              <a:t>who </a:t>
            </a:r>
            <a:r>
              <a:rPr dirty="0" sz="1400" spc="25">
                <a:latin typeface="Calibri"/>
                <a:cs typeface="Calibri"/>
              </a:rPr>
              <a:t>are  not </a:t>
            </a:r>
            <a:r>
              <a:rPr dirty="0" sz="1400" spc="30">
                <a:latin typeface="Calibri"/>
                <a:cs typeface="Calibri"/>
              </a:rPr>
              <a:t>familiar </a:t>
            </a:r>
            <a:r>
              <a:rPr dirty="0" sz="1400" spc="20">
                <a:latin typeface="Calibri"/>
                <a:cs typeface="Calibri"/>
              </a:rPr>
              <a:t>with </a:t>
            </a:r>
            <a:r>
              <a:rPr dirty="0" sz="1400" spc="15">
                <a:latin typeface="Calibri"/>
                <a:cs typeface="Calibri"/>
              </a:rPr>
              <a:t>the </a:t>
            </a:r>
            <a:r>
              <a:rPr dirty="0" sz="1400" spc="30">
                <a:latin typeface="Calibri"/>
                <a:cs typeface="Calibri"/>
              </a:rPr>
              <a:t>summers </a:t>
            </a:r>
            <a:r>
              <a:rPr dirty="0" sz="1400" spc="20">
                <a:latin typeface="Calibri"/>
                <a:cs typeface="Calibri"/>
              </a:rPr>
              <a:t>of </a:t>
            </a:r>
            <a:r>
              <a:rPr dirty="0" sz="1400" spc="35">
                <a:latin typeface="Calibri"/>
                <a:cs typeface="Calibri"/>
              </a:rPr>
              <a:t>Rajasthan. </a:t>
            </a:r>
            <a:r>
              <a:rPr dirty="0" sz="1400" spc="25">
                <a:latin typeface="Calibri"/>
                <a:cs typeface="Calibri"/>
              </a:rPr>
              <a:t>It </a:t>
            </a:r>
            <a:r>
              <a:rPr dirty="0" sz="1400">
                <a:latin typeface="Calibri"/>
                <a:cs typeface="Calibri"/>
              </a:rPr>
              <a:t>is </a:t>
            </a:r>
            <a:r>
              <a:rPr dirty="0" sz="1400" spc="30">
                <a:latin typeface="Calibri"/>
                <a:cs typeface="Calibri"/>
              </a:rPr>
              <a:t>because </a:t>
            </a:r>
            <a:r>
              <a:rPr dirty="0" sz="1400" spc="15">
                <a:latin typeface="Calibri"/>
                <a:cs typeface="Calibri"/>
              </a:rPr>
              <a:t>the </a:t>
            </a:r>
            <a:r>
              <a:rPr dirty="0" sz="1400" spc="25">
                <a:latin typeface="Calibri"/>
                <a:cs typeface="Calibri"/>
              </a:rPr>
              <a:t>weather </a:t>
            </a:r>
            <a:r>
              <a:rPr dirty="0" sz="1400" spc="30">
                <a:latin typeface="Calibri"/>
                <a:cs typeface="Calibri"/>
              </a:rPr>
              <a:t>remains </a:t>
            </a:r>
            <a:r>
              <a:rPr dirty="0" sz="1400" spc="375">
                <a:latin typeface="Calibri"/>
                <a:cs typeface="Calibri"/>
              </a:rPr>
              <a:t> </a:t>
            </a:r>
            <a:r>
              <a:rPr dirty="0" sz="1400" spc="30">
                <a:latin typeface="Calibri"/>
                <a:cs typeface="Calibri"/>
              </a:rPr>
              <a:t>pleasant </a:t>
            </a:r>
            <a:r>
              <a:rPr dirty="0" sz="1400" spc="20">
                <a:latin typeface="Calibri"/>
                <a:cs typeface="Calibri"/>
              </a:rPr>
              <a:t>at this</a:t>
            </a:r>
            <a:r>
              <a:rPr dirty="0" sz="1400" spc="190">
                <a:latin typeface="Calibri"/>
                <a:cs typeface="Calibri"/>
              </a:rPr>
              <a:t> </a:t>
            </a:r>
            <a:r>
              <a:rPr dirty="0" sz="1400" spc="20">
                <a:latin typeface="Calibri"/>
                <a:cs typeface="Calibri"/>
              </a:rPr>
              <a:t>time.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Calibri"/>
              <a:cs typeface="Calibri"/>
            </a:endParaRPr>
          </a:p>
          <a:p>
            <a:pPr marL="12700" marR="7620">
              <a:lnSpc>
                <a:spcPct val="120600"/>
              </a:lnSpc>
            </a:pPr>
            <a:r>
              <a:rPr dirty="0" sz="1400" spc="-15">
                <a:solidFill>
                  <a:srgbClr val="0D0D0D"/>
                </a:solidFill>
                <a:latin typeface="Calibri"/>
                <a:cs typeface="Calibri"/>
              </a:rPr>
              <a:t>One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of </a:t>
            </a:r>
            <a:r>
              <a:rPr dirty="0" sz="1400" spc="-15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country’s largest urban agglomerations, Delhi </a:t>
            </a:r>
            <a:r>
              <a:rPr dirty="0" sz="1400" spc="-10">
                <a:solidFill>
                  <a:srgbClr val="0D0D0D"/>
                </a:solidFill>
                <a:latin typeface="Calibri"/>
                <a:cs typeface="Calibri"/>
              </a:rPr>
              <a:t>sits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astride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(but </a:t>
            </a:r>
            <a:r>
              <a:rPr dirty="0" sz="1400" spc="-10">
                <a:solidFill>
                  <a:srgbClr val="0D0D0D"/>
                </a:solidFill>
                <a:latin typeface="Calibri"/>
                <a:cs typeface="Calibri"/>
              </a:rPr>
              <a:t>primarily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on </a:t>
            </a:r>
            <a:r>
              <a:rPr dirty="0" sz="1400" spc="-10">
                <a:solidFill>
                  <a:srgbClr val="0D0D0D"/>
                </a:solidFill>
                <a:latin typeface="Calibri"/>
                <a:cs typeface="Calibri"/>
              </a:rPr>
              <a:t>the  west bank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of) </a:t>
            </a:r>
            <a:r>
              <a:rPr dirty="0" sz="1400" spc="-10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dirty="0" sz="1400" spc="-10">
                <a:solidFill>
                  <a:srgbClr val="0D0D0D"/>
                </a:solidFill>
                <a:latin typeface="Calibri"/>
                <a:cs typeface="Calibri"/>
                <a:hlinkClick r:id="rId2"/>
              </a:rPr>
              <a:t>Yamuna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  <a:hlinkClick r:id="rId2"/>
              </a:rPr>
              <a:t>River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,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a tributary of </a:t>
            </a:r>
            <a:r>
              <a:rPr dirty="0" sz="1400" spc="-10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  <a:hlinkClick r:id="rId3"/>
              </a:rPr>
              <a:t>Ganges </a:t>
            </a:r>
            <a:r>
              <a:rPr dirty="0" sz="1400" spc="-10">
                <a:solidFill>
                  <a:srgbClr val="0D0D0D"/>
                </a:solidFill>
                <a:latin typeface="Calibri"/>
                <a:cs typeface="Calibri"/>
              </a:rPr>
              <a:t>(Ganga)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River,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about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100 </a:t>
            </a:r>
            <a:r>
              <a:rPr dirty="0" sz="1400" spc="-10">
                <a:solidFill>
                  <a:srgbClr val="0D0D0D"/>
                </a:solidFill>
                <a:latin typeface="Calibri"/>
                <a:cs typeface="Calibri"/>
              </a:rPr>
              <a:t>miles  (160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km) south of </a:t>
            </a:r>
            <a:r>
              <a:rPr dirty="0" sz="1400" spc="-10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  <a:hlinkClick r:id="rId4"/>
              </a:rPr>
              <a:t>Himalayas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. </a:t>
            </a:r>
            <a:r>
              <a:rPr dirty="0" sz="1400" spc="-10">
                <a:solidFill>
                  <a:srgbClr val="0D0D0D"/>
                </a:solidFill>
                <a:latin typeface="Calibri"/>
                <a:cs typeface="Calibri"/>
              </a:rPr>
              <a:t>The national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capital territory embraces Old and </a:t>
            </a:r>
            <a:r>
              <a:rPr dirty="0" sz="1400" spc="-10">
                <a:solidFill>
                  <a:srgbClr val="0D0D0D"/>
                </a:solidFill>
                <a:latin typeface="Calibri"/>
                <a:cs typeface="Calibri"/>
              </a:rPr>
              <a:t>New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Delhi  </a:t>
            </a:r>
            <a:r>
              <a:rPr dirty="0" sz="1400" spc="-10">
                <a:solidFill>
                  <a:srgbClr val="0D0D0D"/>
                </a:solidFill>
                <a:latin typeface="Calibri"/>
                <a:cs typeface="Calibri"/>
              </a:rPr>
              <a:t>and the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surrounding metropolitan region, as </a:t>
            </a:r>
            <a:r>
              <a:rPr dirty="0" sz="1400" spc="-10">
                <a:solidFill>
                  <a:srgbClr val="0D0D0D"/>
                </a:solidFill>
                <a:latin typeface="Calibri"/>
                <a:cs typeface="Calibri"/>
              </a:rPr>
              <a:t>well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as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  <a:hlinkClick r:id="rId5"/>
              </a:rPr>
              <a:t>adjacent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rural areas. </a:t>
            </a:r>
            <a:r>
              <a:rPr dirty="0" sz="1400" spc="-10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dirty="0" sz="1400" spc="-15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east </a:t>
            </a:r>
            <a:r>
              <a:rPr dirty="0" sz="1400" spc="-15">
                <a:solidFill>
                  <a:srgbClr val="0D0D0D"/>
                </a:solidFill>
                <a:latin typeface="Calibri"/>
                <a:cs typeface="Calibri"/>
              </a:rPr>
              <a:t>the 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territory </a:t>
            </a:r>
            <a:r>
              <a:rPr dirty="0" sz="1400" spc="-10">
                <a:solidFill>
                  <a:srgbClr val="0D0D0D"/>
                </a:solidFill>
                <a:latin typeface="Calibri"/>
                <a:cs typeface="Calibri"/>
              </a:rPr>
              <a:t>is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bounded </a:t>
            </a:r>
            <a:r>
              <a:rPr dirty="0" sz="1400" spc="-15">
                <a:solidFill>
                  <a:srgbClr val="0D0D0D"/>
                </a:solidFill>
                <a:latin typeface="Calibri"/>
                <a:cs typeface="Calibri"/>
              </a:rPr>
              <a:t>by </a:t>
            </a:r>
            <a:r>
              <a:rPr dirty="0" sz="1400" spc="-10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state of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  <a:hlinkClick r:id="rId6"/>
              </a:rPr>
              <a:t>Uttar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  <a:hlinkClick r:id="rId6"/>
              </a:rPr>
              <a:t>Pradesh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, and </a:t>
            </a:r>
            <a:r>
              <a:rPr dirty="0" sz="1400" spc="-15">
                <a:solidFill>
                  <a:srgbClr val="0D0D0D"/>
                </a:solidFill>
                <a:latin typeface="Calibri"/>
                <a:cs typeface="Calibri"/>
              </a:rPr>
              <a:t>to the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north, west, and </a:t>
            </a:r>
            <a:r>
              <a:rPr dirty="0" sz="1400">
                <a:solidFill>
                  <a:srgbClr val="0D0D0D"/>
                </a:solidFill>
                <a:latin typeface="Calibri"/>
                <a:cs typeface="Calibri"/>
              </a:rPr>
              <a:t>south it </a:t>
            </a:r>
            <a:r>
              <a:rPr dirty="0" sz="1400" spc="-10">
                <a:solidFill>
                  <a:srgbClr val="0D0D0D"/>
                </a:solidFill>
                <a:latin typeface="Calibri"/>
                <a:cs typeface="Calibri"/>
              </a:rPr>
              <a:t>is 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bounded </a:t>
            </a:r>
            <a:r>
              <a:rPr dirty="0" sz="1400" spc="-15">
                <a:solidFill>
                  <a:srgbClr val="0D0D0D"/>
                </a:solidFill>
                <a:latin typeface="Calibri"/>
                <a:cs typeface="Calibri"/>
              </a:rPr>
              <a:t>by </a:t>
            </a:r>
            <a:r>
              <a:rPr dirty="0" sz="1400" spc="-10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state of</a:t>
            </a:r>
            <a:r>
              <a:rPr dirty="0" sz="1400" spc="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  <a:hlinkClick r:id="rId7"/>
              </a:rPr>
              <a:t>Haryana</a:t>
            </a:r>
            <a:r>
              <a:rPr dirty="0" sz="1400" spc="-5">
                <a:solidFill>
                  <a:srgbClr val="0D0D0D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Calibri"/>
              <a:cs typeface="Calibri"/>
            </a:endParaRPr>
          </a:p>
          <a:p>
            <a:pPr algn="just" marL="165100">
              <a:lnSpc>
                <a:spcPct val="100000"/>
              </a:lnSpc>
            </a:pPr>
            <a:r>
              <a:rPr dirty="0" sz="1600" spc="-5" b="1">
                <a:latin typeface="Calibri"/>
                <a:cs typeface="Calibri"/>
              </a:rPr>
              <a:t>Business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Problem: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Calibri"/>
              <a:cs typeface="Calibri"/>
            </a:endParaRPr>
          </a:p>
          <a:p>
            <a:pPr algn="just" marL="165100" marR="541655" indent="45720">
              <a:lnSpc>
                <a:spcPct val="117000"/>
              </a:lnSpc>
            </a:pPr>
            <a:r>
              <a:rPr dirty="0" sz="1400" spc="-5">
                <a:latin typeface="Calibri"/>
                <a:cs typeface="Calibri"/>
              </a:rPr>
              <a:t>As described </a:t>
            </a:r>
            <a:r>
              <a:rPr dirty="0" sz="1400" spc="-10">
                <a:latin typeface="Calibri"/>
                <a:cs typeface="Calibri"/>
              </a:rPr>
              <a:t>above </a:t>
            </a:r>
            <a:r>
              <a:rPr dirty="0" sz="1400">
                <a:latin typeface="Calibri"/>
                <a:cs typeface="Calibri"/>
              </a:rPr>
              <a:t>area </a:t>
            </a:r>
            <a:r>
              <a:rPr dirty="0" sz="1400" spc="-5">
                <a:latin typeface="Calibri"/>
                <a:cs typeface="Calibri"/>
              </a:rPr>
              <a:t>and </a:t>
            </a:r>
            <a:r>
              <a:rPr dirty="0" sz="1400" spc="-10">
                <a:latin typeface="Calibri"/>
                <a:cs typeface="Calibri"/>
              </a:rPr>
              <a:t>population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 spc="-10">
                <a:latin typeface="Calibri"/>
                <a:cs typeface="Calibri"/>
              </a:rPr>
              <a:t>Delhi is huge. </a:t>
            </a:r>
            <a:r>
              <a:rPr dirty="0" sz="1400">
                <a:latin typeface="Calibri"/>
                <a:cs typeface="Calibri"/>
              </a:rPr>
              <a:t>So,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problem here  </a:t>
            </a:r>
            <a:r>
              <a:rPr dirty="0" sz="1400" spc="-10">
                <a:latin typeface="Calibri"/>
                <a:cs typeface="Calibri"/>
              </a:rPr>
              <a:t>arises </a:t>
            </a:r>
            <a:r>
              <a:rPr dirty="0" sz="1400">
                <a:latin typeface="Calibri"/>
                <a:cs typeface="Calibri"/>
              </a:rPr>
              <a:t>that </a:t>
            </a:r>
            <a:r>
              <a:rPr dirty="0" sz="1400" spc="-10">
                <a:latin typeface="Calibri"/>
                <a:cs typeface="Calibri"/>
              </a:rPr>
              <a:t>traffic in </a:t>
            </a:r>
            <a:r>
              <a:rPr dirty="0" sz="1400" spc="-5">
                <a:latin typeface="Calibri"/>
                <a:cs typeface="Calibri"/>
              </a:rPr>
              <a:t>Delhi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 spc="-15">
                <a:latin typeface="Calibri"/>
                <a:cs typeface="Calibri"/>
              </a:rPr>
              <a:t>up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great extent. </a:t>
            </a:r>
            <a:r>
              <a:rPr dirty="0" sz="1400">
                <a:latin typeface="Calibri"/>
                <a:cs typeface="Calibri"/>
              </a:rPr>
              <a:t>Congestion </a:t>
            </a:r>
            <a:r>
              <a:rPr dirty="0" sz="1400" spc="10">
                <a:latin typeface="Calibri"/>
                <a:cs typeface="Calibri"/>
              </a:rPr>
              <a:t>on </a:t>
            </a:r>
            <a:r>
              <a:rPr dirty="0" sz="1400">
                <a:latin typeface="Calibri"/>
                <a:cs typeface="Calibri"/>
              </a:rPr>
              <a:t>Delhi </a:t>
            </a:r>
            <a:r>
              <a:rPr dirty="0" sz="1400" spc="-10">
                <a:latin typeface="Calibri"/>
                <a:cs typeface="Calibri"/>
              </a:rPr>
              <a:t>roads has  worsened. This has </a:t>
            </a:r>
            <a:r>
              <a:rPr dirty="0" sz="1400">
                <a:latin typeface="Calibri"/>
                <a:cs typeface="Calibri"/>
              </a:rPr>
              <a:t>led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lot of travel </a:t>
            </a:r>
            <a:r>
              <a:rPr dirty="0" sz="1400" spc="-10">
                <a:latin typeface="Calibri"/>
                <a:cs typeface="Calibri"/>
              </a:rPr>
              <a:t>time </a:t>
            </a:r>
            <a:r>
              <a:rPr dirty="0" sz="1400" spc="-15">
                <a:latin typeface="Calibri"/>
                <a:cs typeface="Calibri"/>
              </a:rPr>
              <a:t>due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affected speed of vehicle which  acts a </a:t>
            </a:r>
            <a:r>
              <a:rPr dirty="0" sz="1400">
                <a:latin typeface="Calibri"/>
                <a:cs typeface="Calibri"/>
              </a:rPr>
              <a:t>grip </a:t>
            </a:r>
            <a:r>
              <a:rPr dirty="0" sz="1400" spc="-5">
                <a:latin typeface="Calibri"/>
                <a:cs typeface="Calibri"/>
              </a:rPr>
              <a:t>of a worsening congestion </a:t>
            </a:r>
            <a:r>
              <a:rPr dirty="0" sz="1400" spc="5">
                <a:latin typeface="Calibri"/>
                <a:cs typeface="Calibri"/>
              </a:rPr>
              <a:t>and </a:t>
            </a:r>
            <a:r>
              <a:rPr dirty="0" sz="1400" spc="-5">
                <a:latin typeface="Calibri"/>
                <a:cs typeface="Calibri"/>
              </a:rPr>
              <a:t>pollution crisis. Visiting </a:t>
            </a:r>
            <a:r>
              <a:rPr dirty="0" sz="1400" spc="-10">
                <a:latin typeface="Calibri"/>
                <a:cs typeface="Calibri"/>
              </a:rPr>
              <a:t>places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Delhi  </a:t>
            </a:r>
            <a:r>
              <a:rPr dirty="0" sz="1400" spc="-10">
                <a:latin typeface="Calibri"/>
                <a:cs typeface="Calibri"/>
              </a:rPr>
              <a:t>has </a:t>
            </a:r>
            <a:r>
              <a:rPr dirty="0" sz="1400">
                <a:latin typeface="Calibri"/>
                <a:cs typeface="Calibri"/>
              </a:rPr>
              <a:t>now </a:t>
            </a:r>
            <a:r>
              <a:rPr dirty="0" sz="1400" spc="-5">
                <a:latin typeface="Calibri"/>
                <a:cs typeface="Calibri"/>
              </a:rPr>
              <a:t>become a challenge. Therefore,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visit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capital of </a:t>
            </a:r>
            <a:r>
              <a:rPr dirty="0" sz="1400">
                <a:latin typeface="Calibri"/>
                <a:cs typeface="Calibri"/>
              </a:rPr>
              <a:t>our </a:t>
            </a:r>
            <a:r>
              <a:rPr dirty="0" sz="1400" spc="-5">
                <a:latin typeface="Calibri"/>
                <a:cs typeface="Calibri"/>
              </a:rPr>
              <a:t>country </a:t>
            </a:r>
            <a:r>
              <a:rPr dirty="0" sz="1400" spc="-15">
                <a:latin typeface="Calibri"/>
                <a:cs typeface="Calibri"/>
              </a:rPr>
              <a:t>we  </a:t>
            </a:r>
            <a:r>
              <a:rPr dirty="0" sz="1400" spc="-10">
                <a:latin typeface="Calibri"/>
                <a:cs typeface="Calibri"/>
              </a:rPr>
              <a:t>need to </a:t>
            </a:r>
            <a:r>
              <a:rPr dirty="0" sz="1400" spc="-5">
                <a:latin typeface="Calibri"/>
                <a:cs typeface="Calibri"/>
              </a:rPr>
              <a:t>make a </a:t>
            </a:r>
            <a:r>
              <a:rPr dirty="0" sz="1400" spc="-10">
                <a:latin typeface="Calibri"/>
                <a:cs typeface="Calibri"/>
              </a:rPr>
              <a:t>proper business </a:t>
            </a:r>
            <a:r>
              <a:rPr dirty="0" sz="1400" spc="-5">
                <a:latin typeface="Calibri"/>
                <a:cs typeface="Calibri"/>
              </a:rPr>
              <a:t>plan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>
                <a:latin typeface="Calibri"/>
                <a:cs typeface="Calibri"/>
              </a:rPr>
              <a:t>get </a:t>
            </a:r>
            <a:r>
              <a:rPr dirty="0" sz="1400" spc="-5">
                <a:latin typeface="Calibri"/>
                <a:cs typeface="Calibri"/>
              </a:rPr>
              <a:t>rid of </a:t>
            </a:r>
            <a:r>
              <a:rPr dirty="0" sz="1400" spc="-10">
                <a:latin typeface="Calibri"/>
                <a:cs typeface="Calibri"/>
              </a:rPr>
              <a:t>traffic </a:t>
            </a:r>
            <a:r>
              <a:rPr dirty="0" sz="1400" spc="-5">
                <a:latin typeface="Calibri"/>
                <a:cs typeface="Calibri"/>
              </a:rPr>
              <a:t>issues and visit maximum  places. </a:t>
            </a:r>
            <a:r>
              <a:rPr dirty="0" sz="1400" spc="-10">
                <a:latin typeface="Calibri"/>
                <a:cs typeface="Calibri"/>
              </a:rPr>
              <a:t>This </a:t>
            </a:r>
            <a:r>
              <a:rPr dirty="0" sz="1400" spc="-5">
                <a:latin typeface="Calibri"/>
                <a:cs typeface="Calibri"/>
              </a:rPr>
              <a:t>idea can </a:t>
            </a:r>
            <a:r>
              <a:rPr dirty="0" sz="1400" spc="-10">
                <a:latin typeface="Calibri"/>
                <a:cs typeface="Calibri"/>
              </a:rPr>
              <a:t>solve the </a:t>
            </a:r>
            <a:r>
              <a:rPr dirty="0" sz="1400" spc="-5">
                <a:latin typeface="Calibri"/>
                <a:cs typeface="Calibri"/>
              </a:rPr>
              <a:t>problems </a:t>
            </a:r>
            <a:r>
              <a:rPr dirty="0" sz="1400">
                <a:latin typeface="Calibri"/>
                <a:cs typeface="Calibri"/>
              </a:rPr>
              <a:t>faced </a:t>
            </a:r>
            <a:r>
              <a:rPr dirty="0" sz="1400" spc="-15">
                <a:latin typeface="Calibri"/>
                <a:cs typeface="Calibri"/>
              </a:rPr>
              <a:t>by </a:t>
            </a:r>
            <a:r>
              <a:rPr dirty="0" sz="1400" spc="-5">
                <a:latin typeface="Calibri"/>
                <a:cs typeface="Calibri"/>
              </a:rPr>
              <a:t>travelers </a:t>
            </a:r>
            <a:r>
              <a:rPr dirty="0" sz="1400" spc="-10">
                <a:latin typeface="Calibri"/>
                <a:cs typeface="Calibri"/>
              </a:rPr>
              <a:t>visiting places </a:t>
            </a:r>
            <a:r>
              <a:rPr dirty="0" sz="1400" spc="-5">
                <a:latin typeface="Calibri"/>
                <a:cs typeface="Calibri"/>
              </a:rPr>
              <a:t>of Delhi.  In </a:t>
            </a:r>
            <a:r>
              <a:rPr dirty="0" sz="1400" spc="-10">
                <a:latin typeface="Calibri"/>
                <a:cs typeface="Calibri"/>
              </a:rPr>
              <a:t>this project </a:t>
            </a:r>
            <a:r>
              <a:rPr dirty="0" sz="1400" spc="-15">
                <a:latin typeface="Calibri"/>
                <a:cs typeface="Calibri"/>
              </a:rPr>
              <a:t>we </a:t>
            </a:r>
            <a:r>
              <a:rPr dirty="0" sz="1400" spc="-10">
                <a:latin typeface="Calibri"/>
                <a:cs typeface="Calibri"/>
              </a:rPr>
              <a:t>will divide </a:t>
            </a:r>
            <a:r>
              <a:rPr dirty="0" sz="1400" spc="-5">
                <a:latin typeface="Calibri"/>
                <a:cs typeface="Calibri"/>
              </a:rPr>
              <a:t>Delhi </a:t>
            </a:r>
            <a:r>
              <a:rPr dirty="0" sz="1400" spc="-10">
                <a:latin typeface="Calibri"/>
                <a:cs typeface="Calibri"/>
              </a:rPr>
              <a:t>into </a:t>
            </a:r>
            <a:r>
              <a:rPr dirty="0" sz="1400" spc="-5">
                <a:latin typeface="Calibri"/>
                <a:cs typeface="Calibri"/>
              </a:rPr>
              <a:t>regions which </a:t>
            </a:r>
            <a:r>
              <a:rPr dirty="0" sz="1400" spc="-10">
                <a:latin typeface="Calibri"/>
                <a:cs typeface="Calibri"/>
              </a:rPr>
              <a:t>will </a:t>
            </a:r>
            <a:r>
              <a:rPr dirty="0" sz="1400" spc="-5">
                <a:latin typeface="Calibri"/>
                <a:cs typeface="Calibri"/>
              </a:rPr>
              <a:t>cover </a:t>
            </a:r>
            <a:r>
              <a:rPr dirty="0" sz="1400" spc="-10">
                <a:latin typeface="Calibri"/>
                <a:cs typeface="Calibri"/>
              </a:rPr>
              <a:t>maximum </a:t>
            </a:r>
            <a:r>
              <a:rPr dirty="0" sz="1400" spc="-5">
                <a:latin typeface="Calibri"/>
                <a:cs typeface="Calibri"/>
              </a:rPr>
              <a:t>of  places. By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end of </a:t>
            </a:r>
            <a:r>
              <a:rPr dirty="0" sz="1400" spc="-10">
                <a:latin typeface="Calibri"/>
                <a:cs typeface="Calibri"/>
              </a:rPr>
              <a:t>this </a:t>
            </a:r>
            <a:r>
              <a:rPr dirty="0" sz="1400" spc="-5">
                <a:latin typeface="Calibri"/>
                <a:cs typeface="Calibri"/>
              </a:rPr>
              <a:t>project, </a:t>
            </a:r>
            <a:r>
              <a:rPr dirty="0" sz="1400" spc="-15">
                <a:latin typeface="Calibri"/>
                <a:cs typeface="Calibri"/>
              </a:rPr>
              <a:t>we </a:t>
            </a:r>
            <a:r>
              <a:rPr dirty="0" sz="1400" spc="-5">
                <a:latin typeface="Calibri"/>
                <a:cs typeface="Calibri"/>
              </a:rPr>
              <a:t>will </a:t>
            </a:r>
            <a:r>
              <a:rPr dirty="0" sz="1400" spc="-15">
                <a:latin typeface="Calibri"/>
                <a:cs typeface="Calibri"/>
              </a:rPr>
              <a:t>be </a:t>
            </a:r>
            <a:r>
              <a:rPr dirty="0" sz="1400" spc="-5">
                <a:latin typeface="Calibri"/>
                <a:cs typeface="Calibri"/>
              </a:rPr>
              <a:t>able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visualize which region </a:t>
            </a:r>
            <a:r>
              <a:rPr dirty="0" sz="1400" spc="-15">
                <a:latin typeface="Calibri"/>
                <a:cs typeface="Calibri"/>
              </a:rPr>
              <a:t>we  have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visit </a:t>
            </a:r>
            <a:r>
              <a:rPr dirty="0" sz="1400" spc="-10">
                <a:latin typeface="Calibri"/>
                <a:cs typeface="Calibri"/>
              </a:rPr>
              <a:t>in </a:t>
            </a:r>
            <a:r>
              <a:rPr dirty="0" sz="1400">
                <a:latin typeface="Calibri"/>
                <a:cs typeface="Calibri"/>
              </a:rPr>
              <a:t>order </a:t>
            </a:r>
            <a:r>
              <a:rPr dirty="0" sz="1400" spc="-15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cover maximum number of places </a:t>
            </a:r>
            <a:r>
              <a:rPr dirty="0" sz="1400" spc="-15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less duration of</a:t>
            </a:r>
            <a:r>
              <a:rPr dirty="0" sz="1400" spc="18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time.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3397" y="1209802"/>
            <a:ext cx="1870710" cy="3619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/>
              <a:t>DATA</a:t>
            </a:r>
            <a:r>
              <a:rPr dirty="0" sz="2200" spc="-75"/>
              <a:t> </a:t>
            </a:r>
            <a:r>
              <a:rPr dirty="0" sz="2200"/>
              <a:t>ANALYSIS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902004" y="2228215"/>
            <a:ext cx="5883275" cy="317119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just" marL="12700" marR="189230">
              <a:lnSpc>
                <a:spcPct val="101600"/>
              </a:lnSpc>
              <a:spcBef>
                <a:spcPts val="75"/>
              </a:spcBef>
            </a:pPr>
            <a:r>
              <a:rPr dirty="0" sz="1600" spc="-5" b="1">
                <a:latin typeface="Calibri"/>
                <a:cs typeface="Calibri"/>
              </a:rPr>
              <a:t>Data Collection/Gathering</a:t>
            </a:r>
            <a:r>
              <a:rPr dirty="0" sz="1400" spc="-5">
                <a:latin typeface="Calibri"/>
                <a:cs typeface="Calibri"/>
              </a:rPr>
              <a:t>: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10">
                <a:latin typeface="Calibri"/>
                <a:cs typeface="Calibri"/>
              </a:rPr>
              <a:t>data </a:t>
            </a:r>
            <a:r>
              <a:rPr dirty="0" sz="1400" spc="-5">
                <a:latin typeface="Calibri"/>
                <a:cs typeface="Calibri"/>
              </a:rPr>
              <a:t>used </a:t>
            </a:r>
            <a:r>
              <a:rPr dirty="0" sz="1400" spc="-10">
                <a:latin typeface="Calibri"/>
                <a:cs typeface="Calibri"/>
              </a:rPr>
              <a:t>was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location of schools </a:t>
            </a:r>
            <a:r>
              <a:rPr dirty="0" sz="1400" spc="-10">
                <a:latin typeface="Calibri"/>
                <a:cs typeface="Calibri"/>
              </a:rPr>
              <a:t>that  was </a:t>
            </a:r>
            <a:r>
              <a:rPr dirty="0" sz="1400" spc="-5">
                <a:latin typeface="Calibri"/>
                <a:cs typeface="Calibri"/>
              </a:rPr>
              <a:t>acquired </a:t>
            </a:r>
            <a:r>
              <a:rPr dirty="0" sz="1400" spc="-10">
                <a:latin typeface="Calibri"/>
                <a:cs typeface="Calibri"/>
              </a:rPr>
              <a:t>using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 b="1">
                <a:latin typeface="Calibri"/>
                <a:cs typeface="Calibri"/>
              </a:rPr>
              <a:t>foursquare </a:t>
            </a:r>
            <a:r>
              <a:rPr dirty="0" sz="1400" spc="-5">
                <a:latin typeface="Calibri"/>
                <a:cs typeface="Calibri"/>
              </a:rPr>
              <a:t>website. </a:t>
            </a:r>
            <a:r>
              <a:rPr dirty="0" sz="1400" spc="-10">
                <a:latin typeface="Calibri"/>
                <a:cs typeface="Calibri"/>
              </a:rPr>
              <a:t>To gather the </a:t>
            </a:r>
            <a:r>
              <a:rPr dirty="0" sz="1400" spc="-5">
                <a:latin typeface="Calibri"/>
                <a:cs typeface="Calibri"/>
              </a:rPr>
              <a:t>data, </a:t>
            </a:r>
            <a:r>
              <a:rPr dirty="0" sz="1400" spc="-10">
                <a:latin typeface="Calibri"/>
                <a:cs typeface="Calibri"/>
              </a:rPr>
              <a:t>foursquare </a:t>
            </a:r>
            <a:r>
              <a:rPr dirty="0" sz="1400" spc="-5">
                <a:latin typeface="Calibri"/>
                <a:cs typeface="Calibri"/>
              </a:rPr>
              <a:t>API  </a:t>
            </a:r>
            <a:r>
              <a:rPr dirty="0" sz="1400" spc="-10">
                <a:latin typeface="Calibri"/>
                <a:cs typeface="Calibri"/>
              </a:rPr>
              <a:t>was </a:t>
            </a:r>
            <a:r>
              <a:rPr dirty="0" sz="1400" spc="-5">
                <a:latin typeface="Calibri"/>
                <a:cs typeface="Calibri"/>
              </a:rPr>
              <a:t>used along with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foursquare credentials Client ID and Client Secret.</a:t>
            </a:r>
            <a:r>
              <a:rPr dirty="0" sz="1400" spc="-7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  <a:p>
            <a:pPr algn="just" marL="12700" marR="77470">
              <a:lnSpc>
                <a:spcPct val="101400"/>
              </a:lnSpc>
            </a:pPr>
            <a:r>
              <a:rPr dirty="0" sz="1400" spc="-5">
                <a:latin typeface="Calibri"/>
                <a:cs typeface="Calibri"/>
              </a:rPr>
              <a:t>‘search’ query </a:t>
            </a:r>
            <a:r>
              <a:rPr dirty="0" sz="1400" spc="-10">
                <a:latin typeface="Calibri"/>
                <a:cs typeface="Calibri"/>
              </a:rPr>
              <a:t>was made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10" b="1">
                <a:latin typeface="Calibri"/>
                <a:cs typeface="Calibri"/>
              </a:rPr>
              <a:t>IBM </a:t>
            </a:r>
            <a:r>
              <a:rPr dirty="0" sz="1400" spc="-5" b="1">
                <a:latin typeface="Calibri"/>
                <a:cs typeface="Calibri"/>
              </a:rPr>
              <a:t>Watson Studio </a:t>
            </a:r>
            <a:r>
              <a:rPr dirty="0" sz="1400" spc="-5">
                <a:latin typeface="Calibri"/>
                <a:cs typeface="Calibri"/>
              </a:rPr>
              <a:t>with </a:t>
            </a:r>
            <a:r>
              <a:rPr dirty="0" sz="1400" spc="-5" b="1">
                <a:latin typeface="Calibri"/>
                <a:cs typeface="Calibri"/>
              </a:rPr>
              <a:t>Python </a:t>
            </a:r>
            <a:r>
              <a:rPr dirty="0" sz="1400" b="1">
                <a:latin typeface="Calibri"/>
                <a:cs typeface="Calibri"/>
              </a:rPr>
              <a:t>kernel</a:t>
            </a:r>
            <a:r>
              <a:rPr dirty="0" sz="1400">
                <a:latin typeface="Calibri"/>
                <a:cs typeface="Calibri"/>
              </a:rPr>
              <a:t>, </a:t>
            </a:r>
            <a:r>
              <a:rPr dirty="0" sz="1400" spc="-5">
                <a:latin typeface="Calibri"/>
                <a:cs typeface="Calibri"/>
              </a:rPr>
              <a:t>so as </a:t>
            </a:r>
            <a:r>
              <a:rPr dirty="0" sz="1400" spc="-15">
                <a:latin typeface="Calibri"/>
                <a:cs typeface="Calibri"/>
              </a:rPr>
              <a:t>to  </a:t>
            </a:r>
            <a:r>
              <a:rPr dirty="0" sz="1400" spc="-5">
                <a:latin typeface="Calibri"/>
                <a:cs typeface="Calibri"/>
              </a:rPr>
              <a:t>search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schools. Through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website, coordinates of schools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 spc="6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particular</a:t>
            </a:r>
            <a:endParaRPr sz="14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50"/>
              </a:spcBef>
            </a:pPr>
            <a:r>
              <a:rPr dirty="0" sz="1400" spc="-5">
                <a:latin typeface="Calibri"/>
                <a:cs typeface="Calibri"/>
              </a:rPr>
              <a:t>location </a:t>
            </a:r>
            <a:r>
              <a:rPr dirty="0" sz="1400" spc="-10">
                <a:latin typeface="Calibri"/>
                <a:cs typeface="Calibri"/>
              </a:rPr>
              <a:t>were </a:t>
            </a:r>
            <a:r>
              <a:rPr dirty="0" sz="1400" spc="-5">
                <a:latin typeface="Calibri"/>
                <a:cs typeface="Calibri"/>
              </a:rPr>
              <a:t>generated </a:t>
            </a:r>
            <a:r>
              <a:rPr dirty="0" sz="1400" spc="5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processed.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Calibri"/>
              <a:cs typeface="Calibri"/>
            </a:endParaRPr>
          </a:p>
          <a:p>
            <a:pPr marL="12700" marR="5080">
              <a:lnSpc>
                <a:spcPct val="102000"/>
              </a:lnSpc>
              <a:spcBef>
                <a:spcPts val="5"/>
              </a:spcBef>
            </a:pPr>
            <a:r>
              <a:rPr dirty="0" sz="1600" spc="-5" b="1">
                <a:latin typeface="Calibri"/>
                <a:cs typeface="Calibri"/>
              </a:rPr>
              <a:t>Data Preprocessing </a:t>
            </a:r>
            <a:r>
              <a:rPr dirty="0" sz="1600" b="1">
                <a:latin typeface="Calibri"/>
                <a:cs typeface="Calibri"/>
              </a:rPr>
              <a:t>and </a:t>
            </a:r>
            <a:r>
              <a:rPr dirty="0" sz="1600" spc="-5" b="1">
                <a:latin typeface="Calibri"/>
                <a:cs typeface="Calibri"/>
              </a:rPr>
              <a:t>Wrangling: </a:t>
            </a:r>
            <a:r>
              <a:rPr dirty="0" sz="1400" spc="-10">
                <a:latin typeface="Calibri"/>
                <a:cs typeface="Calibri"/>
              </a:rPr>
              <a:t>Using the </a:t>
            </a:r>
            <a:r>
              <a:rPr dirty="0" sz="1400" spc="-5">
                <a:latin typeface="Calibri"/>
                <a:cs typeface="Calibri"/>
              </a:rPr>
              <a:t>modules of python, only </a:t>
            </a:r>
            <a:r>
              <a:rPr dirty="0" sz="1400" spc="-10">
                <a:latin typeface="Calibri"/>
                <a:cs typeface="Calibri"/>
              </a:rPr>
              <a:t>valid  and usable data was </a:t>
            </a:r>
            <a:r>
              <a:rPr dirty="0" sz="1400" spc="-5">
                <a:latin typeface="Calibri"/>
                <a:cs typeface="Calibri"/>
              </a:rPr>
              <a:t>selected </a:t>
            </a:r>
            <a:r>
              <a:rPr dirty="0" sz="1400">
                <a:latin typeface="Calibri"/>
                <a:cs typeface="Calibri"/>
              </a:rPr>
              <a:t>from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JSON </a:t>
            </a:r>
            <a:r>
              <a:rPr dirty="0" sz="1400" spc="-10">
                <a:latin typeface="Calibri"/>
                <a:cs typeface="Calibri"/>
              </a:rPr>
              <a:t>file </a:t>
            </a:r>
            <a:r>
              <a:rPr dirty="0" sz="1400" spc="-5">
                <a:latin typeface="Calibri"/>
                <a:cs typeface="Calibri"/>
              </a:rPr>
              <a:t>generated </a:t>
            </a:r>
            <a:r>
              <a:rPr dirty="0" sz="1400" spc="-15">
                <a:latin typeface="Calibri"/>
                <a:cs typeface="Calibri"/>
              </a:rPr>
              <a:t>by </a:t>
            </a:r>
            <a:r>
              <a:rPr dirty="0" sz="1400" spc="-5">
                <a:latin typeface="Calibri"/>
                <a:cs typeface="Calibri"/>
              </a:rPr>
              <a:t>foursquare and  data-frame </a:t>
            </a:r>
            <a:r>
              <a:rPr dirty="0" sz="1400" spc="-10">
                <a:latin typeface="Calibri"/>
                <a:cs typeface="Calibri"/>
              </a:rPr>
              <a:t>was </a:t>
            </a:r>
            <a:r>
              <a:rPr dirty="0" sz="1400">
                <a:latin typeface="Calibri"/>
                <a:cs typeface="Calibri"/>
              </a:rPr>
              <a:t>created </a:t>
            </a:r>
            <a:r>
              <a:rPr dirty="0" sz="1400" spc="-5">
                <a:latin typeface="Calibri"/>
                <a:cs typeface="Calibri"/>
              </a:rPr>
              <a:t>using </a:t>
            </a:r>
            <a:r>
              <a:rPr dirty="0" sz="1400" spc="-5" b="1">
                <a:latin typeface="Calibri"/>
                <a:cs typeface="Calibri"/>
              </a:rPr>
              <a:t>‘Pandas’</a:t>
            </a:r>
            <a:r>
              <a:rPr dirty="0" sz="1400" spc="-5">
                <a:latin typeface="Calibri"/>
                <a:cs typeface="Calibri"/>
              </a:rPr>
              <a:t>. </a:t>
            </a:r>
            <a:r>
              <a:rPr dirty="0" sz="1400">
                <a:latin typeface="Calibri"/>
                <a:cs typeface="Calibri"/>
              </a:rPr>
              <a:t>Since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10">
                <a:latin typeface="Calibri"/>
                <a:cs typeface="Calibri"/>
              </a:rPr>
              <a:t>project required </a:t>
            </a:r>
            <a:r>
              <a:rPr dirty="0" sz="1400" spc="-5">
                <a:latin typeface="Calibri"/>
                <a:cs typeface="Calibri"/>
              </a:rPr>
              <a:t>only </a:t>
            </a:r>
            <a:r>
              <a:rPr dirty="0" sz="1400" spc="-10">
                <a:latin typeface="Calibri"/>
                <a:cs typeface="Calibri"/>
              </a:rPr>
              <a:t>the  locations, the </a:t>
            </a:r>
            <a:r>
              <a:rPr dirty="0" sz="1400" spc="-5">
                <a:latin typeface="Calibri"/>
                <a:cs typeface="Calibri"/>
              </a:rPr>
              <a:t>‘</a:t>
            </a:r>
            <a:r>
              <a:rPr dirty="0" sz="1400" spc="-5" b="1">
                <a:latin typeface="Calibri"/>
                <a:cs typeface="Calibri"/>
              </a:rPr>
              <a:t>venues</a:t>
            </a:r>
            <a:r>
              <a:rPr dirty="0" sz="1400" spc="-5">
                <a:latin typeface="Calibri"/>
                <a:cs typeface="Calibri"/>
              </a:rPr>
              <a:t>’ section under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‘</a:t>
            </a:r>
            <a:r>
              <a:rPr dirty="0" sz="1400" b="1">
                <a:latin typeface="Calibri"/>
                <a:cs typeface="Calibri"/>
              </a:rPr>
              <a:t>response</a:t>
            </a:r>
            <a:r>
              <a:rPr dirty="0" sz="1400">
                <a:latin typeface="Calibri"/>
                <a:cs typeface="Calibri"/>
              </a:rPr>
              <a:t>’ </a:t>
            </a:r>
            <a:r>
              <a:rPr dirty="0" sz="1400" spc="-5">
                <a:latin typeface="Calibri"/>
                <a:cs typeface="Calibri"/>
              </a:rPr>
              <a:t>section </a:t>
            </a:r>
            <a:r>
              <a:rPr dirty="0" sz="1400" spc="-10">
                <a:latin typeface="Calibri"/>
                <a:cs typeface="Calibri"/>
              </a:rPr>
              <a:t>was</a:t>
            </a:r>
            <a:r>
              <a:rPr dirty="0" sz="1400" spc="1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selected.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generated data-frame still had numerous of unwanted </a:t>
            </a:r>
            <a:r>
              <a:rPr dirty="0" sz="1400" spc="-10">
                <a:latin typeface="Calibri"/>
                <a:cs typeface="Calibri"/>
              </a:rPr>
              <a:t>data inside</a:t>
            </a:r>
            <a:r>
              <a:rPr dirty="0" sz="1400" spc="1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400" spc="-5">
                <a:latin typeface="Calibri"/>
                <a:cs typeface="Calibri"/>
              </a:rPr>
              <a:t>‘venues’ section, which needed </a:t>
            </a:r>
            <a:r>
              <a:rPr dirty="0" sz="1400" spc="-15">
                <a:latin typeface="Calibri"/>
                <a:cs typeface="Calibri"/>
              </a:rPr>
              <a:t>to be </a:t>
            </a:r>
            <a:r>
              <a:rPr dirty="0" sz="1400" spc="-5">
                <a:latin typeface="Calibri"/>
                <a:cs typeface="Calibri"/>
              </a:rPr>
              <a:t>filtered and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cleaned.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941" y="5824872"/>
            <a:ext cx="6438088" cy="16123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674835"/>
            <a:ext cx="5958840" cy="8128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55"/>
              </a:spcBef>
            </a:pPr>
            <a:r>
              <a:rPr dirty="0" sz="1600" spc="-5" b="1">
                <a:latin typeface="Calibri"/>
                <a:cs typeface="Calibri"/>
              </a:rPr>
              <a:t>Data Filtering: </a:t>
            </a:r>
            <a:r>
              <a:rPr dirty="0" sz="1400" spc="-10">
                <a:latin typeface="Calibri"/>
                <a:cs typeface="Calibri"/>
              </a:rPr>
              <a:t>There </a:t>
            </a:r>
            <a:r>
              <a:rPr dirty="0" sz="1400" spc="-5">
                <a:latin typeface="Calibri"/>
                <a:cs typeface="Calibri"/>
              </a:rPr>
              <a:t>are many irrelevant </a:t>
            </a:r>
            <a:r>
              <a:rPr dirty="0" sz="1400" spc="-10">
                <a:latin typeface="Calibri"/>
                <a:cs typeface="Calibri"/>
              </a:rPr>
              <a:t>columns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dataset. So remove </a:t>
            </a:r>
            <a:r>
              <a:rPr dirty="0" sz="1400" spc="-10">
                <a:latin typeface="Calibri"/>
                <a:cs typeface="Calibri"/>
              </a:rPr>
              <a:t>the  </a:t>
            </a:r>
            <a:r>
              <a:rPr dirty="0" sz="1400" spc="-5">
                <a:latin typeface="Calibri"/>
                <a:cs typeface="Calibri"/>
              </a:rPr>
              <a:t>irrelevant columns as </a:t>
            </a:r>
            <a:r>
              <a:rPr dirty="0" sz="1400">
                <a:latin typeface="Calibri"/>
                <a:cs typeface="Calibri"/>
              </a:rPr>
              <a:t>it </a:t>
            </a:r>
            <a:r>
              <a:rPr dirty="0" sz="1400" spc="-10">
                <a:latin typeface="Calibri"/>
                <a:cs typeface="Calibri"/>
              </a:rPr>
              <a:t>will </a:t>
            </a:r>
            <a:r>
              <a:rPr dirty="0" sz="1400" spc="-15">
                <a:latin typeface="Calibri"/>
                <a:cs typeface="Calibri"/>
              </a:rPr>
              <a:t>be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 spc="-15">
                <a:latin typeface="Calibri"/>
                <a:cs typeface="Calibri"/>
              </a:rPr>
              <a:t>no </a:t>
            </a:r>
            <a:r>
              <a:rPr dirty="0" sz="1400" spc="-10">
                <a:latin typeface="Calibri"/>
                <a:cs typeface="Calibri"/>
              </a:rPr>
              <a:t>use. This is </a:t>
            </a:r>
            <a:r>
              <a:rPr dirty="0" sz="1400" spc="-5">
                <a:latin typeface="Calibri"/>
                <a:cs typeface="Calibri"/>
              </a:rPr>
              <a:t>known as filtering of data. So </a:t>
            </a:r>
            <a:r>
              <a:rPr dirty="0" sz="1400" spc="-15">
                <a:latin typeface="Calibri"/>
                <a:cs typeface="Calibri"/>
              </a:rPr>
              <a:t>we  </a:t>
            </a:r>
            <a:r>
              <a:rPr dirty="0" sz="1400" spc="-5">
                <a:latin typeface="Calibri"/>
                <a:cs typeface="Calibri"/>
              </a:rPr>
              <a:t>removed columns </a:t>
            </a:r>
            <a:r>
              <a:rPr dirty="0" sz="1400" spc="-10">
                <a:latin typeface="Calibri"/>
                <a:cs typeface="Calibri"/>
              </a:rPr>
              <a:t>like </a:t>
            </a:r>
            <a:r>
              <a:rPr dirty="0" sz="1400" spc="-5">
                <a:latin typeface="Calibri"/>
                <a:cs typeface="Calibri"/>
              </a:rPr>
              <a:t>categories, hasPerk, id, location.cc, referral </a:t>
            </a:r>
            <a:r>
              <a:rPr dirty="0" sz="1400">
                <a:latin typeface="Calibri"/>
                <a:cs typeface="Calibri"/>
              </a:rPr>
              <a:t>id,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etc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604" y="6106413"/>
            <a:ext cx="17722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Calibri"/>
                <a:cs typeface="Calibri"/>
              </a:rPr>
              <a:t>Checking </a:t>
            </a:r>
            <a:r>
              <a:rPr dirty="0" sz="1400" spc="-5">
                <a:latin typeface="Calibri"/>
                <a:cs typeface="Calibri"/>
              </a:rPr>
              <a:t>for null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values.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3027919"/>
            <a:ext cx="6667500" cy="2586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6526391"/>
            <a:ext cx="3171190" cy="28633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604" y="905884"/>
            <a:ext cx="6106795" cy="2066289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70"/>
              </a:spcBef>
            </a:pPr>
            <a:r>
              <a:rPr dirty="0" sz="1400" b="1">
                <a:latin typeface="Calibri"/>
                <a:cs typeface="Calibri"/>
              </a:rPr>
              <a:t>D</a:t>
            </a:r>
            <a:r>
              <a:rPr dirty="0" sz="1600" b="1">
                <a:latin typeface="Calibri"/>
                <a:cs typeface="Calibri"/>
              </a:rPr>
              <a:t>ata </a:t>
            </a:r>
            <a:r>
              <a:rPr dirty="0" sz="1600" spc="-5" b="1">
                <a:latin typeface="Calibri"/>
                <a:cs typeface="Calibri"/>
              </a:rPr>
              <a:t>Cleaning: </a:t>
            </a:r>
            <a:r>
              <a:rPr dirty="0" sz="1400" spc="-10">
                <a:latin typeface="Calibri"/>
                <a:cs typeface="Calibri"/>
              </a:rPr>
              <a:t>To fit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model, </a:t>
            </a:r>
            <a:r>
              <a:rPr dirty="0" sz="1400" spc="-10">
                <a:latin typeface="Calibri"/>
                <a:cs typeface="Calibri"/>
              </a:rPr>
              <a:t>one </a:t>
            </a:r>
            <a:r>
              <a:rPr dirty="0" sz="1400" spc="-5">
                <a:latin typeface="Calibri"/>
                <a:cs typeface="Calibri"/>
              </a:rPr>
              <a:t>needs </a:t>
            </a:r>
            <a:r>
              <a:rPr dirty="0" sz="1400" spc="-15">
                <a:latin typeface="Calibri"/>
                <a:cs typeface="Calibri"/>
              </a:rPr>
              <a:t>to </a:t>
            </a:r>
            <a:r>
              <a:rPr dirty="0" sz="1400" spc="-10">
                <a:latin typeface="Calibri"/>
                <a:cs typeface="Calibri"/>
              </a:rPr>
              <a:t>get </a:t>
            </a:r>
            <a:r>
              <a:rPr dirty="0" sz="1400" spc="-5">
                <a:latin typeface="Calibri"/>
                <a:cs typeface="Calibri"/>
              </a:rPr>
              <a:t>rid of </a:t>
            </a:r>
            <a:r>
              <a:rPr dirty="0" sz="1400" spc="-10">
                <a:latin typeface="Calibri"/>
                <a:cs typeface="Calibri"/>
              </a:rPr>
              <a:t>the null </a:t>
            </a:r>
            <a:r>
              <a:rPr dirty="0" sz="1400" spc="-5">
                <a:latin typeface="Calibri"/>
                <a:cs typeface="Calibri"/>
              </a:rPr>
              <a:t>values. Hence, </a:t>
            </a:r>
            <a:r>
              <a:rPr dirty="0" sz="1400" spc="-10">
                <a:latin typeface="Calibri"/>
                <a:cs typeface="Calibri"/>
              </a:rPr>
              <a:t>the  </a:t>
            </a:r>
            <a:r>
              <a:rPr dirty="0" sz="1400" spc="-5">
                <a:latin typeface="Calibri"/>
                <a:cs typeface="Calibri"/>
              </a:rPr>
              <a:t>firstly, </a:t>
            </a:r>
            <a:r>
              <a:rPr dirty="0" sz="1400" spc="-10">
                <a:latin typeface="Calibri"/>
                <a:cs typeface="Calibri"/>
              </a:rPr>
              <a:t>the columns </a:t>
            </a:r>
            <a:r>
              <a:rPr dirty="0" sz="1400" spc="-5">
                <a:latin typeface="Calibri"/>
                <a:cs typeface="Calibri"/>
              </a:rPr>
              <a:t>with null, none or </a:t>
            </a:r>
            <a:r>
              <a:rPr dirty="0" sz="1400" spc="-10">
                <a:latin typeface="Calibri"/>
                <a:cs typeface="Calibri"/>
              </a:rPr>
              <a:t>NaN </a:t>
            </a:r>
            <a:r>
              <a:rPr dirty="0" sz="1400" spc="-5">
                <a:latin typeface="Calibri"/>
                <a:cs typeface="Calibri"/>
              </a:rPr>
              <a:t>values, </a:t>
            </a:r>
            <a:r>
              <a:rPr dirty="0" sz="1400" spc="-10">
                <a:latin typeface="Calibri"/>
                <a:cs typeface="Calibri"/>
              </a:rPr>
              <a:t>were </a:t>
            </a:r>
            <a:r>
              <a:rPr dirty="0" sz="1400" spc="-5">
                <a:latin typeface="Calibri"/>
                <a:cs typeface="Calibri"/>
              </a:rPr>
              <a:t>identified.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cleaning of  </a:t>
            </a:r>
            <a:r>
              <a:rPr dirty="0" sz="1400" spc="-10">
                <a:latin typeface="Calibri"/>
                <a:cs typeface="Calibri"/>
              </a:rPr>
              <a:t>data was </a:t>
            </a:r>
            <a:r>
              <a:rPr dirty="0" sz="1400" spc="-15">
                <a:latin typeface="Calibri"/>
                <a:cs typeface="Calibri"/>
              </a:rPr>
              <a:t>done by </a:t>
            </a:r>
            <a:r>
              <a:rPr dirty="0" sz="1400" spc="-5">
                <a:latin typeface="Calibri"/>
                <a:cs typeface="Calibri"/>
              </a:rPr>
              <a:t>removing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columns with NaN or null</a:t>
            </a:r>
            <a:r>
              <a:rPr dirty="0" sz="1400" spc="15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values.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Calibri"/>
              <a:cs typeface="Calibri"/>
            </a:endParaRPr>
          </a:p>
          <a:p>
            <a:pPr marL="165100" marR="24765">
              <a:lnSpc>
                <a:spcPct val="115799"/>
              </a:lnSpc>
            </a:pP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columns </a:t>
            </a:r>
            <a:r>
              <a:rPr dirty="0" sz="1400" spc="-10">
                <a:latin typeface="Calibri"/>
                <a:cs typeface="Calibri"/>
              </a:rPr>
              <a:t>were </a:t>
            </a:r>
            <a:r>
              <a:rPr dirty="0" sz="1400" spc="-5">
                <a:latin typeface="Calibri"/>
                <a:cs typeface="Calibri"/>
              </a:rPr>
              <a:t>dropped keeping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mind whether </a:t>
            </a:r>
            <a:r>
              <a:rPr dirty="0" sz="1400">
                <a:latin typeface="Calibri"/>
                <a:cs typeface="Calibri"/>
              </a:rPr>
              <a:t>they </a:t>
            </a:r>
            <a:r>
              <a:rPr dirty="0" sz="1400" spc="-5">
                <a:latin typeface="Calibri"/>
                <a:cs typeface="Calibri"/>
              </a:rPr>
              <a:t>were really useful for  </a:t>
            </a:r>
            <a:r>
              <a:rPr dirty="0" sz="1400" spc="-10">
                <a:latin typeface="Calibri"/>
                <a:cs typeface="Calibri"/>
              </a:rPr>
              <a:t>analysis </a:t>
            </a:r>
            <a:r>
              <a:rPr dirty="0" sz="1400" spc="-5">
                <a:latin typeface="Calibri"/>
                <a:cs typeface="Calibri"/>
              </a:rPr>
              <a:t>purpose or not. </a:t>
            </a:r>
            <a:r>
              <a:rPr dirty="0" sz="1400" spc="-10">
                <a:latin typeface="Calibri"/>
                <a:cs typeface="Calibri"/>
              </a:rPr>
              <a:t>Heat </a:t>
            </a:r>
            <a:r>
              <a:rPr dirty="0" sz="1400" spc="-5">
                <a:latin typeface="Calibri"/>
                <a:cs typeface="Calibri"/>
              </a:rPr>
              <a:t>map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generated for visualizing </a:t>
            </a:r>
            <a:r>
              <a:rPr dirty="0" sz="1400">
                <a:latin typeface="Calibri"/>
                <a:cs typeface="Calibri"/>
              </a:rPr>
              <a:t>all </a:t>
            </a:r>
            <a:r>
              <a:rPr dirty="0" sz="1400" spc="-10">
                <a:latin typeface="Calibri"/>
                <a:cs typeface="Calibri"/>
              </a:rPr>
              <a:t>the null values </a:t>
            </a:r>
            <a:r>
              <a:rPr dirty="0" sz="1400" spc="-5">
                <a:latin typeface="Calibri"/>
                <a:cs typeface="Calibri"/>
              </a:rPr>
              <a:t>of  </a:t>
            </a:r>
            <a:r>
              <a:rPr dirty="0" sz="1400" spc="-1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columns.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3469259"/>
            <a:ext cx="4712335" cy="38646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611300"/>
            <a:ext cx="5757545" cy="519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dirty="0" sz="1400" spc="-10">
                <a:latin typeface="Calibri"/>
                <a:cs typeface="Calibri"/>
              </a:rPr>
              <a:t>Now </a:t>
            </a:r>
            <a:r>
              <a:rPr dirty="0" sz="1400" spc="-5">
                <a:latin typeface="Calibri"/>
                <a:cs typeface="Calibri"/>
              </a:rPr>
              <a:t>fixing </a:t>
            </a:r>
            <a:r>
              <a:rPr dirty="0" sz="1400" spc="-10">
                <a:latin typeface="Calibri"/>
                <a:cs typeface="Calibri"/>
              </a:rPr>
              <a:t>null values </a:t>
            </a:r>
            <a:r>
              <a:rPr dirty="0" sz="1400" spc="-5">
                <a:latin typeface="Calibri"/>
                <a:cs typeface="Calibri"/>
              </a:rPr>
              <a:t>for </a:t>
            </a:r>
            <a:r>
              <a:rPr dirty="0" sz="1400">
                <a:latin typeface="Calibri"/>
                <a:cs typeface="Calibri"/>
              </a:rPr>
              <a:t>City, </a:t>
            </a:r>
            <a:r>
              <a:rPr dirty="0" sz="1400" spc="-5">
                <a:latin typeface="Calibri"/>
                <a:cs typeface="Calibri"/>
              </a:rPr>
              <a:t>as </a:t>
            </a:r>
            <a:r>
              <a:rPr dirty="0" sz="1400" spc="-15">
                <a:latin typeface="Calibri"/>
                <a:cs typeface="Calibri"/>
              </a:rPr>
              <a:t>we </a:t>
            </a:r>
            <a:r>
              <a:rPr dirty="0" sz="1400" spc="-5">
                <a:latin typeface="Calibri"/>
                <a:cs typeface="Calibri"/>
              </a:rPr>
              <a:t>know </a:t>
            </a:r>
            <a:r>
              <a:rPr dirty="0" sz="1400" spc="-10">
                <a:latin typeface="Calibri"/>
                <a:cs typeface="Calibri"/>
              </a:rPr>
              <a:t>city is </a:t>
            </a:r>
            <a:r>
              <a:rPr dirty="0" sz="1400" spc="-5">
                <a:latin typeface="Calibri"/>
                <a:cs typeface="Calibri"/>
              </a:rPr>
              <a:t>Delhi so we can </a:t>
            </a:r>
            <a:r>
              <a:rPr dirty="0" sz="1400">
                <a:latin typeface="Calibri"/>
                <a:cs typeface="Calibri"/>
              </a:rPr>
              <a:t>replace </a:t>
            </a:r>
            <a:r>
              <a:rPr dirty="0" sz="1400" spc="-10">
                <a:latin typeface="Calibri"/>
                <a:cs typeface="Calibri"/>
              </a:rPr>
              <a:t>all </a:t>
            </a:r>
            <a:r>
              <a:rPr dirty="0" sz="1400" spc="-15">
                <a:latin typeface="Calibri"/>
                <a:cs typeface="Calibri"/>
              </a:rPr>
              <a:t>the  </a:t>
            </a:r>
            <a:r>
              <a:rPr dirty="0" sz="1400" spc="-10">
                <a:latin typeface="Calibri"/>
                <a:cs typeface="Calibri"/>
              </a:rPr>
              <a:t>null values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City column </a:t>
            </a:r>
            <a:r>
              <a:rPr dirty="0" sz="1400" spc="-15">
                <a:latin typeface="Calibri"/>
                <a:cs typeface="Calibri"/>
              </a:rPr>
              <a:t>by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Delhi.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646045"/>
            <a:ext cx="435356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Calibri"/>
                <a:cs typeface="Calibri"/>
              </a:rPr>
              <a:t>Now generate </a:t>
            </a:r>
            <a:r>
              <a:rPr dirty="0" sz="1400">
                <a:latin typeface="Calibri"/>
                <a:cs typeface="Calibri"/>
              </a:rPr>
              <a:t>heat </a:t>
            </a:r>
            <a:r>
              <a:rPr dirty="0" sz="1400" spc="-5">
                <a:latin typeface="Calibri"/>
                <a:cs typeface="Calibri"/>
              </a:rPr>
              <a:t>map with </a:t>
            </a:r>
            <a:r>
              <a:rPr dirty="0" sz="1400" spc="-15">
                <a:latin typeface="Calibri"/>
                <a:cs typeface="Calibri"/>
              </a:rPr>
              <a:t>no </a:t>
            </a:r>
            <a:r>
              <a:rPr dirty="0" sz="1400" spc="-10">
                <a:latin typeface="Calibri"/>
                <a:cs typeface="Calibri"/>
              </a:rPr>
              <a:t>null </a:t>
            </a:r>
            <a:r>
              <a:rPr dirty="0" sz="1400" spc="-5">
                <a:latin typeface="Calibri"/>
                <a:cs typeface="Calibri"/>
              </a:rPr>
              <a:t>values for</a:t>
            </a:r>
            <a:r>
              <a:rPr dirty="0" sz="1400" spc="1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verification.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3148442"/>
            <a:ext cx="5553075" cy="3123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3397" y="1258951"/>
            <a:ext cx="203453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MODEL</a:t>
            </a:r>
            <a:r>
              <a:rPr dirty="0" spc="-65"/>
              <a:t> </a:t>
            </a:r>
            <a:r>
              <a:rPr dirty="0" spc="-5"/>
              <a:t>FITTING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2319655"/>
            <a:ext cx="5944235" cy="21920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Calibri"/>
                <a:cs typeface="Calibri"/>
              </a:rPr>
              <a:t>CLUSTERING: </a:t>
            </a:r>
            <a:r>
              <a:rPr dirty="0" sz="1400">
                <a:latin typeface="Calibri"/>
                <a:cs typeface="Calibri"/>
              </a:rPr>
              <a:t>Now </a:t>
            </a:r>
            <a:r>
              <a:rPr dirty="0" sz="1400" spc="-15">
                <a:latin typeface="Calibri"/>
                <a:cs typeface="Calibri"/>
              </a:rPr>
              <a:t>we </a:t>
            </a:r>
            <a:r>
              <a:rPr dirty="0" sz="1400" spc="-10">
                <a:latin typeface="Calibri"/>
                <a:cs typeface="Calibri"/>
              </a:rPr>
              <a:t>will divide </a:t>
            </a:r>
            <a:r>
              <a:rPr dirty="0" sz="1400" spc="-5">
                <a:latin typeface="Calibri"/>
                <a:cs typeface="Calibri"/>
              </a:rPr>
              <a:t>places of </a:t>
            </a:r>
            <a:r>
              <a:rPr dirty="0" sz="1400" spc="-10">
                <a:latin typeface="Calibri"/>
                <a:cs typeface="Calibri"/>
              </a:rPr>
              <a:t>Delhi </a:t>
            </a:r>
            <a:r>
              <a:rPr dirty="0" sz="1400" spc="-5">
                <a:latin typeface="Calibri"/>
                <a:cs typeface="Calibri"/>
              </a:rPr>
              <a:t>on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10">
                <a:latin typeface="Calibri"/>
                <a:cs typeface="Calibri"/>
              </a:rPr>
              <a:t>basis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 spc="-10">
                <a:latin typeface="Calibri"/>
                <a:cs typeface="Calibri"/>
              </a:rPr>
              <a:t>their </a:t>
            </a:r>
            <a:r>
              <a:rPr dirty="0" sz="1400" spc="-5">
                <a:latin typeface="Calibri"/>
                <a:cs typeface="Calibri"/>
              </a:rPr>
              <a:t>location(East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5">
                <a:latin typeface="Calibri"/>
                <a:cs typeface="Calibri"/>
              </a:rPr>
              <a:t>,West </a:t>
            </a:r>
            <a:r>
              <a:rPr dirty="0" sz="1400" spc="-10">
                <a:latin typeface="Calibri"/>
                <a:cs typeface="Calibri"/>
              </a:rPr>
              <a:t>,South </a:t>
            </a:r>
            <a:r>
              <a:rPr dirty="0" sz="1400" spc="-5">
                <a:latin typeface="Calibri"/>
                <a:cs typeface="Calibri"/>
              </a:rPr>
              <a:t>and North) </a:t>
            </a:r>
            <a:r>
              <a:rPr dirty="0" sz="1400" spc="-15">
                <a:latin typeface="Calibri"/>
                <a:cs typeface="Calibri"/>
              </a:rPr>
              <a:t>by </a:t>
            </a:r>
            <a:r>
              <a:rPr dirty="0" sz="1400" spc="-5">
                <a:latin typeface="Calibri"/>
                <a:cs typeface="Calibri"/>
              </a:rPr>
              <a:t>making </a:t>
            </a:r>
            <a:r>
              <a:rPr dirty="0" sz="1400">
                <a:latin typeface="Calibri"/>
                <a:cs typeface="Calibri"/>
              </a:rPr>
              <a:t>clusters </a:t>
            </a:r>
            <a:r>
              <a:rPr dirty="0" sz="1400" spc="-5">
                <a:latin typeface="Calibri"/>
                <a:cs typeface="Calibri"/>
              </a:rPr>
              <a:t>of different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colors.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Calibri"/>
              <a:cs typeface="Calibri"/>
            </a:endParaRPr>
          </a:p>
          <a:p>
            <a:pPr marL="12700" marR="227329">
              <a:lnSpc>
                <a:spcPct val="101499"/>
              </a:lnSpc>
            </a:pPr>
            <a:r>
              <a:rPr dirty="0" sz="1400" spc="-5">
                <a:latin typeface="Calibri"/>
                <a:cs typeface="Calibri"/>
              </a:rPr>
              <a:t>We </a:t>
            </a:r>
            <a:r>
              <a:rPr dirty="0" sz="1400" spc="-10">
                <a:latin typeface="Calibri"/>
                <a:cs typeface="Calibri"/>
              </a:rPr>
              <a:t>will use </a:t>
            </a:r>
            <a:r>
              <a:rPr dirty="0" sz="1400" spc="-5">
                <a:latin typeface="Calibri"/>
                <a:cs typeface="Calibri"/>
              </a:rPr>
              <a:t>K-means clustering technique </a:t>
            </a:r>
            <a:r>
              <a:rPr dirty="0" sz="1400">
                <a:latin typeface="Calibri"/>
                <a:cs typeface="Calibri"/>
              </a:rPr>
              <a:t>for </a:t>
            </a:r>
            <a:r>
              <a:rPr dirty="0" sz="1400" spc="-15">
                <a:latin typeface="Calibri"/>
                <a:cs typeface="Calibri"/>
              </a:rPr>
              <a:t>this </a:t>
            </a:r>
            <a:r>
              <a:rPr dirty="0" sz="1400" spc="-10">
                <a:latin typeface="Calibri"/>
                <a:cs typeface="Calibri"/>
              </a:rPr>
              <a:t>project. </a:t>
            </a:r>
            <a:r>
              <a:rPr dirty="0" sz="1400" spc="10">
                <a:latin typeface="Calibri"/>
                <a:cs typeface="Calibri"/>
              </a:rPr>
              <a:t>In </a:t>
            </a:r>
            <a:r>
              <a:rPr dirty="0" sz="1400" spc="-10">
                <a:latin typeface="Calibri"/>
                <a:cs typeface="Calibri"/>
              </a:rPr>
              <a:t>this </a:t>
            </a:r>
            <a:r>
              <a:rPr dirty="0" sz="1400" spc="-15">
                <a:latin typeface="Calibri"/>
                <a:cs typeface="Calibri"/>
              </a:rPr>
              <a:t>we </a:t>
            </a:r>
            <a:r>
              <a:rPr dirty="0" sz="1400" spc="-10">
                <a:latin typeface="Calibri"/>
                <a:cs typeface="Calibri"/>
              </a:rPr>
              <a:t>will </a:t>
            </a:r>
            <a:r>
              <a:rPr dirty="0" sz="1400" spc="-5">
                <a:latin typeface="Calibri"/>
                <a:cs typeface="Calibri"/>
              </a:rPr>
              <a:t>specify  </a:t>
            </a:r>
            <a:r>
              <a:rPr dirty="0" sz="1400" spc="-15">
                <a:latin typeface="Calibri"/>
                <a:cs typeface="Calibri"/>
              </a:rPr>
              <a:t>value </a:t>
            </a:r>
            <a:r>
              <a:rPr dirty="0" sz="1400" spc="-5">
                <a:latin typeface="Calibri"/>
                <a:cs typeface="Calibri"/>
              </a:rPr>
              <a:t>of k i.e. </a:t>
            </a:r>
            <a:r>
              <a:rPr dirty="0" sz="1400" spc="-10">
                <a:latin typeface="Calibri"/>
                <a:cs typeface="Calibri"/>
              </a:rPr>
              <a:t>number </a:t>
            </a:r>
            <a:r>
              <a:rPr dirty="0" sz="1400" spc="-5">
                <a:latin typeface="Calibri"/>
                <a:cs typeface="Calibri"/>
              </a:rPr>
              <a:t>of clusters. K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>
                <a:latin typeface="Calibri"/>
                <a:cs typeface="Calibri"/>
              </a:rPr>
              <a:t>chosen </a:t>
            </a:r>
            <a:r>
              <a:rPr dirty="0" sz="1400" spc="-5">
                <a:latin typeface="Calibri"/>
                <a:cs typeface="Calibri"/>
              </a:rPr>
              <a:t>4 here.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model </a:t>
            </a:r>
            <a:r>
              <a:rPr dirty="0" sz="1400" spc="-10">
                <a:latin typeface="Calibri"/>
                <a:cs typeface="Calibri"/>
              </a:rPr>
              <a:t>was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fitted  </a:t>
            </a:r>
            <a:r>
              <a:rPr dirty="0" sz="1400" spc="-10">
                <a:latin typeface="Calibri"/>
                <a:cs typeface="Calibri"/>
              </a:rPr>
              <a:t>and the </a:t>
            </a:r>
            <a:r>
              <a:rPr dirty="0" sz="1400" spc="-5">
                <a:latin typeface="Calibri"/>
                <a:cs typeface="Calibri"/>
              </a:rPr>
              <a:t>labels </a:t>
            </a:r>
            <a:r>
              <a:rPr dirty="0" sz="1400" spc="-10">
                <a:latin typeface="Calibri"/>
                <a:cs typeface="Calibri"/>
              </a:rPr>
              <a:t>were </a:t>
            </a:r>
            <a:r>
              <a:rPr dirty="0" sz="1400" spc="-5">
                <a:latin typeface="Calibri"/>
                <a:cs typeface="Calibri"/>
              </a:rPr>
              <a:t>generated </a:t>
            </a:r>
            <a:r>
              <a:rPr dirty="0" sz="1400" spc="-10">
                <a:latin typeface="Calibri"/>
                <a:cs typeface="Calibri"/>
              </a:rPr>
              <a:t>in the </a:t>
            </a:r>
            <a:r>
              <a:rPr dirty="0" sz="1400" spc="-5">
                <a:latin typeface="Calibri"/>
                <a:cs typeface="Calibri"/>
              </a:rPr>
              <a:t>form of</a:t>
            </a:r>
            <a:r>
              <a:rPr dirty="0" sz="1400" spc="14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array.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10">
                <a:latin typeface="Calibri"/>
                <a:cs typeface="Calibri"/>
              </a:rPr>
              <a:t>dataframe is </a:t>
            </a:r>
            <a:r>
              <a:rPr dirty="0" sz="1400" spc="-5">
                <a:latin typeface="Calibri"/>
                <a:cs typeface="Calibri"/>
              </a:rPr>
              <a:t>shown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below: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2407" y="4837429"/>
            <a:ext cx="4753960" cy="2704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2021-02-01T14:15:37Z</dcterms:created>
  <dcterms:modified xsi:type="dcterms:W3CDTF">2021-02-01T14:15:37Z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2021-02-01T00:00:00Z</vt:filetime>
  </property>
</Properties>
</file>