
<file path=[Content_Types].xml><?xml version="1.0" encoding="utf-8"?>
<Types xmlns="http://schemas.openxmlformats.org/package/2006/content-types">
  <Default Extension="jpeg" ContentType="image/jpeg"/>
  <Default Extension="gif" ContentType="image/gi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Lst>
  <p:sldSz cx="12192000" cy="6858000"/>
  <p:notesSz cx="7103745" cy="1023429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notesViewPr>
    <p:cSldViewPr snapToGrid="0">
      <p:cViewPr varScale="1">
        <p:scale>
          <a:sx n="41" d="100"/>
          <a:sy n="41" d="100"/>
        </p:scale>
        <p:origin x="1794" y="54"/>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838200" y="365125"/>
            <a:ext cx="10515600" cy="58118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3" name="Date Placeholder 2"/>
          <p:cNvSpPr>
            <a:spLocks noGrp="1"/>
          </p:cNvSpPr>
          <p:nvPr>
            <p:ph type="dt" sz="half" idx="10"/>
          </p:nvPr>
        </p:nvSpPr>
        <p:spPr/>
        <p:txBody>
          <a:bodyPr/>
          <a:lstStyle/>
          <a:p>
            <a:fld id="{FDE934FF-F4E1-47C5-9CA5-30A81DDE2BE4}"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FDE934FF-F4E1-47C5-9CA5-30A81DDE2BE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FDE934FF-F4E1-47C5-9CA5-30A81DDE2BE4}"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DE934FF-F4E1-47C5-9CA5-30A81DDE2BE4}"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E934FF-F4E1-47C5-9CA5-30A81DDE2BE4}"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FDE934FF-F4E1-47C5-9CA5-30A81DDE2BE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E934FF-F4E1-47C5-9CA5-30A81DDE2BE4}"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561BA9-CDCF-4958-B8AB-66F3BF063E13}"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6.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GI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p:txBody>
          <a:bodyPr/>
          <a:p>
            <a:r>
              <a:rPr lang="en-US"/>
              <a:t>Capstone Project - The Battle of Neighborhoods</a:t>
            </a:r>
            <a:endParaRPr lang="en-US"/>
          </a:p>
        </p:txBody>
      </p:sp>
      <p:sp>
        <p:nvSpPr>
          <p:cNvPr id="3" name="Subtitle 2"/>
          <p:cNvSpPr>
            <a:spLocks noGrp="1"/>
          </p:cNvSpPr>
          <p:nvPr>
            <p:ph type="subTitle" idx="1"/>
          </p:nvPr>
        </p:nvSpPr>
        <p:spPr/>
        <p:txBody>
          <a:bodyPr/>
          <a:p>
            <a:r>
              <a:rPr lang="en-US" dirty="0">
                <a:sym typeface="+mn-ea"/>
              </a:rPr>
              <a:t>Applied Data Science Capstone</a:t>
            </a:r>
            <a:endParaRPr lang="en-US" dirty="0"/>
          </a:p>
          <a:p>
            <a:r>
              <a:rPr lang="it-IT" dirty="0">
                <a:sym typeface="+mn-ea"/>
              </a:rPr>
              <a:t>IBM Data Science Professional Certificate</a:t>
            </a:r>
            <a:endParaRPr lang="it-IT" dirty="0">
              <a:sym typeface="+mn-ea"/>
            </a:endParaRPr>
          </a:p>
          <a:p>
            <a:r>
              <a:rPr lang="en-IN" altLang="en-US"/>
              <a:t>Harsh Kansara</a:t>
            </a:r>
            <a:endParaRPr lang="en-I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Conclusion</a:t>
            </a:r>
            <a:endParaRPr lang="en-IN" altLang="en-US"/>
          </a:p>
        </p:txBody>
      </p:sp>
      <p:sp>
        <p:nvSpPr>
          <p:cNvPr id="3" name="Content Placeholder 2"/>
          <p:cNvSpPr>
            <a:spLocks noGrp="1"/>
          </p:cNvSpPr>
          <p:nvPr>
            <p:ph sz="half" idx="1"/>
          </p:nvPr>
        </p:nvSpPr>
        <p:spPr/>
        <p:txBody>
          <a:bodyPr/>
          <a:p>
            <a:r>
              <a:rPr lang="en-US" dirty="0">
                <a:latin typeface="Tw Cen MT" panose="020B0602020104020603" pitchFamily="34" charset="0"/>
                <a:sym typeface="+mn-ea"/>
              </a:rPr>
              <a:t>In this project, through a k-means cluster algorithm we separate the neighborhood into 03 clusters, which have similar neighborhoods around them. Using the charts above decision leading to a particular neighborhood based on average house prices and school rating can be made</a:t>
            </a:r>
            <a:endParaRPr lang="en-US" dirty="0">
              <a:latin typeface="Tw Cen MT" panose="020B0602020104020603" pitchFamily="34" charset="0"/>
            </a:endParaRPr>
          </a:p>
          <a:p>
            <a:pPr marL="0" indent="0">
              <a:buNone/>
            </a:pPr>
            <a:endParaRPr lang="en-US"/>
          </a:p>
        </p:txBody>
      </p:sp>
      <p:pic>
        <p:nvPicPr>
          <p:cNvPr id="4" name="Picture 4"/>
          <p:cNvPicPr>
            <a:picLocks noChangeAspect="1"/>
          </p:cNvPicPr>
          <p:nvPr>
            <p:ph sz="half" idx="2"/>
          </p:nvPr>
        </p:nvPicPr>
        <p:blipFill>
          <a:blip r:embed="rId1"/>
          <a:srcRect t="19056" b="26013"/>
          <a:stretch>
            <a:fillRect/>
          </a:stretch>
        </p:blipFill>
        <p:spPr>
          <a:xfrm>
            <a:off x="6172200" y="1882140"/>
            <a:ext cx="5181600" cy="3093720"/>
          </a:xfrm>
          <a:prstGeom prst="rect">
            <a:avLst/>
          </a:prstGeom>
          <a:noFill/>
          <a:ln w="9525">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pic>
        <p:nvPicPr>
          <p:cNvPr id="4" name="Content Placeholder 3" descr="Image result for scarborough canada map"/>
          <p:cNvPicPr>
            <a:picLocks noChangeAspect="1"/>
          </p:cNvPicPr>
          <p:nvPr>
            <p:ph idx="1"/>
          </p:nvPr>
        </p:nvPicPr>
        <p:blipFill>
          <a:blip r:embed="rId1">
            <a:extLst>
              <a:ext uri="{28A0092B-C50C-407E-A947-70E740481C1C}">
                <a14:useLocalDpi xmlns:a14="http://schemas.microsoft.com/office/drawing/2010/main" val="0"/>
              </a:ext>
            </a:extLst>
          </a:blip>
          <a:srcRect/>
          <a:stretch>
            <a:fillRect/>
          </a:stretch>
        </p:blipFill>
        <p:spPr bwMode="auto">
          <a:xfrm>
            <a:off x="3237865" y="2233930"/>
            <a:ext cx="5715000" cy="353377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Business Problem</a:t>
            </a:r>
            <a:endParaRPr lang="en-IN" altLang="en-US"/>
          </a:p>
        </p:txBody>
      </p:sp>
      <p:sp>
        <p:nvSpPr>
          <p:cNvPr id="3" name="Content Placeholder 2"/>
          <p:cNvSpPr>
            <a:spLocks noGrp="1"/>
          </p:cNvSpPr>
          <p:nvPr>
            <p:ph idx="1"/>
          </p:nvPr>
        </p:nvSpPr>
        <p:spPr/>
        <p:txBody>
          <a:bodyPr>
            <a:normAutofit fontScale="80000"/>
          </a:bodyPr>
          <a:p>
            <a:r>
              <a:rPr lang="en-US"/>
              <a:t>Students who want to pursue Masters in Countries like USA, CANADA, Australia , UK etc or the parents who want to migrate to countries like above from India considers search of good rating Universities / Schools and also the good Housing Prices. So to Address this problem we predict the solution of to create an analysis of features of neighborhood cities in a state of Canada between Neighborhoods. The features includes School ratings , median Housing price, weather conditions , crime rate etc. This will help students to figure out which country to choose , which universities to plan , what will the approx budget before going to that place where they are gonna start their new life.</a:t>
            </a:r>
            <a:endParaRPr lang="en-US"/>
          </a:p>
          <a:p>
            <a:endParaRPr lang="en-US"/>
          </a:p>
          <a:p>
            <a:r>
              <a:rPr lang="en-US"/>
              <a:t>The aim of the Project is to help students/ parents explore different possibilities and take better decision on choosing the best neighborhood out of many neighborhoods in Scarborough city based on the various features in and around that neighborhood.</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Data</a:t>
            </a:r>
            <a:endParaRPr lang="en-IN" altLang="en-US"/>
          </a:p>
        </p:txBody>
      </p:sp>
      <p:sp>
        <p:nvSpPr>
          <p:cNvPr id="3" name="Content Placeholder 2"/>
          <p:cNvSpPr>
            <a:spLocks noGrp="1"/>
          </p:cNvSpPr>
          <p:nvPr>
            <p:ph idx="1"/>
          </p:nvPr>
        </p:nvSpPr>
        <p:spPr/>
        <p:txBody>
          <a:bodyPr/>
          <a:p>
            <a:r>
              <a:rPr lang="en-US" b="1" dirty="0">
                <a:latin typeface="Tw Cen MT" panose="020B0602020104020603" pitchFamily="34" charset="0"/>
                <a:sym typeface="+mn-ea"/>
              </a:rPr>
              <a:t>Longitude and Latitude Data:</a:t>
            </a:r>
            <a:endParaRPr lang="en-US" dirty="0">
              <a:latin typeface="Tw Cen MT" panose="020B0602020104020603" pitchFamily="34" charset="0"/>
            </a:endParaRPr>
          </a:p>
          <a:p>
            <a:r>
              <a:rPr lang="en-US" dirty="0">
                <a:latin typeface="Tw Cen MT" panose="020B0602020104020603" pitchFamily="34" charset="0"/>
                <a:sym typeface="+mn-ea"/>
              </a:rPr>
              <a:t>We will need geo-locational information about that specific borough and the neighborhoods in that borough. It is "Scarborough" in Toronto. </a:t>
            </a:r>
            <a:endParaRPr lang="en-US" dirty="0">
              <a:latin typeface="Tw Cen MT" panose="020B0602020104020603" pitchFamily="34" charset="0"/>
            </a:endParaRPr>
          </a:p>
          <a:p>
            <a:r>
              <a:rPr lang="en-US" dirty="0">
                <a:latin typeface="Tw Cen MT" panose="020B0602020104020603" pitchFamily="34" charset="0"/>
                <a:sym typeface="+mn-ea"/>
              </a:rPr>
              <a:t>Dataset comprising latitude and longitude, </a:t>
            </a:r>
            <a:r>
              <a:rPr lang="en-US" dirty="0" err="1">
                <a:latin typeface="Tw Cen MT" panose="020B0602020104020603" pitchFamily="34" charset="0"/>
                <a:sym typeface="+mn-ea"/>
              </a:rPr>
              <a:t>zipcodes</a:t>
            </a:r>
            <a:r>
              <a:rPr lang="en-US" dirty="0">
                <a:latin typeface="Tw Cen MT" panose="020B0602020104020603" pitchFamily="34" charset="0"/>
                <a:sym typeface="+mn-ea"/>
              </a:rPr>
              <a:t> is already available through the previous notebook. The location of Scarborough would be filtered using the same:</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pic>
        <p:nvPicPr>
          <p:cNvPr id="4" name="Content Placeholder 3"/>
          <p:cNvPicPr>
            <a:picLocks noChangeAspect="1"/>
          </p:cNvPicPr>
          <p:nvPr>
            <p:ph idx="1"/>
          </p:nvPr>
        </p:nvPicPr>
        <p:blipFill>
          <a:blip r:embed="rId1"/>
          <a:stretch>
            <a:fillRect/>
          </a:stretch>
        </p:blipFill>
        <p:spPr>
          <a:xfrm>
            <a:off x="2561590" y="2319655"/>
            <a:ext cx="7067550" cy="336232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FourSquare API</a:t>
            </a:r>
            <a:endParaRPr lang="en-IN" altLang="en-US"/>
          </a:p>
        </p:txBody>
      </p:sp>
      <p:sp>
        <p:nvSpPr>
          <p:cNvPr id="3" name="Content Placeholder 2"/>
          <p:cNvSpPr>
            <a:spLocks noGrp="1"/>
          </p:cNvSpPr>
          <p:nvPr>
            <p:ph idx="1"/>
          </p:nvPr>
        </p:nvSpPr>
        <p:spPr/>
        <p:txBody>
          <a:bodyPr/>
          <a:p>
            <a:pPr algn="just"/>
            <a:r>
              <a:rPr lang="en-US" dirty="0">
                <a:latin typeface="Tw Cen MT" panose="020B0602020104020603" pitchFamily="34" charset="0"/>
                <a:sym typeface="+mn-ea"/>
              </a:rPr>
              <a:t>Connecting to Foursquare and Retrieving Locational Data for Each Venue in Every Neighborhood</a:t>
            </a:r>
            <a:endParaRPr lang="en-US" dirty="0">
              <a:latin typeface="Tw Cen MT" panose="020B0602020104020603" pitchFamily="34" charset="0"/>
            </a:endParaRPr>
          </a:p>
          <a:p>
            <a:pPr marL="0" indent="0" algn="just">
              <a:buNone/>
            </a:pPr>
            <a:r>
              <a:rPr lang="en-US" dirty="0">
                <a:latin typeface="Tw Cen MT" panose="020B0602020104020603" pitchFamily="34" charset="0"/>
                <a:sym typeface="+mn-ea"/>
              </a:rPr>
              <a:t>After finding the list of neighborhoods, we then connect to the Foursquare API to gather information about venues inside each and every neighborhood. For each neighborhood, we have chosen the radius to be 100 meter. </a:t>
            </a:r>
            <a:endParaRPr lang="en-US" b="1" dirty="0"/>
          </a:p>
          <a:p>
            <a:pPr marL="0" indent="0">
              <a:buNone/>
            </a:pP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dirty="0">
                <a:sym typeface="+mn-ea"/>
              </a:rPr>
              <a:t>Finding Most Common Venues</a:t>
            </a:r>
            <a:endParaRPr lang="en-US"/>
          </a:p>
        </p:txBody>
      </p:sp>
      <p:pic>
        <p:nvPicPr>
          <p:cNvPr id="4" name="Picture 1"/>
          <p:cNvPicPr>
            <a:picLocks noChangeAspect="1"/>
          </p:cNvPicPr>
          <p:nvPr>
            <p:ph idx="1"/>
          </p:nvPr>
        </p:nvPicPr>
        <p:blipFill>
          <a:blip r:embed="rId1"/>
          <a:stretch>
            <a:fillRect/>
          </a:stretch>
        </p:blipFill>
        <p:spPr>
          <a:xfrm>
            <a:off x="838200" y="2327910"/>
            <a:ext cx="10515600" cy="3346450"/>
          </a:xfrm>
          <a:prstGeom prst="rect">
            <a:avLst/>
          </a:prstGeom>
          <a:noFill/>
          <a:ln w="9525">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dirty="0">
                <a:sym typeface="+mn-ea"/>
              </a:rPr>
              <a:t>NEIGHBORHOOD MEDIAN HOUSING PRICES</a:t>
            </a:r>
            <a:endParaRPr lang="en-US"/>
          </a:p>
        </p:txBody>
      </p:sp>
      <p:pic>
        <p:nvPicPr>
          <p:cNvPr id="4" name="Picture 2"/>
          <p:cNvPicPr>
            <a:picLocks noChangeAspect="1"/>
          </p:cNvPicPr>
          <p:nvPr>
            <p:ph idx="1"/>
          </p:nvPr>
        </p:nvPicPr>
        <p:blipFill>
          <a:blip r:embed="rId1"/>
          <a:stretch>
            <a:fillRect/>
          </a:stretch>
        </p:blipFill>
        <p:spPr>
          <a:xfrm>
            <a:off x="3967480" y="1825625"/>
            <a:ext cx="4255770" cy="4351655"/>
          </a:xfrm>
          <a:prstGeom prst="rect">
            <a:avLst/>
          </a:prstGeom>
          <a:noFill/>
          <a:ln w="9525">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dirty="0">
                <a:sym typeface="+mn-ea"/>
              </a:rPr>
              <a:t>NEIGHBORHOOD SCHOOL RATINGS</a:t>
            </a:r>
            <a:endParaRPr lang="en-US"/>
          </a:p>
        </p:txBody>
      </p:sp>
      <p:pic>
        <p:nvPicPr>
          <p:cNvPr id="4" name="Picture 3"/>
          <p:cNvPicPr>
            <a:picLocks noChangeAspect="1"/>
          </p:cNvPicPr>
          <p:nvPr>
            <p:ph idx="1"/>
          </p:nvPr>
        </p:nvPicPr>
        <p:blipFill>
          <a:blip r:embed="rId1"/>
          <a:stretch>
            <a:fillRect/>
          </a:stretch>
        </p:blipFill>
        <p:spPr>
          <a:xfrm>
            <a:off x="3752215" y="1825625"/>
            <a:ext cx="4686935" cy="4351655"/>
          </a:xfrm>
          <a:prstGeom prst="rect">
            <a:avLst/>
          </a:prstGeom>
          <a:noFill/>
          <a:ln w="9525">
            <a:noFill/>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2113</Words>
  <Application>WPS Presentation</Application>
  <PresentationFormat>Widescreen</PresentationFormat>
  <Paragraphs>35</Paragraphs>
  <Slides>10</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10</vt:i4>
      </vt:variant>
    </vt:vector>
  </HeadingPairs>
  <TitlesOfParts>
    <vt:vector size="19" baseType="lpstr">
      <vt:lpstr>Arial</vt:lpstr>
      <vt:lpstr>SimSun</vt:lpstr>
      <vt:lpstr>Wingdings</vt:lpstr>
      <vt:lpstr>Arial Unicode MS</vt:lpstr>
      <vt:lpstr>Calibri Light</vt:lpstr>
      <vt:lpstr>Calibri</vt:lpstr>
      <vt:lpstr>Microsoft YaHei</vt:lpstr>
      <vt:lpstr>Tw Cen MT</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WPP Presentation</dc:title>
  <dc:creator>Harsh</dc:creator>
  <cp:lastModifiedBy>Harsh</cp:lastModifiedBy>
  <cp:revision>7</cp:revision>
  <dcterms:created xsi:type="dcterms:W3CDTF">2019-06-10T14:36:38Z</dcterms:created>
  <dcterms:modified xsi:type="dcterms:W3CDTF">2019-06-10T14:44:12Z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1033-10.2.0.7646</vt:lpwstr>
  </property>
</Properties>
</file>