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7010400" cy="9296400"/>
  <p:embeddedFontLst>
    <p:embeddedFont>
      <p:font typeface="Montserrat"/>
      <p:regular r:id="rId18"/>
      <p:bold r:id="rId19"/>
      <p:italic r:id="rId20"/>
      <p:boldItalic r:id="rId21"/>
    </p:embeddedFont>
    <p:embeddedFont>
      <p:font typeface="Lato"/>
      <p:regular r:id="rId22"/>
      <p:bold r:id="rId23"/>
      <p:italic r:id="rId24"/>
      <p:boldItalic r:id="rId25"/>
    </p:embeddedFont>
    <p:embeddedFont>
      <p:font typeface="Comfortaa Regular"/>
      <p:regular r:id="rId26"/>
      <p:bold r:id="rId27"/>
    </p:embeddedFont>
    <p:embeddedFont>
      <p:font typeface="Press Start 2P"/>
      <p:regular r:id="rId28"/>
    </p:embeddedFont>
    <p:embeddedFont>
      <p:font typeface="Comfortaa"/>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omfortaaRegular-regular.fntdata"/><Relationship Id="rId25" Type="http://schemas.openxmlformats.org/officeDocument/2006/relationships/font" Target="fonts/Lato-boldItalic.fntdata"/><Relationship Id="rId28" Type="http://schemas.openxmlformats.org/officeDocument/2006/relationships/font" Target="fonts/PressStart2P-regular.fntdata"/><Relationship Id="rId27" Type="http://schemas.openxmlformats.org/officeDocument/2006/relationships/font" Target="fonts/ComfortaaRegular-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omfortaa-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Comfortaa-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9654" y="697225"/>
            <a:ext cx="62319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1: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notes"/>
          <p:cNvSpPr/>
          <p:nvPr>
            <p:ph idx="2" type="sldImg"/>
          </p:nvPr>
        </p:nvSpPr>
        <p:spPr>
          <a:xfrm>
            <a:off x="389654" y="697225"/>
            <a:ext cx="6231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7: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7:notes"/>
          <p:cNvSpPr/>
          <p:nvPr>
            <p:ph idx="2" type="sldImg"/>
          </p:nvPr>
        </p:nvSpPr>
        <p:spPr>
          <a:xfrm>
            <a:off x="389654" y="697225"/>
            <a:ext cx="6231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8: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8:notes"/>
          <p:cNvSpPr/>
          <p:nvPr>
            <p:ph idx="2" type="sldImg"/>
          </p:nvPr>
        </p:nvSpPr>
        <p:spPr>
          <a:xfrm>
            <a:off x="389654" y="697225"/>
            <a:ext cx="6231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9: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9:notes"/>
          <p:cNvSpPr/>
          <p:nvPr>
            <p:ph idx="2" type="sldImg"/>
          </p:nvPr>
        </p:nvSpPr>
        <p:spPr>
          <a:xfrm>
            <a:off x="389654" y="697225"/>
            <a:ext cx="6231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2: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notes"/>
          <p:cNvSpPr/>
          <p:nvPr>
            <p:ph idx="2" type="sldImg"/>
          </p:nvPr>
        </p:nvSpPr>
        <p:spPr>
          <a:xfrm>
            <a:off x="389654" y="697225"/>
            <a:ext cx="6231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3: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notes"/>
          <p:cNvSpPr/>
          <p:nvPr>
            <p:ph idx="2" type="sldImg"/>
          </p:nvPr>
        </p:nvSpPr>
        <p:spPr>
          <a:xfrm>
            <a:off x="389654" y="697225"/>
            <a:ext cx="6231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cd966eb5b_6_113:notes"/>
          <p:cNvSpPr/>
          <p:nvPr>
            <p:ph idx="2" type="sldImg"/>
          </p:nvPr>
        </p:nvSpPr>
        <p:spPr>
          <a:xfrm>
            <a:off x="389654" y="697225"/>
            <a:ext cx="6231900" cy="34863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cd966eb5b_6_113:notes"/>
          <p:cNvSpPr txBox="1"/>
          <p:nvPr>
            <p:ph idx="1" type="body"/>
          </p:nvPr>
        </p:nvSpPr>
        <p:spPr>
          <a:xfrm>
            <a:off x="701025" y="4415775"/>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4: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notes"/>
          <p:cNvSpPr/>
          <p:nvPr>
            <p:ph idx="2" type="sldImg"/>
          </p:nvPr>
        </p:nvSpPr>
        <p:spPr>
          <a:xfrm>
            <a:off x="389654" y="697225"/>
            <a:ext cx="6231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cd966eb5b_1_0:notes"/>
          <p:cNvSpPr/>
          <p:nvPr>
            <p:ph idx="2" type="sldImg"/>
          </p:nvPr>
        </p:nvSpPr>
        <p:spPr>
          <a:xfrm>
            <a:off x="389654" y="697225"/>
            <a:ext cx="6231900" cy="34863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cd966eb5b_1_0:notes"/>
          <p:cNvSpPr txBox="1"/>
          <p:nvPr>
            <p:ph idx="1" type="body"/>
          </p:nvPr>
        </p:nvSpPr>
        <p:spPr>
          <a:xfrm>
            <a:off x="701025" y="4415775"/>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5: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notes"/>
          <p:cNvSpPr/>
          <p:nvPr>
            <p:ph idx="2" type="sldImg"/>
          </p:nvPr>
        </p:nvSpPr>
        <p:spPr>
          <a:xfrm>
            <a:off x="389654" y="697225"/>
            <a:ext cx="6231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cd966eb5b_1_5:notes"/>
          <p:cNvSpPr/>
          <p:nvPr>
            <p:ph idx="2" type="sldImg"/>
          </p:nvPr>
        </p:nvSpPr>
        <p:spPr>
          <a:xfrm>
            <a:off x="389654" y="697225"/>
            <a:ext cx="6231900" cy="34863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cd966eb5b_1_5:notes"/>
          <p:cNvSpPr txBox="1"/>
          <p:nvPr>
            <p:ph idx="1" type="body"/>
          </p:nvPr>
        </p:nvSpPr>
        <p:spPr>
          <a:xfrm>
            <a:off x="701025" y="4415775"/>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6: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6:notes"/>
          <p:cNvSpPr/>
          <p:nvPr>
            <p:ph idx="2" type="sldImg"/>
          </p:nvPr>
        </p:nvSpPr>
        <p:spPr>
          <a:xfrm>
            <a:off x="389654" y="697225"/>
            <a:ext cx="6231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Google Shape;11;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0" y="490"/>
            <a:ext cx="5153705" cy="5134399"/>
            <a:chOff x="0" y="75"/>
            <a:chExt cx="5153705" cy="5152950"/>
          </a:xfrm>
        </p:grpSpPr>
        <p:sp>
          <p:nvSpPr>
            <p:cNvPr id="13" name="Google Shape;13;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8" name="Google Shape;18;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9" name="Google Shape;19;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6" name="Shape 106"/>
        <p:cNvGrpSpPr/>
        <p:nvPr/>
      </p:nvGrpSpPr>
      <p:grpSpPr>
        <a:xfrm>
          <a:off x="0" y="0"/>
          <a:ext cx="0" cy="0"/>
          <a:chOff x="0" y="0"/>
          <a:chExt cx="0" cy="0"/>
        </a:xfrm>
      </p:grpSpPr>
      <p:grpSp>
        <p:nvGrpSpPr>
          <p:cNvPr id="107" name="Google Shape;107;p11"/>
          <p:cNvGrpSpPr/>
          <p:nvPr/>
        </p:nvGrpSpPr>
        <p:grpSpPr>
          <a:xfrm>
            <a:off x="4406400" y="0"/>
            <a:ext cx="4737600" cy="5143065"/>
            <a:chOff x="4406400" y="0"/>
            <a:chExt cx="4737600" cy="5143065"/>
          </a:xfrm>
        </p:grpSpPr>
        <p:sp>
          <p:nvSpPr>
            <p:cNvPr id="108" name="Google Shape;108;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7" name="Google Shape;127;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8" name="Google Shape;12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9" name="Shape 129"/>
        <p:cNvGrpSpPr/>
        <p:nvPr/>
      </p:nvGrpSpPr>
      <p:grpSpPr>
        <a:xfrm>
          <a:off x="0" y="0"/>
          <a:ext cx="0" cy="0"/>
          <a:chOff x="0" y="0"/>
          <a:chExt cx="0" cy="0"/>
        </a:xfrm>
      </p:grpSpPr>
      <p:sp>
        <p:nvSpPr>
          <p:cNvPr id="130" name="Google Shape;130;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31" name="Shape 131"/>
        <p:cNvGrpSpPr/>
        <p:nvPr/>
      </p:nvGrpSpPr>
      <p:grpSpPr>
        <a:xfrm>
          <a:off x="0" y="0"/>
          <a:ext cx="0" cy="0"/>
          <a:chOff x="0" y="0"/>
          <a:chExt cx="0" cy="0"/>
        </a:xfrm>
      </p:grpSpPr>
      <p:sp>
        <p:nvSpPr>
          <p:cNvPr id="132" name="Google Shape;132;p13"/>
          <p:cNvSpPr txBox="1"/>
          <p:nvPr>
            <p:ph type="title"/>
          </p:nvPr>
        </p:nvSpPr>
        <p:spPr>
          <a:xfrm>
            <a:off x="457200" y="205978"/>
            <a:ext cx="8229600" cy="857400"/>
          </a:xfrm>
          <a:prstGeom prst="rect">
            <a:avLst/>
          </a:prstGeom>
          <a:noFill/>
          <a:ln>
            <a:noFill/>
          </a:ln>
        </p:spPr>
        <p:txBody>
          <a:bodyPr anchorCtr="0" anchor="ctr" bIns="45675" lIns="91375" spcFirstLastPara="1" rIns="91375" wrap="square" tIns="4567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33" name="Google Shape;133;p13"/>
          <p:cNvSpPr txBox="1"/>
          <p:nvPr>
            <p:ph idx="1" type="body"/>
          </p:nvPr>
        </p:nvSpPr>
        <p:spPr>
          <a:xfrm>
            <a:off x="457200" y="1200150"/>
            <a:ext cx="8229600" cy="3394500"/>
          </a:xfrm>
          <a:prstGeom prst="rect">
            <a:avLst/>
          </a:prstGeom>
          <a:noFill/>
          <a:ln>
            <a:noFill/>
          </a:ln>
        </p:spPr>
        <p:txBody>
          <a:bodyPr anchorCtr="0" anchor="t" bIns="45675" lIns="91375" spcFirstLastPara="1" rIns="91375" wrap="square" tIns="45675">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1600"/>
              </a:spcBef>
              <a:spcAft>
                <a:spcPts val="0"/>
              </a:spcAft>
              <a:buClr>
                <a:schemeClr val="dk1"/>
              </a:buClr>
              <a:buSzPts val="1800"/>
              <a:buChar char="●"/>
              <a:defRPr/>
            </a:lvl7pPr>
            <a:lvl8pPr indent="-342900" lvl="7" marL="3657600" rtl="0" algn="l">
              <a:spcBef>
                <a:spcPts val="1600"/>
              </a:spcBef>
              <a:spcAft>
                <a:spcPts val="0"/>
              </a:spcAft>
              <a:buClr>
                <a:schemeClr val="dk1"/>
              </a:buClr>
              <a:buSzPts val="1800"/>
              <a:buChar char="○"/>
              <a:defRPr/>
            </a:lvl8pPr>
            <a:lvl9pPr indent="-342900" lvl="8" marL="4114800" rtl="0" algn="l">
              <a:spcBef>
                <a:spcPts val="1600"/>
              </a:spcBef>
              <a:spcAft>
                <a:spcPts val="1600"/>
              </a:spcAft>
              <a:buClr>
                <a:schemeClr val="dk1"/>
              </a:buClr>
              <a:buSzPts val="1800"/>
              <a:buChar char="■"/>
              <a:defRPr/>
            </a:lvl9pPr>
          </a:lstStyle>
          <a:p/>
        </p:txBody>
      </p:sp>
      <p:sp>
        <p:nvSpPr>
          <p:cNvPr id="134" name="Google Shape;134;p13"/>
          <p:cNvSpPr txBox="1"/>
          <p:nvPr>
            <p:ph idx="10" type="dt"/>
          </p:nvPr>
        </p:nvSpPr>
        <p:spPr>
          <a:xfrm>
            <a:off x="457200" y="4767263"/>
            <a:ext cx="2133600" cy="273900"/>
          </a:xfrm>
          <a:prstGeom prst="rect">
            <a:avLst/>
          </a:prstGeom>
          <a:noFill/>
          <a:ln>
            <a:noFill/>
          </a:ln>
        </p:spPr>
        <p:txBody>
          <a:bodyPr anchorCtr="0" anchor="ctr" bIns="45675" lIns="91375" spcFirstLastPara="1" rIns="91375" wrap="square" tIns="456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p13"/>
          <p:cNvSpPr txBox="1"/>
          <p:nvPr>
            <p:ph idx="11" type="ftr"/>
          </p:nvPr>
        </p:nvSpPr>
        <p:spPr>
          <a:xfrm>
            <a:off x="3124200" y="4767263"/>
            <a:ext cx="2895600" cy="273900"/>
          </a:xfrm>
          <a:prstGeom prst="rect">
            <a:avLst/>
          </a:prstGeom>
          <a:noFill/>
          <a:ln>
            <a:noFill/>
          </a:ln>
        </p:spPr>
        <p:txBody>
          <a:bodyPr anchorCtr="0" anchor="ctr" bIns="45675" lIns="91375" spcFirstLastPara="1" rIns="91375" wrap="square" tIns="456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6" name="Google Shape;136;p13"/>
          <p:cNvSpPr txBox="1"/>
          <p:nvPr>
            <p:ph idx="12" type="sldNum"/>
          </p:nvPr>
        </p:nvSpPr>
        <p:spPr>
          <a:xfrm>
            <a:off x="6553200" y="4767263"/>
            <a:ext cx="2133600" cy="273900"/>
          </a:xfrm>
          <a:prstGeom prst="rect">
            <a:avLst/>
          </a:prstGeom>
          <a:noFill/>
          <a:ln>
            <a:noFill/>
          </a:ln>
        </p:spPr>
        <p:txBody>
          <a:bodyPr anchorCtr="0" anchor="ctr" bIns="45675" lIns="91375" spcFirstLastPara="1" rIns="91375" wrap="square" tIns="45675">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0" name="Shape 20"/>
        <p:cNvGrpSpPr/>
        <p:nvPr/>
      </p:nvGrpSpPr>
      <p:grpSpPr>
        <a:xfrm>
          <a:off x="0" y="0"/>
          <a:ext cx="0" cy="0"/>
          <a:chOff x="0" y="0"/>
          <a:chExt cx="0" cy="0"/>
        </a:xfrm>
      </p:grpSpPr>
      <p:grpSp>
        <p:nvGrpSpPr>
          <p:cNvPr id="21" name="Google Shape;21;p3"/>
          <p:cNvGrpSpPr/>
          <p:nvPr/>
        </p:nvGrpSpPr>
        <p:grpSpPr>
          <a:xfrm>
            <a:off x="4406400" y="0"/>
            <a:ext cx="4737600" cy="5143065"/>
            <a:chOff x="4406400" y="0"/>
            <a:chExt cx="4737600" cy="5143065"/>
          </a:xfrm>
        </p:grpSpPr>
        <p:sp>
          <p:nvSpPr>
            <p:cNvPr id="22" name="Google Shape;22;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1" name="Google Shape;41;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2" name="Shape 42"/>
        <p:cNvGrpSpPr/>
        <p:nvPr/>
      </p:nvGrpSpPr>
      <p:grpSpPr>
        <a:xfrm>
          <a:off x="0" y="0"/>
          <a:ext cx="0" cy="0"/>
          <a:chOff x="0" y="0"/>
          <a:chExt cx="0" cy="0"/>
        </a:xfrm>
      </p:grpSpPr>
      <p:grpSp>
        <p:nvGrpSpPr>
          <p:cNvPr id="43" name="Google Shape;43;p4"/>
          <p:cNvGrpSpPr/>
          <p:nvPr/>
        </p:nvGrpSpPr>
        <p:grpSpPr>
          <a:xfrm>
            <a:off x="0" y="381001"/>
            <a:ext cx="1037850" cy="1016287"/>
            <a:chOff x="0" y="381001"/>
            <a:chExt cx="1037850" cy="1016287"/>
          </a:xfrm>
        </p:grpSpPr>
        <p:sp>
          <p:nvSpPr>
            <p:cNvPr id="44" name="Google Shape;44;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7" name="Google Shape;47;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8" name="Google Shape;48;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9" name="Shape 49"/>
        <p:cNvGrpSpPr/>
        <p:nvPr/>
      </p:nvGrpSpPr>
      <p:grpSpPr>
        <a:xfrm>
          <a:off x="0" y="0"/>
          <a:ext cx="0" cy="0"/>
          <a:chOff x="0" y="0"/>
          <a:chExt cx="0" cy="0"/>
        </a:xfrm>
      </p:grpSpPr>
      <p:grpSp>
        <p:nvGrpSpPr>
          <p:cNvPr id="50" name="Google Shape;50;p5"/>
          <p:cNvGrpSpPr/>
          <p:nvPr/>
        </p:nvGrpSpPr>
        <p:grpSpPr>
          <a:xfrm>
            <a:off x="0" y="381001"/>
            <a:ext cx="1037850" cy="1016287"/>
            <a:chOff x="0" y="381001"/>
            <a:chExt cx="1037850" cy="1016287"/>
          </a:xfrm>
        </p:grpSpPr>
        <p:sp>
          <p:nvSpPr>
            <p:cNvPr id="51" name="Google Shape;51;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 name="Google Shape;53;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4" name="Google Shape;54;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6" name="Google Shape;56;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7" name="Shape 57"/>
        <p:cNvGrpSpPr/>
        <p:nvPr/>
      </p:nvGrpSpPr>
      <p:grpSpPr>
        <a:xfrm>
          <a:off x="0" y="0"/>
          <a:ext cx="0" cy="0"/>
          <a:chOff x="0" y="0"/>
          <a:chExt cx="0" cy="0"/>
        </a:xfrm>
      </p:grpSpPr>
      <p:grpSp>
        <p:nvGrpSpPr>
          <p:cNvPr id="58" name="Google Shape;58;p6"/>
          <p:cNvGrpSpPr/>
          <p:nvPr/>
        </p:nvGrpSpPr>
        <p:grpSpPr>
          <a:xfrm>
            <a:off x="0" y="381001"/>
            <a:ext cx="1037850" cy="1016287"/>
            <a:chOff x="0" y="381001"/>
            <a:chExt cx="1037850" cy="1016287"/>
          </a:xfrm>
        </p:grpSpPr>
        <p:sp>
          <p:nvSpPr>
            <p:cNvPr id="59" name="Google Shape;59;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2" name="Google Shape;6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3" name="Shape 63"/>
        <p:cNvGrpSpPr/>
        <p:nvPr/>
      </p:nvGrpSpPr>
      <p:grpSpPr>
        <a:xfrm>
          <a:off x="0" y="0"/>
          <a:ext cx="0" cy="0"/>
          <a:chOff x="0" y="0"/>
          <a:chExt cx="0" cy="0"/>
        </a:xfrm>
      </p:grpSpPr>
      <p:grpSp>
        <p:nvGrpSpPr>
          <p:cNvPr id="64" name="Google Shape;64;p7"/>
          <p:cNvGrpSpPr/>
          <p:nvPr/>
        </p:nvGrpSpPr>
        <p:grpSpPr>
          <a:xfrm>
            <a:off x="0" y="381001"/>
            <a:ext cx="1037850" cy="1016287"/>
            <a:chOff x="0" y="381001"/>
            <a:chExt cx="1037850" cy="1016287"/>
          </a:xfrm>
        </p:grpSpPr>
        <p:sp>
          <p:nvSpPr>
            <p:cNvPr id="65" name="Google Shape;65;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8" name="Google Shape;68;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0" name="Shape 70"/>
        <p:cNvGrpSpPr/>
        <p:nvPr/>
      </p:nvGrpSpPr>
      <p:grpSpPr>
        <a:xfrm>
          <a:off x="0" y="0"/>
          <a:ext cx="0" cy="0"/>
          <a:chOff x="0" y="0"/>
          <a:chExt cx="0" cy="0"/>
        </a:xfrm>
      </p:grpSpPr>
      <p:grpSp>
        <p:nvGrpSpPr>
          <p:cNvPr id="71" name="Google Shape;71;p8"/>
          <p:cNvGrpSpPr/>
          <p:nvPr/>
        </p:nvGrpSpPr>
        <p:grpSpPr>
          <a:xfrm>
            <a:off x="4406400" y="0"/>
            <a:ext cx="4737600" cy="5143500"/>
            <a:chOff x="4406400" y="0"/>
            <a:chExt cx="4737600" cy="5143500"/>
          </a:xfrm>
        </p:grpSpPr>
        <p:sp>
          <p:nvSpPr>
            <p:cNvPr id="72" name="Google Shape;72;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1" name="Google Shape;9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2" name="Shape 92"/>
        <p:cNvGrpSpPr/>
        <p:nvPr/>
      </p:nvGrpSpPr>
      <p:grpSpPr>
        <a:xfrm>
          <a:off x="0" y="0"/>
          <a:ext cx="0" cy="0"/>
          <a:chOff x="0" y="0"/>
          <a:chExt cx="0" cy="0"/>
        </a:xfrm>
      </p:grpSpPr>
      <p:grpSp>
        <p:nvGrpSpPr>
          <p:cNvPr id="93" name="Google Shape;93;p9"/>
          <p:cNvGrpSpPr/>
          <p:nvPr/>
        </p:nvGrpSpPr>
        <p:grpSpPr>
          <a:xfrm>
            <a:off x="0" y="381001"/>
            <a:ext cx="1037850" cy="1016287"/>
            <a:chOff x="0" y="381001"/>
            <a:chExt cx="1037850" cy="1016287"/>
          </a:xfrm>
        </p:grpSpPr>
        <p:sp>
          <p:nvSpPr>
            <p:cNvPr id="94" name="Google Shape;94;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7" name="Google Shape;97;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8" name="Google Shape;98;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9" name="Google Shape;9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00" name="Shape 100"/>
        <p:cNvGrpSpPr/>
        <p:nvPr/>
      </p:nvGrpSpPr>
      <p:grpSpPr>
        <a:xfrm>
          <a:off x="0" y="0"/>
          <a:ext cx="0" cy="0"/>
          <a:chOff x="0" y="0"/>
          <a:chExt cx="0" cy="0"/>
        </a:xfrm>
      </p:grpSpPr>
      <p:grpSp>
        <p:nvGrpSpPr>
          <p:cNvPr id="101" name="Google Shape;101;p10"/>
          <p:cNvGrpSpPr/>
          <p:nvPr/>
        </p:nvGrpSpPr>
        <p:grpSpPr>
          <a:xfrm>
            <a:off x="0" y="4128572"/>
            <a:ext cx="698925" cy="684657"/>
            <a:chOff x="0" y="3785672"/>
            <a:chExt cx="698925" cy="684657"/>
          </a:xfrm>
        </p:grpSpPr>
        <p:sp>
          <p:nvSpPr>
            <p:cNvPr id="102" name="Google Shape;102;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5" name="Google Shape;10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1"/>
          <p:cNvPicPr preferRelativeResize="0"/>
          <p:nvPr/>
        </p:nvPicPr>
        <p:blipFill>
          <a:blip r:embed="rId1">
            <a:alphaModFix/>
          </a:blip>
          <a:stretch>
            <a:fillRect/>
          </a:stretch>
        </p:blipFill>
        <p:spPr>
          <a:xfrm>
            <a:off x="6671250" y="0"/>
            <a:ext cx="2472751" cy="9640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4"/>
          <p:cNvSpPr/>
          <p:nvPr/>
        </p:nvSpPr>
        <p:spPr>
          <a:xfrm flipH="1" rot="10800000">
            <a:off x="0" y="5143529"/>
            <a:ext cx="9144000" cy="345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2" name="Google Shape;142;p14"/>
          <p:cNvSpPr txBox="1"/>
          <p:nvPr>
            <p:ph idx="1" type="subTitle"/>
          </p:nvPr>
        </p:nvSpPr>
        <p:spPr>
          <a:xfrm>
            <a:off x="2017900" y="3060575"/>
            <a:ext cx="6979800" cy="1720500"/>
          </a:xfrm>
          <a:prstGeom prst="rect">
            <a:avLst/>
          </a:prstGeom>
          <a:noFill/>
          <a:ln>
            <a:noFill/>
          </a:ln>
        </p:spPr>
        <p:txBody>
          <a:bodyPr anchorCtr="0" anchor="t" bIns="45675" lIns="91375" spcFirstLastPara="1" rIns="91375" wrap="square" tIns="45675">
            <a:noAutofit/>
          </a:bodyPr>
          <a:lstStyle/>
          <a:p>
            <a:pPr indent="0" lvl="0" marL="0" rtl="0" algn="l">
              <a:spcBef>
                <a:spcPts val="560"/>
              </a:spcBef>
              <a:spcAft>
                <a:spcPts val="0"/>
              </a:spcAft>
              <a:buClr>
                <a:schemeClr val="dk1"/>
              </a:buClr>
              <a:buSzPts val="2800"/>
              <a:buFont typeface="Arial"/>
              <a:buNone/>
            </a:pPr>
            <a:r>
              <a:rPr lang="en-US" sz="2800">
                <a:latin typeface="Comfortaa Regular"/>
                <a:ea typeface="Comfortaa Regular"/>
                <a:cs typeface="Comfortaa Regular"/>
                <a:sym typeface="Comfortaa Regular"/>
              </a:rPr>
              <a:t>Team name: The Collective</a:t>
            </a:r>
            <a:endParaRPr>
              <a:latin typeface="Comfortaa Regular"/>
              <a:ea typeface="Comfortaa Regular"/>
              <a:cs typeface="Comfortaa Regular"/>
              <a:sym typeface="Comfortaa Regular"/>
            </a:endParaRPr>
          </a:p>
          <a:p>
            <a:pPr indent="0" lvl="0" marL="0" rtl="0" algn="l">
              <a:spcBef>
                <a:spcPts val="400"/>
              </a:spcBef>
              <a:spcAft>
                <a:spcPts val="0"/>
              </a:spcAft>
              <a:buClr>
                <a:schemeClr val="dk1"/>
              </a:buClr>
              <a:buSzPts val="2000"/>
              <a:buFont typeface="Arial"/>
              <a:buNone/>
            </a:pPr>
            <a:r>
              <a:rPr lang="en-US" sz="1800">
                <a:latin typeface="Comfortaa Regular"/>
                <a:ea typeface="Comfortaa Regular"/>
                <a:cs typeface="Comfortaa Regular"/>
                <a:sym typeface="Comfortaa Regular"/>
              </a:rPr>
              <a:t>Brian Thyfault - PO       Zachary Jicha - Scrum Master</a:t>
            </a:r>
            <a:endParaRPr sz="1800">
              <a:latin typeface="Comfortaa Regular"/>
              <a:ea typeface="Comfortaa Regular"/>
              <a:cs typeface="Comfortaa Regular"/>
              <a:sym typeface="Comfortaa Regular"/>
            </a:endParaRPr>
          </a:p>
          <a:p>
            <a:pPr indent="0" lvl="0" marL="0" rtl="0" algn="l">
              <a:spcBef>
                <a:spcPts val="400"/>
              </a:spcBef>
              <a:spcAft>
                <a:spcPts val="0"/>
              </a:spcAft>
              <a:buClr>
                <a:schemeClr val="dk1"/>
              </a:buClr>
              <a:buSzPts val="2000"/>
              <a:buFont typeface="Arial"/>
              <a:buNone/>
            </a:pPr>
            <a:r>
              <a:rPr lang="en-US" sz="1800">
                <a:latin typeface="Comfortaa Regular"/>
                <a:ea typeface="Comfortaa Regular"/>
                <a:cs typeface="Comfortaa Regular"/>
                <a:sym typeface="Comfortaa Regular"/>
              </a:rPr>
              <a:t>Norris Chan		      Rizzian Tuazon</a:t>
            </a:r>
            <a:endParaRPr sz="1800">
              <a:latin typeface="Comfortaa Regular"/>
              <a:ea typeface="Comfortaa Regular"/>
              <a:cs typeface="Comfortaa Regular"/>
              <a:sym typeface="Comfortaa Regular"/>
            </a:endParaRPr>
          </a:p>
          <a:p>
            <a:pPr indent="0" lvl="0" marL="0" rtl="0" algn="l">
              <a:spcBef>
                <a:spcPts val="400"/>
              </a:spcBef>
              <a:spcAft>
                <a:spcPts val="0"/>
              </a:spcAft>
              <a:buClr>
                <a:schemeClr val="dk1"/>
              </a:buClr>
              <a:buSzPts val="2000"/>
              <a:buFont typeface="Arial"/>
              <a:buNone/>
            </a:pPr>
            <a:r>
              <a:rPr lang="en-US" sz="1800">
                <a:latin typeface="Comfortaa Regular"/>
                <a:ea typeface="Comfortaa Regular"/>
                <a:cs typeface="Comfortaa Regular"/>
                <a:sym typeface="Comfortaa Regular"/>
              </a:rPr>
              <a:t>Harsh Karia                   Johnny Palacios</a:t>
            </a:r>
            <a:endParaRPr sz="1800">
              <a:latin typeface="Comfortaa Regular"/>
              <a:ea typeface="Comfortaa Regular"/>
              <a:cs typeface="Comfortaa Regular"/>
              <a:sym typeface="Comfortaa Regular"/>
            </a:endParaRPr>
          </a:p>
          <a:p>
            <a:pPr indent="0" lvl="0" marL="0" rtl="0" algn="ctr">
              <a:spcBef>
                <a:spcPts val="400"/>
              </a:spcBef>
              <a:spcAft>
                <a:spcPts val="0"/>
              </a:spcAft>
              <a:buClr>
                <a:schemeClr val="dk1"/>
              </a:buClr>
              <a:buSzPts val="2000"/>
              <a:buFont typeface="Arial"/>
              <a:buNone/>
            </a:pPr>
            <a:r>
              <a:t/>
            </a:r>
            <a:endParaRPr sz="2000">
              <a:latin typeface="Comfortaa Regular"/>
              <a:ea typeface="Comfortaa Regular"/>
              <a:cs typeface="Comfortaa Regular"/>
              <a:sym typeface="Comfortaa Regular"/>
            </a:endParaRPr>
          </a:p>
          <a:p>
            <a:pPr indent="0" lvl="0" marL="0" rtl="0" algn="ctr">
              <a:spcBef>
                <a:spcPts val="560"/>
              </a:spcBef>
              <a:spcAft>
                <a:spcPts val="0"/>
              </a:spcAft>
              <a:buClr>
                <a:schemeClr val="dk1"/>
              </a:buClr>
              <a:buSzPts val="2800"/>
              <a:buFont typeface="Arial"/>
              <a:buNone/>
            </a:pPr>
            <a:r>
              <a:t/>
            </a:r>
            <a:endParaRPr sz="2800">
              <a:latin typeface="Comfortaa Regular"/>
              <a:ea typeface="Comfortaa Regular"/>
              <a:cs typeface="Comfortaa Regular"/>
              <a:sym typeface="Comfortaa Regular"/>
            </a:endParaRPr>
          </a:p>
          <a:p>
            <a:pPr indent="0" lvl="0" marL="0" rtl="0" algn="ctr">
              <a:spcBef>
                <a:spcPts val="640"/>
              </a:spcBef>
              <a:spcAft>
                <a:spcPts val="0"/>
              </a:spcAft>
              <a:buClr>
                <a:schemeClr val="dk1"/>
              </a:buClr>
              <a:buSzPts val="3200"/>
              <a:buFont typeface="Arial"/>
              <a:buNone/>
            </a:pPr>
            <a:r>
              <a:t/>
            </a:r>
            <a:endParaRPr>
              <a:latin typeface="Comfortaa Regular"/>
              <a:ea typeface="Comfortaa Regular"/>
              <a:cs typeface="Comfortaa Regular"/>
              <a:sym typeface="Comfortaa Regular"/>
            </a:endParaRPr>
          </a:p>
        </p:txBody>
      </p:sp>
      <p:sp>
        <p:nvSpPr>
          <p:cNvPr id="143" name="Google Shape;143;p14"/>
          <p:cNvSpPr txBox="1"/>
          <p:nvPr>
            <p:ph type="ctrTitle"/>
          </p:nvPr>
        </p:nvSpPr>
        <p:spPr>
          <a:xfrm>
            <a:off x="3537150" y="1578400"/>
            <a:ext cx="5017500" cy="1578900"/>
          </a:xfrm>
          <a:prstGeom prst="rect">
            <a:avLst/>
          </a:prstGeom>
          <a:noFill/>
          <a:ln>
            <a:noFill/>
          </a:ln>
        </p:spPr>
        <p:txBody>
          <a:bodyPr anchorCtr="0" anchor="ctr" bIns="45675" lIns="91375" spcFirstLastPara="1" rIns="91375" wrap="square" tIns="45675">
            <a:noAutofit/>
          </a:bodyPr>
          <a:lstStyle/>
          <a:p>
            <a:pPr indent="0" lvl="0" marL="0" rtl="0" algn="ctr">
              <a:spcBef>
                <a:spcPts val="0"/>
              </a:spcBef>
              <a:spcAft>
                <a:spcPts val="0"/>
              </a:spcAft>
              <a:buNone/>
            </a:pPr>
            <a:r>
              <a:rPr lang="en-US" sz="4000">
                <a:latin typeface="Comfortaa"/>
                <a:ea typeface="Comfortaa"/>
                <a:cs typeface="Comfortaa"/>
                <a:sym typeface="Comfortaa"/>
              </a:rPr>
              <a:t>C O L L E C T</a:t>
            </a:r>
            <a:br>
              <a:rPr lang="en-US" sz="4000">
                <a:latin typeface="Comfortaa"/>
                <a:ea typeface="Comfortaa"/>
                <a:cs typeface="Comfortaa"/>
                <a:sym typeface="Comfortaa"/>
              </a:rPr>
            </a:br>
            <a:r>
              <a:rPr lang="en-US" sz="3600">
                <a:latin typeface="Comfortaa"/>
                <a:ea typeface="Comfortaa"/>
                <a:cs typeface="Comfortaa"/>
                <a:sym typeface="Comfortaa"/>
              </a:rPr>
              <a:t>07/02/19</a:t>
            </a:r>
            <a:endParaRPr>
              <a:latin typeface="Comfortaa"/>
              <a:ea typeface="Comfortaa"/>
              <a:cs typeface="Comfortaa"/>
              <a:sym typeface="Comforta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1297500" y="393750"/>
            <a:ext cx="7038900" cy="914100"/>
          </a:xfrm>
          <a:prstGeom prst="rect">
            <a:avLst/>
          </a:prstGeom>
          <a:noFill/>
          <a:ln>
            <a:noFill/>
          </a:ln>
        </p:spPr>
        <p:txBody>
          <a:bodyPr anchorCtr="0" anchor="ctr" bIns="45675" lIns="91375" spcFirstLastPara="1" rIns="91375" wrap="square" tIns="45675">
            <a:noAutofit/>
          </a:bodyPr>
          <a:lstStyle/>
          <a:p>
            <a:pPr indent="0" lvl="0" marL="0" rtl="0" algn="ctr">
              <a:spcBef>
                <a:spcPts val="0"/>
              </a:spcBef>
              <a:spcAft>
                <a:spcPts val="0"/>
              </a:spcAft>
              <a:buNone/>
            </a:pPr>
            <a:r>
              <a:rPr lang="en-US">
                <a:solidFill>
                  <a:srgbClr val="FFFFFF"/>
                </a:solidFill>
                <a:latin typeface="Comfortaa"/>
                <a:ea typeface="Comfortaa"/>
                <a:cs typeface="Comfortaa"/>
                <a:sym typeface="Comfortaa"/>
              </a:rPr>
              <a:t>Challenges/Risks</a:t>
            </a:r>
            <a:endParaRPr>
              <a:solidFill>
                <a:srgbClr val="FFFFFF"/>
              </a:solidFill>
              <a:latin typeface="Comfortaa"/>
              <a:ea typeface="Comfortaa"/>
              <a:cs typeface="Comfortaa"/>
              <a:sym typeface="Comfortaa"/>
            </a:endParaRPr>
          </a:p>
        </p:txBody>
      </p:sp>
      <p:sp>
        <p:nvSpPr>
          <p:cNvPr id="205" name="Google Shape;205;p23"/>
          <p:cNvSpPr txBox="1"/>
          <p:nvPr>
            <p:ph idx="1" type="body"/>
          </p:nvPr>
        </p:nvSpPr>
        <p:spPr>
          <a:xfrm>
            <a:off x="1297500" y="1567550"/>
            <a:ext cx="7038900" cy="2911200"/>
          </a:xfrm>
          <a:prstGeom prst="rect">
            <a:avLst/>
          </a:prstGeom>
          <a:noFill/>
          <a:ln>
            <a:noFill/>
          </a:ln>
        </p:spPr>
        <p:txBody>
          <a:bodyPr anchorCtr="0" anchor="t" bIns="45675" lIns="91375" spcFirstLastPara="1" rIns="91375" wrap="square" tIns="45675">
            <a:noAutofit/>
          </a:bodyPr>
          <a:lstStyle/>
          <a:p>
            <a:pPr indent="0" lvl="0" marL="0" rtl="0" algn="l">
              <a:spcBef>
                <a:spcPts val="0"/>
              </a:spcBef>
              <a:spcAft>
                <a:spcPts val="0"/>
              </a:spcAft>
              <a:buClr>
                <a:schemeClr val="dk1"/>
              </a:buClr>
              <a:buSzPts val="3200"/>
              <a:buFont typeface="Arial"/>
              <a:buNone/>
            </a:pPr>
            <a:r>
              <a:t/>
            </a:r>
            <a:endParaRPr>
              <a:latin typeface="Comfortaa Regular"/>
              <a:ea typeface="Comfortaa Regular"/>
              <a:cs typeface="Comfortaa Regular"/>
              <a:sym typeface="Comfortaa Regular"/>
            </a:endParaRPr>
          </a:p>
          <a:p>
            <a:pPr indent="0" lvl="0" marL="0" rtl="0" algn="l">
              <a:spcBef>
                <a:spcPts val="640"/>
              </a:spcBef>
              <a:spcAft>
                <a:spcPts val="0"/>
              </a:spcAft>
              <a:buClr>
                <a:schemeClr val="dk1"/>
              </a:buClr>
              <a:buSzPts val="3200"/>
              <a:buFont typeface="Arial"/>
              <a:buNone/>
            </a:pPr>
            <a:r>
              <a:rPr lang="en-US">
                <a:latin typeface="Comfortaa Regular"/>
                <a:ea typeface="Comfortaa Regular"/>
                <a:cs typeface="Comfortaa Regular"/>
                <a:sym typeface="Comfortaa Regular"/>
              </a:rPr>
              <a:t>[Challenge/Risk 1] </a:t>
            </a:r>
            <a:endParaRPr>
              <a:latin typeface="Comfortaa Regular"/>
              <a:ea typeface="Comfortaa Regular"/>
              <a:cs typeface="Comfortaa Regular"/>
              <a:sym typeface="Comfortaa Regular"/>
            </a:endParaRPr>
          </a:p>
          <a:p>
            <a:pPr indent="-355600" lvl="0" marL="457200" rtl="0" algn="l">
              <a:spcBef>
                <a:spcPts val="640"/>
              </a:spcBef>
              <a:spcAft>
                <a:spcPts val="0"/>
              </a:spcAft>
              <a:buSzPts val="2000"/>
              <a:buFont typeface="Comfortaa Regular"/>
              <a:buChar char="-"/>
            </a:pPr>
            <a:r>
              <a:rPr lang="en-US" sz="2000">
                <a:latin typeface="Comfortaa Regular"/>
                <a:ea typeface="Comfortaa Regular"/>
                <a:cs typeface="Comfortaa Regular"/>
                <a:sym typeface="Comfortaa Regular"/>
              </a:rPr>
              <a:t>Learn how to breakdown items on a receipt</a:t>
            </a:r>
            <a:r>
              <a:rPr lang="en-US" sz="2000">
                <a:latin typeface="Comfortaa Regular"/>
                <a:ea typeface="Comfortaa Regular"/>
                <a:cs typeface="Comfortaa Regular"/>
                <a:sym typeface="Comfortaa Regular"/>
              </a:rPr>
              <a:t> and assign them </a:t>
            </a:r>
            <a:endParaRPr>
              <a:latin typeface="Comfortaa Regular"/>
              <a:ea typeface="Comfortaa Regular"/>
              <a:cs typeface="Comfortaa Regular"/>
              <a:sym typeface="Comfortaa Regular"/>
            </a:endParaRPr>
          </a:p>
          <a:p>
            <a:pPr indent="0" lvl="0" marL="0" rtl="0" algn="l">
              <a:spcBef>
                <a:spcPts val="640"/>
              </a:spcBef>
              <a:spcAft>
                <a:spcPts val="0"/>
              </a:spcAft>
              <a:buClr>
                <a:schemeClr val="dk1"/>
              </a:buClr>
              <a:buSzPts val="3200"/>
              <a:buFont typeface="Arial"/>
              <a:buNone/>
            </a:pPr>
            <a:r>
              <a:rPr lang="en-US">
                <a:latin typeface="Comfortaa Regular"/>
                <a:ea typeface="Comfortaa Regular"/>
                <a:cs typeface="Comfortaa Regular"/>
                <a:sym typeface="Comfortaa Regular"/>
              </a:rPr>
              <a:t>[Challenge/Risk 2] </a:t>
            </a:r>
            <a:endParaRPr sz="2000">
              <a:latin typeface="Comfortaa Regular"/>
              <a:ea typeface="Comfortaa Regular"/>
              <a:cs typeface="Comfortaa Regular"/>
              <a:sym typeface="Comfortaa Regular"/>
            </a:endParaRPr>
          </a:p>
          <a:p>
            <a:pPr indent="-355600" lvl="0" marL="457200" rtl="0" algn="l">
              <a:spcBef>
                <a:spcPts val="640"/>
              </a:spcBef>
              <a:spcAft>
                <a:spcPts val="0"/>
              </a:spcAft>
              <a:buSzPts val="2000"/>
              <a:buFont typeface="Comfortaa Regular"/>
              <a:buChar char="-"/>
            </a:pPr>
            <a:r>
              <a:rPr lang="en-US" sz="2000">
                <a:latin typeface="Comfortaa Regular"/>
                <a:ea typeface="Comfortaa Regular"/>
                <a:cs typeface="Comfortaa Regular"/>
                <a:sym typeface="Comfortaa Regular"/>
              </a:rPr>
              <a:t>Split items for each person including taxes and fees</a:t>
            </a:r>
            <a:endParaRPr sz="2000">
              <a:latin typeface="Comfortaa Regular"/>
              <a:ea typeface="Comfortaa Regular"/>
              <a:cs typeface="Comfortaa Regular"/>
              <a:sym typeface="Comfortaa Regular"/>
            </a:endParaRPr>
          </a:p>
          <a:p>
            <a:pPr indent="0" lvl="0" marL="0" rtl="0" algn="l">
              <a:spcBef>
                <a:spcPts val="640"/>
              </a:spcBef>
              <a:spcAft>
                <a:spcPts val="0"/>
              </a:spcAft>
              <a:buClr>
                <a:schemeClr val="dk1"/>
              </a:buClr>
              <a:buSzPts val="3200"/>
              <a:buFont typeface="Arial"/>
              <a:buNone/>
            </a:pPr>
            <a:r>
              <a:rPr lang="en-US">
                <a:latin typeface="Comfortaa Regular"/>
                <a:ea typeface="Comfortaa Regular"/>
                <a:cs typeface="Comfortaa Regular"/>
                <a:sym typeface="Comfortaa Regular"/>
              </a:rPr>
              <a:t>[Challenge/Risk 3] </a:t>
            </a:r>
            <a:endParaRPr sz="2000">
              <a:latin typeface="Comfortaa Regular"/>
              <a:ea typeface="Comfortaa Regular"/>
              <a:cs typeface="Comfortaa Regular"/>
              <a:sym typeface="Comfortaa Regular"/>
            </a:endParaRPr>
          </a:p>
          <a:p>
            <a:pPr indent="-355600" lvl="0" marL="457200" rtl="0" algn="l">
              <a:spcBef>
                <a:spcPts val="560"/>
              </a:spcBef>
              <a:spcAft>
                <a:spcPts val="0"/>
              </a:spcAft>
              <a:buSzPts val="2000"/>
              <a:buFont typeface="Comfortaa Regular"/>
              <a:buChar char="-"/>
            </a:pPr>
            <a:r>
              <a:rPr lang="en-US" sz="2000">
                <a:latin typeface="Comfortaa Regular"/>
                <a:ea typeface="Comfortaa Regular"/>
                <a:cs typeface="Comfortaa Regular"/>
                <a:sym typeface="Comfortaa Regular"/>
              </a:rPr>
              <a:t>Send out </a:t>
            </a:r>
            <a:r>
              <a:rPr lang="en-US" sz="2000">
                <a:latin typeface="Comfortaa Regular"/>
                <a:ea typeface="Comfortaa Regular"/>
                <a:cs typeface="Comfortaa Regular"/>
                <a:sym typeface="Comfortaa Regular"/>
              </a:rPr>
              <a:t>notifications</a:t>
            </a:r>
            <a:r>
              <a:rPr lang="en-US" sz="2000">
                <a:latin typeface="Comfortaa Regular"/>
                <a:ea typeface="Comfortaa Regular"/>
                <a:cs typeface="Comfortaa Regular"/>
                <a:sym typeface="Comfortaa Regular"/>
              </a:rPr>
              <a:t> requesting for money</a:t>
            </a:r>
            <a:endParaRPr sz="2000">
              <a:latin typeface="Comfortaa Regular"/>
              <a:ea typeface="Comfortaa Regular"/>
              <a:cs typeface="Comfortaa Regular"/>
              <a:sym typeface="Comfortaa Regular"/>
            </a:endParaRPr>
          </a:p>
          <a:p>
            <a:pPr indent="0" lvl="0" marL="0" rtl="0" algn="l">
              <a:spcBef>
                <a:spcPts val="640"/>
              </a:spcBef>
              <a:spcAft>
                <a:spcPts val="0"/>
              </a:spcAft>
              <a:buClr>
                <a:schemeClr val="dk1"/>
              </a:buClr>
              <a:buSzPts val="3200"/>
              <a:buFont typeface="Arial"/>
              <a:buNone/>
            </a:pPr>
            <a:r>
              <a:t/>
            </a:r>
            <a:endParaRPr>
              <a:latin typeface="Comfortaa Regular"/>
              <a:ea typeface="Comfortaa Regular"/>
              <a:cs typeface="Comfortaa Regular"/>
              <a:sym typeface="Comfortaa Regul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1297500" y="393750"/>
            <a:ext cx="7038900" cy="914100"/>
          </a:xfrm>
          <a:prstGeom prst="rect">
            <a:avLst/>
          </a:prstGeom>
          <a:noFill/>
          <a:ln>
            <a:noFill/>
          </a:ln>
        </p:spPr>
        <p:txBody>
          <a:bodyPr anchorCtr="0" anchor="ctr" bIns="45675" lIns="91375" spcFirstLastPara="1" rIns="91375" wrap="square" tIns="45675">
            <a:noAutofit/>
          </a:bodyPr>
          <a:lstStyle/>
          <a:p>
            <a:pPr indent="0" lvl="0" marL="0" rtl="0" algn="ctr">
              <a:spcBef>
                <a:spcPts val="0"/>
              </a:spcBef>
              <a:spcAft>
                <a:spcPts val="0"/>
              </a:spcAft>
              <a:buNone/>
            </a:pPr>
            <a:r>
              <a:rPr lang="en-US">
                <a:latin typeface="Comfortaa"/>
                <a:ea typeface="Comfortaa"/>
                <a:cs typeface="Comfortaa"/>
                <a:sym typeface="Comfortaa"/>
              </a:rPr>
              <a:t>Technologies</a:t>
            </a:r>
            <a:endParaRPr>
              <a:latin typeface="Comfortaa"/>
              <a:ea typeface="Comfortaa"/>
              <a:cs typeface="Comfortaa"/>
              <a:sym typeface="Comfortaa"/>
            </a:endParaRPr>
          </a:p>
        </p:txBody>
      </p:sp>
      <p:sp>
        <p:nvSpPr>
          <p:cNvPr id="211" name="Google Shape;211;p24"/>
          <p:cNvSpPr txBox="1"/>
          <p:nvPr>
            <p:ph idx="1" type="body"/>
          </p:nvPr>
        </p:nvSpPr>
        <p:spPr>
          <a:xfrm>
            <a:off x="1297500" y="1567550"/>
            <a:ext cx="7038900" cy="2911200"/>
          </a:xfrm>
          <a:prstGeom prst="rect">
            <a:avLst/>
          </a:prstGeom>
          <a:noFill/>
          <a:ln>
            <a:noFill/>
          </a:ln>
        </p:spPr>
        <p:txBody>
          <a:bodyPr anchorCtr="0" anchor="t" bIns="45675" lIns="91375" spcFirstLastPara="1" rIns="91375" wrap="square" tIns="45675">
            <a:noAutofit/>
          </a:bodyPr>
          <a:lstStyle/>
          <a:p>
            <a:pPr indent="0" lvl="0" marL="0" rtl="0" algn="l">
              <a:spcBef>
                <a:spcPts val="640"/>
              </a:spcBef>
              <a:spcAft>
                <a:spcPts val="0"/>
              </a:spcAft>
              <a:buClr>
                <a:schemeClr val="dk1"/>
              </a:buClr>
              <a:buSzPts val="3200"/>
              <a:buFont typeface="Arial"/>
              <a:buNone/>
            </a:pPr>
            <a:r>
              <a:rPr lang="en-US">
                <a:latin typeface="Comfortaa Regular"/>
                <a:ea typeface="Comfortaa Regular"/>
                <a:cs typeface="Comfortaa Regular"/>
                <a:sym typeface="Comfortaa Regular"/>
              </a:rPr>
              <a:t>[Technology 1] </a:t>
            </a:r>
            <a:endParaRPr>
              <a:latin typeface="Comfortaa Regular"/>
              <a:ea typeface="Comfortaa Regular"/>
              <a:cs typeface="Comfortaa Regular"/>
              <a:sym typeface="Comfortaa Regular"/>
            </a:endParaRPr>
          </a:p>
          <a:p>
            <a:pPr indent="-311150" lvl="0" marL="457200" rtl="0" algn="l">
              <a:spcBef>
                <a:spcPts val="640"/>
              </a:spcBef>
              <a:spcAft>
                <a:spcPts val="0"/>
              </a:spcAft>
              <a:buSzPts val="1300"/>
              <a:buFont typeface="Comfortaa Regular"/>
              <a:buChar char="-"/>
            </a:pPr>
            <a:r>
              <a:rPr lang="en-US">
                <a:latin typeface="Comfortaa Regular"/>
                <a:ea typeface="Comfortaa Regular"/>
                <a:cs typeface="Comfortaa Regular"/>
                <a:sym typeface="Comfortaa Regular"/>
              </a:rPr>
              <a:t>Swift Programming language</a:t>
            </a:r>
            <a:endParaRPr>
              <a:latin typeface="Comfortaa Regular"/>
              <a:ea typeface="Comfortaa Regular"/>
              <a:cs typeface="Comfortaa Regular"/>
              <a:sym typeface="Comfortaa Regular"/>
            </a:endParaRPr>
          </a:p>
          <a:p>
            <a:pPr indent="0" lvl="0" marL="0" rtl="0" algn="l">
              <a:spcBef>
                <a:spcPts val="640"/>
              </a:spcBef>
              <a:spcAft>
                <a:spcPts val="0"/>
              </a:spcAft>
              <a:buClr>
                <a:schemeClr val="dk1"/>
              </a:buClr>
              <a:buSzPts val="3200"/>
              <a:buFont typeface="Arial"/>
              <a:buNone/>
            </a:pPr>
            <a:r>
              <a:rPr lang="en-US">
                <a:latin typeface="Comfortaa Regular"/>
                <a:ea typeface="Comfortaa Regular"/>
                <a:cs typeface="Comfortaa Regular"/>
                <a:sym typeface="Comfortaa Regular"/>
              </a:rPr>
              <a:t>[Technology 2] </a:t>
            </a:r>
            <a:endParaRPr>
              <a:latin typeface="Comfortaa Regular"/>
              <a:ea typeface="Comfortaa Regular"/>
              <a:cs typeface="Comfortaa Regular"/>
              <a:sym typeface="Comfortaa Regular"/>
            </a:endParaRPr>
          </a:p>
          <a:p>
            <a:pPr indent="-311150" lvl="0" marL="457200" rtl="0" algn="l">
              <a:spcBef>
                <a:spcPts val="640"/>
              </a:spcBef>
              <a:spcAft>
                <a:spcPts val="0"/>
              </a:spcAft>
              <a:buSzPts val="1300"/>
              <a:buFont typeface="Comfortaa Regular"/>
              <a:buChar char="-"/>
            </a:pPr>
            <a:r>
              <a:rPr lang="en-US">
                <a:latin typeface="Comfortaa Regular"/>
                <a:ea typeface="Comfortaa Regular"/>
                <a:cs typeface="Comfortaa Regular"/>
                <a:sym typeface="Comfortaa Regular"/>
              </a:rPr>
              <a:t>Convolutional Neural Network API for </a:t>
            </a:r>
            <a:r>
              <a:rPr lang="en-US">
                <a:latin typeface="Comfortaa Regular"/>
                <a:ea typeface="Comfortaa Regular"/>
                <a:cs typeface="Comfortaa Regular"/>
                <a:sym typeface="Comfortaa Regular"/>
              </a:rPr>
              <a:t>receipt</a:t>
            </a:r>
            <a:r>
              <a:rPr lang="en-US">
                <a:latin typeface="Comfortaa Regular"/>
                <a:ea typeface="Comfortaa Regular"/>
                <a:cs typeface="Comfortaa Regular"/>
                <a:sym typeface="Comfortaa Regular"/>
              </a:rPr>
              <a:t> recognition </a:t>
            </a:r>
            <a:endParaRPr>
              <a:latin typeface="Comfortaa Regular"/>
              <a:ea typeface="Comfortaa Regular"/>
              <a:cs typeface="Comfortaa Regular"/>
              <a:sym typeface="Comfortaa Regular"/>
            </a:endParaRPr>
          </a:p>
          <a:p>
            <a:pPr indent="0" lvl="0" marL="0" rtl="0" algn="l">
              <a:spcBef>
                <a:spcPts val="640"/>
              </a:spcBef>
              <a:spcAft>
                <a:spcPts val="0"/>
              </a:spcAft>
              <a:buClr>
                <a:schemeClr val="dk1"/>
              </a:buClr>
              <a:buSzPts val="3200"/>
              <a:buFont typeface="Arial"/>
              <a:buNone/>
            </a:pPr>
            <a:r>
              <a:rPr lang="en-US">
                <a:latin typeface="Comfortaa Regular"/>
                <a:ea typeface="Comfortaa Regular"/>
                <a:cs typeface="Comfortaa Regular"/>
                <a:sym typeface="Comfortaa Regular"/>
              </a:rPr>
              <a:t>[Technology 3</a:t>
            </a:r>
            <a:r>
              <a:rPr lang="en-US">
                <a:latin typeface="Comfortaa Regular"/>
                <a:ea typeface="Comfortaa Regular"/>
                <a:cs typeface="Comfortaa Regular"/>
                <a:sym typeface="Comfortaa Regular"/>
              </a:rPr>
              <a:t>] </a:t>
            </a:r>
            <a:endParaRPr>
              <a:latin typeface="Comfortaa Regular"/>
              <a:ea typeface="Comfortaa Regular"/>
              <a:cs typeface="Comfortaa Regular"/>
              <a:sym typeface="Comfortaa Regular"/>
            </a:endParaRPr>
          </a:p>
          <a:p>
            <a:pPr indent="-311150" lvl="0" marL="457200" rtl="0" algn="l">
              <a:spcBef>
                <a:spcPts val="640"/>
              </a:spcBef>
              <a:spcAft>
                <a:spcPts val="0"/>
              </a:spcAft>
              <a:buSzPts val="1300"/>
              <a:buFont typeface="Comfortaa Regular"/>
              <a:buChar char="-"/>
            </a:pPr>
            <a:r>
              <a:rPr lang="en-US">
                <a:latin typeface="Comfortaa Regular"/>
                <a:ea typeface="Comfortaa Regular"/>
                <a:cs typeface="Comfortaa Regular"/>
                <a:sym typeface="Comfortaa Regular"/>
              </a:rPr>
              <a:t>Xcode, Firebase</a:t>
            </a:r>
            <a:endParaRPr>
              <a:latin typeface="Comfortaa Regular"/>
              <a:ea typeface="Comfortaa Regular"/>
              <a:cs typeface="Comfortaa Regular"/>
              <a:sym typeface="Comfortaa Regular"/>
            </a:endParaRPr>
          </a:p>
          <a:p>
            <a:pPr indent="0" lvl="0" marL="0" rtl="0" algn="l">
              <a:spcBef>
                <a:spcPts val="640"/>
              </a:spcBef>
              <a:spcAft>
                <a:spcPts val="0"/>
              </a:spcAft>
              <a:buClr>
                <a:schemeClr val="dk1"/>
              </a:buClr>
              <a:buSzPts val="3200"/>
              <a:buFont typeface="Arial"/>
              <a:buNone/>
            </a:pPr>
            <a:r>
              <a:rPr lang="en-US">
                <a:latin typeface="Comfortaa Regular"/>
                <a:ea typeface="Comfortaa Regular"/>
                <a:cs typeface="Comfortaa Regular"/>
                <a:sym typeface="Comfortaa Regular"/>
              </a:rPr>
              <a:t>[Technology 4] </a:t>
            </a:r>
            <a:endParaRPr>
              <a:latin typeface="Comfortaa Regular"/>
              <a:ea typeface="Comfortaa Regular"/>
              <a:cs typeface="Comfortaa Regular"/>
              <a:sym typeface="Comfortaa Regular"/>
            </a:endParaRPr>
          </a:p>
          <a:p>
            <a:pPr indent="-311150" lvl="0" marL="457200" rtl="0" algn="l">
              <a:spcBef>
                <a:spcPts val="640"/>
              </a:spcBef>
              <a:spcAft>
                <a:spcPts val="0"/>
              </a:spcAft>
              <a:buSzPts val="1300"/>
              <a:buFont typeface="Comfortaa Regular"/>
              <a:buChar char="-"/>
            </a:pPr>
            <a:r>
              <a:rPr lang="en-US">
                <a:latin typeface="Comfortaa Regular"/>
                <a:ea typeface="Comfortaa Regular"/>
                <a:cs typeface="Comfortaa Regular"/>
                <a:sym typeface="Comfortaa Regular"/>
              </a:rPr>
              <a:t>iPhone for testing</a:t>
            </a:r>
            <a:endParaRPr>
              <a:latin typeface="Comfortaa Regular"/>
              <a:ea typeface="Comfortaa Regular"/>
              <a:cs typeface="Comfortaa Regular"/>
              <a:sym typeface="Comfortaa Regular"/>
            </a:endParaRPr>
          </a:p>
          <a:p>
            <a:pPr indent="0" lvl="0" marL="0" rtl="0" algn="l">
              <a:spcBef>
                <a:spcPts val="640"/>
              </a:spcBef>
              <a:spcAft>
                <a:spcPts val="0"/>
              </a:spcAft>
              <a:buClr>
                <a:schemeClr val="dk1"/>
              </a:buClr>
              <a:buSzPts val="3200"/>
              <a:buFont typeface="Arial"/>
              <a:buNone/>
            </a:pPr>
            <a:r>
              <a:t/>
            </a:r>
            <a:endParaRPr>
              <a:latin typeface="Comfortaa Regular"/>
              <a:ea typeface="Comfortaa Regular"/>
              <a:cs typeface="Comfortaa Regular"/>
              <a:sym typeface="Comfortaa Regul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5"/>
          <p:cNvSpPr txBox="1"/>
          <p:nvPr>
            <p:ph type="title"/>
          </p:nvPr>
        </p:nvSpPr>
        <p:spPr>
          <a:xfrm>
            <a:off x="996475" y="365425"/>
            <a:ext cx="7038900" cy="914100"/>
          </a:xfrm>
          <a:prstGeom prst="rect">
            <a:avLst/>
          </a:prstGeom>
          <a:noFill/>
          <a:ln>
            <a:noFill/>
          </a:ln>
        </p:spPr>
        <p:txBody>
          <a:bodyPr anchorCtr="0" anchor="ctr" bIns="45675" lIns="91375" spcFirstLastPara="1" rIns="91375" wrap="square" tIns="45675">
            <a:noAutofit/>
          </a:bodyPr>
          <a:lstStyle/>
          <a:p>
            <a:pPr indent="0" lvl="0" marL="0" rtl="0" algn="ctr">
              <a:spcBef>
                <a:spcPts val="0"/>
              </a:spcBef>
              <a:spcAft>
                <a:spcPts val="0"/>
              </a:spcAft>
              <a:buNone/>
            </a:pPr>
            <a:r>
              <a:rPr lang="en-US">
                <a:latin typeface="Comfortaa"/>
                <a:ea typeface="Comfortaa"/>
                <a:cs typeface="Comfortaa"/>
                <a:sym typeface="Comfortaa"/>
              </a:rPr>
              <a:t>Minimum Viable Product</a:t>
            </a:r>
            <a:endParaRPr>
              <a:latin typeface="Comfortaa"/>
              <a:ea typeface="Comfortaa"/>
              <a:cs typeface="Comfortaa"/>
              <a:sym typeface="Comfortaa"/>
            </a:endParaRPr>
          </a:p>
        </p:txBody>
      </p:sp>
      <p:sp>
        <p:nvSpPr>
          <p:cNvPr id="217" name="Google Shape;217;p25"/>
          <p:cNvSpPr txBox="1"/>
          <p:nvPr>
            <p:ph idx="1" type="body"/>
          </p:nvPr>
        </p:nvSpPr>
        <p:spPr>
          <a:xfrm>
            <a:off x="1297500" y="1567550"/>
            <a:ext cx="7038900" cy="2911200"/>
          </a:xfrm>
          <a:prstGeom prst="rect">
            <a:avLst/>
          </a:prstGeom>
          <a:noFill/>
          <a:ln>
            <a:noFill/>
          </a:ln>
        </p:spPr>
        <p:txBody>
          <a:bodyPr anchorCtr="0" anchor="t" bIns="45675" lIns="91375" spcFirstLastPara="1" rIns="91375" wrap="square" tIns="45675">
            <a:noAutofit/>
          </a:bodyPr>
          <a:lstStyle/>
          <a:p>
            <a:pPr indent="0" lvl="0" marL="0" rtl="0" algn="l">
              <a:spcBef>
                <a:spcPts val="640"/>
              </a:spcBef>
              <a:spcAft>
                <a:spcPts val="0"/>
              </a:spcAft>
              <a:buClr>
                <a:schemeClr val="dk1"/>
              </a:buClr>
              <a:buSzPts val="3200"/>
              <a:buFont typeface="Arial"/>
              <a:buNone/>
            </a:pPr>
            <a:r>
              <a:t/>
            </a:r>
            <a:endParaRPr sz="1800">
              <a:latin typeface="Comfortaa"/>
              <a:ea typeface="Comfortaa"/>
              <a:cs typeface="Comfortaa"/>
              <a:sym typeface="Comfortaa"/>
            </a:endParaRPr>
          </a:p>
          <a:p>
            <a:pPr indent="0" lvl="0" marL="0" rtl="0" algn="l">
              <a:spcBef>
                <a:spcPts val="400"/>
              </a:spcBef>
              <a:spcAft>
                <a:spcPts val="0"/>
              </a:spcAft>
              <a:buClr>
                <a:schemeClr val="dk1"/>
              </a:buClr>
              <a:buSzPts val="2000"/>
              <a:buFont typeface="Arial"/>
              <a:buNone/>
            </a:pPr>
            <a:r>
              <a:t/>
            </a:r>
            <a:endParaRPr sz="1800">
              <a:latin typeface="Comfortaa"/>
              <a:ea typeface="Comfortaa"/>
              <a:cs typeface="Comfortaa"/>
              <a:sym typeface="Comfortaa"/>
            </a:endParaRPr>
          </a:p>
          <a:p>
            <a:pPr indent="0" lvl="0" marL="0" rtl="0" algn="l">
              <a:spcBef>
                <a:spcPts val="640"/>
              </a:spcBef>
              <a:spcAft>
                <a:spcPts val="0"/>
              </a:spcAft>
              <a:buClr>
                <a:schemeClr val="dk1"/>
              </a:buClr>
              <a:buSzPts val="3200"/>
              <a:buFont typeface="Arial"/>
              <a:buNone/>
            </a:pPr>
            <a:r>
              <a:rPr lang="en-US" sz="1800">
                <a:latin typeface="Comfortaa"/>
                <a:ea typeface="Comfortaa"/>
                <a:cs typeface="Comfortaa"/>
                <a:sym typeface="Comfortaa"/>
              </a:rPr>
              <a:t>An iOS app that allows a user to scan a </a:t>
            </a:r>
            <a:r>
              <a:rPr lang="en-US" sz="1800">
                <a:latin typeface="Comfortaa"/>
                <a:ea typeface="Comfortaa"/>
                <a:cs typeface="Comfortaa"/>
                <a:sym typeface="Comfortaa"/>
              </a:rPr>
              <a:t>receipt</a:t>
            </a:r>
            <a:r>
              <a:rPr lang="en-US" sz="1800">
                <a:latin typeface="Comfortaa"/>
                <a:ea typeface="Comfortaa"/>
                <a:cs typeface="Comfortaa"/>
                <a:sym typeface="Comfortaa"/>
              </a:rPr>
              <a:t>, input names of people that are splitting the total, and send out individual transactions to people in the group</a:t>
            </a:r>
            <a:endParaRPr sz="1800">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a:noFill/>
          <a:ln>
            <a:noFill/>
          </a:ln>
        </p:spPr>
        <p:txBody>
          <a:bodyPr anchorCtr="0" anchor="ctr" bIns="45675" lIns="91375" spcFirstLastPara="1" rIns="91375" wrap="square" tIns="45675">
            <a:noAutofit/>
          </a:bodyPr>
          <a:lstStyle/>
          <a:p>
            <a:pPr indent="0" lvl="0" marL="0" rtl="0" algn="ctr">
              <a:spcBef>
                <a:spcPts val="0"/>
              </a:spcBef>
              <a:spcAft>
                <a:spcPts val="0"/>
              </a:spcAft>
              <a:buNone/>
            </a:pPr>
            <a:r>
              <a:rPr lang="en-US">
                <a:latin typeface="Comfortaa"/>
                <a:ea typeface="Comfortaa"/>
                <a:cs typeface="Comfortaa"/>
                <a:sym typeface="Comfortaa"/>
              </a:rPr>
              <a:t>Debt Collector </a:t>
            </a:r>
            <a:endParaRPr>
              <a:latin typeface="Comfortaa"/>
              <a:ea typeface="Comfortaa"/>
              <a:cs typeface="Comfortaa"/>
              <a:sym typeface="Comfortaa"/>
            </a:endParaRPr>
          </a:p>
        </p:txBody>
      </p:sp>
      <p:sp>
        <p:nvSpPr>
          <p:cNvPr id="149" name="Google Shape;149;p15"/>
          <p:cNvSpPr txBox="1"/>
          <p:nvPr>
            <p:ph idx="1" type="body"/>
          </p:nvPr>
        </p:nvSpPr>
        <p:spPr>
          <a:xfrm>
            <a:off x="1297500" y="1567550"/>
            <a:ext cx="7038900" cy="2911200"/>
          </a:xfrm>
          <a:prstGeom prst="rect">
            <a:avLst/>
          </a:prstGeom>
          <a:noFill/>
          <a:ln>
            <a:noFill/>
          </a:ln>
        </p:spPr>
        <p:txBody>
          <a:bodyPr anchorCtr="0" anchor="t" bIns="45675" lIns="91375" spcFirstLastPara="1" rIns="91375" wrap="square" tIns="45675">
            <a:noAutofit/>
          </a:bodyPr>
          <a:lstStyle/>
          <a:p>
            <a:pPr indent="0" lvl="0" marL="0" rtl="0" algn="l">
              <a:spcBef>
                <a:spcPts val="0"/>
              </a:spcBef>
              <a:spcAft>
                <a:spcPts val="0"/>
              </a:spcAft>
              <a:buNone/>
            </a:pPr>
            <a:r>
              <a:rPr lang="en-US">
                <a:latin typeface="Comfortaa Regular"/>
                <a:ea typeface="Comfortaa Regular"/>
                <a:cs typeface="Comfortaa Regular"/>
                <a:sym typeface="Comfortaa Regular"/>
              </a:rPr>
              <a:t>Too often, one person ends up paying the bill for transactions among a group of people. That person, in addition to paying the full financial cost, has to manually split items as well as account for any additional fees. With modern technology, this problem should not exist.  With Collect, our users will be able to intuitively split </a:t>
            </a:r>
            <a:r>
              <a:rPr lang="en-US">
                <a:latin typeface="Comfortaa Regular"/>
                <a:ea typeface="Comfortaa Regular"/>
                <a:cs typeface="Comfortaa Regular"/>
                <a:sym typeface="Comfortaa Regular"/>
              </a:rPr>
              <a:t>receipts</a:t>
            </a:r>
            <a:r>
              <a:rPr lang="en-US">
                <a:latin typeface="Comfortaa Regular"/>
                <a:ea typeface="Comfortaa Regular"/>
                <a:cs typeface="Comfortaa Regular"/>
                <a:sym typeface="Comfortaa Regular"/>
              </a:rPr>
              <a:t> among their peers.</a:t>
            </a:r>
            <a:endParaRPr>
              <a:latin typeface="Comfortaa Regular"/>
              <a:ea typeface="Comfortaa Regular"/>
              <a:cs typeface="Comfortaa Regular"/>
              <a:sym typeface="Comfortaa Regular"/>
            </a:endParaRPr>
          </a:p>
          <a:p>
            <a:pPr indent="0" lvl="0" marL="0" rtl="0" algn="l">
              <a:spcBef>
                <a:spcPts val="0"/>
              </a:spcBef>
              <a:spcAft>
                <a:spcPts val="0"/>
              </a:spcAft>
              <a:buNone/>
            </a:pPr>
            <a:r>
              <a:t/>
            </a:r>
            <a:endParaRPr>
              <a:latin typeface="Comfortaa Regular"/>
              <a:ea typeface="Comfortaa Regular"/>
              <a:cs typeface="Comfortaa Regular"/>
              <a:sym typeface="Comfortaa Regular"/>
            </a:endParaRPr>
          </a:p>
          <a:p>
            <a:pPr indent="0" lvl="0" marL="0" rtl="0" algn="l">
              <a:spcBef>
                <a:spcPts val="0"/>
              </a:spcBef>
              <a:spcAft>
                <a:spcPts val="0"/>
              </a:spcAft>
              <a:buNone/>
            </a:pPr>
            <a:r>
              <a:rPr b="1" lang="en-US" u="sng">
                <a:latin typeface="Comfortaa"/>
                <a:ea typeface="Comfortaa"/>
                <a:cs typeface="Comfortaa"/>
                <a:sym typeface="Comfortaa"/>
              </a:rPr>
              <a:t>High level goal(s):</a:t>
            </a:r>
            <a:endParaRPr b="1" u="sng">
              <a:latin typeface="Comfortaa"/>
              <a:ea typeface="Comfortaa"/>
              <a:cs typeface="Comfortaa"/>
              <a:sym typeface="Comfortaa"/>
            </a:endParaRPr>
          </a:p>
          <a:p>
            <a:pPr indent="0" lvl="0" marL="0" rtl="0" algn="l">
              <a:spcBef>
                <a:spcPts val="0"/>
              </a:spcBef>
              <a:spcAft>
                <a:spcPts val="0"/>
              </a:spcAft>
              <a:buNone/>
            </a:pPr>
            <a:r>
              <a:rPr lang="en-US">
                <a:latin typeface="Comfortaa Regular"/>
                <a:ea typeface="Comfortaa Regular"/>
                <a:cs typeface="Comfortaa Regular"/>
                <a:sym typeface="Comfortaa Regular"/>
              </a:rPr>
              <a:t>Develop an iOS app that is:</a:t>
            </a:r>
            <a:endParaRPr>
              <a:latin typeface="Comfortaa Regular"/>
              <a:ea typeface="Comfortaa Regular"/>
              <a:cs typeface="Comfortaa Regular"/>
              <a:sym typeface="Comfortaa Regular"/>
            </a:endParaRPr>
          </a:p>
          <a:p>
            <a:pPr indent="-311150" lvl="0" marL="457200" rtl="0" algn="l">
              <a:spcBef>
                <a:spcPts val="0"/>
              </a:spcBef>
              <a:spcAft>
                <a:spcPts val="0"/>
              </a:spcAft>
              <a:buSzPts val="1300"/>
              <a:buFont typeface="Comfortaa Regular"/>
              <a:buChar char="●"/>
            </a:pPr>
            <a:r>
              <a:rPr lang="en-US">
                <a:latin typeface="Comfortaa Regular"/>
                <a:ea typeface="Comfortaa Regular"/>
                <a:cs typeface="Comfortaa Regular"/>
                <a:sym typeface="Comfortaa Regular"/>
              </a:rPr>
              <a:t>Able to split items on any receipt, including tax </a:t>
            </a:r>
            <a:endParaRPr>
              <a:latin typeface="Comfortaa Regular"/>
              <a:ea typeface="Comfortaa Regular"/>
              <a:cs typeface="Comfortaa Regular"/>
              <a:sym typeface="Comfortaa Regular"/>
            </a:endParaRPr>
          </a:p>
          <a:p>
            <a:pPr indent="-311150" lvl="0" marL="457200" rtl="0" algn="l">
              <a:spcBef>
                <a:spcPts val="0"/>
              </a:spcBef>
              <a:spcAft>
                <a:spcPts val="0"/>
              </a:spcAft>
              <a:buSzPts val="1300"/>
              <a:buFont typeface="Comfortaa Regular"/>
              <a:buChar char="●"/>
            </a:pPr>
            <a:r>
              <a:rPr lang="en-US">
                <a:latin typeface="Comfortaa Regular"/>
                <a:ea typeface="Comfortaa Regular"/>
                <a:cs typeface="Comfortaa Regular"/>
                <a:sym typeface="Comfortaa Regular"/>
              </a:rPr>
              <a:t>Able to split items among multiple people</a:t>
            </a:r>
            <a:endParaRPr>
              <a:latin typeface="Comfortaa Regular"/>
              <a:ea typeface="Comfortaa Regular"/>
              <a:cs typeface="Comfortaa Regular"/>
              <a:sym typeface="Comfortaa Regular"/>
            </a:endParaRPr>
          </a:p>
          <a:p>
            <a:pPr indent="-311150" lvl="0" marL="457200" rtl="0" algn="l">
              <a:spcBef>
                <a:spcPts val="0"/>
              </a:spcBef>
              <a:spcAft>
                <a:spcPts val="0"/>
              </a:spcAft>
              <a:buSzPts val="1300"/>
              <a:buFont typeface="Comfortaa Regular"/>
              <a:buChar char="●"/>
            </a:pPr>
            <a:r>
              <a:rPr lang="en-US">
                <a:latin typeface="Comfortaa Regular"/>
                <a:ea typeface="Comfortaa Regular"/>
                <a:cs typeface="Comfortaa Regular"/>
                <a:sym typeface="Comfortaa Regular"/>
              </a:rPr>
              <a:t>Able to share the individual transactions to people involved in the split</a:t>
            </a:r>
            <a:endParaRPr>
              <a:latin typeface="Comfortaa Regular"/>
              <a:ea typeface="Comfortaa Regular"/>
              <a:cs typeface="Comfortaa Regular"/>
              <a:sym typeface="Comfortaa Regular"/>
            </a:endParaRPr>
          </a:p>
          <a:p>
            <a:pPr indent="0" lvl="0" marL="0" rtl="0" algn="l">
              <a:spcBef>
                <a:spcPts val="0"/>
              </a:spcBef>
              <a:spcAft>
                <a:spcPts val="0"/>
              </a:spcAft>
              <a:buNone/>
            </a:pPr>
            <a:r>
              <a:t/>
            </a:r>
            <a:endParaRPr>
              <a:latin typeface="Comfortaa Regular"/>
              <a:ea typeface="Comfortaa Regular"/>
              <a:cs typeface="Comfortaa Regular"/>
              <a:sym typeface="Comfortaa Regular"/>
            </a:endParaRPr>
          </a:p>
          <a:p>
            <a:pPr indent="0" lvl="0" marL="0" rtl="0" algn="l">
              <a:spcBef>
                <a:spcPts val="0"/>
              </a:spcBef>
              <a:spcAft>
                <a:spcPts val="0"/>
              </a:spcAft>
              <a:buNone/>
            </a:pPr>
            <a:r>
              <a:t/>
            </a:r>
            <a:endParaRPr>
              <a:latin typeface="Comfortaa Regular"/>
              <a:ea typeface="Comfortaa Regular"/>
              <a:cs typeface="Comfortaa Regular"/>
              <a:sym typeface="Comfortaa Regul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a:noFill/>
          <a:ln>
            <a:noFill/>
          </a:ln>
        </p:spPr>
        <p:txBody>
          <a:bodyPr anchorCtr="0" anchor="ctr" bIns="45675" lIns="91375" spcFirstLastPara="1" rIns="91375" wrap="square" tIns="45675">
            <a:noAutofit/>
          </a:bodyPr>
          <a:lstStyle/>
          <a:p>
            <a:pPr indent="0" lvl="0" marL="0" rtl="0" algn="ctr">
              <a:spcBef>
                <a:spcPts val="0"/>
              </a:spcBef>
              <a:spcAft>
                <a:spcPts val="0"/>
              </a:spcAft>
              <a:buNone/>
            </a:pPr>
            <a:r>
              <a:rPr lang="en-US">
                <a:latin typeface="Comfortaa"/>
                <a:ea typeface="Comfortaa"/>
                <a:cs typeface="Comfortaa"/>
                <a:sym typeface="Comfortaa"/>
              </a:rPr>
              <a:t>Sprint 1</a:t>
            </a:r>
            <a:endParaRPr>
              <a:latin typeface="Comfortaa"/>
              <a:ea typeface="Comfortaa"/>
              <a:cs typeface="Comfortaa"/>
              <a:sym typeface="Comfortaa"/>
            </a:endParaRPr>
          </a:p>
        </p:txBody>
      </p:sp>
      <p:sp>
        <p:nvSpPr>
          <p:cNvPr id="155" name="Google Shape;155;p16"/>
          <p:cNvSpPr txBox="1"/>
          <p:nvPr>
            <p:ph idx="1" type="body"/>
          </p:nvPr>
        </p:nvSpPr>
        <p:spPr>
          <a:xfrm>
            <a:off x="1297500" y="1567550"/>
            <a:ext cx="7038900" cy="2911200"/>
          </a:xfrm>
          <a:prstGeom prst="rect">
            <a:avLst/>
          </a:prstGeom>
          <a:noFill/>
          <a:ln>
            <a:noFill/>
          </a:ln>
        </p:spPr>
        <p:txBody>
          <a:bodyPr anchorCtr="0" anchor="t" bIns="45675" lIns="91375" spcFirstLastPara="1" rIns="91375" wrap="square" tIns="45675">
            <a:noAutofit/>
          </a:bodyPr>
          <a:lstStyle/>
          <a:p>
            <a:pPr indent="-342900" lvl="1" marL="914400" rtl="0" algn="l">
              <a:spcBef>
                <a:spcPts val="0"/>
              </a:spcBef>
              <a:spcAft>
                <a:spcPts val="0"/>
              </a:spcAft>
              <a:buClr>
                <a:srgbClr val="FFFFFF"/>
              </a:buClr>
              <a:buSzPts val="1800"/>
              <a:buFont typeface="Comfortaa Regular"/>
              <a:buChar char="○"/>
            </a:pPr>
            <a:r>
              <a:rPr lang="en-US" sz="1800">
                <a:solidFill>
                  <a:srgbClr val="FFFFFF"/>
                </a:solidFill>
                <a:latin typeface="Comfortaa Regular"/>
                <a:ea typeface="Comfortaa Regular"/>
                <a:cs typeface="Comfortaa Regular"/>
                <a:sym typeface="Comfortaa Regular"/>
              </a:rPr>
              <a:t>As a general user, I want to be able to convert physical receipts to virtual receipts, in case I </a:t>
            </a:r>
            <a:r>
              <a:rPr lang="en-US" sz="1800">
                <a:solidFill>
                  <a:srgbClr val="FFFFFF"/>
                </a:solidFill>
                <a:latin typeface="Comfortaa Regular"/>
                <a:ea typeface="Comfortaa Regular"/>
                <a:cs typeface="Comfortaa Regular"/>
                <a:sym typeface="Comfortaa Regular"/>
              </a:rPr>
              <a:t>misplaced</a:t>
            </a:r>
            <a:r>
              <a:rPr lang="en-US" sz="1800">
                <a:solidFill>
                  <a:srgbClr val="FFFFFF"/>
                </a:solidFill>
                <a:latin typeface="Comfortaa Regular"/>
                <a:ea typeface="Comfortaa Regular"/>
                <a:cs typeface="Comfortaa Regular"/>
                <a:sym typeface="Comfortaa Regular"/>
              </a:rPr>
              <a:t> the receipt </a:t>
            </a:r>
            <a:endParaRPr sz="1800">
              <a:solidFill>
                <a:srgbClr val="FFFFFF"/>
              </a:solidFill>
              <a:latin typeface="Comfortaa Regular"/>
              <a:ea typeface="Comfortaa Regular"/>
              <a:cs typeface="Comfortaa Regular"/>
              <a:sym typeface="Comfortaa Regular"/>
            </a:endParaRPr>
          </a:p>
          <a:p>
            <a:pPr indent="-342900" lvl="1" marL="914400" rtl="0" algn="l">
              <a:spcBef>
                <a:spcPts val="0"/>
              </a:spcBef>
              <a:spcAft>
                <a:spcPts val="0"/>
              </a:spcAft>
              <a:buClr>
                <a:srgbClr val="FFFFFF"/>
              </a:buClr>
              <a:buSzPts val="1800"/>
              <a:buFont typeface="Comfortaa Regular"/>
              <a:buChar char="○"/>
            </a:pPr>
            <a:r>
              <a:rPr lang="en-US" sz="1800">
                <a:solidFill>
                  <a:srgbClr val="FFFFFF"/>
                </a:solidFill>
                <a:latin typeface="Comfortaa Regular"/>
                <a:ea typeface="Comfortaa Regular"/>
                <a:cs typeface="Comfortaa Regular"/>
                <a:sym typeface="Comfortaa Regular"/>
              </a:rPr>
              <a:t>Once the virtual receipt is generated, I want to be able to separate each item and its amount, as well as split any taxes and fees, so that I have an idea of the cost of each item</a:t>
            </a:r>
            <a:endParaRPr sz="1800">
              <a:solidFill>
                <a:srgbClr val="FFFFFF"/>
              </a:solidFill>
              <a:latin typeface="Comfortaa Regular"/>
              <a:ea typeface="Comfortaa Regular"/>
              <a:cs typeface="Comfortaa Regular"/>
              <a:sym typeface="Comfortaa Regular"/>
            </a:endParaRPr>
          </a:p>
          <a:p>
            <a:pPr indent="0" lvl="0" marL="0" rtl="0" algn="l">
              <a:spcBef>
                <a:spcPts val="640"/>
              </a:spcBef>
              <a:spcAft>
                <a:spcPts val="0"/>
              </a:spcAft>
              <a:buClr>
                <a:schemeClr val="dk1"/>
              </a:buClr>
              <a:buSzPts val="3200"/>
              <a:buFont typeface="Arial"/>
              <a:buNone/>
            </a:pPr>
            <a:r>
              <a:t/>
            </a:r>
            <a:endParaRPr sz="1800">
              <a:latin typeface="Comfortaa Regular"/>
              <a:ea typeface="Comfortaa Regular"/>
              <a:cs typeface="Comfortaa Regular"/>
              <a:sym typeface="Comfortaa Regul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Sprint 1 - </a:t>
            </a:r>
            <a:endParaRPr/>
          </a:p>
          <a:p>
            <a:pPr indent="0" lvl="0" marL="0" rtl="0" algn="ctr">
              <a:spcBef>
                <a:spcPts val="0"/>
              </a:spcBef>
              <a:spcAft>
                <a:spcPts val="0"/>
              </a:spcAft>
              <a:buNone/>
            </a:pPr>
            <a:r>
              <a:rPr lang="en-US"/>
              <a:t>Spikes and Tasks</a:t>
            </a:r>
            <a:endParaRPr/>
          </a:p>
        </p:txBody>
      </p:sp>
      <p:sp>
        <p:nvSpPr>
          <p:cNvPr id="161" name="Google Shape;161;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omfortaa Regular"/>
                <a:ea typeface="Comfortaa Regular"/>
                <a:cs typeface="Comfortaa Regular"/>
                <a:sym typeface="Comfortaa Regular"/>
              </a:rPr>
              <a:t>Spikes:</a:t>
            </a:r>
            <a:endParaRPr sz="1800">
              <a:latin typeface="Comfortaa Regular"/>
              <a:ea typeface="Comfortaa Regular"/>
              <a:cs typeface="Comfortaa Regular"/>
              <a:sym typeface="Comfortaa Regular"/>
            </a:endParaRPr>
          </a:p>
          <a:p>
            <a:pPr indent="-342900" lvl="0" marL="457200" rtl="0" algn="l">
              <a:spcBef>
                <a:spcPts val="1600"/>
              </a:spcBef>
              <a:spcAft>
                <a:spcPts val="0"/>
              </a:spcAft>
              <a:buSzPts val="1800"/>
              <a:buFont typeface="Comfortaa Regular"/>
              <a:buChar char="-"/>
            </a:pPr>
            <a:r>
              <a:rPr lang="en-US" sz="1800">
                <a:latin typeface="Comfortaa Regular"/>
                <a:ea typeface="Comfortaa Regular"/>
                <a:cs typeface="Comfortaa Regular"/>
                <a:sym typeface="Comfortaa Regular"/>
              </a:rPr>
              <a:t>All team members familiarize with Swift</a:t>
            </a:r>
            <a:endParaRPr sz="1800">
              <a:latin typeface="Comfortaa Regular"/>
              <a:ea typeface="Comfortaa Regular"/>
              <a:cs typeface="Comfortaa Regular"/>
              <a:sym typeface="Comfortaa Regular"/>
            </a:endParaRPr>
          </a:p>
          <a:p>
            <a:pPr indent="-342900" lvl="0" marL="457200" rtl="0" algn="l">
              <a:spcBef>
                <a:spcPts val="0"/>
              </a:spcBef>
              <a:spcAft>
                <a:spcPts val="0"/>
              </a:spcAft>
              <a:buSzPts val="1800"/>
              <a:buFont typeface="Comfortaa Regular"/>
              <a:buChar char="-"/>
            </a:pPr>
            <a:r>
              <a:rPr lang="en-US" sz="1800">
                <a:latin typeface="Comfortaa Regular"/>
                <a:ea typeface="Comfortaa Regular"/>
                <a:cs typeface="Comfortaa Regular"/>
                <a:sym typeface="Comfortaa Regular"/>
              </a:rPr>
              <a:t>Find an API that can do image recognition on </a:t>
            </a:r>
            <a:r>
              <a:rPr lang="en-US" sz="1800">
                <a:latin typeface="Comfortaa Regular"/>
                <a:ea typeface="Comfortaa Regular"/>
                <a:cs typeface="Comfortaa Regular"/>
                <a:sym typeface="Comfortaa Regular"/>
              </a:rPr>
              <a:t>receipts</a:t>
            </a:r>
            <a:endParaRPr sz="1800">
              <a:latin typeface="Comfortaa Regular"/>
              <a:ea typeface="Comfortaa Regular"/>
              <a:cs typeface="Comfortaa Regular"/>
              <a:sym typeface="Comfortaa Regular"/>
            </a:endParaRPr>
          </a:p>
          <a:p>
            <a:pPr indent="0" lvl="0" marL="0" rtl="0" algn="l">
              <a:spcBef>
                <a:spcPts val="1600"/>
              </a:spcBef>
              <a:spcAft>
                <a:spcPts val="0"/>
              </a:spcAft>
              <a:buNone/>
            </a:pPr>
            <a:r>
              <a:rPr lang="en-US" sz="1800">
                <a:latin typeface="Comfortaa Regular"/>
                <a:ea typeface="Comfortaa Regular"/>
                <a:cs typeface="Comfortaa Regular"/>
                <a:sym typeface="Comfortaa Regular"/>
              </a:rPr>
              <a:t>Infrastructure</a:t>
            </a:r>
            <a:r>
              <a:rPr lang="en-US" sz="1800">
                <a:latin typeface="Comfortaa Regular"/>
                <a:ea typeface="Comfortaa Regular"/>
                <a:cs typeface="Comfortaa Regular"/>
                <a:sym typeface="Comfortaa Regular"/>
              </a:rPr>
              <a:t> Tasks:</a:t>
            </a:r>
            <a:endParaRPr sz="1800">
              <a:latin typeface="Comfortaa Regular"/>
              <a:ea typeface="Comfortaa Regular"/>
              <a:cs typeface="Comfortaa Regular"/>
              <a:sym typeface="Comfortaa Regular"/>
            </a:endParaRPr>
          </a:p>
          <a:p>
            <a:pPr indent="-342900" lvl="0" marL="457200" rtl="0" algn="l">
              <a:spcBef>
                <a:spcPts val="1600"/>
              </a:spcBef>
              <a:spcAft>
                <a:spcPts val="0"/>
              </a:spcAft>
              <a:buSzPts val="1800"/>
              <a:buFont typeface="Comfortaa Regular"/>
              <a:buChar char="-"/>
            </a:pPr>
            <a:r>
              <a:rPr lang="en-US" sz="1800">
                <a:latin typeface="Comfortaa Regular"/>
                <a:ea typeface="Comfortaa Regular"/>
                <a:cs typeface="Comfortaa Regular"/>
                <a:sym typeface="Comfortaa Regular"/>
              </a:rPr>
              <a:t>Set up Git repository</a:t>
            </a:r>
            <a:endParaRPr sz="1800">
              <a:latin typeface="Comfortaa Regular"/>
              <a:ea typeface="Comfortaa Regular"/>
              <a:cs typeface="Comfortaa Regular"/>
              <a:sym typeface="Comfortaa Regular"/>
            </a:endParaRPr>
          </a:p>
          <a:p>
            <a:pPr indent="-342900" lvl="0" marL="457200" rtl="0" algn="l">
              <a:spcBef>
                <a:spcPts val="0"/>
              </a:spcBef>
              <a:spcAft>
                <a:spcPts val="0"/>
              </a:spcAft>
              <a:buSzPts val="1800"/>
              <a:buFont typeface="Comfortaa Regular"/>
              <a:buChar char="-"/>
            </a:pPr>
            <a:r>
              <a:rPr lang="en-US" sz="1800">
                <a:latin typeface="Comfortaa Regular"/>
                <a:ea typeface="Comfortaa Regular"/>
                <a:cs typeface="Comfortaa Regular"/>
                <a:sym typeface="Comfortaa Regular"/>
              </a:rPr>
              <a:t>Downloading/Getting familiar with Xcode</a:t>
            </a:r>
            <a:endParaRPr sz="1800">
              <a:latin typeface="Comfortaa Regular"/>
              <a:ea typeface="Comfortaa Regular"/>
              <a:cs typeface="Comfortaa Regular"/>
              <a:sym typeface="Comfortaa Regular"/>
            </a:endParaRPr>
          </a:p>
          <a:p>
            <a:pPr indent="-342900" lvl="0" marL="457200" rtl="0" algn="l">
              <a:spcBef>
                <a:spcPts val="0"/>
              </a:spcBef>
              <a:spcAft>
                <a:spcPts val="0"/>
              </a:spcAft>
              <a:buSzPts val="1800"/>
              <a:buFont typeface="Comfortaa Regular"/>
              <a:buChar char="-"/>
            </a:pPr>
            <a:r>
              <a:rPr lang="en-US" sz="1800">
                <a:latin typeface="Comfortaa Regular"/>
                <a:ea typeface="Comfortaa Regular"/>
                <a:cs typeface="Comfortaa Regular"/>
                <a:sym typeface="Comfortaa Regular"/>
              </a:rPr>
              <a:t>Learn about Apple Human Interface Guidelines</a:t>
            </a:r>
            <a:endParaRPr sz="1800">
              <a:latin typeface="Comfortaa Regular"/>
              <a:ea typeface="Comfortaa Regular"/>
              <a:cs typeface="Comfortaa Regular"/>
              <a:sym typeface="Comfortaa Regul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a:noFill/>
          <a:ln>
            <a:noFill/>
          </a:ln>
        </p:spPr>
        <p:txBody>
          <a:bodyPr anchorCtr="0" anchor="ctr" bIns="45675" lIns="91375" spcFirstLastPara="1" rIns="91375" wrap="square" tIns="45675">
            <a:noAutofit/>
          </a:bodyPr>
          <a:lstStyle/>
          <a:p>
            <a:pPr indent="0" lvl="0" marL="0" rtl="0" algn="ctr">
              <a:spcBef>
                <a:spcPts val="0"/>
              </a:spcBef>
              <a:spcAft>
                <a:spcPts val="0"/>
              </a:spcAft>
              <a:buNone/>
            </a:pPr>
            <a:r>
              <a:rPr lang="en-US">
                <a:latin typeface="Comfortaa"/>
                <a:ea typeface="Comfortaa"/>
                <a:cs typeface="Comfortaa"/>
                <a:sym typeface="Comfortaa"/>
              </a:rPr>
              <a:t>Sprint 2</a:t>
            </a:r>
            <a:endParaRPr>
              <a:latin typeface="Comfortaa"/>
              <a:ea typeface="Comfortaa"/>
              <a:cs typeface="Comfortaa"/>
              <a:sym typeface="Comfortaa"/>
            </a:endParaRPr>
          </a:p>
        </p:txBody>
      </p:sp>
      <p:sp>
        <p:nvSpPr>
          <p:cNvPr id="167" name="Google Shape;167;p18"/>
          <p:cNvSpPr txBox="1"/>
          <p:nvPr>
            <p:ph idx="1" type="body"/>
          </p:nvPr>
        </p:nvSpPr>
        <p:spPr>
          <a:xfrm>
            <a:off x="1297500" y="1567550"/>
            <a:ext cx="7038900" cy="2911200"/>
          </a:xfrm>
          <a:prstGeom prst="rect">
            <a:avLst/>
          </a:prstGeom>
          <a:noFill/>
          <a:ln>
            <a:noFill/>
          </a:ln>
        </p:spPr>
        <p:txBody>
          <a:bodyPr anchorCtr="0" anchor="t" bIns="45675" lIns="91375" spcFirstLastPara="1" rIns="91375" wrap="square" tIns="45675">
            <a:noAutofit/>
          </a:bodyPr>
          <a:lstStyle/>
          <a:p>
            <a:pPr indent="-342900" lvl="1" marL="914400" rtl="0" algn="l">
              <a:spcBef>
                <a:spcPts val="0"/>
              </a:spcBef>
              <a:spcAft>
                <a:spcPts val="0"/>
              </a:spcAft>
              <a:buClr>
                <a:srgbClr val="FFFFFF"/>
              </a:buClr>
              <a:buSzPts val="1800"/>
              <a:buFont typeface="Comfortaa"/>
              <a:buChar char="○"/>
            </a:pPr>
            <a:r>
              <a:rPr lang="en-US" sz="1800">
                <a:solidFill>
                  <a:srgbClr val="FFFFFF"/>
                </a:solidFill>
                <a:latin typeface="Comfortaa"/>
                <a:ea typeface="Comfortaa"/>
                <a:cs typeface="Comfortaa"/>
                <a:sym typeface="Comfortaa"/>
              </a:rPr>
              <a:t>Also as a general user, I want to be able to tell Collect the names of the people in the group I am splitting with so that I don’t have to remember who owes what amount</a:t>
            </a:r>
            <a:endParaRPr sz="1800">
              <a:solidFill>
                <a:srgbClr val="FFFFFF"/>
              </a:solidFill>
              <a:latin typeface="Comfortaa"/>
              <a:ea typeface="Comfortaa"/>
              <a:cs typeface="Comfortaa"/>
              <a:sym typeface="Comfortaa"/>
            </a:endParaRPr>
          </a:p>
          <a:p>
            <a:pPr indent="-342900" lvl="1" marL="914400" rtl="0" algn="l">
              <a:spcBef>
                <a:spcPts val="0"/>
              </a:spcBef>
              <a:spcAft>
                <a:spcPts val="0"/>
              </a:spcAft>
              <a:buClr>
                <a:srgbClr val="FFFFFF"/>
              </a:buClr>
              <a:buSzPts val="1800"/>
              <a:buFont typeface="Comfortaa"/>
              <a:buChar char="○"/>
            </a:pPr>
            <a:r>
              <a:rPr lang="en-US" sz="1800">
                <a:solidFill>
                  <a:srgbClr val="FFFFFF"/>
                </a:solidFill>
                <a:latin typeface="Comfortaa"/>
                <a:ea typeface="Comfortaa"/>
                <a:cs typeface="Comfortaa"/>
                <a:sym typeface="Comfortaa"/>
              </a:rPr>
              <a:t>For each item, I want to assign it to each person in the group so that I can easily keep track of debts owed to me</a:t>
            </a:r>
            <a:endParaRPr sz="1800">
              <a:solidFill>
                <a:srgbClr val="FFFFFF"/>
              </a:solidFill>
              <a:latin typeface="Comfortaa"/>
              <a:ea typeface="Comfortaa"/>
              <a:cs typeface="Comfortaa"/>
              <a:sym typeface="Comfortaa"/>
            </a:endParaRPr>
          </a:p>
          <a:p>
            <a:pPr indent="-342900" lvl="1" marL="914400" rtl="0" algn="l">
              <a:spcBef>
                <a:spcPts val="0"/>
              </a:spcBef>
              <a:spcAft>
                <a:spcPts val="0"/>
              </a:spcAft>
              <a:buClr>
                <a:srgbClr val="FFFFFF"/>
              </a:buClr>
              <a:buSzPts val="1800"/>
              <a:buFont typeface="Comfortaa"/>
              <a:buChar char="○"/>
            </a:pPr>
            <a:r>
              <a:rPr lang="en-US" sz="1800">
                <a:solidFill>
                  <a:srgbClr val="FFFFFF"/>
                </a:solidFill>
                <a:latin typeface="Comfortaa"/>
                <a:ea typeface="Comfortaa"/>
                <a:cs typeface="Comfortaa"/>
                <a:sym typeface="Comfortaa"/>
              </a:rPr>
              <a:t>Then, I want to have a high-level view of the mapping between item to person, so I can verify that the split has been computed correctly</a:t>
            </a:r>
            <a:endParaRPr sz="1800">
              <a:solidFill>
                <a:srgbClr val="FFFFFF"/>
              </a:solidFill>
              <a:latin typeface="Comfortaa"/>
              <a:ea typeface="Comfortaa"/>
              <a:cs typeface="Comfortaa"/>
              <a:sym typeface="Comfortaa"/>
            </a:endParaRPr>
          </a:p>
          <a:p>
            <a:pPr indent="0" lvl="0" marL="0" rtl="0" algn="l">
              <a:spcBef>
                <a:spcPts val="640"/>
              </a:spcBef>
              <a:spcAft>
                <a:spcPts val="0"/>
              </a:spcAft>
              <a:buClr>
                <a:schemeClr val="dk1"/>
              </a:buClr>
              <a:buSzPts val="3200"/>
              <a:buFont typeface="Arial"/>
              <a:buNone/>
            </a:pPr>
            <a:r>
              <a:t/>
            </a:r>
            <a:endParaRPr sz="1800">
              <a:solidFill>
                <a:srgbClr val="FFFFFF"/>
              </a:solidFill>
              <a:latin typeface="Comfortaa"/>
              <a:ea typeface="Comfortaa"/>
              <a:cs typeface="Comfortaa"/>
              <a:sym typeface="Comforta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Sprint 2 - </a:t>
            </a:r>
            <a:endParaRPr/>
          </a:p>
          <a:p>
            <a:pPr indent="0" lvl="0" marL="0" rtl="0" algn="ctr">
              <a:spcBef>
                <a:spcPts val="0"/>
              </a:spcBef>
              <a:spcAft>
                <a:spcPts val="0"/>
              </a:spcAft>
              <a:buNone/>
            </a:pPr>
            <a:r>
              <a:rPr lang="en-US"/>
              <a:t>Spikes and Tasks</a:t>
            </a:r>
            <a:endParaRPr/>
          </a:p>
        </p:txBody>
      </p:sp>
      <p:sp>
        <p:nvSpPr>
          <p:cNvPr id="173" name="Google Shape;173;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omfortaa Regular"/>
                <a:ea typeface="Comfortaa Regular"/>
                <a:cs typeface="Comfortaa Regular"/>
                <a:sym typeface="Comfortaa Regular"/>
              </a:rPr>
              <a:t>Spikes:</a:t>
            </a:r>
            <a:endParaRPr sz="1800">
              <a:latin typeface="Comfortaa Regular"/>
              <a:ea typeface="Comfortaa Regular"/>
              <a:cs typeface="Comfortaa Regular"/>
              <a:sym typeface="Comfortaa Regular"/>
            </a:endParaRPr>
          </a:p>
          <a:p>
            <a:pPr indent="-342900" lvl="0" marL="457200" rtl="0" algn="l">
              <a:spcBef>
                <a:spcPts val="1600"/>
              </a:spcBef>
              <a:spcAft>
                <a:spcPts val="0"/>
              </a:spcAft>
              <a:buSzPts val="1800"/>
              <a:buFont typeface="Comfortaa Regular"/>
              <a:buChar char="-"/>
            </a:pPr>
            <a:r>
              <a:rPr lang="en-US" sz="1800">
                <a:latin typeface="Comfortaa Regular"/>
                <a:ea typeface="Comfortaa Regular"/>
                <a:cs typeface="Comfortaa Regular"/>
                <a:sym typeface="Comfortaa Regular"/>
              </a:rPr>
              <a:t>Learn how to work with I/O (user input) </a:t>
            </a:r>
            <a:endParaRPr sz="1800">
              <a:latin typeface="Comfortaa Regular"/>
              <a:ea typeface="Comfortaa Regular"/>
              <a:cs typeface="Comfortaa Regular"/>
              <a:sym typeface="Comfortaa Regular"/>
            </a:endParaRPr>
          </a:p>
          <a:p>
            <a:pPr indent="-342900" lvl="0" marL="457200" rtl="0" algn="l">
              <a:spcBef>
                <a:spcPts val="0"/>
              </a:spcBef>
              <a:spcAft>
                <a:spcPts val="0"/>
              </a:spcAft>
              <a:buSzPts val="1800"/>
              <a:buFont typeface="Comfortaa Regular"/>
              <a:buChar char="-"/>
            </a:pPr>
            <a:r>
              <a:rPr lang="en-US" sz="1800">
                <a:latin typeface="Comfortaa Regular"/>
                <a:ea typeface="Comfortaa Regular"/>
                <a:cs typeface="Comfortaa Regular"/>
                <a:sym typeface="Comfortaa Regular"/>
              </a:rPr>
              <a:t>Learn how to work with data structures in Swift,</a:t>
            </a:r>
            <a:endParaRPr sz="1800">
              <a:latin typeface="Comfortaa Regular"/>
              <a:ea typeface="Comfortaa Regular"/>
              <a:cs typeface="Comfortaa Regular"/>
              <a:sym typeface="Comfortaa Regular"/>
            </a:endParaRPr>
          </a:p>
          <a:p>
            <a:pPr indent="-342900" lvl="0" marL="457200" rtl="0" algn="l">
              <a:spcBef>
                <a:spcPts val="0"/>
              </a:spcBef>
              <a:spcAft>
                <a:spcPts val="0"/>
              </a:spcAft>
              <a:buSzPts val="1800"/>
              <a:buFont typeface="Comfortaa Regular"/>
              <a:buChar char="-"/>
            </a:pPr>
            <a:r>
              <a:rPr lang="en-US" sz="1800">
                <a:latin typeface="Comfortaa Regular"/>
                <a:ea typeface="Comfortaa Regular"/>
                <a:cs typeface="Comfortaa Regular"/>
                <a:sym typeface="Comfortaa Regular"/>
              </a:rPr>
              <a:t>Learn about backend mechanisms using Swift </a:t>
            </a:r>
            <a:endParaRPr sz="1800">
              <a:latin typeface="Comfortaa Regular"/>
              <a:ea typeface="Comfortaa Regular"/>
              <a:cs typeface="Comfortaa Regular"/>
              <a:sym typeface="Comfortaa Regular"/>
            </a:endParaRPr>
          </a:p>
          <a:p>
            <a:pPr indent="-342900" lvl="0" marL="457200" rtl="0" algn="l">
              <a:spcBef>
                <a:spcPts val="0"/>
              </a:spcBef>
              <a:spcAft>
                <a:spcPts val="0"/>
              </a:spcAft>
              <a:buSzPts val="1800"/>
              <a:buFont typeface="Comfortaa Regular"/>
              <a:buChar char="-"/>
            </a:pPr>
            <a:r>
              <a:rPr lang="en-US" sz="1800">
                <a:latin typeface="Comfortaa Regular"/>
                <a:ea typeface="Comfortaa Regular"/>
                <a:cs typeface="Comfortaa Regular"/>
                <a:sym typeface="Comfortaa Regular"/>
              </a:rPr>
              <a:t>Develop an algorithm to map items in the receipt to person assigned </a:t>
            </a:r>
            <a:endParaRPr sz="1800">
              <a:latin typeface="Comfortaa Regular"/>
              <a:ea typeface="Comfortaa Regular"/>
              <a:cs typeface="Comfortaa Regular"/>
              <a:sym typeface="Comfortaa Regular"/>
            </a:endParaRPr>
          </a:p>
          <a:p>
            <a:pPr indent="0" lvl="0" marL="0" rtl="0" algn="l">
              <a:spcBef>
                <a:spcPts val="1600"/>
              </a:spcBef>
              <a:spcAft>
                <a:spcPts val="0"/>
              </a:spcAft>
              <a:buNone/>
            </a:pPr>
            <a:r>
              <a:rPr lang="en-US" sz="1800">
                <a:latin typeface="Comfortaa Regular"/>
                <a:ea typeface="Comfortaa Regular"/>
                <a:cs typeface="Comfortaa Regular"/>
                <a:sym typeface="Comfortaa Regular"/>
              </a:rPr>
              <a:t>Infrastructure Tasks:</a:t>
            </a:r>
            <a:endParaRPr sz="1800">
              <a:latin typeface="Comfortaa Regular"/>
              <a:ea typeface="Comfortaa Regular"/>
              <a:cs typeface="Comfortaa Regular"/>
              <a:sym typeface="Comfortaa Regular"/>
            </a:endParaRPr>
          </a:p>
          <a:p>
            <a:pPr indent="-342900" lvl="0" marL="457200" rtl="0" algn="l">
              <a:spcBef>
                <a:spcPts val="1600"/>
              </a:spcBef>
              <a:spcAft>
                <a:spcPts val="0"/>
              </a:spcAft>
              <a:buSzPts val="1800"/>
              <a:buFont typeface="Comfortaa Regular"/>
              <a:buChar char="-"/>
            </a:pPr>
            <a:r>
              <a:rPr lang="en-US" sz="1800">
                <a:latin typeface="Comfortaa Regular"/>
                <a:ea typeface="Comfortaa Regular"/>
                <a:cs typeface="Comfortaa Regular"/>
                <a:sym typeface="Comfortaa Regular"/>
              </a:rPr>
              <a:t>Install Firebase in case we decide to store data on the web, instead of natively</a:t>
            </a:r>
            <a:endParaRPr sz="1800">
              <a:latin typeface="Comfortaa Regular"/>
              <a:ea typeface="Comfortaa Regular"/>
              <a:cs typeface="Comfortaa Regular"/>
              <a:sym typeface="Comfortaa Regular"/>
            </a:endParaRPr>
          </a:p>
          <a:p>
            <a:pPr indent="0" lvl="0" marL="0" rtl="0" algn="l">
              <a:spcBef>
                <a:spcPts val="1600"/>
              </a:spcBef>
              <a:spcAft>
                <a:spcPts val="1600"/>
              </a:spcAft>
              <a:buNone/>
            </a:pPr>
            <a:r>
              <a:t/>
            </a:r>
            <a:endParaRPr sz="1800">
              <a:latin typeface="Comfortaa Regular"/>
              <a:ea typeface="Comfortaa Regular"/>
              <a:cs typeface="Comfortaa Regular"/>
              <a:sym typeface="Comfortaa Regul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a:noFill/>
          <a:ln>
            <a:noFill/>
          </a:ln>
        </p:spPr>
        <p:txBody>
          <a:bodyPr anchorCtr="0" anchor="ctr" bIns="45675" lIns="91375" spcFirstLastPara="1" rIns="91375" wrap="square" tIns="45675">
            <a:noAutofit/>
          </a:bodyPr>
          <a:lstStyle/>
          <a:p>
            <a:pPr indent="0" lvl="0" marL="0" rtl="0" algn="ctr">
              <a:spcBef>
                <a:spcPts val="0"/>
              </a:spcBef>
              <a:spcAft>
                <a:spcPts val="0"/>
              </a:spcAft>
              <a:buNone/>
            </a:pPr>
            <a:r>
              <a:rPr lang="en-US">
                <a:latin typeface="Comfortaa"/>
                <a:ea typeface="Comfortaa"/>
                <a:cs typeface="Comfortaa"/>
                <a:sym typeface="Comfortaa"/>
              </a:rPr>
              <a:t>Sprint 3</a:t>
            </a:r>
            <a:endParaRPr>
              <a:latin typeface="Comfortaa"/>
              <a:ea typeface="Comfortaa"/>
              <a:cs typeface="Comfortaa"/>
              <a:sym typeface="Comfortaa"/>
            </a:endParaRPr>
          </a:p>
        </p:txBody>
      </p:sp>
      <p:sp>
        <p:nvSpPr>
          <p:cNvPr id="179" name="Google Shape;179;p20"/>
          <p:cNvSpPr txBox="1"/>
          <p:nvPr>
            <p:ph idx="1" type="body"/>
          </p:nvPr>
        </p:nvSpPr>
        <p:spPr>
          <a:xfrm>
            <a:off x="1297500" y="1567550"/>
            <a:ext cx="7038900" cy="2911200"/>
          </a:xfrm>
          <a:prstGeom prst="rect">
            <a:avLst/>
          </a:prstGeom>
          <a:noFill/>
          <a:ln>
            <a:noFill/>
          </a:ln>
        </p:spPr>
        <p:txBody>
          <a:bodyPr anchorCtr="0" anchor="t" bIns="45675" lIns="91375" spcFirstLastPara="1" rIns="91375" wrap="square" tIns="45675">
            <a:noAutofit/>
          </a:bodyPr>
          <a:lstStyle/>
          <a:p>
            <a:pPr indent="-342900" lvl="1" marL="914400" rtl="0" algn="l">
              <a:spcBef>
                <a:spcPts val="0"/>
              </a:spcBef>
              <a:spcAft>
                <a:spcPts val="0"/>
              </a:spcAft>
              <a:buClr>
                <a:srgbClr val="FFFFFF"/>
              </a:buClr>
              <a:buSzPts val="1800"/>
              <a:buFont typeface="Comfortaa"/>
              <a:buChar char="○"/>
            </a:pPr>
            <a:r>
              <a:rPr lang="en-US" sz="1800">
                <a:solidFill>
                  <a:srgbClr val="FFFFFF"/>
                </a:solidFill>
                <a:latin typeface="Comfortaa"/>
                <a:ea typeface="Comfortaa"/>
                <a:cs typeface="Comfortaa"/>
                <a:sym typeface="Comfortaa"/>
              </a:rPr>
              <a:t>As a general user, I want to be able to send transactions out to people that I split with so that I can easily collect money owed to me</a:t>
            </a:r>
            <a:endParaRPr sz="1800">
              <a:solidFill>
                <a:srgbClr val="FFFFFF"/>
              </a:solidFill>
              <a:latin typeface="Comfortaa"/>
              <a:ea typeface="Comfortaa"/>
              <a:cs typeface="Comfortaa"/>
              <a:sym typeface="Comfortaa"/>
            </a:endParaRPr>
          </a:p>
          <a:p>
            <a:pPr indent="-342900" lvl="1" marL="914400" rtl="0" algn="l">
              <a:spcBef>
                <a:spcPts val="0"/>
              </a:spcBef>
              <a:spcAft>
                <a:spcPts val="0"/>
              </a:spcAft>
              <a:buClr>
                <a:srgbClr val="FFFFFF"/>
              </a:buClr>
              <a:buSzPts val="1800"/>
              <a:buFont typeface="Comfortaa"/>
              <a:buChar char="○"/>
            </a:pPr>
            <a:r>
              <a:rPr lang="en-US" sz="1800">
                <a:solidFill>
                  <a:srgbClr val="FFFFFF"/>
                </a:solidFill>
                <a:latin typeface="Comfortaa"/>
                <a:ea typeface="Comfortaa"/>
                <a:cs typeface="Comfortaa"/>
                <a:sym typeface="Comfortaa"/>
              </a:rPr>
              <a:t>Using the high-level view in Sprint 2, I want to be able to use some sort of sharing mechanism to send out a notification to send out a notification to remind people when they owe me money</a:t>
            </a:r>
            <a:endParaRPr sz="1800">
              <a:solidFill>
                <a:srgbClr val="FFFFFF"/>
              </a:solidFill>
              <a:latin typeface="Comfortaa"/>
              <a:ea typeface="Comfortaa"/>
              <a:cs typeface="Comfortaa"/>
              <a:sym typeface="Comfortaa"/>
            </a:endParaRPr>
          </a:p>
          <a:p>
            <a:pPr indent="-342900" lvl="1" marL="914400" rtl="0" algn="l">
              <a:spcBef>
                <a:spcPts val="0"/>
              </a:spcBef>
              <a:spcAft>
                <a:spcPts val="0"/>
              </a:spcAft>
              <a:buClr>
                <a:srgbClr val="FFFFFF"/>
              </a:buClr>
              <a:buSzPts val="1800"/>
              <a:buFont typeface="Comfortaa"/>
              <a:buChar char="○"/>
            </a:pPr>
            <a:r>
              <a:rPr lang="en-US" sz="1800">
                <a:solidFill>
                  <a:srgbClr val="FFFFFF"/>
                </a:solidFill>
                <a:latin typeface="Comfortaa"/>
                <a:ea typeface="Comfortaa"/>
                <a:cs typeface="Comfortaa"/>
                <a:sym typeface="Comfortaa"/>
              </a:rPr>
              <a:t>After the item has been paid for, I want to be able to mark that on the virtual receipt that Collect generated so that I know when my debts have been paid back</a:t>
            </a:r>
            <a:endParaRPr sz="1800">
              <a:solidFill>
                <a:srgbClr val="FFFFFF"/>
              </a:solidFill>
              <a:latin typeface="Comfortaa"/>
              <a:ea typeface="Comfortaa"/>
              <a:cs typeface="Comfortaa"/>
              <a:sym typeface="Comforta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Sprint 3 - </a:t>
            </a:r>
            <a:endParaRPr/>
          </a:p>
          <a:p>
            <a:pPr indent="0" lvl="0" marL="0" rtl="0" algn="ctr">
              <a:spcBef>
                <a:spcPts val="0"/>
              </a:spcBef>
              <a:spcAft>
                <a:spcPts val="0"/>
              </a:spcAft>
              <a:buNone/>
            </a:pPr>
            <a:r>
              <a:rPr lang="en-US"/>
              <a:t>Spikes and Tasks</a:t>
            </a:r>
            <a:endParaRPr/>
          </a:p>
        </p:txBody>
      </p:sp>
      <p:sp>
        <p:nvSpPr>
          <p:cNvPr id="185" name="Google Shape;185;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omfortaa Regular"/>
                <a:ea typeface="Comfortaa Regular"/>
                <a:cs typeface="Comfortaa Regular"/>
                <a:sym typeface="Comfortaa Regular"/>
              </a:rPr>
              <a:t>Spikes:</a:t>
            </a:r>
            <a:endParaRPr sz="1800">
              <a:latin typeface="Comfortaa Regular"/>
              <a:ea typeface="Comfortaa Regular"/>
              <a:cs typeface="Comfortaa Regular"/>
              <a:sym typeface="Comfortaa Regular"/>
            </a:endParaRPr>
          </a:p>
          <a:p>
            <a:pPr indent="-342900" lvl="0" marL="457200" rtl="0" algn="l">
              <a:spcBef>
                <a:spcPts val="1600"/>
              </a:spcBef>
              <a:spcAft>
                <a:spcPts val="0"/>
              </a:spcAft>
              <a:buSzPts val="1800"/>
              <a:buFont typeface="Comfortaa Regular"/>
              <a:buChar char="-"/>
            </a:pPr>
            <a:r>
              <a:rPr lang="en-US" sz="1800">
                <a:latin typeface="Comfortaa Regular"/>
                <a:ea typeface="Comfortaa Regular"/>
                <a:cs typeface="Comfortaa Regular"/>
                <a:sym typeface="Comfortaa Regular"/>
              </a:rPr>
              <a:t>Learn about table views, and “checkmark” buttons in Swift</a:t>
            </a:r>
            <a:endParaRPr sz="1800">
              <a:latin typeface="Comfortaa Regular"/>
              <a:ea typeface="Comfortaa Regular"/>
              <a:cs typeface="Comfortaa Regular"/>
              <a:sym typeface="Comfortaa Regular"/>
            </a:endParaRPr>
          </a:p>
          <a:p>
            <a:pPr indent="-342900" lvl="0" marL="457200" rtl="0" algn="l">
              <a:spcBef>
                <a:spcPts val="0"/>
              </a:spcBef>
              <a:spcAft>
                <a:spcPts val="0"/>
              </a:spcAft>
              <a:buSzPts val="1800"/>
              <a:buFont typeface="Comfortaa Regular"/>
              <a:buChar char="-"/>
            </a:pPr>
            <a:r>
              <a:rPr lang="en-US" sz="1800">
                <a:latin typeface="Comfortaa Regular"/>
                <a:ea typeface="Comfortaa Regular"/>
                <a:cs typeface="Comfortaa Regular"/>
                <a:sym typeface="Comfortaa Regular"/>
              </a:rPr>
              <a:t>Learn about how to save and modify data using Swift</a:t>
            </a:r>
            <a:endParaRPr sz="1800">
              <a:latin typeface="Comfortaa Regular"/>
              <a:ea typeface="Comfortaa Regular"/>
              <a:cs typeface="Comfortaa Regular"/>
              <a:sym typeface="Comfortaa Regular"/>
            </a:endParaRPr>
          </a:p>
          <a:p>
            <a:pPr indent="0" lvl="0" marL="0" rtl="0" algn="l">
              <a:spcBef>
                <a:spcPts val="1600"/>
              </a:spcBef>
              <a:spcAft>
                <a:spcPts val="1600"/>
              </a:spcAft>
              <a:buNone/>
            </a:pPr>
            <a:r>
              <a:t/>
            </a:r>
            <a:endParaRPr sz="1800">
              <a:latin typeface="Comfortaa Regular"/>
              <a:ea typeface="Comfortaa Regular"/>
              <a:cs typeface="Comfortaa Regular"/>
              <a:sym typeface="Comfortaa Regul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7038900" cy="914100"/>
          </a:xfrm>
          <a:prstGeom prst="rect">
            <a:avLst/>
          </a:prstGeom>
          <a:noFill/>
          <a:ln>
            <a:noFill/>
          </a:ln>
        </p:spPr>
        <p:txBody>
          <a:bodyPr anchorCtr="0" anchor="ctr" bIns="45675" lIns="91375" spcFirstLastPara="1" rIns="91375" wrap="square" tIns="45675">
            <a:noAutofit/>
          </a:bodyPr>
          <a:lstStyle/>
          <a:p>
            <a:pPr indent="0" lvl="0" marL="0" rtl="0" algn="ctr">
              <a:spcBef>
                <a:spcPts val="0"/>
              </a:spcBef>
              <a:spcAft>
                <a:spcPts val="0"/>
              </a:spcAft>
              <a:buNone/>
            </a:pPr>
            <a:r>
              <a:rPr lang="en-US">
                <a:latin typeface="Comfortaa"/>
                <a:ea typeface="Comfortaa"/>
                <a:cs typeface="Comfortaa"/>
                <a:sym typeface="Comfortaa"/>
              </a:rPr>
              <a:t>Architecture</a:t>
            </a:r>
            <a:endParaRPr>
              <a:latin typeface="Comfortaa"/>
              <a:ea typeface="Comfortaa"/>
              <a:cs typeface="Comfortaa"/>
              <a:sym typeface="Comfortaa"/>
            </a:endParaRPr>
          </a:p>
        </p:txBody>
      </p:sp>
      <p:sp>
        <p:nvSpPr>
          <p:cNvPr id="191" name="Google Shape;191;p22"/>
          <p:cNvSpPr/>
          <p:nvPr/>
        </p:nvSpPr>
        <p:spPr>
          <a:xfrm>
            <a:off x="964725" y="2531250"/>
            <a:ext cx="1341300" cy="1473600"/>
          </a:xfrm>
          <a:prstGeom prst="verticalScroll">
            <a:avLst>
              <a:gd fmla="val 12500"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latin typeface="Press Start 2P"/>
              <a:ea typeface="Press Start 2P"/>
              <a:cs typeface="Press Start 2P"/>
              <a:sym typeface="Press Start 2P"/>
            </a:endParaRPr>
          </a:p>
          <a:p>
            <a:pPr indent="0" lvl="0" marL="0" rtl="0" algn="ctr">
              <a:spcBef>
                <a:spcPts val="0"/>
              </a:spcBef>
              <a:spcAft>
                <a:spcPts val="0"/>
              </a:spcAft>
              <a:buNone/>
            </a:pPr>
            <a:r>
              <a:rPr lang="en-US" sz="800">
                <a:latin typeface="Press Start 2P"/>
                <a:ea typeface="Press Start 2P"/>
                <a:cs typeface="Press Start 2P"/>
                <a:sym typeface="Press Start 2P"/>
              </a:rPr>
              <a:t>Receipt</a:t>
            </a:r>
            <a:endParaRPr sz="800">
              <a:latin typeface="Press Start 2P"/>
              <a:ea typeface="Press Start 2P"/>
              <a:cs typeface="Press Start 2P"/>
              <a:sym typeface="Press Start 2P"/>
            </a:endParaRPr>
          </a:p>
          <a:p>
            <a:pPr indent="0" lvl="0" marL="0" rtl="0" algn="ctr">
              <a:spcBef>
                <a:spcPts val="0"/>
              </a:spcBef>
              <a:spcAft>
                <a:spcPts val="0"/>
              </a:spcAft>
              <a:buNone/>
            </a:pPr>
            <a:r>
              <a:t/>
            </a:r>
            <a:endParaRPr sz="800">
              <a:latin typeface="Press Start 2P"/>
              <a:ea typeface="Press Start 2P"/>
              <a:cs typeface="Press Start 2P"/>
              <a:sym typeface="Press Start 2P"/>
            </a:endParaRPr>
          </a:p>
          <a:p>
            <a:pPr indent="0" lvl="0" marL="0" rtl="0" algn="ctr">
              <a:spcBef>
                <a:spcPts val="0"/>
              </a:spcBef>
              <a:spcAft>
                <a:spcPts val="0"/>
              </a:spcAft>
              <a:buNone/>
            </a:pPr>
            <a:r>
              <a:t/>
            </a:r>
            <a:endParaRPr sz="800">
              <a:latin typeface="Press Start 2P"/>
              <a:ea typeface="Press Start 2P"/>
              <a:cs typeface="Press Start 2P"/>
              <a:sym typeface="Press Start 2P"/>
            </a:endParaRPr>
          </a:p>
          <a:p>
            <a:pPr indent="0" lvl="0" marL="0" rtl="0" algn="ctr">
              <a:spcBef>
                <a:spcPts val="0"/>
              </a:spcBef>
              <a:spcAft>
                <a:spcPts val="0"/>
              </a:spcAft>
              <a:buNone/>
            </a:pPr>
            <a:r>
              <a:rPr lang="en-US" sz="800">
                <a:latin typeface="Press Start 2P"/>
                <a:ea typeface="Press Start 2P"/>
                <a:cs typeface="Press Start 2P"/>
                <a:sym typeface="Press Start 2P"/>
              </a:rPr>
              <a:t>^^^^^^^^</a:t>
            </a:r>
            <a:endParaRPr sz="800">
              <a:latin typeface="Press Start 2P"/>
              <a:ea typeface="Press Start 2P"/>
              <a:cs typeface="Press Start 2P"/>
              <a:sym typeface="Press Start 2P"/>
            </a:endParaRPr>
          </a:p>
          <a:p>
            <a:pPr indent="0" lvl="0" marL="0" rtl="0" algn="ctr">
              <a:spcBef>
                <a:spcPts val="0"/>
              </a:spcBef>
              <a:spcAft>
                <a:spcPts val="0"/>
              </a:spcAft>
              <a:buNone/>
            </a:pPr>
            <a:r>
              <a:rPr lang="en-US" sz="800">
                <a:latin typeface="Press Start 2P"/>
                <a:ea typeface="Press Start 2P"/>
                <a:cs typeface="Press Start 2P"/>
                <a:sym typeface="Press Start 2P"/>
              </a:rPr>
              <a:t>^^^^^^^^</a:t>
            </a:r>
            <a:endParaRPr sz="800">
              <a:latin typeface="Press Start 2P"/>
              <a:ea typeface="Press Start 2P"/>
              <a:cs typeface="Press Start 2P"/>
              <a:sym typeface="Press Start 2P"/>
            </a:endParaRPr>
          </a:p>
          <a:p>
            <a:pPr indent="0" lvl="0" marL="0" rtl="0" algn="ctr">
              <a:spcBef>
                <a:spcPts val="0"/>
              </a:spcBef>
              <a:spcAft>
                <a:spcPts val="0"/>
              </a:spcAft>
              <a:buNone/>
            </a:pPr>
            <a:r>
              <a:rPr lang="en-US" sz="800">
                <a:latin typeface="Press Start 2P"/>
                <a:ea typeface="Press Start 2P"/>
                <a:cs typeface="Press Start 2P"/>
                <a:sym typeface="Press Start 2P"/>
              </a:rPr>
              <a:t>^^^^^^^^</a:t>
            </a:r>
            <a:endParaRPr sz="800">
              <a:latin typeface="Press Start 2P"/>
              <a:ea typeface="Press Start 2P"/>
              <a:cs typeface="Press Start 2P"/>
              <a:sym typeface="Press Start 2P"/>
            </a:endParaRPr>
          </a:p>
          <a:p>
            <a:pPr indent="0" lvl="0" marL="0" rtl="0" algn="ctr">
              <a:spcBef>
                <a:spcPts val="0"/>
              </a:spcBef>
              <a:spcAft>
                <a:spcPts val="0"/>
              </a:spcAft>
              <a:buNone/>
            </a:pPr>
            <a:r>
              <a:rPr lang="en-US" sz="800">
                <a:latin typeface="Press Start 2P"/>
                <a:ea typeface="Press Start 2P"/>
                <a:cs typeface="Press Start 2P"/>
                <a:sym typeface="Press Start 2P"/>
              </a:rPr>
              <a:t>^^^^^^^^^^^^^^^^^^^^^^^^</a:t>
            </a:r>
            <a:endParaRPr sz="800">
              <a:latin typeface="Press Start 2P"/>
              <a:ea typeface="Press Start 2P"/>
              <a:cs typeface="Press Start 2P"/>
              <a:sym typeface="Press Start 2P"/>
            </a:endParaRPr>
          </a:p>
          <a:p>
            <a:pPr indent="0" lvl="0" marL="0" rtl="0" algn="ctr">
              <a:spcBef>
                <a:spcPts val="0"/>
              </a:spcBef>
              <a:spcAft>
                <a:spcPts val="0"/>
              </a:spcAft>
              <a:buNone/>
            </a:pPr>
            <a:r>
              <a:t/>
            </a:r>
            <a:endParaRPr sz="800">
              <a:latin typeface="Press Start 2P"/>
              <a:ea typeface="Press Start 2P"/>
              <a:cs typeface="Press Start 2P"/>
              <a:sym typeface="Press Start 2P"/>
            </a:endParaRPr>
          </a:p>
        </p:txBody>
      </p:sp>
      <p:sp>
        <p:nvSpPr>
          <p:cNvPr id="192" name="Google Shape;192;p22"/>
          <p:cNvSpPr/>
          <p:nvPr/>
        </p:nvSpPr>
        <p:spPr>
          <a:xfrm rot="-2701644">
            <a:off x="2111522" y="2744694"/>
            <a:ext cx="1330704" cy="355109"/>
          </a:xfrm>
          <a:prstGeom prst="rightArrow">
            <a:avLst>
              <a:gd fmla="val 50000" name="adj1"/>
              <a:gd fmla="val 69075"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2"/>
          <p:cNvSpPr/>
          <p:nvPr/>
        </p:nvSpPr>
        <p:spPr>
          <a:xfrm>
            <a:off x="3433925" y="1573225"/>
            <a:ext cx="1532100" cy="11175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Comfortaa"/>
                <a:ea typeface="Comfortaa"/>
                <a:cs typeface="Comfortaa"/>
                <a:sym typeface="Comfortaa"/>
              </a:rPr>
              <a:t>Receipt Scanner</a:t>
            </a:r>
            <a:endParaRPr>
              <a:latin typeface="Comfortaa"/>
              <a:ea typeface="Comfortaa"/>
              <a:cs typeface="Comfortaa"/>
              <a:sym typeface="Comfortaa"/>
            </a:endParaRPr>
          </a:p>
        </p:txBody>
      </p:sp>
      <p:sp>
        <p:nvSpPr>
          <p:cNvPr id="194" name="Google Shape;194;p22"/>
          <p:cNvSpPr/>
          <p:nvPr/>
        </p:nvSpPr>
        <p:spPr>
          <a:xfrm>
            <a:off x="5103475" y="2047000"/>
            <a:ext cx="1305600" cy="3552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latin typeface="Comfortaa"/>
                <a:ea typeface="Comfortaa"/>
                <a:cs typeface="Comfortaa"/>
                <a:sym typeface="Comfortaa"/>
              </a:rPr>
              <a:t>Receipt Data</a:t>
            </a:r>
            <a:endParaRPr sz="1200">
              <a:latin typeface="Comfortaa"/>
              <a:ea typeface="Comfortaa"/>
              <a:cs typeface="Comfortaa"/>
              <a:sym typeface="Comfortaa"/>
            </a:endParaRPr>
          </a:p>
        </p:txBody>
      </p:sp>
      <p:sp>
        <p:nvSpPr>
          <p:cNvPr id="195" name="Google Shape;195;p22"/>
          <p:cNvSpPr/>
          <p:nvPr/>
        </p:nvSpPr>
        <p:spPr>
          <a:xfrm>
            <a:off x="6446025" y="1625125"/>
            <a:ext cx="1532100" cy="11175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Comfortaa"/>
                <a:ea typeface="Comfortaa"/>
                <a:cs typeface="Comfortaa"/>
                <a:sym typeface="Comfortaa"/>
              </a:rPr>
              <a:t>Splitting Algorithm</a:t>
            </a:r>
            <a:endParaRPr>
              <a:latin typeface="Comfortaa"/>
              <a:ea typeface="Comfortaa"/>
              <a:cs typeface="Comfortaa"/>
              <a:sym typeface="Comfortaa"/>
            </a:endParaRPr>
          </a:p>
        </p:txBody>
      </p:sp>
      <p:sp>
        <p:nvSpPr>
          <p:cNvPr id="196" name="Google Shape;196;p22"/>
          <p:cNvSpPr/>
          <p:nvPr/>
        </p:nvSpPr>
        <p:spPr>
          <a:xfrm>
            <a:off x="7033250" y="2868450"/>
            <a:ext cx="400800" cy="799200"/>
          </a:xfrm>
          <a:prstGeom prst="downArrow">
            <a:avLst>
              <a:gd fmla="val 29357" name="adj1"/>
              <a:gd fmla="val 69462"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2"/>
          <p:cNvSpPr/>
          <p:nvPr/>
        </p:nvSpPr>
        <p:spPr>
          <a:xfrm>
            <a:off x="6468300" y="3793475"/>
            <a:ext cx="1532100" cy="1117500"/>
          </a:xfrm>
          <a:prstGeom prst="flowChartInternalStorag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Comfortaa"/>
                <a:ea typeface="Comfortaa"/>
                <a:cs typeface="Comfortaa"/>
                <a:sym typeface="Comfortaa"/>
              </a:rPr>
              <a:t>Save Data</a:t>
            </a:r>
            <a:endParaRPr>
              <a:latin typeface="Comfortaa"/>
              <a:ea typeface="Comfortaa"/>
              <a:cs typeface="Comfortaa"/>
              <a:sym typeface="Comfortaa"/>
            </a:endParaRPr>
          </a:p>
        </p:txBody>
      </p:sp>
      <p:sp>
        <p:nvSpPr>
          <p:cNvPr id="198" name="Google Shape;198;p22"/>
          <p:cNvSpPr/>
          <p:nvPr/>
        </p:nvSpPr>
        <p:spPr>
          <a:xfrm>
            <a:off x="5103475" y="4233875"/>
            <a:ext cx="1305600" cy="355200"/>
          </a:xfrm>
          <a:prstGeom prst="leftArrow">
            <a:avLst>
              <a:gd fmla="val 32460" name="adj1"/>
              <a:gd fmla="val 71269"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
          <p:cNvSpPr/>
          <p:nvPr/>
        </p:nvSpPr>
        <p:spPr>
          <a:xfrm>
            <a:off x="3483575" y="3793475"/>
            <a:ext cx="1532100" cy="1075200"/>
          </a:xfrm>
          <a:prstGeom prst="wedgeRoundRectCallout">
            <a:avLst>
              <a:gd fmla="val -20833" name="adj1"/>
              <a:gd fmla="val 62500" name="adj2"/>
              <a:gd fmla="val 0" name="adj3"/>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Comfortaa"/>
                <a:ea typeface="Comfortaa"/>
                <a:cs typeface="Comfortaa"/>
                <a:sym typeface="Comfortaa"/>
              </a:rPr>
              <a:t>Payment Notifications</a:t>
            </a:r>
            <a:endParaRPr>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