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 id="2147483694" r:id="rId2"/>
    <p:sldMasterId id="2147483706" r:id="rId3"/>
    <p:sldMasterId id="2147483731" r:id="rId4"/>
  </p:sldMasterIdLst>
  <p:notesMasterIdLst>
    <p:notesMasterId r:id="rId68"/>
  </p:notesMasterIdLst>
  <p:sldIdLst>
    <p:sldId id="265" r:id="rId5"/>
    <p:sldId id="357" r:id="rId6"/>
    <p:sldId id="347" r:id="rId7"/>
    <p:sldId id="326" r:id="rId8"/>
    <p:sldId id="362" r:id="rId9"/>
    <p:sldId id="364" r:id="rId10"/>
    <p:sldId id="366" r:id="rId11"/>
    <p:sldId id="368" r:id="rId12"/>
    <p:sldId id="403" r:id="rId13"/>
    <p:sldId id="404" r:id="rId14"/>
    <p:sldId id="405" r:id="rId15"/>
    <p:sldId id="406" r:id="rId16"/>
    <p:sldId id="369" r:id="rId17"/>
    <p:sldId id="415" r:id="rId18"/>
    <p:sldId id="400" r:id="rId19"/>
    <p:sldId id="372" r:id="rId20"/>
    <p:sldId id="373" r:id="rId21"/>
    <p:sldId id="374" r:id="rId22"/>
    <p:sldId id="375" r:id="rId23"/>
    <p:sldId id="376" r:id="rId24"/>
    <p:sldId id="377" r:id="rId25"/>
    <p:sldId id="378" r:id="rId26"/>
    <p:sldId id="379" r:id="rId27"/>
    <p:sldId id="380" r:id="rId28"/>
    <p:sldId id="407" r:id="rId29"/>
    <p:sldId id="408" r:id="rId30"/>
    <p:sldId id="384" r:id="rId31"/>
    <p:sldId id="409" r:id="rId32"/>
    <p:sldId id="385" r:id="rId33"/>
    <p:sldId id="387" r:id="rId34"/>
    <p:sldId id="345" r:id="rId35"/>
    <p:sldId id="401" r:id="rId36"/>
    <p:sldId id="402" r:id="rId37"/>
    <p:sldId id="411"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340" r:id="rId51"/>
    <p:sldId id="342" r:id="rId52"/>
    <p:sldId id="410" r:id="rId53"/>
    <p:sldId id="412" r:id="rId54"/>
    <p:sldId id="360" r:id="rId55"/>
    <p:sldId id="414" r:id="rId56"/>
    <p:sldId id="413" r:id="rId57"/>
    <p:sldId id="332" r:id="rId58"/>
    <p:sldId id="348" r:id="rId59"/>
    <p:sldId id="337" r:id="rId60"/>
    <p:sldId id="336" r:id="rId61"/>
    <p:sldId id="320" r:id="rId62"/>
    <p:sldId id="351" r:id="rId63"/>
    <p:sldId id="359" r:id="rId64"/>
    <p:sldId id="350" r:id="rId65"/>
    <p:sldId id="327" r:id="rId66"/>
    <p:sldId id="35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D8A753-8B8D-41AA-BE14-57B40646C4F1}">
          <p14:sldIdLst>
            <p14:sldId id="265"/>
            <p14:sldId id="357"/>
            <p14:sldId id="347"/>
            <p14:sldId id="326"/>
            <p14:sldId id="362"/>
            <p14:sldId id="364"/>
            <p14:sldId id="366"/>
            <p14:sldId id="368"/>
            <p14:sldId id="403"/>
            <p14:sldId id="404"/>
            <p14:sldId id="405"/>
            <p14:sldId id="406"/>
            <p14:sldId id="369"/>
            <p14:sldId id="415"/>
            <p14:sldId id="400"/>
            <p14:sldId id="372"/>
            <p14:sldId id="373"/>
            <p14:sldId id="374"/>
            <p14:sldId id="375"/>
            <p14:sldId id="376"/>
            <p14:sldId id="377"/>
            <p14:sldId id="378"/>
            <p14:sldId id="379"/>
            <p14:sldId id="380"/>
            <p14:sldId id="407"/>
            <p14:sldId id="408"/>
            <p14:sldId id="384"/>
            <p14:sldId id="409"/>
            <p14:sldId id="385"/>
            <p14:sldId id="387"/>
            <p14:sldId id="345"/>
            <p14:sldId id="401"/>
            <p14:sldId id="402"/>
            <p14:sldId id="411"/>
            <p14:sldId id="388"/>
            <p14:sldId id="389"/>
            <p14:sldId id="390"/>
            <p14:sldId id="391"/>
            <p14:sldId id="392"/>
            <p14:sldId id="393"/>
            <p14:sldId id="394"/>
            <p14:sldId id="395"/>
            <p14:sldId id="396"/>
            <p14:sldId id="397"/>
            <p14:sldId id="398"/>
            <p14:sldId id="399"/>
            <p14:sldId id="340"/>
            <p14:sldId id="342"/>
            <p14:sldId id="410"/>
            <p14:sldId id="412"/>
            <p14:sldId id="360"/>
            <p14:sldId id="414"/>
            <p14:sldId id="413"/>
          </p14:sldIdLst>
        </p14:section>
        <p14:section name="Concurrency" id="{85F9B963-56D7-4F5B-AE0C-7E005DC5124F}">
          <p14:sldIdLst>
            <p14:sldId id="332"/>
            <p14:sldId id="348"/>
            <p14:sldId id="337"/>
            <p14:sldId id="336"/>
            <p14:sldId id="320"/>
            <p14:sldId id="351"/>
          </p14:sldIdLst>
        </p14:section>
        <p14:section name="JDK Bundle" id="{C8F93F2B-7C2C-4E47-892F-0A6AC8A2E0DC}">
          <p14:sldIdLst>
            <p14:sldId id="359"/>
            <p14:sldId id="350"/>
            <p14:sldId id="327"/>
            <p14:sldId id="352"/>
          </p14:sldIdLst>
        </p14:section>
        <p14:section name="VM" id="{054B191A-C4BE-4738-9FA5-53FF26D8D19C}">
          <p14:sldIdLst/>
        </p14:section>
        <p14:section name="Backup Slides" id="{687088C6-198F-4CD7-81BB-8A6E5695B2BA}">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79396" autoAdjust="0"/>
  </p:normalViewPr>
  <p:slideViewPr>
    <p:cSldViewPr>
      <p:cViewPr>
        <p:scale>
          <a:sx n="60" d="100"/>
          <a:sy n="60" d="100"/>
        </p:scale>
        <p:origin x="-1674" y="0"/>
      </p:cViewPr>
      <p:guideLst>
        <p:guide orient="horz" pos="2160"/>
        <p:guide pos="2880"/>
      </p:guideLst>
    </p:cSldViewPr>
  </p:slideViewPr>
  <p:outlineViewPr>
    <p:cViewPr>
      <p:scale>
        <a:sx n="33" d="100"/>
        <a:sy n="33" d="100"/>
      </p:scale>
      <p:origin x="0" y="537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31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6CBB6-B8C6-4449-9889-7F8A1C59F640}" type="datetimeFigureOut">
              <a:rPr lang="en-US" smtClean="0"/>
              <a:pPr/>
              <a:t>10/27/2015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4B9975-7095-403E-8066-1465D2456D4A}" type="slidenum">
              <a:rPr lang="en-US" smtClean="0"/>
              <a:pPr/>
              <a:t>‹#›</a:t>
            </a:fld>
            <a:endParaRPr lang="en-US"/>
          </a:p>
        </p:txBody>
      </p:sp>
    </p:spTree>
    <p:extLst>
      <p:ext uri="{BB962C8B-B14F-4D97-AF65-F5344CB8AC3E}">
        <p14:creationId xmlns:p14="http://schemas.microsoft.com/office/powerpoint/2010/main" val="98452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4B9975-7095-403E-8066-1465D2456D4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dirty="0"/>
              <a:t>Functional Interface is a new term of Java 8</a:t>
            </a:r>
          </a:p>
          <a:p>
            <a:pPr marL="457200" lvl="0" indent="-317500" rtl="0">
              <a:spcBef>
                <a:spcPts val="0"/>
              </a:spcBef>
              <a:buClr>
                <a:srgbClr val="000000"/>
              </a:buClr>
              <a:buSzPct val="127272"/>
              <a:buFont typeface="Arial"/>
              <a:buChar char="-"/>
            </a:pPr>
            <a:r>
              <a:rPr lang="en" dirty="0"/>
              <a:t>The functional interface is an normal interface with only one abstract method.</a:t>
            </a:r>
          </a:p>
          <a:p>
            <a:pPr marL="457200" lvl="0" indent="-317500">
              <a:spcBef>
                <a:spcPts val="0"/>
              </a:spcBef>
              <a:buClr>
                <a:srgbClr val="000000"/>
              </a:buClr>
              <a:buSzPct val="127272"/>
              <a:buFont typeface="Arial"/>
              <a:buChar char="-"/>
            </a:pPr>
            <a:r>
              <a:rPr lang="en" dirty="0"/>
              <a:t>Take a look at the example here, the well-known Runnable and Comparator interface are now become functional interface, so what we can see here that the term of functional interface is new but all the interfaces back from previous Java versions are becoming functional interface without any needed of modification.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When we count the abstract method from an interface to check if it’s functional interface or not. The methods from Object class don’t count.</a:t>
            </a:r>
          </a:p>
          <a:p>
            <a:pPr marL="457200" lvl="0" indent="-317500" rtl="0">
              <a:spcBef>
                <a:spcPts val="0"/>
              </a:spcBef>
              <a:buClr>
                <a:srgbClr val="000000"/>
              </a:buClr>
              <a:buSzPct val="127272"/>
              <a:buFont typeface="Arial"/>
              <a:buChar char="-"/>
            </a:pPr>
            <a:r>
              <a:rPr lang="en"/>
              <a:t>Why some methods of the Object class sometimes are added to an interface? But most of the time and this is the reason because someone would like to redeclared methods from Object class in the interface in order to extend comments from Object’s class in order to give some special semantic and to add javadoc that might be different from Object class.</a:t>
            </a:r>
          </a:p>
          <a:p>
            <a:pPr marL="457200" lvl="0" indent="-317500" rtl="0">
              <a:spcBef>
                <a:spcPts val="0"/>
              </a:spcBef>
              <a:buClr>
                <a:srgbClr val="000000"/>
              </a:buClr>
              <a:buSzPct val="127272"/>
              <a:buFont typeface="Arial"/>
              <a:buChar char="-"/>
            </a:pPr>
            <a:r>
              <a:rPr lang="en"/>
              <a:t>http://grepcode.com/file_/repository.grepcode.com/java/root/jdk/openjdk/6-b14/java/util/Comparator.java/?v=source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By the default, the compiler of Java will automatically check if interface is a functional interface or not.</a:t>
            </a:r>
          </a:p>
          <a:p>
            <a:pPr marL="457200" lvl="0" indent="-317500">
              <a:spcBef>
                <a:spcPts val="0"/>
              </a:spcBef>
              <a:buClr>
                <a:srgbClr val="000000"/>
              </a:buClr>
              <a:buSzPct val="127272"/>
              <a:buFont typeface="Arial"/>
              <a:buChar char="-"/>
            </a:pPr>
            <a:r>
              <a:rPr lang="en"/>
              <a:t>But for convenience, the functional interface can be annotated inside the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It can be annotated by adding @FunctionalInterface on the top of the interface like the example below.</a:t>
            </a:r>
          </a:p>
          <a:p>
            <a:pPr marL="457200" lvl="0" indent="-317500" rtl="0">
              <a:spcBef>
                <a:spcPts val="0"/>
              </a:spcBef>
              <a:buClr>
                <a:srgbClr val="000000"/>
              </a:buClr>
              <a:buSzPct val="127272"/>
              <a:buFont typeface="Arial"/>
              <a:buChar char="-"/>
            </a:pPr>
            <a:r>
              <a:rPr lang="en"/>
              <a:t>By doing so, the IDE will help you to detect if it is a functional interface before compiler do its job.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a:spcBef>
                <a:spcPts val="0"/>
              </a:spcBef>
              <a:buClr>
                <a:srgbClr val="000000"/>
              </a:buClr>
              <a:buSzPct val="127272"/>
              <a:buFont typeface="Arial"/>
              <a:buChar char="-"/>
            </a:pPr>
            <a:r>
              <a:rPr lang="en"/>
              <a:t>In this example, I declared another abstract method in the functional interface and as you can see, with the annotation, the IDE will check and show an error message that this interface is not a functional interface. So you can immediately notice and correct the problem.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With the new term of functional interface defined in java 8.</a:t>
            </a:r>
          </a:p>
          <a:p>
            <a:pPr marL="457200" lvl="0" indent="-317500">
              <a:spcBef>
                <a:spcPts val="0"/>
              </a:spcBef>
              <a:buClr>
                <a:srgbClr val="000000"/>
              </a:buClr>
              <a:buSzPct val="127272"/>
              <a:buFont typeface="Arial"/>
              <a:buChar char="-"/>
            </a:pPr>
            <a:r>
              <a:rPr lang="en"/>
              <a:t>It also includes a brand new sets of functional interfaces.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All these functional interfaces are defined in new package named java.util.function.</a:t>
            </a:r>
          </a:p>
          <a:p>
            <a:pPr marL="457200" lvl="0" indent="-317500" rtl="0">
              <a:spcBef>
                <a:spcPts val="0"/>
              </a:spcBef>
              <a:buClr>
                <a:srgbClr val="000000"/>
              </a:buClr>
              <a:buSzPct val="127272"/>
              <a:buFont typeface="Arial"/>
              <a:buChar char="-"/>
            </a:pPr>
            <a:r>
              <a:rPr lang="en"/>
              <a:t>It contains around 43 interfaces and grouped into 4 categories as I listed below: Supplier, consumer, predicate, function.</a:t>
            </a:r>
          </a:p>
          <a:p>
            <a:pPr marL="457200" lvl="0" indent="-317500" rtl="0">
              <a:spcBef>
                <a:spcPts val="0"/>
              </a:spcBef>
              <a:buClr>
                <a:srgbClr val="000000"/>
              </a:buClr>
              <a:buSzPct val="127272"/>
              <a:buFont typeface="Arial"/>
              <a:buChar char="-"/>
            </a:pPr>
            <a:r>
              <a:rPr lang="en"/>
              <a:t>You will see and use it a lot when you working with Java 8 and lambda expression.</a:t>
            </a:r>
          </a:p>
          <a:p>
            <a:pPr marL="457200" lvl="0" indent="-317500" rtl="0">
              <a:spcBef>
                <a:spcPts val="0"/>
              </a:spcBef>
              <a:buClr>
                <a:srgbClr val="000000"/>
              </a:buClr>
              <a:buSzPct val="127272"/>
              <a:buFont typeface="Arial"/>
              <a:buChar char="-"/>
            </a:pPr>
            <a:r>
              <a:rPr lang="en"/>
              <a:t>In the scope of this presentation I will not go and explain for every interfaces. Instead, I will pick one of them to give you an example.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Classes implement interface that contains a default method, they can perform following:</a:t>
            </a:r>
            <a:r>
              <a:rPr lang="en" sz="1200" b="0" i="0" u="none" strike="noStrike" cap="none" baseline="0">
                <a:solidFill>
                  <a:schemeClr val="dk1"/>
                </a:solidFill>
                <a:latin typeface="Arial"/>
                <a:ea typeface="Arial"/>
                <a:cs typeface="Arial"/>
                <a:sym typeface="Arial"/>
                <a:rtl val="0"/>
              </a:rPr>
              <a:t/>
            </a:r>
            <a:br>
              <a:rPr lang="en" sz="1200" b="0" i="0" u="none" strike="noStrike" cap="none" baseline="0">
                <a:solidFill>
                  <a:schemeClr val="dk1"/>
                </a:solidFill>
                <a:latin typeface="Arial"/>
                <a:ea typeface="Arial"/>
                <a:cs typeface="Arial"/>
                <a:sym typeface="Arial"/>
                <a:rtl val="0"/>
              </a:rPr>
            </a:br>
            <a:endParaRPr lang="en" sz="12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 Not override the default method and will inherit the default method</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Override the default method similar to other methods we override in subclass</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Redeclare default method as abstract, which force subclass to override it</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300">
                <a:solidFill>
                  <a:schemeClr val="dk1"/>
                </a:solidFill>
              </a:rPr>
              <a:t>The body of a lambda expression is a block of code enclosed in braces. Like </a:t>
            </a:r>
          </a:p>
          <a:p>
            <a:pPr lvl="0" rtl="0">
              <a:lnSpc>
                <a:spcPct val="115000"/>
              </a:lnSpc>
              <a:spcBef>
                <a:spcPts val="0"/>
              </a:spcBef>
              <a:buNone/>
            </a:pPr>
            <a:r>
              <a:rPr lang="en" sz="1300">
                <a:solidFill>
                  <a:schemeClr val="dk1"/>
                </a:solidFill>
              </a:rPr>
              <a:t>a method's body, the body of a lambda expression may declare local variables; use statements including break, </a:t>
            </a:r>
          </a:p>
          <a:p>
            <a:pPr lvl="0" rtl="0">
              <a:lnSpc>
                <a:spcPct val="115000"/>
              </a:lnSpc>
              <a:spcBef>
                <a:spcPts val="0"/>
              </a:spcBef>
              <a:buNone/>
            </a:pPr>
            <a:r>
              <a:rPr lang="en" sz="1300">
                <a:solidFill>
                  <a:schemeClr val="dk1"/>
                </a:solidFill>
              </a:rPr>
              <a:t>continue, and return; throw exceptions, etc. </a:t>
            </a:r>
          </a:p>
          <a:p>
            <a:pPr lvl="0" rtl="0">
              <a:spcBef>
                <a:spcPts val="0"/>
              </a:spcBef>
              <a:buNone/>
            </a:pPr>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Classes implement interface that contains a default method, they can perform following:</a:t>
            </a:r>
            <a:r>
              <a:rPr lang="en" sz="1200" b="0" i="0" u="none" strike="noStrike" cap="none" baseline="0">
                <a:solidFill>
                  <a:schemeClr val="dk1"/>
                </a:solidFill>
                <a:latin typeface="Arial"/>
                <a:ea typeface="Arial"/>
                <a:cs typeface="Arial"/>
                <a:sym typeface="Arial"/>
                <a:rtl val="0"/>
              </a:rPr>
              <a:t/>
            </a:r>
            <a:br>
              <a:rPr lang="en" sz="1200" b="0" i="0" u="none" strike="noStrike" cap="none" baseline="0">
                <a:solidFill>
                  <a:schemeClr val="dk1"/>
                </a:solidFill>
                <a:latin typeface="Arial"/>
                <a:ea typeface="Arial"/>
                <a:cs typeface="Arial"/>
                <a:sym typeface="Arial"/>
                <a:rtl val="0"/>
              </a:rPr>
            </a:br>
            <a:endParaRPr lang="en" sz="12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1100" b="0" i="0" u="none" strike="noStrike" cap="none" baseline="0">
                <a:solidFill>
                  <a:schemeClr val="dk1"/>
                </a:solidFill>
                <a:latin typeface="Arial"/>
                <a:ea typeface="Arial"/>
                <a:cs typeface="Arial"/>
                <a:sym typeface="Arial"/>
                <a:rtl val="0"/>
              </a:rPr>
              <a:t>- Not override the default method and will inherit the default method</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Override the default method similar to other methods we override in subclass</a:t>
            </a:r>
            <a:br>
              <a:rPr lang="en" sz="1100" b="0" i="0" u="none" strike="noStrike" cap="none" baseline="0">
                <a:solidFill>
                  <a:schemeClr val="dk1"/>
                </a:solidFill>
                <a:latin typeface="Arial"/>
                <a:ea typeface="Arial"/>
                <a:cs typeface="Arial"/>
                <a:sym typeface="Arial"/>
                <a:rtl val="0"/>
              </a:rPr>
            </a:br>
            <a:r>
              <a:rPr lang="en" sz="1100" b="0" i="0" u="none" strike="noStrike" cap="none" baseline="0">
                <a:solidFill>
                  <a:schemeClr val="dk1"/>
                </a:solidFill>
                <a:latin typeface="Arial"/>
                <a:ea typeface="Arial"/>
                <a:cs typeface="Arial"/>
                <a:sym typeface="Arial"/>
                <a:rtl val="0"/>
              </a:rPr>
              <a:t>- Redeclare default method as abstract, which force subclass to override it</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4B9975-7095-403E-8066-1465D2456D4A}" type="slidenum">
              <a:rPr lang="en-US" smtClean="0"/>
              <a:pPr/>
              <a:t>31</a:t>
            </a:fld>
            <a:endParaRPr lang="en-US"/>
          </a:p>
        </p:txBody>
      </p:sp>
    </p:spTree>
    <p:extLst>
      <p:ext uri="{BB962C8B-B14F-4D97-AF65-F5344CB8AC3E}">
        <p14:creationId xmlns:p14="http://schemas.microsoft.com/office/powerpoint/2010/main" val="428997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8" name="Shape 4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Let’s talk about why the stream is efficient.</a:t>
            </a:r>
          </a:p>
          <a:p>
            <a:pPr marL="457200" lvl="0" indent="-317500" rtl="0">
              <a:spcBef>
                <a:spcPts val="0"/>
              </a:spcBef>
              <a:buClr>
                <a:srgbClr val="000000"/>
              </a:buClr>
              <a:buSzPct val="127272"/>
              <a:buFont typeface="Arial"/>
              <a:buChar char="-"/>
            </a:pPr>
            <a:r>
              <a:rPr lang="en"/>
              <a:t>Nowaday, most of computer are using multiple CPUs, so we will take advantages of that to the stream in order to process data parallelly.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Let’s talk about why the stream is efficient.</a:t>
            </a:r>
          </a:p>
          <a:p>
            <a:pPr marL="457200" lvl="0" indent="-317500" rtl="0">
              <a:spcBef>
                <a:spcPts val="0"/>
              </a:spcBef>
              <a:buClr>
                <a:srgbClr val="000000"/>
              </a:buClr>
              <a:buSzPct val="127272"/>
              <a:buFont typeface="Arial"/>
              <a:buChar char="-"/>
            </a:pPr>
            <a:r>
              <a:rPr lang="en"/>
              <a:t>Nowaday, most of computer are using multiple CPUs, so we will take advantages of that to the stream in order to process data parallelly.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4" name="Shape 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a:solidFill>
                <a:schemeClr val="dk1"/>
              </a:solidFill>
            </a:endParaRPr>
          </a:p>
          <a:p>
            <a:pPr lvl="0" rtl="0">
              <a:spcBef>
                <a:spcPts val="0"/>
              </a:spcBef>
              <a:buNone/>
            </a:pPr>
            <a:endParaRPr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Terminal operations return a result of a certain type instead of again a Stream.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2" name="Shape 4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Intermediate operations return the stream itself so you can chain multiple method calls in a row. Let’s learn important ones.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4B9975-7095-403E-8066-1465D2456D4A}" type="slidenum">
              <a:rPr lang="en-US" smtClean="0"/>
              <a:pPr/>
              <a:t>58</a:t>
            </a:fld>
            <a:endParaRPr lang="en-US"/>
          </a:p>
        </p:txBody>
      </p:sp>
    </p:spTree>
    <p:extLst>
      <p:ext uri="{BB962C8B-B14F-4D97-AF65-F5344CB8AC3E}">
        <p14:creationId xmlns:p14="http://schemas.microsoft.com/office/powerpoint/2010/main" val="448529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4B9975-7095-403E-8066-1465D2456D4A}" type="slidenum">
              <a:rPr lang="en-US" smtClean="0"/>
              <a:pPr/>
              <a:t>60</a:t>
            </a:fld>
            <a:endParaRPr lang="en-US"/>
          </a:p>
        </p:txBody>
      </p:sp>
    </p:spTree>
    <p:extLst>
      <p:ext uri="{BB962C8B-B14F-4D97-AF65-F5344CB8AC3E}">
        <p14:creationId xmlns:p14="http://schemas.microsoft.com/office/powerpoint/2010/main" val="420124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200">
                <a:solidFill>
                  <a:schemeClr val="dk1"/>
                </a:solidFill>
              </a:rPr>
              <a:t>So where exactly can you use lambdas? You can use a lambda expression in the context of a</a:t>
            </a:r>
          </a:p>
          <a:p>
            <a:pPr lvl="0" rtl="0">
              <a:lnSpc>
                <a:spcPct val="115000"/>
              </a:lnSpc>
              <a:spcBef>
                <a:spcPts val="0"/>
              </a:spcBef>
              <a:buNone/>
            </a:pPr>
            <a:r>
              <a:rPr lang="en" sz="1200">
                <a:solidFill>
                  <a:schemeClr val="dk1"/>
                </a:solidFill>
              </a:rPr>
              <a:t>functional interface. Don’t worry if this sounds abstract; we now explain in detail what this means and what a functional interface</a:t>
            </a:r>
          </a:p>
          <a:p>
            <a:pPr lvl="0" rtl="0">
              <a:lnSpc>
                <a:spcPct val="115000"/>
              </a:lnSpc>
              <a:spcBef>
                <a:spcPts val="0"/>
              </a:spcBef>
              <a:buNone/>
            </a:pPr>
            <a:r>
              <a:rPr lang="en" sz="1200">
                <a:solidFill>
                  <a:schemeClr val="dk1"/>
                </a:solidFill>
              </a:rPr>
              <a:t>is.</a:t>
            </a:r>
          </a:p>
          <a:p>
            <a:pPr lvl="0" rtl="0">
              <a:lnSpc>
                <a:spcPct val="115000"/>
              </a:lnSpc>
              <a:spcBef>
                <a:spcPts val="0"/>
              </a:spcBef>
              <a:buNone/>
            </a:pPr>
            <a:endParaRPr sz="1200">
              <a:solidFill>
                <a:schemeClr val="dk1"/>
              </a:solidFill>
            </a:endParaRPr>
          </a:p>
          <a:p>
            <a:pPr lvl="0" rtl="0">
              <a:lnSpc>
                <a:spcPct val="115000"/>
              </a:lnSpc>
              <a:spcBef>
                <a:spcPts val="0"/>
              </a:spcBef>
              <a:buNone/>
            </a:pPr>
            <a:endParaRPr sz="1200">
              <a:solidFill>
                <a:schemeClr val="dk1"/>
              </a:solidFill>
            </a:endParaRPr>
          </a:p>
          <a:p>
            <a:pPr lvl="0" rtl="0">
              <a:spcBef>
                <a:spcPts val="0"/>
              </a:spcBef>
              <a:buNone/>
            </a:pP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sz="1300" dirty="0">
              <a:solidFill>
                <a:schemeClr val="dk1"/>
              </a:solidFill>
            </a:endParaRPr>
          </a:p>
          <a:p>
            <a:pPr lvl="0" rtl="0">
              <a:spcBef>
                <a:spcPts val="0"/>
              </a:spcBef>
              <a:buNone/>
            </a:pPr>
            <a:r>
              <a:rPr lang="en-US" sz="1300" dirty="0" smtClean="0"/>
              <a:t>We need to assign the it to something and not leave the expression as it is;</a:t>
            </a:r>
            <a:endParaRPr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sz="1200" dirty="0">
                <a:solidFill>
                  <a:schemeClr val="dk1"/>
                </a:solidFill>
              </a:rPr>
              <a:t>Accessing outer scope variables from lambda expressions is very similar to anonymous objects. You can access final variables from the local outer scope as well as instance fields and static variables</a:t>
            </a:r>
          </a:p>
          <a:p>
            <a:pPr lvl="0" rtl="0">
              <a:lnSpc>
                <a:spcPct val="115000"/>
              </a:lnSpc>
              <a:spcBef>
                <a:spcPts val="0"/>
              </a:spcBef>
              <a:buNone/>
            </a:pPr>
            <a:endParaRPr sz="1300" dirty="0">
              <a:solidFill>
                <a:schemeClr val="dk1"/>
              </a:solidFill>
            </a:endParaRPr>
          </a:p>
          <a:p>
            <a:pPr lvl="0" rtl="0">
              <a:spcBef>
                <a:spcPts val="0"/>
              </a:spcBef>
              <a:buNone/>
            </a:pPr>
            <a:endParaRPr sz="1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154565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40114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57325"/>
            <a:ext cx="8229600" cy="4713288"/>
          </a:xfrm>
        </p:spPr>
        <p:txBody>
          <a:bodyPr>
            <a:normAutofit/>
          </a:bodyPr>
          <a:lstStyle>
            <a:lvl1pPr marL="284163" indent="-227013">
              <a:spcBef>
                <a:spcPts val="672"/>
              </a:spcBef>
              <a:defRPr sz="2800">
                <a:latin typeface="Calibri" pitchFamily="34" charset="0"/>
              </a:defRPr>
            </a:lvl1pPr>
            <a:lvl2pPr marL="630238" indent="-285750">
              <a:spcBef>
                <a:spcPts val="480"/>
              </a:spcBef>
              <a:spcAft>
                <a:spcPts val="0"/>
              </a:spcAft>
              <a:defRPr sz="2000">
                <a:solidFill>
                  <a:schemeClr val="tx1">
                    <a:lumMod val="60000"/>
                    <a:lumOff val="40000"/>
                  </a:schemeClr>
                </a:solidFill>
                <a:latin typeface="Calibri" pitchFamily="34" charset="0"/>
              </a:defRPr>
            </a:lvl2pPr>
            <a:lvl3pPr marL="974725" indent="-284163">
              <a:spcBef>
                <a:spcPts val="480"/>
              </a:spcBef>
              <a:spcAft>
                <a:spcPts val="0"/>
              </a:spcAft>
              <a:buFont typeface="Wingdings" pitchFamily="2" charset="2"/>
              <a:buChar char="§"/>
              <a:defRPr sz="1600" baseline="0">
                <a:solidFill>
                  <a:srgbClr val="0070C0"/>
                </a:solidFill>
                <a:latin typeface="Calibri" pitchFamily="34" charset="0"/>
              </a:defRPr>
            </a:lvl3pPr>
            <a:lvl4pPr marL="1314450" indent="-285750">
              <a:spcBef>
                <a:spcPts val="480"/>
              </a:spcBef>
              <a:spcAft>
                <a:spcPts val="0"/>
              </a:spcAft>
              <a:tabLst/>
              <a:defRPr sz="2000" baseline="0">
                <a:solidFill>
                  <a:schemeClr val="tx1">
                    <a:lumMod val="60000"/>
                    <a:lumOff val="40000"/>
                  </a:schemeClr>
                </a:solidFill>
                <a:latin typeface="Calibri" pitchFamily="34" charset="0"/>
              </a:defRPr>
            </a:lvl4pPr>
            <a:lvl5pPr marL="1716088" indent="-284163">
              <a:spcBef>
                <a:spcPts val="480"/>
              </a:spcBef>
              <a:spcAft>
                <a:spcPts val="0"/>
              </a:spcAft>
              <a:buFont typeface="Arial" pitchFamily="34" charset="0"/>
              <a:buChar char="•"/>
              <a:defRPr sz="2000" baseline="0">
                <a:solidFill>
                  <a:schemeClr val="tx1">
                    <a:lumMod val="60000"/>
                    <a:lumOff val="40000"/>
                  </a:schemeClr>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0" name="Slide Number Placeholder 9"/>
          <p:cNvSpPr>
            <a:spLocks noGrp="1"/>
          </p:cNvSpPr>
          <p:nvPr>
            <p:ph type="sldNum" sz="quarter" idx="10"/>
          </p:nvPr>
        </p:nvSpPr>
        <p:spPr/>
        <p:txBody>
          <a:bodyPr/>
          <a:lstStyle/>
          <a:p>
            <a:fld id="{545D5931-4950-A64C-A895-021A92A9FD2F}"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13E614-2AFD-4015-81D3-02F46B7477E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408844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3E614-2AFD-4015-81D3-02F46B7477E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76915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13E614-2AFD-4015-81D3-02F46B7477E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209055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13E614-2AFD-4015-81D3-02F46B7477EC}"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49474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13E614-2AFD-4015-81D3-02F46B7477EC}" type="datetimeFigureOut">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8269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13E614-2AFD-4015-81D3-02F46B7477EC}" type="datetimeFigureOut">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60631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3E614-2AFD-4015-81D3-02F46B7477EC}" type="datetimeFigureOut">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272711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13E614-2AFD-4015-81D3-02F46B7477EC}"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303495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14566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13E614-2AFD-4015-81D3-02F46B7477EC}"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71812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3E614-2AFD-4015-81D3-02F46B7477E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316668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3E614-2AFD-4015-81D3-02F46B7477E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8FB15-B8AE-4424-A908-1A89CD39AD34}" type="slidenum">
              <a:rPr lang="en-US" smtClean="0"/>
              <a:t>‹#›</a:t>
            </a:fld>
            <a:endParaRPr lang="en-US"/>
          </a:p>
        </p:txBody>
      </p:sp>
    </p:spTree>
    <p:extLst>
      <p:ext uri="{BB962C8B-B14F-4D97-AF65-F5344CB8AC3E}">
        <p14:creationId xmlns:p14="http://schemas.microsoft.com/office/powerpoint/2010/main" val="348373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E253CC-AD70-470D-AAAA-BBD5DAE863EE}"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295344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253CC-AD70-470D-AAAA-BBD5DAE863EE}"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273719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E253CC-AD70-470D-AAAA-BBD5DAE863EE}"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217486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E253CC-AD70-470D-AAAA-BBD5DAE863EE}"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22995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E253CC-AD70-470D-AAAA-BBD5DAE863EE}" type="datetimeFigureOut">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287185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E253CC-AD70-470D-AAAA-BBD5DAE863EE}" type="datetimeFigureOut">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355363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253CC-AD70-470D-AAAA-BBD5DAE863EE}" type="datetimeFigureOut">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319274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47EF4-41B2-4865-90A6-78799D32BC6F}"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314876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253CC-AD70-470D-AAAA-BBD5DAE863EE}"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282517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253CC-AD70-470D-AAAA-BBD5DAE863EE}"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141748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253CC-AD70-470D-AAAA-BBD5DAE863EE}"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151674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253CC-AD70-470D-AAAA-BBD5DAE863EE}"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7FCFC-BC5B-4A89-9306-E5CC9F409624}" type="slidenum">
              <a:rPr lang="en-US" smtClean="0"/>
              <a:t>‹#›</a:t>
            </a:fld>
            <a:endParaRPr lang="en-US"/>
          </a:p>
        </p:txBody>
      </p:sp>
    </p:spTree>
    <p:extLst>
      <p:ext uri="{BB962C8B-B14F-4D97-AF65-F5344CB8AC3E}">
        <p14:creationId xmlns:p14="http://schemas.microsoft.com/office/powerpoint/2010/main" val="347884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October 27,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D5931-4950-A64C-A895-021A92A9FD2F}"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647EF4-41B2-4865-90A6-78799D32BC6F}"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F4206-CC36-4BFC-AEC2-69F044AFA04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647EF4-41B2-4865-90A6-78799D32BC6F}" type="datetimeFigureOut">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47EF4-41B2-4865-90A6-78799D32BC6F}" type="datetimeFigureOut">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47EF4-41B2-4865-90A6-78799D32BC6F}" type="datetimeFigureOut">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411147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47EF4-41B2-4865-90A6-78799D32BC6F}" type="datetimeFigureOut">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47647EF4-41B2-4865-90A6-78799D32BC6F}" type="datetimeFigureOut">
              <a:rPr lang="en-US" smtClean="0"/>
              <a:t>10/27/2015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47EF4-41B2-4865-90A6-78799D32BC6F}"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5" name="Shape 15"/>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947332"/>
            <a:ext cx="82296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09499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p:nvPr/>
        </p:nvSpPr>
        <p:spPr>
          <a:xfrm>
            <a:off x="0" y="5875078"/>
            <a:ext cx="8686800" cy="6927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30" name="Shape 30"/>
          <p:cNvSpPr txBox="1">
            <a:spLocks noGrp="1"/>
          </p:cNvSpPr>
          <p:nvPr>
            <p:ph type="body" idx="1"/>
          </p:nvPr>
        </p:nvSpPr>
        <p:spPr>
          <a:xfrm>
            <a:off x="457200" y="5875078"/>
            <a:ext cx="8229600" cy="692700"/>
          </a:xfrm>
          <a:prstGeom prst="rect">
            <a:avLst/>
          </a:prstGeom>
        </p:spPr>
        <p:txBody>
          <a:bodyPr lIns="91425" tIns="91425" rIns="91425" bIns="91425" anchor="ctr" anchorCtr="0"/>
          <a:lstStyle>
            <a:lvl1pPr>
              <a:spcBef>
                <a:spcPts val="0"/>
              </a:spcBef>
              <a:buClr>
                <a:schemeClr val="lt1"/>
              </a:buClr>
              <a:buSzPct val="100000"/>
              <a:buNone/>
              <a:defRPr sz="2400" b="1">
                <a:solidFill>
                  <a:schemeClr val="lt1"/>
                </a:solidFill>
              </a:defRPr>
            </a:lvl1pPr>
          </a:lstStyle>
          <a:p>
            <a:endParaRPr/>
          </a:p>
        </p:txBody>
      </p:sp>
      <p:sp>
        <p:nvSpPr>
          <p:cNvPr id="31" name="Shape 3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8025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47EF4-41B2-4865-90A6-78799D32BC6F}" type="datetimeFigureOut">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417244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47EF4-41B2-4865-90A6-78799D32BC6F}" type="datetimeFigureOut">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28921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47EF4-41B2-4865-90A6-78799D32BC6F}"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67471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47EF4-41B2-4865-90A6-78799D32BC6F}"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247867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47EF4-41B2-4865-90A6-78799D32BC6F}"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F4206-CC36-4BFC-AEC2-69F044AFA041}" type="slidenum">
              <a:rPr lang="en-US" smtClean="0"/>
              <a:t>‹#›</a:t>
            </a:fld>
            <a:endParaRPr lang="en-US"/>
          </a:p>
        </p:txBody>
      </p:sp>
    </p:spTree>
    <p:extLst>
      <p:ext uri="{BB962C8B-B14F-4D97-AF65-F5344CB8AC3E}">
        <p14:creationId xmlns:p14="http://schemas.microsoft.com/office/powerpoint/2010/main" val="270275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47EF4-41B2-4865-90A6-78799D32BC6F}" type="datetimeFigureOut">
              <a:rPr lang="en-US" smtClean="0"/>
              <a:t>10/27/2015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F4206-CC36-4BFC-AEC2-69F044AFA041}" type="slidenum">
              <a:rPr lang="en-US" smtClean="0"/>
              <a:t>‹#›</a:t>
            </a:fld>
            <a:endParaRPr lang="en-US"/>
          </a:p>
        </p:txBody>
      </p:sp>
    </p:spTree>
    <p:extLst>
      <p:ext uri="{BB962C8B-B14F-4D97-AF65-F5344CB8AC3E}">
        <p14:creationId xmlns:p14="http://schemas.microsoft.com/office/powerpoint/2010/main" val="806146216"/>
      </p:ext>
    </p:extLst>
  </p:cSld>
  <p:clrMap bg1="lt1" tx1="dk1" bg2="lt2" tx2="dk2" accent1="accent1" accent2="accent2" accent3="accent3" accent4="accent4" accent5="accent5" accent6="accent6" hlink="hlink" folHlink="folHlink"/>
  <p:sldLayoutIdLst>
    <p:sldLayoutId id="2147483719"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E614-2AFD-4015-81D3-02F46B7477EC}" type="datetimeFigureOut">
              <a:rPr lang="en-US" smtClean="0"/>
              <a:t>10/27/2015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8FB15-B8AE-4424-A908-1A89CD39AD34}" type="slidenum">
              <a:rPr lang="en-US" smtClean="0"/>
              <a:t>‹#›</a:t>
            </a:fld>
            <a:endParaRPr lang="en-US"/>
          </a:p>
        </p:txBody>
      </p:sp>
    </p:spTree>
    <p:extLst>
      <p:ext uri="{BB962C8B-B14F-4D97-AF65-F5344CB8AC3E}">
        <p14:creationId xmlns:p14="http://schemas.microsoft.com/office/powerpoint/2010/main" val="2279793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253CC-AD70-470D-AAAA-BBD5DAE863EE}" type="datetimeFigureOut">
              <a:rPr lang="en-US" smtClean="0"/>
              <a:t>10/27/2015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7FCFC-BC5B-4A89-9306-E5CC9F409624}" type="slidenum">
              <a:rPr lang="en-US" smtClean="0"/>
              <a:t>‹#›</a:t>
            </a:fld>
            <a:endParaRPr lang="en-US"/>
          </a:p>
        </p:txBody>
      </p:sp>
    </p:spTree>
    <p:extLst>
      <p:ext uri="{BB962C8B-B14F-4D97-AF65-F5344CB8AC3E}">
        <p14:creationId xmlns:p14="http://schemas.microsoft.com/office/powerpoint/2010/main" val="209214374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47647EF4-41B2-4865-90A6-78799D32BC6F}" type="datetimeFigureOut">
              <a:rPr lang="en-US" smtClean="0"/>
              <a:t>10/27/2015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87F4206-CC36-4BFC-AEC2-69F044AFA0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0.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0.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Java_virtual_machine" TargetMode="External"/><Relationship Id="rId2" Type="http://schemas.openxmlformats.org/officeDocument/2006/relationships/hyperlink" Target="https://en.wikipedia.org/wiki/Garbage_collection_(computer_science)" TargetMode="External"/><Relationship Id="rId1" Type="http://schemas.openxmlformats.org/officeDocument/2006/relationships/slideLayout" Target="../slideLayouts/slideLayout35.xml"/><Relationship Id="rId5" Type="http://schemas.openxmlformats.org/officeDocument/2006/relationships/hyperlink" Target="https://en.wikipedia.org/wiki/Compiler" TargetMode="External"/><Relationship Id="rId4" Type="http://schemas.openxmlformats.org/officeDocument/2006/relationships/hyperlink" Target="https://en.wikipedia.org/wiki/Data_synchronizati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0.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5.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40.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53828" y="1561139"/>
            <a:ext cx="6164623" cy="1204306"/>
          </a:xfrm>
        </p:spPr>
        <p:txBody>
          <a:bodyPr>
            <a:noAutofit/>
          </a:bodyPr>
          <a:lstStyle/>
          <a:p>
            <a:r>
              <a:rPr lang="en-US" sz="4400" dirty="0"/>
              <a:t>Java 8 Introduction	</a:t>
            </a:r>
          </a:p>
        </p:txBody>
      </p:sp>
      <p:sp>
        <p:nvSpPr>
          <p:cNvPr id="3" name="Subtitle 2"/>
          <p:cNvSpPr>
            <a:spLocks noGrp="1"/>
          </p:cNvSpPr>
          <p:nvPr>
            <p:ph type="subTitle" idx="1"/>
          </p:nvPr>
        </p:nvSpPr>
        <p:spPr/>
        <p:txBody>
          <a:bodyPr/>
          <a:lstStyle/>
          <a:p>
            <a:r>
              <a:rPr lang="en-US" dirty="0"/>
              <a:t>A new way of programming !</a:t>
            </a:r>
          </a:p>
          <a:p>
            <a:endParaRPr lang="en-US" dirty="0"/>
          </a:p>
        </p:txBody>
      </p:sp>
      <p:sp>
        <p:nvSpPr>
          <p:cNvPr id="4" name="TextBox 3"/>
          <p:cNvSpPr txBox="1"/>
          <p:nvPr/>
        </p:nvSpPr>
        <p:spPr>
          <a:xfrm>
            <a:off x="5715000" y="6011614"/>
            <a:ext cx="3048000" cy="846386"/>
          </a:xfrm>
          <a:prstGeom prst="rect">
            <a:avLst/>
          </a:prstGeom>
          <a:noFill/>
        </p:spPr>
        <p:txBody>
          <a:bodyPr wrap="square" rtlCol="0">
            <a:spAutoFit/>
          </a:bodyPr>
          <a:lstStyle/>
          <a:p>
            <a:r>
              <a:rPr lang="en-US" sz="2000" b="1" spc="-100" dirty="0" smtClean="0">
                <a:solidFill>
                  <a:schemeClr val="bg1"/>
                </a:solidFill>
                <a:latin typeface="+mj-lt"/>
                <a:ea typeface="+mj-ea"/>
                <a:cs typeface="Arial"/>
              </a:rPr>
              <a:t>Author : Harsh Kava</a:t>
            </a:r>
          </a:p>
          <a:p>
            <a:r>
              <a:rPr lang="en-US" sz="2000" b="1" spc="-100" dirty="0" smtClean="0">
                <a:solidFill>
                  <a:schemeClr val="bg1"/>
                </a:solidFill>
                <a:latin typeface="+mj-lt"/>
                <a:ea typeface="+mj-ea"/>
                <a:cs typeface="Arial"/>
              </a:rPr>
              <a:t>Date : Oct 2015</a:t>
            </a:r>
            <a:endParaRPr lang="en-US" sz="1400" b="1" spc="-100" dirty="0" smtClean="0">
              <a:solidFill>
                <a:schemeClr val="bg1"/>
              </a:solidFill>
              <a:latin typeface="+mj-lt"/>
              <a:ea typeface="+mj-ea"/>
              <a:cs typeface="Arial"/>
            </a:endParaRPr>
          </a:p>
          <a:p>
            <a:endParaRPr lang="en-US" sz="800" dirty="0">
              <a:solidFill>
                <a:srgbClr val="FFC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654" y="3429000"/>
            <a:ext cx="4725346" cy="243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4"/>
        <p:cNvGrpSpPr/>
        <p:nvPr/>
      </p:nvGrpSpPr>
      <p:grpSpPr>
        <a:xfrm>
          <a:off x="0" y="0"/>
          <a:ext cx="0" cy="0"/>
          <a:chOff x="0" y="0"/>
          <a:chExt cx="0" cy="0"/>
        </a:xfrm>
      </p:grpSpPr>
      <p:sp>
        <p:nvSpPr>
          <p:cNvPr id="146" name="Shape 146"/>
          <p:cNvSpPr txBox="1">
            <a:spLocks noGrp="1"/>
          </p:cNvSpPr>
          <p:nvPr>
            <p:ph type="title" idx="4294967295"/>
          </p:nvPr>
        </p:nvSpPr>
        <p:spPr>
          <a:xfrm>
            <a:off x="0" y="280988"/>
            <a:ext cx="8229600" cy="1516062"/>
          </a:xfrm>
          <a:prstGeom prst="rect">
            <a:avLst/>
          </a:prstGeom>
        </p:spPr>
        <p:txBody>
          <a:bodyPr lIns="91425" tIns="91425" rIns="91425" bIns="91425" anchor="t" anchorCtr="0">
            <a:noAutofit/>
          </a:bodyPr>
          <a:lstStyle/>
          <a:p>
            <a:pPr lvl="0" rtl="0">
              <a:spcBef>
                <a:spcPts val="0"/>
              </a:spcBef>
              <a:buNone/>
            </a:pPr>
            <a:r>
              <a:rPr lang="en" dirty="0"/>
              <a:t>Lambda Expression</a:t>
            </a:r>
          </a:p>
        </p:txBody>
      </p:sp>
      <p:sp>
        <p:nvSpPr>
          <p:cNvPr id="5" name="TextBox 4"/>
          <p:cNvSpPr txBox="1"/>
          <p:nvPr/>
        </p:nvSpPr>
        <p:spPr>
          <a:xfrm>
            <a:off x="533400" y="1387421"/>
            <a:ext cx="5105400" cy="646331"/>
          </a:xfrm>
          <a:prstGeom prst="rect">
            <a:avLst/>
          </a:prstGeom>
          <a:noFill/>
        </p:spPr>
        <p:txBody>
          <a:bodyPr wrap="square" rtlCol="0">
            <a:spAutoFit/>
          </a:bodyPr>
          <a:lstStyle/>
          <a:p>
            <a:pPr lvl="0"/>
            <a:r>
              <a:rPr lang="en-US" b="1" dirty="0">
                <a:latin typeface="Titillium"/>
                <a:cs typeface="Arial" pitchFamily="34" charset="0"/>
              </a:rPr>
              <a:t>The event handling </a:t>
            </a:r>
            <a:r>
              <a:rPr lang="en-US" b="1" dirty="0" smtClean="0">
                <a:latin typeface="Titillium"/>
                <a:cs typeface="Arial" pitchFamily="34" charset="0"/>
              </a:rPr>
              <a:t>:</a:t>
            </a:r>
            <a:endParaRPr lang="en-US" sz="1000" b="1" dirty="0">
              <a:latin typeface="Arial" pitchFamily="34" charset="0"/>
              <a:cs typeface="Arial" pitchFamily="34" charset="0"/>
            </a:endParaRP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656205186"/>
              </p:ext>
            </p:extLst>
          </p:nvPr>
        </p:nvGraphicFramePr>
        <p:xfrm>
          <a:off x="914400" y="1828800"/>
          <a:ext cx="7351399" cy="3627120"/>
        </p:xfrm>
        <a:graphic>
          <a:graphicData uri="http://schemas.openxmlformats.org/drawingml/2006/table">
            <a:tbl>
              <a:tblPr/>
              <a:tblGrid>
                <a:gridCol w="7351399"/>
              </a:tblGrid>
              <a:tr h="3579812">
                <a:tc>
                  <a:txBody>
                    <a:bodyPr/>
                    <a:lstStyle/>
                    <a:p>
                      <a:pPr algn="l" rtl="0" fontAlgn="base"/>
                      <a:r>
                        <a:rPr lang="en-US" sz="1700" b="0" i="0" dirty="0">
                          <a:solidFill>
                            <a:srgbClr val="FF0000"/>
                          </a:solidFill>
                          <a:effectLst/>
                          <a:latin typeface="Consolas"/>
                        </a:rPr>
                        <a:t>//Old way:</a:t>
                      </a:r>
                    </a:p>
                    <a:p>
                      <a:pPr algn="l" rtl="0" fontAlgn="base"/>
                      <a:r>
                        <a:rPr lang="en-US" sz="1700" b="0" i="0" dirty="0" err="1">
                          <a:effectLst/>
                          <a:latin typeface="Consolas"/>
                        </a:rPr>
                        <a:t>button.addActionListener</a:t>
                      </a:r>
                      <a:r>
                        <a:rPr lang="en-US" sz="1700" b="0" i="0" dirty="0">
                          <a:effectLst/>
                          <a:latin typeface="Consolas"/>
                        </a:rPr>
                        <a:t>(new </a:t>
                      </a:r>
                      <a:r>
                        <a:rPr lang="en-US" sz="1700" b="0" i="0" dirty="0" err="1">
                          <a:effectLst/>
                          <a:latin typeface="Consolas"/>
                        </a:rPr>
                        <a:t>ActionListener</a:t>
                      </a:r>
                      <a:r>
                        <a:rPr lang="en-US" sz="1700" b="0" i="0" dirty="0">
                          <a:effectLst/>
                          <a:latin typeface="Consolas"/>
                        </a:rPr>
                        <a:t>() {</a:t>
                      </a:r>
                    </a:p>
                    <a:p>
                      <a:pPr algn="l" rtl="0" fontAlgn="base"/>
                      <a:r>
                        <a:rPr lang="en-US" sz="1700" b="0" i="0" dirty="0">
                          <a:effectLst/>
                          <a:latin typeface="Consolas"/>
                        </a:rPr>
                        <a:t>    @Override</a:t>
                      </a:r>
                    </a:p>
                    <a:p>
                      <a:pPr algn="l" rtl="0" fontAlgn="base"/>
                      <a:r>
                        <a:rPr lang="en-US" sz="1700" b="0" i="0" dirty="0">
                          <a:effectLst/>
                          <a:latin typeface="Consolas"/>
                        </a:rPr>
                        <a:t>    public void </a:t>
                      </a:r>
                      <a:r>
                        <a:rPr lang="en-US" sz="1700" b="0" i="0" dirty="0" err="1">
                          <a:effectLst/>
                          <a:latin typeface="Consolas"/>
                        </a:rPr>
                        <a:t>actionPerformed</a:t>
                      </a:r>
                      <a:r>
                        <a:rPr lang="en-US" sz="1700" b="0" i="0" dirty="0">
                          <a:effectLst/>
                          <a:latin typeface="Consolas"/>
                        </a:rPr>
                        <a:t>(</a:t>
                      </a:r>
                      <a:r>
                        <a:rPr lang="en-US" sz="1700" b="0" i="0" dirty="0" err="1">
                          <a:effectLst/>
                          <a:latin typeface="Consolas"/>
                        </a:rPr>
                        <a:t>ActionEvent</a:t>
                      </a:r>
                      <a:r>
                        <a:rPr lang="en-US" sz="1700" b="0" i="0" dirty="0">
                          <a:effectLst/>
                          <a:latin typeface="Consolas"/>
                        </a:rPr>
                        <a:t> e) {</a:t>
                      </a:r>
                    </a:p>
                    <a:p>
                      <a:pPr algn="l" rtl="0" fontAlgn="base"/>
                      <a:r>
                        <a:rPr lang="en-US" sz="1700" b="0" i="0" dirty="0">
                          <a:effectLst/>
                          <a:latin typeface="Consolas"/>
                        </a:rPr>
                        <a:t>        </a:t>
                      </a:r>
                      <a:r>
                        <a:rPr lang="en-US" sz="1700" b="0" i="0" dirty="0" err="1">
                          <a:effectLst/>
                          <a:latin typeface="Consolas"/>
                        </a:rPr>
                        <a:t>System.out.println</a:t>
                      </a:r>
                      <a:r>
                        <a:rPr lang="en-US" sz="1700" b="0" i="0" dirty="0">
                          <a:effectLst/>
                          <a:latin typeface="Consolas"/>
                        </a:rPr>
                        <a:t>("The button was clicked using old fashion code!");</a:t>
                      </a:r>
                    </a:p>
                    <a:p>
                      <a:pPr algn="l" rtl="0" fontAlgn="base"/>
                      <a:r>
                        <a:rPr lang="en-US" sz="1700" b="0" i="0" dirty="0">
                          <a:effectLst/>
                          <a:latin typeface="Consolas"/>
                        </a:rPr>
                        <a:t>    }</a:t>
                      </a:r>
                    </a:p>
                    <a:p>
                      <a:pPr algn="l" rtl="0" fontAlgn="base"/>
                      <a:r>
                        <a:rPr lang="en-US" sz="1700" b="0" i="0" dirty="0">
                          <a:effectLst/>
                          <a:latin typeface="Consolas"/>
                        </a:rPr>
                        <a:t>});</a:t>
                      </a:r>
                    </a:p>
                    <a:p>
                      <a:pPr algn="l" rtl="0" fontAlgn="base"/>
                      <a:r>
                        <a:rPr lang="en-US" sz="1700" b="0" i="0" dirty="0">
                          <a:effectLst/>
                          <a:latin typeface="Consolas"/>
                        </a:rPr>
                        <a:t> </a:t>
                      </a:r>
                    </a:p>
                    <a:p>
                      <a:pPr algn="l" rtl="0" fontAlgn="base"/>
                      <a:r>
                        <a:rPr lang="en-US" sz="1700" b="0" i="0" dirty="0">
                          <a:solidFill>
                            <a:srgbClr val="FF0000"/>
                          </a:solidFill>
                          <a:effectLst/>
                          <a:latin typeface="Consolas"/>
                        </a:rPr>
                        <a:t>//New way:</a:t>
                      </a:r>
                    </a:p>
                    <a:p>
                      <a:pPr algn="l" rtl="0" fontAlgn="base"/>
                      <a:r>
                        <a:rPr lang="en-US" sz="1700" b="0" i="0" dirty="0" err="1">
                          <a:effectLst/>
                          <a:latin typeface="Consolas"/>
                        </a:rPr>
                        <a:t>button.addActionListener</a:t>
                      </a:r>
                      <a:r>
                        <a:rPr lang="en-US" sz="1700" b="0" i="0" dirty="0">
                          <a:effectLst/>
                          <a:latin typeface="Consolas"/>
                        </a:rPr>
                        <a:t>( (e) -&gt; {</a:t>
                      </a:r>
                    </a:p>
                    <a:p>
                      <a:pPr algn="l" rtl="0" fontAlgn="base"/>
                      <a:r>
                        <a:rPr lang="en-US" sz="1700" b="0" i="0" dirty="0">
                          <a:effectLst/>
                          <a:latin typeface="Consolas"/>
                        </a:rPr>
                        <a:t>        </a:t>
                      </a:r>
                      <a:r>
                        <a:rPr lang="en-US" sz="1700" b="0" i="0" dirty="0" err="1">
                          <a:effectLst/>
                          <a:latin typeface="Consolas"/>
                        </a:rPr>
                        <a:t>System.out.println</a:t>
                      </a:r>
                      <a:r>
                        <a:rPr lang="en-US" sz="1700" b="0" i="0" dirty="0">
                          <a:effectLst/>
                          <a:latin typeface="Consolas"/>
                        </a:rPr>
                        <a:t>("The button was clicked. From lambda expressions !");</a:t>
                      </a:r>
                    </a:p>
                    <a:p>
                      <a:pPr algn="l" rtl="0" fontAlgn="base"/>
                      <a:r>
                        <a:rPr lang="en-US" sz="1700" b="0" i="0" dirty="0">
                          <a:effectLst/>
                          <a:latin typeface="Consolas"/>
                        </a:rPr>
                        <a: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51084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3989477"/>
              </p:ext>
            </p:extLst>
          </p:nvPr>
        </p:nvGraphicFramePr>
        <p:xfrm>
          <a:off x="1219200" y="1676400"/>
          <a:ext cx="6085342" cy="3657600"/>
        </p:xfrm>
        <a:graphic>
          <a:graphicData uri="http://schemas.openxmlformats.org/drawingml/2006/table">
            <a:tbl>
              <a:tblPr/>
              <a:tblGrid>
                <a:gridCol w="6085342"/>
              </a:tblGrid>
              <a:tr h="2509044">
                <a:tc>
                  <a:txBody>
                    <a:bodyPr/>
                    <a:lstStyle/>
                    <a:p>
                      <a:pPr algn="l" rtl="0" fontAlgn="base"/>
                      <a:r>
                        <a:rPr lang="en-US" sz="1600" b="0" i="0" dirty="0">
                          <a:solidFill>
                            <a:srgbClr val="FF0000"/>
                          </a:solidFill>
                          <a:effectLst/>
                          <a:latin typeface="Consolas"/>
                        </a:rPr>
                        <a:t>//Old way:</a:t>
                      </a:r>
                    </a:p>
                    <a:p>
                      <a:pPr algn="l" rtl="0" fontAlgn="base"/>
                      <a:r>
                        <a:rPr lang="en-US" sz="1600" b="0" i="0" dirty="0">
                          <a:effectLst/>
                          <a:latin typeface="Consolas"/>
                        </a:rPr>
                        <a:t>List&lt;Integer&gt; list = </a:t>
                      </a:r>
                      <a:r>
                        <a:rPr lang="en-US" sz="1600" b="0" i="0" dirty="0" err="1">
                          <a:effectLst/>
                          <a:latin typeface="Consolas"/>
                        </a:rPr>
                        <a:t>Arrays.asList</a:t>
                      </a:r>
                      <a:r>
                        <a:rPr lang="en-US" sz="1600" b="0" i="0" dirty="0">
                          <a:effectLst/>
                          <a:latin typeface="Consolas"/>
                        </a:rPr>
                        <a:t>(1, 2, 3, 4, 5, 6, 7);</a:t>
                      </a:r>
                    </a:p>
                    <a:p>
                      <a:pPr algn="l" rtl="0" fontAlgn="base"/>
                      <a:r>
                        <a:rPr lang="en-US" sz="1600" b="0" i="0" dirty="0">
                          <a:effectLst/>
                          <a:latin typeface="Consolas"/>
                        </a:rPr>
                        <a:t>for(Integer n: list) {</a:t>
                      </a:r>
                    </a:p>
                    <a:p>
                      <a:pPr algn="l" rtl="0" fontAlgn="base"/>
                      <a:r>
                        <a:rPr lang="en-US" sz="1600" b="0" i="0" dirty="0">
                          <a:effectLst/>
                          <a:latin typeface="Consolas"/>
                        </a:rPr>
                        <a:t>    </a:t>
                      </a:r>
                      <a:r>
                        <a:rPr lang="en-US" sz="1600" b="0" i="0" dirty="0" err="1">
                          <a:effectLst/>
                          <a:latin typeface="Consolas"/>
                        </a:rPr>
                        <a:t>System.out.println</a:t>
                      </a:r>
                      <a:r>
                        <a:rPr lang="en-US" sz="1600" b="0" i="0" dirty="0">
                          <a:effectLst/>
                          <a:latin typeface="Consolas"/>
                        </a:rPr>
                        <a:t>(n);</a:t>
                      </a:r>
                    </a:p>
                    <a:p>
                      <a:pPr algn="l" rtl="0" fontAlgn="base"/>
                      <a:r>
                        <a:rPr lang="en-US" sz="1600" b="0" i="0" dirty="0">
                          <a:effectLst/>
                          <a:latin typeface="Consolas"/>
                        </a:rPr>
                        <a:t>}</a:t>
                      </a:r>
                    </a:p>
                    <a:p>
                      <a:pPr algn="l" rtl="0" fontAlgn="base"/>
                      <a:r>
                        <a:rPr lang="en-US" sz="1600" b="0" i="0" dirty="0">
                          <a:effectLst/>
                          <a:latin typeface="Consolas"/>
                        </a:rPr>
                        <a:t> </a:t>
                      </a:r>
                    </a:p>
                    <a:p>
                      <a:pPr algn="l" rtl="0" fontAlgn="base"/>
                      <a:r>
                        <a:rPr lang="en-US" sz="1600" b="0" i="0" dirty="0">
                          <a:solidFill>
                            <a:srgbClr val="FF0000"/>
                          </a:solidFill>
                          <a:effectLst/>
                          <a:latin typeface="Consolas"/>
                        </a:rPr>
                        <a:t>//New way:</a:t>
                      </a:r>
                    </a:p>
                    <a:p>
                      <a:pPr algn="l" rtl="0" fontAlgn="base"/>
                      <a:r>
                        <a:rPr lang="en-US" sz="1600" b="0" i="0" dirty="0">
                          <a:effectLst/>
                          <a:latin typeface="Consolas"/>
                        </a:rPr>
                        <a:t>List&lt;Integer&gt; list = </a:t>
                      </a:r>
                      <a:r>
                        <a:rPr lang="en-US" sz="1600" b="0" i="0" dirty="0" err="1">
                          <a:effectLst/>
                          <a:latin typeface="Consolas"/>
                        </a:rPr>
                        <a:t>Arrays.asList</a:t>
                      </a:r>
                      <a:r>
                        <a:rPr lang="en-US" sz="1600" b="0" i="0" dirty="0">
                          <a:effectLst/>
                          <a:latin typeface="Consolas"/>
                        </a:rPr>
                        <a:t>(1, 2, 3, 4, 5, 6, 7);</a:t>
                      </a:r>
                    </a:p>
                    <a:p>
                      <a:pPr algn="l" rtl="0" fontAlgn="base"/>
                      <a:r>
                        <a:rPr lang="en-US" sz="1600" b="0" i="0" dirty="0" err="1">
                          <a:effectLst/>
                          <a:latin typeface="Consolas"/>
                        </a:rPr>
                        <a:t>list.forEach</a:t>
                      </a:r>
                      <a:r>
                        <a:rPr lang="en-US" sz="1600" b="0" i="0" dirty="0">
                          <a:effectLst/>
                          <a:latin typeface="Consolas"/>
                        </a:rPr>
                        <a:t>(n -&gt; </a:t>
                      </a:r>
                      <a:r>
                        <a:rPr lang="en-US" sz="1600" b="0" i="0" dirty="0" err="1">
                          <a:effectLst/>
                          <a:latin typeface="Consolas"/>
                        </a:rPr>
                        <a:t>System.out.println</a:t>
                      </a:r>
                      <a:r>
                        <a:rPr lang="en-US" sz="1600" b="0" i="0" dirty="0">
                          <a:effectLst/>
                          <a:latin typeface="Consolas"/>
                        </a:rPr>
                        <a:t>(n));</a:t>
                      </a:r>
                    </a:p>
                    <a:p>
                      <a:pPr algn="l" rtl="0" fontAlgn="base"/>
                      <a:r>
                        <a:rPr lang="en-US" sz="1600" b="0" i="0" dirty="0">
                          <a:effectLst/>
                          <a:latin typeface="Consolas"/>
                        </a:rPr>
                        <a:t> </a:t>
                      </a:r>
                    </a:p>
                    <a:p>
                      <a:pPr algn="l" rtl="0" fontAlgn="base"/>
                      <a:r>
                        <a:rPr lang="en-US" sz="1600" b="0" i="0" dirty="0">
                          <a:effectLst/>
                          <a:latin typeface="Consolas"/>
                        </a:rPr>
                        <a:t> </a:t>
                      </a:r>
                    </a:p>
                    <a:p>
                      <a:pPr algn="l" rtl="0" fontAlgn="base"/>
                      <a:r>
                        <a:rPr lang="en-US" sz="1600" b="0" i="0" dirty="0">
                          <a:effectLst/>
                          <a:latin typeface="Consolas"/>
                        </a:rPr>
                        <a:t>/</a:t>
                      </a:r>
                      <a:r>
                        <a:rPr lang="en-US" sz="1600" b="0" i="0" dirty="0">
                          <a:solidFill>
                            <a:srgbClr val="FF0000"/>
                          </a:solidFill>
                          <a:effectLst/>
                          <a:latin typeface="Consolas"/>
                        </a:rPr>
                        <a:t>/or we can use :: double colon operator in Java 8</a:t>
                      </a:r>
                    </a:p>
                    <a:p>
                      <a:pPr algn="l" rtl="0" fontAlgn="base"/>
                      <a:r>
                        <a:rPr lang="en-US" sz="1600" b="0" i="0" dirty="0" err="1">
                          <a:effectLst/>
                          <a:latin typeface="Consolas"/>
                        </a:rPr>
                        <a:t>list.forEach</a:t>
                      </a:r>
                      <a:r>
                        <a:rPr lang="en-US" sz="1600" b="0" i="0" dirty="0">
                          <a:effectLst/>
                          <a:latin typeface="Consolas"/>
                        </a:rPr>
                        <a:t>(</a:t>
                      </a:r>
                      <a:r>
                        <a:rPr lang="en-US" sz="1600" b="0" i="0" dirty="0" err="1">
                          <a:effectLst/>
                          <a:latin typeface="Consolas"/>
                        </a:rPr>
                        <a:t>System.out</a:t>
                      </a:r>
                      <a:r>
                        <a:rPr lang="en-US" sz="1600" b="0" i="0" dirty="0">
                          <a:effectLst/>
                          <a:latin typeface="Consolas"/>
                        </a:rPr>
                        <a:t>::</a:t>
                      </a:r>
                      <a:r>
                        <a:rPr lang="en-US" sz="1600" b="0" i="0" dirty="0" err="1">
                          <a:effectLst/>
                          <a:latin typeface="Consolas"/>
                        </a:rPr>
                        <a:t>println</a:t>
                      </a:r>
                      <a:r>
                        <a:rPr lang="en-US" sz="1600" b="0" i="0" dirty="0">
                          <a:effectLst/>
                          <a:latin typeface="Consolas"/>
                        </a:rPr>
                        <a:t>);</a:t>
                      </a:r>
                    </a:p>
                  </a:txBody>
                  <a:tcPr marL="0" marR="0" marT="0" marB="0" anchor="ctr">
                    <a:lnL>
                      <a:noFill/>
                    </a:lnL>
                    <a:lnR>
                      <a:noFill/>
                    </a:lnR>
                    <a:lnT>
                      <a:noFill/>
                    </a:lnT>
                    <a:lnB>
                      <a:noFill/>
                    </a:lnB>
                  </a:tcPr>
                </a:tc>
              </a:tr>
            </a:tbl>
          </a:graphicData>
        </a:graphic>
      </p:graphicFrame>
      <p:sp>
        <p:nvSpPr>
          <p:cNvPr id="4" name="Shape 146"/>
          <p:cNvSpPr txBox="1">
            <a:spLocks/>
          </p:cNvSpPr>
          <p:nvPr/>
        </p:nvSpPr>
        <p:spPr>
          <a:xfrm>
            <a:off x="0" y="280988"/>
            <a:ext cx="8229600" cy="1516062"/>
          </a:xfrm>
          <a:prstGeom prst="rect">
            <a:avLst/>
          </a:prstGeom>
        </p:spPr>
        <p:txBody>
          <a:bodyPr vert="horz" lIns="91425" tIns="91425" rIns="91425" bIns="91425" rtlCol="0" anchor="t" anchorCtr="0">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spcBef>
                <a:spcPts val="0"/>
              </a:spcBef>
            </a:pPr>
            <a:r>
              <a:rPr lang="en" dirty="0" smtClean="0"/>
              <a:t>Lambda Expression</a:t>
            </a:r>
            <a:endParaRPr lang="en" dirty="0"/>
          </a:p>
        </p:txBody>
      </p:sp>
      <p:sp>
        <p:nvSpPr>
          <p:cNvPr id="5" name="TextBox 4"/>
          <p:cNvSpPr txBox="1"/>
          <p:nvPr/>
        </p:nvSpPr>
        <p:spPr>
          <a:xfrm>
            <a:off x="444062" y="1150719"/>
            <a:ext cx="5105400" cy="646331"/>
          </a:xfrm>
          <a:prstGeom prst="rect">
            <a:avLst/>
          </a:prstGeom>
          <a:noFill/>
        </p:spPr>
        <p:txBody>
          <a:bodyPr wrap="square" rtlCol="0">
            <a:spAutoFit/>
          </a:bodyPr>
          <a:lstStyle/>
          <a:p>
            <a:pPr lvl="0"/>
            <a:r>
              <a:rPr lang="en-US" b="1" dirty="0" smtClean="0">
                <a:latin typeface="Titillium"/>
                <a:cs typeface="Arial" pitchFamily="34" charset="0"/>
              </a:rPr>
              <a:t>List handling :</a:t>
            </a:r>
            <a:endParaRPr lang="en-US" sz="1000" b="1"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58791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1" name="Shape 171"/>
          <p:cNvSpPr txBox="1">
            <a:spLocks noGrp="1"/>
          </p:cNvSpPr>
          <p:nvPr>
            <p:ph type="title" idx="4294967295"/>
          </p:nvPr>
        </p:nvSpPr>
        <p:spPr>
          <a:xfrm>
            <a:off x="0" y="280988"/>
            <a:ext cx="8229600" cy="1516062"/>
          </a:xfrm>
          <a:prstGeom prst="rect">
            <a:avLst/>
          </a:prstGeom>
        </p:spPr>
        <p:txBody>
          <a:bodyPr lIns="91425" tIns="91425" rIns="91425" bIns="91425" anchor="t" anchorCtr="0">
            <a:noAutofit/>
          </a:bodyPr>
          <a:lstStyle/>
          <a:p>
            <a:pPr lvl="0" rtl="0">
              <a:spcBef>
                <a:spcPts val="0"/>
              </a:spcBef>
              <a:buNone/>
            </a:pPr>
            <a:r>
              <a:rPr lang="en" dirty="0"/>
              <a:t>Lambda Expression</a:t>
            </a:r>
          </a:p>
        </p:txBody>
      </p:sp>
      <p:sp>
        <p:nvSpPr>
          <p:cNvPr id="169" name="Shape 169"/>
          <p:cNvSpPr txBox="1">
            <a:spLocks noGrp="1"/>
          </p:cNvSpPr>
          <p:nvPr>
            <p:ph type="body" idx="4294967295"/>
          </p:nvPr>
        </p:nvSpPr>
        <p:spPr>
          <a:xfrm>
            <a:off x="0" y="1947863"/>
            <a:ext cx="8342313" cy="3709987"/>
          </a:xfrm>
          <a:prstGeom prst="rect">
            <a:avLst/>
          </a:prstGeom>
        </p:spPr>
        <p:txBody>
          <a:bodyPr lIns="91425" tIns="91425" rIns="91425" bIns="91425" anchor="t" anchorCtr="0">
            <a:noAutofit/>
          </a:bodyPr>
          <a:lstStyle/>
          <a:p>
            <a:pPr lvl="0" rtl="0">
              <a:lnSpc>
                <a:spcPct val="115000"/>
              </a:lnSpc>
              <a:spcBef>
                <a:spcPts val="0"/>
              </a:spcBef>
              <a:buNone/>
            </a:pPr>
            <a:r>
              <a:rPr lang="en" sz="2500" dirty="0">
                <a:solidFill>
                  <a:schemeClr val="dk1"/>
                </a:solidFill>
              </a:rPr>
              <a:t>Iterator:</a:t>
            </a:r>
          </a:p>
          <a:p>
            <a:pPr lvl="0" rtl="0">
              <a:lnSpc>
                <a:spcPct val="115000"/>
              </a:lnSpc>
              <a:spcBef>
                <a:spcPts val="0"/>
              </a:spcBef>
              <a:buNone/>
            </a:pPr>
            <a:endParaRPr sz="1800" b="1" dirty="0">
              <a:solidFill>
                <a:srgbClr val="00B050"/>
              </a:solidFill>
              <a:latin typeface="Courier New"/>
              <a:ea typeface="Courier New"/>
              <a:cs typeface="Courier New"/>
              <a:sym typeface="Courier New"/>
            </a:endParaRPr>
          </a:p>
          <a:p>
            <a:pPr marL="0" marR="0" lvl="0" indent="0" algn="l" rtl="0">
              <a:lnSpc>
                <a:spcPct val="115000"/>
              </a:lnSpc>
              <a:spcBef>
                <a:spcPts val="0"/>
              </a:spcBef>
              <a:spcAft>
                <a:spcPts val="0"/>
              </a:spcAft>
              <a:buNone/>
            </a:pPr>
            <a:r>
              <a:rPr lang="en" sz="1800" dirty="0">
                <a:solidFill>
                  <a:schemeClr val="dk1"/>
                </a:solidFill>
                <a:latin typeface="Courier New"/>
                <a:ea typeface="Courier New"/>
                <a:cs typeface="Courier New"/>
                <a:sym typeface="Courier New"/>
              </a:rPr>
              <a:t>List&lt;String&gt; features = Arrays.</a:t>
            </a:r>
            <a:r>
              <a:rPr lang="en" sz="1800" i="1" dirty="0">
                <a:solidFill>
                  <a:schemeClr val="dk1"/>
                </a:solidFill>
                <a:latin typeface="Courier New"/>
                <a:ea typeface="Courier New"/>
                <a:cs typeface="Courier New"/>
                <a:sym typeface="Courier New"/>
              </a:rPr>
              <a:t>asList(</a:t>
            </a:r>
            <a:r>
              <a:rPr lang="en" sz="1800" dirty="0">
                <a:solidFill>
                  <a:srgbClr val="9E7BFF"/>
                </a:solidFill>
                <a:latin typeface="Courier New"/>
                <a:ea typeface="Courier New"/>
                <a:cs typeface="Courier New"/>
                <a:sym typeface="Courier New"/>
              </a:rPr>
              <a:t>"Lambdas"</a:t>
            </a:r>
            <a:r>
              <a:rPr lang="en" sz="1800" i="1" dirty="0">
                <a:solidFill>
                  <a:schemeClr val="dk1"/>
                </a:solidFill>
                <a:latin typeface="Courier New"/>
                <a:ea typeface="Courier New"/>
                <a:cs typeface="Courier New"/>
                <a:sym typeface="Courier New"/>
              </a:rPr>
              <a:t>, </a:t>
            </a:r>
            <a:r>
              <a:rPr lang="en" sz="1800" dirty="0">
                <a:solidFill>
                  <a:srgbClr val="9E7BFF"/>
                </a:solidFill>
                <a:latin typeface="Courier New"/>
                <a:ea typeface="Courier New"/>
                <a:cs typeface="Courier New"/>
                <a:sym typeface="Courier New"/>
              </a:rPr>
              <a:t>"Default Method"</a:t>
            </a:r>
            <a:r>
              <a:rPr lang="en" sz="1800" i="1" dirty="0">
                <a:solidFill>
                  <a:schemeClr val="dk1"/>
                </a:solidFill>
                <a:latin typeface="Courier New"/>
                <a:ea typeface="Courier New"/>
                <a:cs typeface="Courier New"/>
                <a:sym typeface="Courier New"/>
              </a:rPr>
              <a:t>, </a:t>
            </a:r>
            <a:r>
              <a:rPr lang="en" sz="1800" dirty="0">
                <a:solidFill>
                  <a:srgbClr val="9E7BFF"/>
                </a:solidFill>
                <a:latin typeface="Courier New"/>
                <a:ea typeface="Courier New"/>
                <a:cs typeface="Courier New"/>
                <a:sym typeface="Courier New"/>
              </a:rPr>
              <a:t>"Stream API"</a:t>
            </a:r>
            <a:r>
              <a:rPr lang="en" sz="1800" i="1" dirty="0">
                <a:solidFill>
                  <a:schemeClr val="dk1"/>
                </a:solidFill>
                <a:latin typeface="Courier New"/>
                <a:ea typeface="Courier New"/>
                <a:cs typeface="Courier New"/>
                <a:sym typeface="Courier New"/>
              </a:rPr>
              <a:t>, </a:t>
            </a:r>
            <a:r>
              <a:rPr lang="en" sz="1800" dirty="0">
                <a:solidFill>
                  <a:srgbClr val="9E7BFF"/>
                </a:solidFill>
                <a:latin typeface="Courier New"/>
                <a:ea typeface="Courier New"/>
                <a:cs typeface="Courier New"/>
                <a:sym typeface="Courier New"/>
              </a:rPr>
              <a:t>"Date and Time API</a:t>
            </a:r>
            <a:r>
              <a:rPr lang="en" sz="1800" dirty="0">
                <a:solidFill>
                  <a:srgbClr val="0070C0"/>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lnSpc>
                <a:spcPct val="115000"/>
              </a:lnSpc>
              <a:spcBef>
                <a:spcPts val="0"/>
              </a:spcBef>
              <a:buNone/>
            </a:pPr>
            <a:r>
              <a:rPr lang="en" sz="1800" b="1" dirty="0">
                <a:solidFill>
                  <a:srgbClr val="00B050"/>
                </a:solidFill>
                <a:latin typeface="Courier New"/>
                <a:ea typeface="Courier New"/>
                <a:cs typeface="Courier New"/>
                <a:sym typeface="Courier New"/>
              </a:rPr>
              <a:t>//Prior to Java 8 :</a:t>
            </a:r>
          </a:p>
          <a:p>
            <a:pPr lvl="0" rtl="0">
              <a:lnSpc>
                <a:spcPct val="115000"/>
              </a:lnSpc>
              <a:spcBef>
                <a:spcPts val="0"/>
              </a:spcBef>
              <a:buNone/>
            </a:pPr>
            <a:r>
              <a:rPr lang="en" sz="1800" b="1" dirty="0">
                <a:solidFill>
                  <a:srgbClr val="632523"/>
                </a:solidFill>
                <a:latin typeface="Courier New"/>
                <a:ea typeface="Courier New"/>
                <a:cs typeface="Courier New"/>
                <a:sym typeface="Courier New"/>
              </a:rPr>
              <a:t>for</a:t>
            </a:r>
            <a:r>
              <a:rPr lang="en" sz="1800" dirty="0">
                <a:solidFill>
                  <a:srgbClr val="632523"/>
                </a:solidFill>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(String feature : features) {</a:t>
            </a:r>
          </a:p>
          <a:p>
            <a:pPr marL="0" marR="0" lvl="0" indent="0" algn="l" rtl="0">
              <a:lnSpc>
                <a:spcPct val="115000"/>
              </a:lnSpc>
              <a:spcBef>
                <a:spcPts val="0"/>
              </a:spcBef>
              <a:spcAft>
                <a:spcPts val="0"/>
              </a:spcAft>
              <a:buNone/>
            </a:pPr>
            <a:r>
              <a:rPr lang="en" sz="1800" dirty="0">
                <a:solidFill>
                  <a:schemeClr val="dk1"/>
                </a:solidFill>
                <a:latin typeface="Courier New"/>
                <a:ea typeface="Courier New"/>
                <a:cs typeface="Courier New"/>
                <a:sym typeface="Courier New"/>
              </a:rPr>
              <a:t>    System.</a:t>
            </a:r>
            <a:r>
              <a:rPr lang="en" sz="1800" i="1" dirty="0">
                <a:solidFill>
                  <a:schemeClr val="dk1"/>
                </a:solidFill>
                <a:latin typeface="Courier New"/>
                <a:ea typeface="Courier New"/>
                <a:cs typeface="Courier New"/>
                <a:sym typeface="Courier New"/>
              </a:rPr>
              <a:t>out.</a:t>
            </a:r>
            <a:r>
              <a:rPr lang="en" sz="1800" dirty="0">
                <a:solidFill>
                  <a:srgbClr val="0000CC"/>
                </a:solidFill>
                <a:latin typeface="Courier New"/>
                <a:ea typeface="Courier New"/>
                <a:cs typeface="Courier New"/>
                <a:sym typeface="Courier New"/>
              </a:rPr>
              <a:t>println</a:t>
            </a:r>
            <a:r>
              <a:rPr lang="en" sz="1800" dirty="0">
                <a:solidFill>
                  <a:srgbClr val="000000"/>
                </a:solidFill>
                <a:latin typeface="Courier New"/>
                <a:ea typeface="Courier New"/>
                <a:cs typeface="Courier New"/>
                <a:sym typeface="Courier New"/>
              </a:rPr>
              <a:t>(</a:t>
            </a:r>
            <a:r>
              <a:rPr lang="en" sz="1800" i="1" dirty="0">
                <a:solidFill>
                  <a:schemeClr val="dk1"/>
                </a:solidFill>
                <a:latin typeface="Courier New"/>
                <a:ea typeface="Courier New"/>
                <a:cs typeface="Courier New"/>
                <a:sym typeface="Courier New"/>
              </a:rPr>
              <a:t>feature);</a:t>
            </a:r>
          </a:p>
          <a:p>
            <a:pPr lvl="0" rtl="0">
              <a:lnSpc>
                <a:spcPct val="115000"/>
              </a:lnSpc>
              <a:spcBef>
                <a:spcPts val="0"/>
              </a:spcBef>
              <a:buNone/>
            </a:pPr>
            <a:r>
              <a:rPr lang="en" sz="1800" i="1" dirty="0">
                <a:solidFill>
                  <a:schemeClr val="dk1"/>
                </a:solidFill>
                <a:latin typeface="Courier New"/>
                <a:ea typeface="Courier New"/>
                <a:cs typeface="Courier New"/>
                <a:sym typeface="Courier New"/>
              </a:rPr>
              <a:t>} </a:t>
            </a:r>
          </a:p>
          <a:p>
            <a:pPr lvl="0" rtl="0">
              <a:lnSpc>
                <a:spcPct val="115000"/>
              </a:lnSpc>
              <a:spcBef>
                <a:spcPts val="0"/>
              </a:spcBef>
              <a:buNone/>
            </a:pPr>
            <a:r>
              <a:rPr lang="en" sz="1800" b="1" dirty="0">
                <a:solidFill>
                  <a:srgbClr val="00B050"/>
                </a:solidFill>
                <a:latin typeface="Courier New"/>
                <a:ea typeface="Courier New"/>
                <a:cs typeface="Courier New"/>
                <a:sym typeface="Courier New"/>
              </a:rPr>
              <a:t>//In Java 8:</a:t>
            </a:r>
          </a:p>
          <a:p>
            <a:pPr>
              <a:spcBef>
                <a:spcPts val="0"/>
              </a:spcBef>
              <a:buNone/>
            </a:pPr>
            <a:r>
              <a:rPr lang="en" sz="1800" dirty="0">
                <a:solidFill>
                  <a:schemeClr val="dk1"/>
                </a:solidFill>
                <a:latin typeface="Courier New"/>
                <a:ea typeface="Courier New"/>
                <a:cs typeface="Courier New"/>
                <a:sym typeface="Courier New"/>
              </a:rPr>
              <a:t>Consumer&lt;String&gt; con = n -&gt; System.out.</a:t>
            </a:r>
            <a:r>
              <a:rPr lang="en" sz="1800" dirty="0">
                <a:solidFill>
                  <a:srgbClr val="0000CC"/>
                </a:solidFill>
                <a:latin typeface="Courier New"/>
                <a:ea typeface="Courier New"/>
                <a:cs typeface="Courier New"/>
                <a:sym typeface="Courier New"/>
              </a:rPr>
              <a:t>println(</a:t>
            </a:r>
            <a:r>
              <a:rPr lang="en" sz="1800" dirty="0">
                <a:solidFill>
                  <a:schemeClr val="dk1"/>
                </a:solidFill>
                <a:latin typeface="Courier New"/>
                <a:ea typeface="Courier New"/>
                <a:cs typeface="Courier New"/>
                <a:sym typeface="Courier New"/>
              </a:rPr>
              <a:t>n)</a:t>
            </a:r>
          </a:p>
          <a:p>
            <a:pPr marL="0" marR="0" lvl="0" indent="0" algn="l" rtl="0">
              <a:lnSpc>
                <a:spcPct val="115000"/>
              </a:lnSpc>
              <a:spcBef>
                <a:spcPts val="0"/>
              </a:spcBef>
              <a:spcAft>
                <a:spcPts val="0"/>
              </a:spcAft>
              <a:buNone/>
            </a:pPr>
            <a:r>
              <a:rPr lang="en" sz="1800" dirty="0">
                <a:solidFill>
                  <a:schemeClr val="dk1"/>
                </a:solidFill>
                <a:latin typeface="Courier New"/>
                <a:ea typeface="Courier New"/>
                <a:cs typeface="Courier New"/>
                <a:sym typeface="Courier New"/>
              </a:rPr>
              <a:t>features.forEach(</a:t>
            </a:r>
            <a:r>
              <a:rPr lang="en" sz="1800" dirty="0">
                <a:solidFill>
                  <a:srgbClr val="000000"/>
                </a:solidFill>
                <a:latin typeface="Courier New"/>
                <a:ea typeface="Courier New"/>
                <a:cs typeface="Courier New"/>
                <a:sym typeface="Courier New"/>
              </a:rPr>
              <a:t>con</a:t>
            </a:r>
            <a:r>
              <a:rPr lang="en" sz="1800" dirty="0">
                <a:solidFill>
                  <a:schemeClr val="dk1"/>
                </a:solidFill>
                <a:latin typeface="Courier New"/>
                <a:ea typeface="Courier New"/>
                <a:cs typeface="Courier New"/>
                <a:sym typeface="Courier New"/>
              </a:rPr>
              <a:t>)</a:t>
            </a:r>
            <a:r>
              <a:rPr lang="en" sz="1800" i="1" dirty="0">
                <a:solidFill>
                  <a:schemeClr val="dk1"/>
                </a:solidFill>
                <a:latin typeface="Courier New"/>
                <a:ea typeface="Courier New"/>
                <a:cs typeface="Courier New"/>
                <a:sym typeface="Courier New"/>
              </a:rPr>
              <a:t>;</a:t>
            </a:r>
          </a:p>
          <a:p>
            <a:pPr lvl="0" rtl="0">
              <a:lnSpc>
                <a:spcPct val="115000"/>
              </a:lnSpc>
              <a:spcBef>
                <a:spcPts val="0"/>
              </a:spcBef>
              <a:buNone/>
            </a:pPr>
            <a:endParaRPr sz="1800" b="1" dirty="0">
              <a:solidFill>
                <a:srgbClr val="009900"/>
              </a:solidFill>
              <a:latin typeface="Courier New"/>
              <a:ea typeface="Courier New"/>
              <a:cs typeface="Courier New"/>
              <a:sym typeface="Courier New"/>
            </a:endParaRPr>
          </a:p>
          <a:p>
            <a:pPr lvl="0" rtl="0">
              <a:lnSpc>
                <a:spcPct val="115000"/>
              </a:lnSpc>
              <a:spcBef>
                <a:spcPts val="0"/>
              </a:spcBef>
              <a:buNone/>
            </a:pPr>
            <a:endParaRPr sz="1800" b="1" dirty="0">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Tree>
    <p:extLst>
      <p:ext uri="{BB962C8B-B14F-4D97-AF65-F5344CB8AC3E}">
        <p14:creationId xmlns:p14="http://schemas.microsoft.com/office/powerpoint/2010/main" val="299299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6" name="Shape 156"/>
          <p:cNvSpPr txBox="1">
            <a:spLocks noGrp="1"/>
          </p:cNvSpPr>
          <p:nvPr>
            <p:ph type="body" idx="4294967295"/>
          </p:nvPr>
        </p:nvSpPr>
        <p:spPr>
          <a:xfrm>
            <a:off x="0" y="1947863"/>
            <a:ext cx="8342313" cy="1298575"/>
          </a:xfrm>
          <a:prstGeom prst="rect">
            <a:avLst/>
          </a:prstGeom>
        </p:spPr>
        <p:txBody>
          <a:bodyPr lIns="91425" tIns="91425" rIns="91425" bIns="91425" anchor="t" anchorCtr="0">
            <a:noAutofit/>
          </a:bodyPr>
          <a:lstStyle/>
          <a:p>
            <a:pPr lvl="0" rtl="0">
              <a:lnSpc>
                <a:spcPct val="115000"/>
              </a:lnSpc>
              <a:spcBef>
                <a:spcPts val="0"/>
              </a:spcBef>
              <a:buNone/>
            </a:pPr>
            <a:r>
              <a:rPr lang="en" sz="2500" dirty="0">
                <a:solidFill>
                  <a:schemeClr val="dk1"/>
                </a:solidFill>
              </a:rPr>
              <a:t>Example:</a:t>
            </a:r>
          </a:p>
          <a:p>
            <a:pPr marL="0" marR="0" lvl="0" indent="0" algn="l" rtl="0">
              <a:lnSpc>
                <a:spcPct val="115000"/>
              </a:lnSpc>
              <a:spcBef>
                <a:spcPts val="0"/>
              </a:spcBef>
              <a:spcAft>
                <a:spcPts val="0"/>
              </a:spcAft>
              <a:buNone/>
            </a:pPr>
            <a:r>
              <a:rPr lang="en" sz="1800" b="1" dirty="0">
                <a:solidFill>
                  <a:srgbClr val="953735"/>
                </a:solidFill>
                <a:latin typeface="Courier New"/>
                <a:ea typeface="Courier New"/>
                <a:cs typeface="Courier New"/>
                <a:sym typeface="Courier New"/>
              </a:rPr>
              <a:t>public void </a:t>
            </a:r>
            <a:r>
              <a:rPr lang="en" sz="1800" dirty="0">
                <a:solidFill>
                  <a:schemeClr val="dk1"/>
                </a:solidFill>
                <a:latin typeface="Courier New"/>
                <a:ea typeface="Courier New"/>
                <a:cs typeface="Courier New"/>
                <a:sym typeface="Courier New"/>
              </a:rPr>
              <a:t>main(String[] args){</a:t>
            </a:r>
          </a:p>
          <a:p>
            <a:pPr marL="0" marR="0" lvl="0" indent="0" algn="l" rtl="0">
              <a:lnSpc>
                <a:spcPct val="115000"/>
              </a:lnSpc>
              <a:spcBef>
                <a:spcPts val="0"/>
              </a:spcBef>
              <a:spcAft>
                <a:spcPts val="0"/>
              </a:spcAft>
              <a:buClr>
                <a:schemeClr val="dk1"/>
              </a:buClr>
              <a:buSzPct val="61111"/>
              <a:buFont typeface="Arial"/>
              <a:buNone/>
            </a:pPr>
            <a:r>
              <a:rPr lang="en" sz="1800" dirty="0">
                <a:solidFill>
                  <a:schemeClr val="dk1"/>
                </a:solidFill>
                <a:latin typeface="Courier New"/>
                <a:ea typeface="Courier New"/>
                <a:cs typeface="Courier New"/>
                <a:sym typeface="Courier New"/>
              </a:rPr>
              <a:t>(</a:t>
            </a:r>
            <a:r>
              <a:rPr lang="en" sz="1800" b="1" dirty="0">
                <a:solidFill>
                  <a:srgbClr val="953735"/>
                </a:solidFill>
                <a:latin typeface="Courier New"/>
                <a:ea typeface="Courier New"/>
                <a:cs typeface="Courier New"/>
                <a:sym typeface="Courier New"/>
              </a:rPr>
              <a:t>int </a:t>
            </a:r>
            <a:r>
              <a:rPr lang="en" sz="1800" dirty="0">
                <a:solidFill>
                  <a:schemeClr val="dk1"/>
                </a:solidFill>
                <a:latin typeface="Courier New"/>
                <a:ea typeface="Courier New"/>
                <a:cs typeface="Courier New"/>
                <a:sym typeface="Courier New"/>
              </a:rPr>
              <a:t>x, </a:t>
            </a:r>
            <a:r>
              <a:rPr lang="en" sz="1800" b="1" dirty="0">
                <a:solidFill>
                  <a:srgbClr val="953735"/>
                </a:solidFill>
                <a:latin typeface="Courier New"/>
                <a:ea typeface="Courier New"/>
                <a:cs typeface="Courier New"/>
                <a:sym typeface="Courier New"/>
              </a:rPr>
              <a:t>int </a:t>
            </a:r>
            <a:r>
              <a:rPr lang="en" sz="1800" dirty="0">
                <a:solidFill>
                  <a:schemeClr val="dk1"/>
                </a:solidFill>
                <a:latin typeface="Courier New"/>
                <a:ea typeface="Courier New"/>
                <a:cs typeface="Courier New"/>
                <a:sym typeface="Courier New"/>
              </a:rPr>
              <a:t>y) -&gt; System.</a:t>
            </a:r>
            <a:r>
              <a:rPr lang="en" sz="1800" i="1" dirty="0">
                <a:solidFill>
                  <a:schemeClr val="dk1"/>
                </a:solidFill>
                <a:latin typeface="Courier New"/>
                <a:ea typeface="Courier New"/>
                <a:cs typeface="Courier New"/>
                <a:sym typeface="Courier New"/>
              </a:rPr>
              <a:t>out.</a:t>
            </a:r>
            <a:r>
              <a:rPr lang="en" sz="1800" dirty="0">
                <a:solidFill>
                  <a:srgbClr val="0000CC"/>
                </a:solidFill>
                <a:latin typeface="Courier New"/>
                <a:ea typeface="Courier New"/>
                <a:cs typeface="Courier New"/>
                <a:sym typeface="Courier New"/>
              </a:rPr>
              <a:t>println</a:t>
            </a:r>
            <a:r>
              <a:rPr lang="en" sz="1800" dirty="0">
                <a:solidFill>
                  <a:srgbClr val="000000"/>
                </a:solidFill>
                <a:latin typeface="Courier New"/>
                <a:ea typeface="Courier New"/>
                <a:cs typeface="Courier New"/>
                <a:sym typeface="Courier New"/>
              </a:rPr>
              <a:t>(</a:t>
            </a:r>
            <a:r>
              <a:rPr lang="en" sz="1800" i="1" dirty="0">
                <a:solidFill>
                  <a:schemeClr val="dk1"/>
                </a:solidFill>
                <a:latin typeface="Courier New"/>
                <a:ea typeface="Courier New"/>
                <a:cs typeface="Courier New"/>
                <a:sym typeface="Courier New"/>
              </a:rPr>
              <a:t>x + y);</a:t>
            </a:r>
          </a:p>
          <a:p>
            <a:pPr marL="0" marR="0" lvl="0" indent="0" algn="l" rtl="0">
              <a:lnSpc>
                <a:spcPct val="115000"/>
              </a:lnSpc>
              <a:spcBef>
                <a:spcPts val="0"/>
              </a:spcBef>
              <a:spcAft>
                <a:spcPts val="0"/>
              </a:spcAft>
              <a:buNone/>
            </a:pPr>
            <a:r>
              <a:rPr lang="en" sz="1800" dirty="0">
                <a:solidFill>
                  <a:schemeClr val="dk1"/>
                </a:solidFill>
                <a:latin typeface="Courier New"/>
                <a:ea typeface="Courier New"/>
                <a:cs typeface="Courier New"/>
                <a:sym typeface="Courier New"/>
              </a:rPr>
              <a:t>}</a:t>
            </a:r>
          </a:p>
          <a:p>
            <a:pPr lvl="0" rtl="0">
              <a:lnSpc>
                <a:spcPct val="115000"/>
              </a:lnSpc>
              <a:spcBef>
                <a:spcPts val="0"/>
              </a:spcBef>
              <a:buNone/>
            </a:pPr>
            <a:endParaRPr sz="1800" b="1" dirty="0">
              <a:solidFill>
                <a:srgbClr val="009900"/>
              </a:solidFill>
              <a:latin typeface="Courier New"/>
              <a:ea typeface="Courier New"/>
              <a:cs typeface="Courier New"/>
              <a:sym typeface="Courier New"/>
            </a:endParaRPr>
          </a:p>
          <a:p>
            <a:pPr lvl="0" rtl="0">
              <a:lnSpc>
                <a:spcPct val="115000"/>
              </a:lnSpc>
              <a:spcBef>
                <a:spcPts val="0"/>
              </a:spcBef>
              <a:buNone/>
            </a:pPr>
            <a:endParaRPr sz="1800" b="1" dirty="0">
              <a:solidFill>
                <a:srgbClr val="953735"/>
              </a:solidFill>
              <a:latin typeface="Courier New"/>
              <a:ea typeface="Courier New"/>
              <a:cs typeface="Courier New"/>
              <a:sym typeface="Courier New"/>
            </a:endParaRPr>
          </a:p>
          <a:p>
            <a:pPr marL="45720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
        <p:nvSpPr>
          <p:cNvPr id="154" name="Shape 154"/>
          <p:cNvSpPr txBox="1">
            <a:spLocks noGrp="1"/>
          </p:cNvSpPr>
          <p:nvPr>
            <p:ph type="title" idx="4294967295"/>
          </p:nvPr>
        </p:nvSpPr>
        <p:spPr>
          <a:xfrm>
            <a:off x="0" y="280988"/>
            <a:ext cx="8229600" cy="1516062"/>
          </a:xfrm>
          <a:prstGeom prst="rect">
            <a:avLst/>
          </a:prstGeom>
        </p:spPr>
        <p:txBody>
          <a:bodyPr lIns="91425" tIns="91425" rIns="91425" bIns="91425" anchor="t" anchorCtr="0">
            <a:noAutofit/>
          </a:bodyPr>
          <a:lstStyle/>
          <a:p>
            <a:pPr lvl="0" rtl="0">
              <a:spcBef>
                <a:spcPts val="0"/>
              </a:spcBef>
              <a:buNone/>
            </a:pPr>
            <a:r>
              <a:rPr lang="en" dirty="0"/>
              <a:t>Lambda Expression</a:t>
            </a:r>
          </a:p>
        </p:txBody>
      </p:sp>
      <p:sp>
        <p:nvSpPr>
          <p:cNvPr id="152" name="Shape 152"/>
          <p:cNvSpPr txBox="1">
            <a:spLocks noGrp="1"/>
          </p:cNvSpPr>
          <p:nvPr>
            <p:ph type="body" idx="4294967295"/>
          </p:nvPr>
        </p:nvSpPr>
        <p:spPr>
          <a:xfrm>
            <a:off x="344488" y="1947863"/>
            <a:ext cx="8799512" cy="2125662"/>
          </a:xfrm>
          <a:prstGeom prst="rect">
            <a:avLst/>
          </a:prstGeom>
        </p:spPr>
        <p:txBody>
          <a:bodyPr lIns="91425" tIns="91425" rIns="91425" bIns="91425" anchor="t" anchorCtr="0">
            <a:noAutofit/>
          </a:bodyPr>
          <a:lstStyle/>
          <a:p>
            <a:pPr lvl="0" rtl="0">
              <a:lnSpc>
                <a:spcPct val="115000"/>
              </a:lnSpc>
              <a:spcBef>
                <a:spcPts val="0"/>
              </a:spcBef>
              <a:buNone/>
            </a:pPr>
            <a:r>
              <a:rPr lang="en" sz="2500" dirty="0">
                <a:solidFill>
                  <a:schemeClr val="dk1"/>
                </a:solidFill>
              </a:rPr>
              <a:t>Comparator:</a:t>
            </a:r>
          </a:p>
          <a:p>
            <a:pPr lvl="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Comparator</a:t>
            </a:r>
            <a:r>
              <a:rPr lang="en" sz="1800" b="1" dirty="0">
                <a:solidFill>
                  <a:schemeClr val="dk1"/>
                </a:solidFill>
                <a:latin typeface="Courier New"/>
                <a:ea typeface="Courier New"/>
                <a:cs typeface="Courier New"/>
                <a:sym typeface="Courier New"/>
              </a:rPr>
              <a:t>&lt;</a:t>
            </a:r>
            <a:r>
              <a:rPr lang="en" sz="1800" dirty="0">
                <a:solidFill>
                  <a:schemeClr val="dk1"/>
                </a:solidFill>
                <a:latin typeface="Courier New"/>
                <a:ea typeface="Courier New"/>
                <a:cs typeface="Courier New"/>
                <a:sym typeface="Courier New"/>
              </a:rPr>
              <a:t>Person</a:t>
            </a:r>
            <a:r>
              <a:rPr lang="en" sz="1800" b="1" dirty="0">
                <a:solidFill>
                  <a:schemeClr val="dk1"/>
                </a:solidFill>
                <a:latin typeface="Courier New"/>
                <a:ea typeface="Courier New"/>
                <a:cs typeface="Courier New"/>
                <a:sym typeface="Courier New"/>
              </a:rPr>
              <a:t>&gt; </a:t>
            </a:r>
            <a:r>
              <a:rPr lang="en" sz="1800" dirty="0">
                <a:solidFill>
                  <a:schemeClr val="dk1"/>
                </a:solidFill>
                <a:latin typeface="Courier New"/>
                <a:ea typeface="Courier New"/>
                <a:cs typeface="Courier New"/>
                <a:sym typeface="Courier New"/>
              </a:rPr>
              <a:t>byAge</a:t>
            </a:r>
            <a:r>
              <a:rPr lang="en" sz="1800" b="1" dirty="0">
                <a:solidFill>
                  <a:schemeClr val="dk1"/>
                </a:solidFill>
                <a:latin typeface="Courier New"/>
                <a:ea typeface="Courier New"/>
                <a:cs typeface="Courier New"/>
                <a:sym typeface="Courier New"/>
              </a:rPr>
              <a:t> = </a:t>
            </a:r>
          </a:p>
          <a:p>
            <a:pPr lvl="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(Person p1, Person p2) -&gt; p1.</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r>
              <a:rPr lang="en" sz="1800" dirty="0">
                <a:solidFill>
                  <a:srgbClr val="0000CC"/>
                </a:solidFill>
                <a:latin typeface="Courier New"/>
                <a:ea typeface="Courier New"/>
                <a:cs typeface="Courier New"/>
                <a:sym typeface="Courier New"/>
              </a:rPr>
              <a:t>compareTo</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p2.</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lnSpc>
                <a:spcPct val="115000"/>
              </a:lnSpc>
              <a:spcBef>
                <a:spcPts val="0"/>
              </a:spcBef>
              <a:buNone/>
            </a:pPr>
            <a:r>
              <a:rPr lang="en" sz="1600" dirty="0">
                <a:solidFill>
                  <a:schemeClr val="dk1"/>
                </a:solidFill>
                <a:latin typeface="Courier New"/>
                <a:ea typeface="Courier New"/>
                <a:cs typeface="Courier New"/>
                <a:sym typeface="Courier New"/>
              </a:rPr>
              <a:t>Collections.</a:t>
            </a:r>
            <a:r>
              <a:rPr lang="en" sz="1600" dirty="0">
                <a:solidFill>
                  <a:srgbClr val="0000CC"/>
                </a:solidFill>
                <a:latin typeface="Courier New"/>
                <a:ea typeface="Courier New"/>
                <a:cs typeface="Courier New"/>
                <a:sym typeface="Courier New"/>
              </a:rPr>
              <a:t>sort</a:t>
            </a:r>
            <a:r>
              <a:rPr lang="en" sz="1600" b="1" dirty="0">
                <a:solidFill>
                  <a:schemeClr val="dk1"/>
                </a:solidFill>
                <a:latin typeface="Courier New"/>
                <a:ea typeface="Courier New"/>
                <a:cs typeface="Courier New"/>
                <a:sym typeface="Courier New"/>
              </a:rPr>
              <a:t>(</a:t>
            </a:r>
            <a:r>
              <a:rPr lang="en" sz="1600" dirty="0">
                <a:solidFill>
                  <a:schemeClr val="dk1"/>
                </a:solidFill>
                <a:latin typeface="Courier New"/>
                <a:ea typeface="Courier New"/>
                <a:cs typeface="Courier New"/>
                <a:sym typeface="Courier New"/>
              </a:rPr>
              <a:t>personList,</a:t>
            </a:r>
            <a:r>
              <a:rPr lang="en" sz="1800" b="1" dirty="0">
                <a:solidFill>
                  <a:schemeClr val="dk1"/>
                </a:solidFill>
                <a:latin typeface="Courier New"/>
                <a:ea typeface="Courier New"/>
                <a:cs typeface="Courier New"/>
                <a:sym typeface="Courier New"/>
              </a:rPr>
              <a:t> </a:t>
            </a:r>
            <a:r>
              <a:rPr lang="en" sz="1800" dirty="0">
                <a:solidFill>
                  <a:schemeClr val="dk1"/>
                </a:solidFill>
                <a:latin typeface="Courier New"/>
                <a:ea typeface="Courier New"/>
                <a:cs typeface="Courier New"/>
                <a:sym typeface="Courier New"/>
              </a:rPr>
              <a:t>byAge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
        <p:nvSpPr>
          <p:cNvPr id="155" name="Shape 155"/>
          <p:cNvSpPr txBox="1"/>
          <p:nvPr/>
        </p:nvSpPr>
        <p:spPr>
          <a:xfrm>
            <a:off x="405175" y="3962400"/>
            <a:ext cx="8281499" cy="20189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500" b="1" dirty="0">
                <a:solidFill>
                  <a:schemeClr val="dk1"/>
                </a:solidFill>
              </a:rPr>
              <a:t>Listener:</a:t>
            </a:r>
          </a:p>
          <a:p>
            <a:pPr rtl="0">
              <a:lnSpc>
                <a:spcPct val="115000"/>
              </a:lnSpc>
              <a:spcBef>
                <a:spcPts val="0"/>
              </a:spcBef>
              <a:buNone/>
            </a:pPr>
            <a:r>
              <a:rPr lang="en" sz="1600" b="1" dirty="0">
                <a:solidFill>
                  <a:schemeClr val="dk1"/>
                </a:solidFill>
                <a:latin typeface="Courier New"/>
                <a:ea typeface="Courier New"/>
                <a:cs typeface="Courier New"/>
                <a:sym typeface="Courier New"/>
              </a:rPr>
              <a:t>ActionListener listener = e -&gt; System.out.println(“Hello Lambda")</a:t>
            </a:r>
          </a:p>
          <a:p>
            <a:pPr lvl="0" rtl="0">
              <a:lnSpc>
                <a:spcPct val="115000"/>
              </a:lnSpc>
              <a:spcBef>
                <a:spcPts val="0"/>
              </a:spcBef>
              <a:buNone/>
            </a:pPr>
            <a:r>
              <a:rPr lang="en" sz="1600" b="1" dirty="0">
                <a:solidFill>
                  <a:schemeClr val="dk1"/>
                </a:solidFill>
                <a:latin typeface="Courier New"/>
                <a:ea typeface="Courier New"/>
                <a:cs typeface="Courier New"/>
                <a:sym typeface="Courier New"/>
              </a:rPr>
              <a:t>testButton.addActionListener(listener );</a:t>
            </a:r>
          </a:p>
          <a:p>
            <a:pPr lvl="0" rtl="0">
              <a:spcBef>
                <a:spcPts val="0"/>
              </a:spcBef>
              <a:buNone/>
            </a:pPr>
            <a:endParaRPr dirty="0"/>
          </a:p>
        </p:txBody>
      </p:sp>
      <p:pic>
        <p:nvPicPr>
          <p:cNvPr id="157" name="Shape 157"/>
          <p:cNvPicPr preferRelativeResize="0"/>
          <p:nvPr/>
        </p:nvPicPr>
        <p:blipFill>
          <a:blip r:embed="rId3">
            <a:alphaModFix/>
          </a:blip>
          <a:stretch>
            <a:fillRect/>
          </a:stretch>
        </p:blipFill>
        <p:spPr>
          <a:xfrm>
            <a:off x="2834104" y="3063675"/>
            <a:ext cx="6096070" cy="552899"/>
          </a:xfrm>
          <a:prstGeom prst="rect">
            <a:avLst/>
          </a:prstGeom>
          <a:noFill/>
          <a:ln>
            <a:noFill/>
          </a:ln>
        </p:spPr>
      </p:pic>
      <p:sp>
        <p:nvSpPr>
          <p:cNvPr id="2" name="TextBox 1"/>
          <p:cNvSpPr txBox="1"/>
          <p:nvPr/>
        </p:nvSpPr>
        <p:spPr>
          <a:xfrm>
            <a:off x="405175" y="1295400"/>
            <a:ext cx="6300425" cy="369332"/>
          </a:xfrm>
          <a:prstGeom prst="rect">
            <a:avLst/>
          </a:prstGeom>
          <a:noFill/>
        </p:spPr>
        <p:txBody>
          <a:bodyPr wrap="square" rtlCol="0">
            <a:spAutoFit/>
          </a:bodyPr>
          <a:lstStyle/>
          <a:p>
            <a:r>
              <a:rPr lang="en-US" b="1" dirty="0" smtClean="0"/>
              <a:t>Common compile error:</a:t>
            </a:r>
            <a:endParaRPr lang="en-US" b="1" dirty="0"/>
          </a:p>
        </p:txBody>
      </p:sp>
    </p:spTree>
    <p:extLst>
      <p:ext uri="{BB962C8B-B14F-4D97-AF65-F5344CB8AC3E}">
        <p14:creationId xmlns:p14="http://schemas.microsoft.com/office/powerpoint/2010/main" val="295508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nodeType="clickEffect">
                                  <p:stCondLst>
                                    <p:cond delay="0"/>
                                  </p:stCondLst>
                                  <p:childTnLst>
                                    <p:anim calcmode="lin" valueType="num">
                                      <p:cBhvr additive="base">
                                        <p:cTn id="11" dur="500"/>
                                        <p:tgtEl>
                                          <p:spTgt spid="156"/>
                                        </p:tgtEl>
                                        <p:attrNameLst>
                                          <p:attrName>ppt_w</p:attrName>
                                        </p:attrNameLst>
                                      </p:cBhvr>
                                      <p:tavLst>
                                        <p:tav tm="0">
                                          <p:val>
                                            <p:strVal val="#ppt_w"/>
                                          </p:val>
                                        </p:tav>
                                        <p:tav tm="100000">
                                          <p:val>
                                            <p:strVal val="0"/>
                                          </p:val>
                                        </p:tav>
                                      </p:tavLst>
                                    </p:anim>
                                    <p:anim calcmode="lin" valueType="num">
                                      <p:cBhvr additive="base">
                                        <p:cTn id="12" dur="500"/>
                                        <p:tgtEl>
                                          <p:spTgt spid="156"/>
                                        </p:tgtEl>
                                        <p:attrNameLst>
                                          <p:attrName>ppt_h</p:attrName>
                                        </p:attrNameLst>
                                      </p:cBhvr>
                                      <p:tavLst>
                                        <p:tav tm="0">
                                          <p:val>
                                            <p:strVal val="#ppt_h"/>
                                          </p:val>
                                        </p:tav>
                                        <p:tav tm="100000">
                                          <p:val>
                                            <p:strVal val="0"/>
                                          </p:val>
                                        </p:tav>
                                      </p:tavLst>
                                    </p:anim>
                                    <p:set>
                                      <p:cBhvr>
                                        <p:cTn id="13" dur="1" fill="hold">
                                          <p:stCondLst>
                                            <p:cond delay="500"/>
                                          </p:stCondLst>
                                        </p:cTn>
                                        <p:tgtEl>
                                          <p:spTgt spid="156"/>
                                        </p:tgtEl>
                                        <p:attrNameLst>
                                          <p:attrName>style.visibility</p:attrName>
                                        </p:attrNameLst>
                                      </p:cBhvr>
                                      <p:to>
                                        <p:strVal val="hidden"/>
                                      </p:to>
                                    </p:set>
                                  </p:childTnLst>
                                </p:cTn>
                              </p:par>
                              <p:par>
                                <p:cTn id="14" presetID="23" presetClass="exit" presetSubtype="32" fill="hold" nodeType="withEffect">
                                  <p:stCondLst>
                                    <p:cond delay="0"/>
                                  </p:stCondLst>
                                  <p:childTnLst>
                                    <p:anim calcmode="lin" valueType="num">
                                      <p:cBhvr additive="base">
                                        <p:cTn id="15" dur="1100"/>
                                        <p:tgtEl>
                                          <p:spTgt spid="157"/>
                                        </p:tgtEl>
                                        <p:attrNameLst>
                                          <p:attrName>ppt_w</p:attrName>
                                        </p:attrNameLst>
                                      </p:cBhvr>
                                      <p:tavLst>
                                        <p:tav tm="0">
                                          <p:val>
                                            <p:strVal val="#ppt_w"/>
                                          </p:val>
                                        </p:tav>
                                        <p:tav tm="100000">
                                          <p:val>
                                            <p:strVal val="0"/>
                                          </p:val>
                                        </p:tav>
                                      </p:tavLst>
                                    </p:anim>
                                    <p:anim calcmode="lin" valueType="num">
                                      <p:cBhvr additive="base">
                                        <p:cTn id="16" dur="1100"/>
                                        <p:tgtEl>
                                          <p:spTgt spid="157"/>
                                        </p:tgtEl>
                                        <p:attrNameLst>
                                          <p:attrName>ppt_h</p:attrName>
                                        </p:attrNameLst>
                                      </p:cBhvr>
                                      <p:tavLst>
                                        <p:tav tm="0">
                                          <p:val>
                                            <p:strVal val="#ppt_h"/>
                                          </p:val>
                                        </p:tav>
                                        <p:tav tm="100000">
                                          <p:val>
                                            <p:strVal val="0"/>
                                          </p:val>
                                        </p:tav>
                                      </p:tavLst>
                                    </p:anim>
                                    <p:set>
                                      <p:cBhvr>
                                        <p:cTn id="17" dur="1" fill="hold">
                                          <p:stCondLst>
                                            <p:cond delay="1100"/>
                                          </p:stCondLst>
                                        </p:cTn>
                                        <p:tgtEl>
                                          <p:spTgt spid="157"/>
                                        </p:tgtEl>
                                        <p:attrNameLst>
                                          <p:attrName>style.visibility</p:attrName>
                                        </p:attrNameLst>
                                      </p:cBhvr>
                                      <p:to>
                                        <p:strVal val="hidden"/>
                                      </p:to>
                                    </p:set>
                                  </p:childTnLst>
                                </p:cTn>
                              </p:par>
                            </p:childTnLst>
                          </p:cTn>
                        </p:par>
                        <p:par>
                          <p:cTn id="18" fill="hold">
                            <p:stCondLst>
                              <p:cond delay="1100"/>
                            </p:stCondLst>
                            <p:childTnLst>
                              <p:par>
                                <p:cTn id="19" presetID="23" presetClass="entr" presetSubtype="16" fill="hold" nodeType="afterEffect">
                                  <p:stCondLst>
                                    <p:cond delay="0"/>
                                  </p:stCondLst>
                                  <p:childTnLst>
                                    <p:set>
                                      <p:cBhvr>
                                        <p:cTn id="20" dur="1" fill="hold">
                                          <p:stCondLst>
                                            <p:cond delay="0"/>
                                          </p:stCondLst>
                                        </p:cTn>
                                        <p:tgtEl>
                                          <p:spTgt spid="152"/>
                                        </p:tgtEl>
                                        <p:attrNameLst>
                                          <p:attrName>style.visibility</p:attrName>
                                        </p:attrNameLst>
                                      </p:cBhvr>
                                      <p:to>
                                        <p:strVal val="visible"/>
                                      </p:to>
                                    </p:set>
                                    <p:anim calcmode="lin" valueType="num">
                                      <p:cBhvr additive="base">
                                        <p:cTn id="21" dur="1000"/>
                                        <p:tgtEl>
                                          <p:spTgt spid="152"/>
                                        </p:tgtEl>
                                        <p:attrNameLst>
                                          <p:attrName>ppt_w</p:attrName>
                                        </p:attrNameLst>
                                      </p:cBhvr>
                                      <p:tavLst>
                                        <p:tav tm="0">
                                          <p:val>
                                            <p:strVal val="0"/>
                                          </p:val>
                                        </p:tav>
                                        <p:tav tm="100000">
                                          <p:val>
                                            <p:strVal val="#ppt_w"/>
                                          </p:val>
                                        </p:tav>
                                      </p:tavLst>
                                    </p:anim>
                                    <p:anim calcmode="lin" valueType="num">
                                      <p:cBhvr additive="base">
                                        <p:cTn id="22" dur="1000"/>
                                        <p:tgtEl>
                                          <p:spTgt spid="152"/>
                                        </p:tgtEl>
                                        <p:attrNameLst>
                                          <p:attrName>ppt_h</p:attrName>
                                        </p:attrNameLst>
                                      </p:cBhvr>
                                      <p:tavLst>
                                        <p:tav tm="0">
                                          <p:val>
                                            <p:str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anim calcmode="lin" valueType="num">
                                      <p:cBhvr additive="base">
                                        <p:cTn id="27" dur="1000"/>
                                        <p:tgtEl>
                                          <p:spTgt spid="155"/>
                                        </p:tgtEl>
                                        <p:attrNameLst>
                                          <p:attrName>ppt_w</p:attrName>
                                        </p:attrNameLst>
                                      </p:cBhvr>
                                      <p:tavLst>
                                        <p:tav tm="0">
                                          <p:val>
                                            <p:strVal val="0"/>
                                          </p:val>
                                        </p:tav>
                                        <p:tav tm="100000">
                                          <p:val>
                                            <p:strVal val="#ppt_w"/>
                                          </p:val>
                                        </p:tav>
                                      </p:tavLst>
                                    </p:anim>
                                    <p:anim calcmode="lin" valueType="num">
                                      <p:cBhvr additive="base">
                                        <p:cTn id="28" dur="1000"/>
                                        <p:tgtEl>
                                          <p:spTgt spid="15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9" name="Shape 139"/>
          <p:cNvSpPr txBox="1">
            <a:spLocks noGrp="1"/>
          </p:cNvSpPr>
          <p:nvPr>
            <p:ph type="body" idx="4294967295"/>
          </p:nvPr>
        </p:nvSpPr>
        <p:spPr>
          <a:xfrm>
            <a:off x="0" y="1806575"/>
            <a:ext cx="8750300" cy="2274888"/>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dirty="0">
                <a:solidFill>
                  <a:schemeClr val="dk1"/>
                </a:solidFill>
              </a:rPr>
              <a:t>Variable scope:</a:t>
            </a:r>
          </a:p>
          <a:p>
            <a:pPr lvl="0" rtl="0">
              <a:lnSpc>
                <a:spcPct val="115000"/>
              </a:lnSpc>
              <a:spcBef>
                <a:spcPts val="0"/>
              </a:spcBef>
              <a:buClr>
                <a:schemeClr val="dk1"/>
              </a:buClr>
              <a:buSzPct val="61111"/>
              <a:buFont typeface="Arial"/>
              <a:buNone/>
            </a:pPr>
            <a:r>
              <a:rPr lang="en" sz="1800" b="1" dirty="0">
                <a:solidFill>
                  <a:srgbClr val="953735"/>
                </a:solidFill>
                <a:latin typeface="Courier New"/>
                <a:ea typeface="Courier New"/>
                <a:cs typeface="Courier New"/>
                <a:sym typeface="Courier New"/>
              </a:rPr>
              <a:t>public void </a:t>
            </a:r>
            <a:r>
              <a:rPr lang="en" sz="1800" dirty="0">
                <a:solidFill>
                  <a:schemeClr val="dk1"/>
                </a:solidFill>
                <a:latin typeface="Courier New"/>
                <a:ea typeface="Courier New"/>
                <a:cs typeface="Courier New"/>
                <a:sym typeface="Courier New"/>
              </a:rPr>
              <a:t>printNumber(int x) {</a:t>
            </a:r>
          </a:p>
          <a:p>
            <a:pPr lvl="0" indent="457200" rtl="0">
              <a:lnSpc>
                <a:spcPct val="115000"/>
              </a:lnSpc>
              <a:spcBef>
                <a:spcPts val="0"/>
              </a:spcBef>
              <a:buClr>
                <a:schemeClr val="dk1"/>
              </a:buClr>
              <a:buSzPct val="61111"/>
              <a:buFont typeface="Arial"/>
              <a:buNone/>
            </a:pPr>
            <a:r>
              <a:rPr lang="en" sz="1800" b="1" dirty="0">
                <a:solidFill>
                  <a:srgbClr val="953735"/>
                </a:solidFill>
                <a:latin typeface="Courier New"/>
                <a:ea typeface="Courier New"/>
                <a:cs typeface="Courier New"/>
                <a:sym typeface="Courier New"/>
              </a:rPr>
              <a:t>int </a:t>
            </a:r>
            <a:r>
              <a:rPr lang="en" sz="1800" dirty="0">
                <a:solidFill>
                  <a:schemeClr val="dk1"/>
                </a:solidFill>
                <a:latin typeface="Courier New"/>
                <a:ea typeface="Courier New"/>
                <a:cs typeface="Courier New"/>
                <a:sym typeface="Courier New"/>
              </a:rPr>
              <a:t>y = 2;</a:t>
            </a:r>
          </a:p>
          <a:p>
            <a:pPr marL="457200" lvl="0" indent="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Runnable r = () -&gt;{System.out.println(</a:t>
            </a:r>
            <a:r>
              <a:rPr lang="en" sz="1800" dirty="0">
                <a:solidFill>
                  <a:srgbClr val="0070C0"/>
                </a:solidFill>
                <a:latin typeface="Courier New"/>
                <a:ea typeface="Courier New"/>
                <a:cs typeface="Courier New"/>
                <a:sym typeface="Courier New"/>
              </a:rPr>
              <a:t>“Total is:”</a:t>
            </a:r>
            <a:r>
              <a:rPr lang="en" sz="1800" dirty="0">
                <a:solidFill>
                  <a:schemeClr val="dk1"/>
                </a:solidFill>
                <a:latin typeface="Courier New"/>
                <a:ea typeface="Courier New"/>
                <a:cs typeface="Courier New"/>
                <a:sym typeface="Courier New"/>
              </a:rPr>
              <a:t> + (x+y));</a:t>
            </a:r>
          </a:p>
          <a:p>
            <a:pPr marL="2286000" lvl="0" indent="45720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  System.out.println(</a:t>
            </a:r>
            <a:r>
              <a:rPr lang="en" sz="1800" b="1" dirty="0">
                <a:solidFill>
                  <a:schemeClr val="dk1"/>
                </a:solidFill>
                <a:latin typeface="Courier New"/>
                <a:ea typeface="Courier New"/>
                <a:cs typeface="Courier New"/>
                <a:sym typeface="Courier New"/>
              </a:rPr>
              <a:t>this</a:t>
            </a:r>
            <a:r>
              <a:rPr lang="en" sz="1800" dirty="0">
                <a:solidFill>
                  <a:schemeClr val="dk1"/>
                </a:solidFill>
                <a:latin typeface="Courier New"/>
                <a:ea typeface="Courier New"/>
                <a:cs typeface="Courier New"/>
                <a:sym typeface="Courier New"/>
              </a:rPr>
              <a:t>.toString());};</a:t>
            </a:r>
          </a:p>
          <a:p>
            <a:pPr marL="457200" lvl="0" indent="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new Thread(r).start();</a:t>
            </a:r>
          </a:p>
          <a:p>
            <a:pPr lvl="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
        <p:nvSpPr>
          <p:cNvPr id="140" name="Shape 140"/>
          <p:cNvSpPr txBox="1">
            <a:spLocks noGrp="1"/>
          </p:cNvSpPr>
          <p:nvPr>
            <p:ph type="body" idx="4294967295"/>
          </p:nvPr>
        </p:nvSpPr>
        <p:spPr>
          <a:xfrm>
            <a:off x="174625" y="1762125"/>
            <a:ext cx="8969375" cy="2887663"/>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dirty="0">
                <a:solidFill>
                  <a:schemeClr val="dk1"/>
                </a:solidFill>
              </a:rPr>
              <a:t>Not allow:</a:t>
            </a:r>
          </a:p>
          <a:p>
            <a:pPr lvl="0" rtl="0">
              <a:lnSpc>
                <a:spcPct val="115000"/>
              </a:lnSpc>
              <a:spcBef>
                <a:spcPts val="0"/>
              </a:spcBef>
              <a:buClr>
                <a:schemeClr val="dk1"/>
              </a:buClr>
              <a:buSzPct val="61111"/>
              <a:buFont typeface="Arial"/>
              <a:buNone/>
            </a:pPr>
            <a:r>
              <a:rPr lang="en" sz="1800" b="1" dirty="0">
                <a:solidFill>
                  <a:srgbClr val="953735"/>
                </a:solidFill>
                <a:latin typeface="Courier New"/>
                <a:ea typeface="Courier New"/>
                <a:cs typeface="Courier New"/>
                <a:sym typeface="Courier New"/>
              </a:rPr>
              <a:t>public void </a:t>
            </a:r>
            <a:r>
              <a:rPr lang="en" sz="1800" dirty="0">
                <a:solidFill>
                  <a:schemeClr val="dk1"/>
                </a:solidFill>
                <a:latin typeface="Courier New"/>
                <a:ea typeface="Courier New"/>
                <a:cs typeface="Courier New"/>
                <a:sym typeface="Courier New"/>
              </a:rPr>
              <a:t>printNumber(int x) {</a:t>
            </a:r>
          </a:p>
          <a:p>
            <a:pPr lvl="0" indent="457200" rtl="0">
              <a:lnSpc>
                <a:spcPct val="115000"/>
              </a:lnSpc>
              <a:spcBef>
                <a:spcPts val="0"/>
              </a:spcBef>
              <a:buClr>
                <a:schemeClr val="dk1"/>
              </a:buClr>
              <a:buSzPct val="61111"/>
              <a:buFont typeface="Arial"/>
              <a:buNone/>
            </a:pPr>
            <a:r>
              <a:rPr lang="en" sz="1800" b="1" dirty="0">
                <a:solidFill>
                  <a:srgbClr val="953735"/>
                </a:solidFill>
                <a:latin typeface="Courier New"/>
                <a:ea typeface="Courier New"/>
                <a:cs typeface="Courier New"/>
                <a:sym typeface="Courier New"/>
              </a:rPr>
              <a:t>int </a:t>
            </a:r>
            <a:r>
              <a:rPr lang="en" sz="1800" dirty="0">
                <a:solidFill>
                  <a:schemeClr val="dk1"/>
                </a:solidFill>
                <a:latin typeface="Courier New"/>
                <a:ea typeface="Courier New"/>
                <a:cs typeface="Courier New"/>
                <a:sym typeface="Courier New"/>
              </a:rPr>
              <a:t>y = 2;</a:t>
            </a:r>
          </a:p>
          <a:p>
            <a:pPr marL="457200" lvl="0" indent="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Runnable r = () -&gt; {</a:t>
            </a:r>
          </a:p>
          <a:p>
            <a:pPr marL="457200" lvl="0" indent="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	</a:t>
            </a:r>
            <a:r>
              <a:rPr lang="en" sz="1800" b="1" dirty="0">
                <a:solidFill>
                  <a:srgbClr val="FF0000"/>
                </a:solidFill>
                <a:latin typeface="Courier New"/>
                <a:ea typeface="Courier New"/>
                <a:cs typeface="Courier New"/>
                <a:sym typeface="Courier New"/>
              </a:rPr>
              <a:t>x++;//compile error</a:t>
            </a:r>
          </a:p>
          <a:p>
            <a:pPr marL="457200" lvl="0" indent="45720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System.out.println(</a:t>
            </a:r>
            <a:r>
              <a:rPr lang="en" sz="1800" dirty="0">
                <a:solidFill>
                  <a:srgbClr val="0070C0"/>
                </a:solidFill>
                <a:latin typeface="Courier New"/>
                <a:ea typeface="Courier New"/>
                <a:cs typeface="Courier New"/>
                <a:sym typeface="Courier New"/>
              </a:rPr>
              <a:t>“Total is:”</a:t>
            </a:r>
            <a:r>
              <a:rPr lang="en" sz="1800" dirty="0">
                <a:solidFill>
                  <a:schemeClr val="dk1"/>
                </a:solidFill>
                <a:latin typeface="Courier New"/>
                <a:ea typeface="Courier New"/>
                <a:cs typeface="Courier New"/>
                <a:sym typeface="Courier New"/>
              </a:rPr>
              <a:t> + (x+y))</a:t>
            </a:r>
          </a:p>
          <a:p>
            <a:pPr marL="457200" lvl="0" indent="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
        <p:nvSpPr>
          <p:cNvPr id="137" name="Shape 137"/>
          <p:cNvSpPr txBox="1">
            <a:spLocks noGrp="1"/>
          </p:cNvSpPr>
          <p:nvPr>
            <p:ph type="title" idx="4294967295"/>
          </p:nvPr>
        </p:nvSpPr>
        <p:spPr>
          <a:xfrm>
            <a:off x="0" y="280988"/>
            <a:ext cx="8229600" cy="1516062"/>
          </a:xfrm>
          <a:prstGeom prst="rect">
            <a:avLst/>
          </a:prstGeom>
        </p:spPr>
        <p:txBody>
          <a:bodyPr lIns="91425" tIns="91425" rIns="91425" bIns="91425" anchor="t" anchorCtr="0">
            <a:noAutofit/>
          </a:bodyPr>
          <a:lstStyle/>
          <a:p>
            <a:pPr lvl="0" rtl="0">
              <a:spcBef>
                <a:spcPts val="0"/>
              </a:spcBef>
              <a:buNone/>
            </a:pPr>
            <a:r>
              <a:rPr lang="en" dirty="0"/>
              <a:t>Lambda Expression</a:t>
            </a:r>
          </a:p>
        </p:txBody>
      </p:sp>
      <p:sp>
        <p:nvSpPr>
          <p:cNvPr id="135" name="Shape 135"/>
          <p:cNvSpPr txBox="1">
            <a:spLocks noGrp="1"/>
          </p:cNvSpPr>
          <p:nvPr>
            <p:ph type="body" idx="4294967295"/>
          </p:nvPr>
        </p:nvSpPr>
        <p:spPr>
          <a:xfrm>
            <a:off x="0" y="1795463"/>
            <a:ext cx="8969375" cy="1819275"/>
          </a:xfrm>
          <a:prstGeom prst="rect">
            <a:avLst/>
          </a:prstGeom>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dirty="0">
                <a:solidFill>
                  <a:schemeClr val="dk1"/>
                </a:solidFill>
              </a:rPr>
              <a:t>Variable scope:</a:t>
            </a:r>
          </a:p>
          <a:p>
            <a:pPr lvl="0" rtl="0">
              <a:lnSpc>
                <a:spcPct val="115000"/>
              </a:lnSpc>
              <a:spcBef>
                <a:spcPts val="0"/>
              </a:spcBef>
              <a:buClr>
                <a:schemeClr val="dk1"/>
              </a:buClr>
              <a:buSzPct val="61111"/>
              <a:buFont typeface="Arial"/>
              <a:buNone/>
            </a:pPr>
            <a:r>
              <a:rPr lang="en" sz="1800" b="1" dirty="0">
                <a:solidFill>
                  <a:srgbClr val="953735"/>
                </a:solidFill>
                <a:latin typeface="Courier New"/>
                <a:ea typeface="Courier New"/>
                <a:cs typeface="Courier New"/>
                <a:sym typeface="Courier New"/>
              </a:rPr>
              <a:t>public void </a:t>
            </a:r>
            <a:r>
              <a:rPr lang="en" sz="1800" dirty="0">
                <a:solidFill>
                  <a:schemeClr val="dk1"/>
                </a:solidFill>
                <a:latin typeface="Courier New"/>
                <a:ea typeface="Courier New"/>
                <a:cs typeface="Courier New"/>
                <a:sym typeface="Courier New"/>
              </a:rPr>
              <a:t>printNumber(int </a:t>
            </a:r>
            <a:r>
              <a:rPr lang="en" sz="1800" b="1" dirty="0">
                <a:solidFill>
                  <a:schemeClr val="dk1"/>
                </a:solidFill>
                <a:latin typeface="Courier New"/>
                <a:ea typeface="Courier New"/>
                <a:cs typeface="Courier New"/>
                <a:sym typeface="Courier New"/>
              </a:rPr>
              <a:t>x</a:t>
            </a:r>
            <a:r>
              <a:rPr lang="en" sz="1800" dirty="0">
                <a:solidFill>
                  <a:schemeClr val="dk1"/>
                </a:solidFill>
                <a:latin typeface="Courier New"/>
                <a:ea typeface="Courier New"/>
                <a:cs typeface="Courier New"/>
                <a:sym typeface="Courier New"/>
              </a:rPr>
              <a:t>) {</a:t>
            </a:r>
          </a:p>
          <a:p>
            <a:pPr lvl="0" indent="457200" rtl="0">
              <a:lnSpc>
                <a:spcPct val="115000"/>
              </a:lnSpc>
              <a:spcBef>
                <a:spcPts val="0"/>
              </a:spcBef>
              <a:buClr>
                <a:schemeClr val="dk1"/>
              </a:buClr>
              <a:buSzPct val="61111"/>
              <a:buFont typeface="Arial"/>
              <a:buNone/>
            </a:pPr>
            <a:r>
              <a:rPr lang="en" sz="1800" b="1" dirty="0">
                <a:solidFill>
                  <a:srgbClr val="953735"/>
                </a:solidFill>
                <a:latin typeface="Courier New"/>
                <a:ea typeface="Courier New"/>
                <a:cs typeface="Courier New"/>
                <a:sym typeface="Courier New"/>
              </a:rPr>
              <a:t>int </a:t>
            </a:r>
            <a:r>
              <a:rPr lang="en" sz="1800" b="1" dirty="0">
                <a:solidFill>
                  <a:schemeClr val="dk1"/>
                </a:solidFill>
                <a:latin typeface="Courier New"/>
                <a:ea typeface="Courier New"/>
                <a:cs typeface="Courier New"/>
                <a:sym typeface="Courier New"/>
              </a:rPr>
              <a:t>y</a:t>
            </a:r>
            <a:r>
              <a:rPr lang="en" sz="1800" dirty="0">
                <a:solidFill>
                  <a:schemeClr val="dk1"/>
                </a:solidFill>
                <a:latin typeface="Courier New"/>
                <a:ea typeface="Courier New"/>
                <a:cs typeface="Courier New"/>
                <a:sym typeface="Courier New"/>
              </a:rPr>
              <a:t> = 2;</a:t>
            </a:r>
          </a:p>
          <a:p>
            <a:pPr marL="457200" lvl="0" indent="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Runnable r = () -&gt; System.out.println(</a:t>
            </a:r>
            <a:r>
              <a:rPr lang="en" sz="1800" dirty="0">
                <a:solidFill>
                  <a:srgbClr val="0070C0"/>
                </a:solidFill>
                <a:latin typeface="Courier New"/>
                <a:ea typeface="Courier New"/>
                <a:cs typeface="Courier New"/>
                <a:sym typeface="Courier New"/>
              </a:rPr>
              <a:t>“Total is:”</a:t>
            </a:r>
            <a:r>
              <a:rPr lang="en" sz="1800" dirty="0">
                <a:solidFill>
                  <a:schemeClr val="dk1"/>
                </a:solidFill>
                <a:latin typeface="Courier New"/>
                <a:ea typeface="Courier New"/>
                <a:cs typeface="Courier New"/>
                <a:sym typeface="Courier New"/>
              </a:rPr>
              <a:t> + (</a:t>
            </a:r>
            <a:r>
              <a:rPr lang="en" sz="1800" b="1" dirty="0">
                <a:solidFill>
                  <a:schemeClr val="dk1"/>
                </a:solidFill>
                <a:latin typeface="Courier New"/>
                <a:ea typeface="Courier New"/>
                <a:cs typeface="Courier New"/>
                <a:sym typeface="Courier New"/>
              </a:rPr>
              <a:t>x</a:t>
            </a:r>
            <a:r>
              <a:rPr lang="en" sz="1800" dirty="0">
                <a:solidFill>
                  <a:schemeClr val="dk1"/>
                </a:solidFill>
                <a:latin typeface="Courier New"/>
                <a:ea typeface="Courier New"/>
                <a:cs typeface="Courier New"/>
                <a:sym typeface="Courier New"/>
              </a:rPr>
              <a:t>+</a:t>
            </a:r>
            <a:r>
              <a:rPr lang="en" sz="1800" b="1" dirty="0">
                <a:solidFill>
                  <a:schemeClr val="dk1"/>
                </a:solidFill>
                <a:latin typeface="Courier New"/>
                <a:ea typeface="Courier New"/>
                <a:cs typeface="Courier New"/>
                <a:sym typeface="Courier New"/>
              </a:rPr>
              <a:t>y</a:t>
            </a:r>
            <a:r>
              <a:rPr lang="en" sz="1800" dirty="0">
                <a:solidFill>
                  <a:schemeClr val="dk1"/>
                </a:solidFill>
                <a:latin typeface="Courier New"/>
                <a:ea typeface="Courier New"/>
                <a:cs typeface="Courier New"/>
                <a:sym typeface="Courier New"/>
              </a:rPr>
              <a:t>));</a:t>
            </a:r>
          </a:p>
          <a:p>
            <a:pPr marL="457200" lvl="0" indent="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new Thread(r).start();</a:t>
            </a:r>
          </a:p>
          <a:p>
            <a:pPr lvl="0" rtl="0">
              <a:lnSpc>
                <a:spcPct val="115000"/>
              </a:lnSpc>
              <a:spcBef>
                <a:spcPts val="0"/>
              </a:spcBef>
              <a:buClr>
                <a:schemeClr val="dk1"/>
              </a:buClr>
              <a:buSzPct val="61111"/>
              <a:buFont typeface="Arial"/>
              <a:buNone/>
            </a:pPr>
            <a:r>
              <a:rPr lang="en" sz="1800" dirty="0">
                <a:solidFill>
                  <a:schemeClr val="dk1"/>
                </a:solidFill>
                <a:latin typeface="Courier New"/>
                <a:ea typeface="Courier New"/>
                <a:cs typeface="Courier New"/>
                <a:sym typeface="Courier New"/>
              </a:rPr>
              <a:t>}</a:t>
            </a:r>
          </a:p>
          <a:p>
            <a:pPr marL="45720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
        <p:nvSpPr>
          <p:cNvPr id="138" name="Shape 138"/>
          <p:cNvSpPr txBox="1"/>
          <p:nvPr/>
        </p:nvSpPr>
        <p:spPr>
          <a:xfrm>
            <a:off x="76200" y="3740550"/>
            <a:ext cx="8749799" cy="743100"/>
          </a:xfrm>
          <a:prstGeom prst="rect">
            <a:avLst/>
          </a:prstGeom>
          <a:noFill/>
          <a:ln>
            <a:noFill/>
          </a:ln>
        </p:spPr>
        <p:txBody>
          <a:bodyPr lIns="91425" tIns="91425" rIns="91425" bIns="91425" anchor="ctr" anchorCtr="0">
            <a:noAutofit/>
          </a:bodyPr>
          <a:lstStyle/>
          <a:p>
            <a:pPr marR="0" lvl="0" algn="l" rtl="0">
              <a:lnSpc>
                <a:spcPct val="100000"/>
              </a:lnSpc>
              <a:spcBef>
                <a:spcPts val="600"/>
              </a:spcBef>
              <a:spcAft>
                <a:spcPts val="0"/>
              </a:spcAft>
              <a:buNone/>
            </a:pPr>
            <a:r>
              <a:rPr lang="en" sz="2500">
                <a:solidFill>
                  <a:schemeClr val="dk2"/>
                </a:solidFill>
              </a:rPr>
              <a:t>Free variable: not define in lambda parameters.</a:t>
            </a:r>
          </a:p>
        </p:txBody>
      </p:sp>
    </p:spTree>
    <p:extLst>
      <p:ext uri="{BB962C8B-B14F-4D97-AF65-F5344CB8AC3E}">
        <p14:creationId xmlns:p14="http://schemas.microsoft.com/office/powerpoint/2010/main" val="48005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10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
                                        <p:tgtEl>
                                          <p:spTgt spid="138"/>
                                        </p:tgtEl>
                                      </p:cBhvr>
                                    </p:animEffect>
                                    <p:set>
                                      <p:cBhvr>
                                        <p:cTn id="17" dur="1" fill="hold">
                                          <p:stCondLst>
                                            <p:cond delay="200"/>
                                          </p:stCondLst>
                                        </p:cTn>
                                        <p:tgtEl>
                                          <p:spTgt spid="13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35"/>
                                        </p:tgtEl>
                                      </p:cBhvr>
                                    </p:animEffect>
                                    <p:set>
                                      <p:cBhvr>
                                        <p:cTn id="20" dur="1" fill="hold">
                                          <p:stCondLst>
                                            <p:cond delay="500"/>
                                          </p:stCondLst>
                                        </p:cTn>
                                        <p:tgtEl>
                                          <p:spTgt spid="13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fade">
                                      <p:cBhvr>
                                        <p:cTn id="28" dur="1000"/>
                                        <p:tgtEl>
                                          <p:spTgt spid="140"/>
                                        </p:tgtEl>
                                      </p:cBhvr>
                                    </p:animEffect>
                                  </p:childTnLst>
                                </p:cTn>
                              </p:par>
                              <p:par>
                                <p:cTn id="29" presetID="10" presetClass="exit" presetSubtype="0" fill="hold" nodeType="withEffect">
                                  <p:stCondLst>
                                    <p:cond delay="0"/>
                                  </p:stCondLst>
                                  <p:childTnLst>
                                    <p:animEffect transition="out" filter="fade">
                                      <p:cBhvr>
                                        <p:cTn id="30" dur="100"/>
                                        <p:tgtEl>
                                          <p:spTgt spid="139"/>
                                        </p:tgtEl>
                                      </p:cBhvr>
                                    </p:animEffect>
                                    <p:set>
                                      <p:cBhvr>
                                        <p:cTn id="31" dur="1" fill="hold">
                                          <p:stCondLst>
                                            <p:cond delay="10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Lambda Expressions Advantages</a:t>
            </a:r>
            <a:endParaRPr lang="en-US" dirty="0"/>
          </a:p>
        </p:txBody>
      </p:sp>
      <p:sp>
        <p:nvSpPr>
          <p:cNvPr id="2" name="Content Placeholder 1"/>
          <p:cNvSpPr>
            <a:spLocks noGrp="1"/>
          </p:cNvSpPr>
          <p:nvPr>
            <p:ph idx="1"/>
          </p:nvPr>
        </p:nvSpPr>
        <p:spPr>
          <a:xfrm>
            <a:off x="304800" y="1143000"/>
            <a:ext cx="8229600" cy="1828800"/>
          </a:xfrm>
        </p:spPr>
        <p:txBody>
          <a:bodyPr>
            <a:normAutofit fontScale="92500" lnSpcReduction="20000"/>
          </a:bodyPr>
          <a:lstStyle/>
          <a:p>
            <a:pPr>
              <a:buFont typeface="Wingdings" pitchFamily="2" charset="2"/>
              <a:buChar char="ü"/>
            </a:pPr>
            <a:r>
              <a:rPr lang="en-US" sz="2400" dirty="0" smtClean="0"/>
              <a:t>Treat </a:t>
            </a:r>
            <a:r>
              <a:rPr lang="en-US" sz="2400" dirty="0"/>
              <a:t>functionality as method </a:t>
            </a:r>
            <a:r>
              <a:rPr lang="en-US" sz="2400" dirty="0" smtClean="0"/>
              <a:t>argument (</a:t>
            </a:r>
            <a:r>
              <a:rPr lang="en-US" sz="2400" i="1" dirty="0" smtClean="0">
                <a:solidFill>
                  <a:schemeClr val="bg2">
                    <a:lumMod val="75000"/>
                  </a:schemeClr>
                </a:solidFill>
              </a:rPr>
              <a:t>code </a:t>
            </a:r>
            <a:r>
              <a:rPr lang="en-US" sz="2400" i="1" dirty="0">
                <a:solidFill>
                  <a:schemeClr val="bg2">
                    <a:lumMod val="75000"/>
                  </a:schemeClr>
                </a:solidFill>
              </a:rPr>
              <a:t>as </a:t>
            </a:r>
            <a:r>
              <a:rPr lang="en-US" sz="2400" i="1" dirty="0" smtClean="0">
                <a:solidFill>
                  <a:schemeClr val="bg2">
                    <a:lumMod val="75000"/>
                  </a:schemeClr>
                </a:solidFill>
              </a:rPr>
              <a:t>data)</a:t>
            </a:r>
            <a:endParaRPr lang="en-US" sz="2400" i="1" dirty="0">
              <a:solidFill>
                <a:schemeClr val="bg2">
                  <a:lumMod val="75000"/>
                </a:schemeClr>
              </a:solidFill>
            </a:endParaRPr>
          </a:p>
          <a:p>
            <a:pPr>
              <a:buFont typeface="Wingdings" pitchFamily="2" charset="2"/>
              <a:buChar char="ü"/>
            </a:pPr>
            <a:r>
              <a:rPr lang="en-US" sz="2400" dirty="0" smtClean="0"/>
              <a:t>Avoid anonymous </a:t>
            </a:r>
            <a:r>
              <a:rPr lang="en-US" sz="2400" i="1" dirty="0">
                <a:solidFill>
                  <a:schemeClr val="bg2">
                    <a:lumMod val="75000"/>
                  </a:schemeClr>
                </a:solidFill>
              </a:rPr>
              <a:t>inner class</a:t>
            </a:r>
            <a:r>
              <a:rPr lang="en-US" sz="2400" dirty="0" smtClean="0"/>
              <a:t> which seem excessive &amp; unclear</a:t>
            </a:r>
          </a:p>
          <a:p>
            <a:pPr>
              <a:buFont typeface="Wingdings" pitchFamily="2" charset="2"/>
              <a:buChar char="ü"/>
            </a:pPr>
            <a:r>
              <a:rPr lang="en-US" sz="2400" dirty="0" smtClean="0"/>
              <a:t>Cleaner way to implement </a:t>
            </a:r>
            <a:r>
              <a:rPr lang="en-US" sz="2400" i="1" dirty="0" smtClean="0">
                <a:solidFill>
                  <a:schemeClr val="bg2">
                    <a:lumMod val="75000"/>
                  </a:schemeClr>
                </a:solidFill>
              </a:rPr>
              <a:t>Functional Interfaces</a:t>
            </a:r>
          </a:p>
          <a:p>
            <a:pPr>
              <a:buFont typeface="Wingdings" pitchFamily="2" charset="2"/>
              <a:buChar char="ü"/>
            </a:pPr>
            <a:r>
              <a:rPr lang="en-US" sz="2400" dirty="0"/>
              <a:t>Used to create</a:t>
            </a:r>
            <a:r>
              <a:rPr lang="en-US" sz="2400" i="1" dirty="0" smtClean="0">
                <a:solidFill>
                  <a:schemeClr val="bg2">
                    <a:lumMod val="75000"/>
                  </a:schemeClr>
                </a:solidFill>
              </a:rPr>
              <a:t> anonymous methods</a:t>
            </a:r>
          </a:p>
          <a:p>
            <a:pPr lvl="2"/>
            <a:endParaRPr lang="en-US" dirty="0" smtClean="0"/>
          </a:p>
          <a:p>
            <a:pPr lvl="1"/>
            <a:endParaRPr lang="en-US" dirty="0"/>
          </a:p>
        </p:txBody>
      </p:sp>
    </p:spTree>
    <p:extLst>
      <p:ext uri="{BB962C8B-B14F-4D97-AF65-F5344CB8AC3E}">
        <p14:creationId xmlns:p14="http://schemas.microsoft.com/office/powerpoint/2010/main" val="41091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6" name="Shape 186"/>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Functional Interface</a:t>
            </a:r>
          </a:p>
        </p:txBody>
      </p:sp>
      <p:sp>
        <p:nvSpPr>
          <p:cNvPr id="183" name="Shape 183"/>
          <p:cNvSpPr txBox="1">
            <a:spLocks noGrp="1"/>
          </p:cNvSpPr>
          <p:nvPr>
            <p:ph type="body" idx="4294967295"/>
          </p:nvPr>
        </p:nvSpPr>
        <p:spPr>
          <a:xfrm>
            <a:off x="228600" y="990600"/>
            <a:ext cx="8229600" cy="4619625"/>
          </a:xfrm>
          <a:prstGeom prst="rect">
            <a:avLst/>
          </a:prstGeom>
        </p:spPr>
        <p:txBody>
          <a:bodyPr lIns="91425" tIns="91425" rIns="91425" bIns="91425" anchor="ctr" anchorCtr="0">
            <a:noAutofit/>
          </a:bodyPr>
          <a:lstStyle/>
          <a:p>
            <a:pPr marL="0" lvl="0" indent="0" algn="ctr" rtl="0">
              <a:spcBef>
                <a:spcPts val="0"/>
              </a:spcBef>
              <a:buNone/>
            </a:pPr>
            <a:r>
              <a:rPr lang="en" sz="4400" dirty="0">
                <a:solidFill>
                  <a:schemeClr val="dk1"/>
                </a:solidFill>
              </a:rPr>
              <a:t>What is functional interface?</a:t>
            </a:r>
          </a:p>
        </p:txBody>
      </p:sp>
    </p:spTree>
    <p:extLst>
      <p:ext uri="{BB962C8B-B14F-4D97-AF65-F5344CB8AC3E}">
        <p14:creationId xmlns:p14="http://schemas.microsoft.com/office/powerpoint/2010/main" val="1787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4" name="Shape 194"/>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Functional Interface</a:t>
            </a:r>
          </a:p>
        </p:txBody>
      </p:sp>
      <p:sp>
        <p:nvSpPr>
          <p:cNvPr id="191" name="Shape 191"/>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dirty="0">
                <a:solidFill>
                  <a:schemeClr val="dk1"/>
                </a:solidFill>
              </a:rPr>
              <a:t>New term of Java 8</a:t>
            </a:r>
          </a:p>
          <a:p>
            <a:pPr marL="457200" lvl="0" indent="-431800" rtl="0">
              <a:lnSpc>
                <a:spcPct val="115000"/>
              </a:lnSpc>
              <a:spcBef>
                <a:spcPts val="800"/>
              </a:spcBef>
              <a:buClr>
                <a:schemeClr val="dk1"/>
              </a:buClr>
              <a:buSzPct val="100000"/>
              <a:buFont typeface="Arial"/>
              <a:buChar char="●"/>
            </a:pPr>
            <a:r>
              <a:rPr lang="en" sz="3200" dirty="0">
                <a:solidFill>
                  <a:schemeClr val="dk1"/>
                </a:solidFill>
              </a:rPr>
              <a:t>A functional interface is an interface with only one </a:t>
            </a:r>
            <a:r>
              <a:rPr lang="en" sz="3200" i="1" dirty="0">
                <a:solidFill>
                  <a:schemeClr val="dk1"/>
                </a:solidFill>
              </a:rPr>
              <a:t>abstract</a:t>
            </a:r>
            <a:r>
              <a:rPr lang="en" sz="3200" dirty="0">
                <a:solidFill>
                  <a:schemeClr val="dk1"/>
                </a:solidFill>
              </a:rPr>
              <a:t> method.</a:t>
            </a:r>
          </a:p>
          <a:p>
            <a:pPr lvl="0" rtl="0">
              <a:lnSpc>
                <a:spcPct val="115000"/>
              </a:lnSpc>
              <a:spcBef>
                <a:spcPts val="800"/>
              </a:spcBef>
              <a:buNone/>
            </a:pPr>
            <a:endParaRPr sz="3200" dirty="0">
              <a:solidFill>
                <a:schemeClr val="dk1"/>
              </a:solidFill>
            </a:endParaRPr>
          </a:p>
        </p:txBody>
      </p:sp>
      <p:pic>
        <p:nvPicPr>
          <p:cNvPr id="195" name="Shape 195"/>
          <p:cNvPicPr preferRelativeResize="0"/>
          <p:nvPr/>
        </p:nvPicPr>
        <p:blipFill>
          <a:blip r:embed="rId3">
            <a:alphaModFix/>
          </a:blip>
          <a:stretch>
            <a:fillRect/>
          </a:stretch>
        </p:blipFill>
        <p:spPr>
          <a:xfrm>
            <a:off x="609600" y="5434137"/>
            <a:ext cx="5943600" cy="850106"/>
          </a:xfrm>
          <a:prstGeom prst="rect">
            <a:avLst/>
          </a:prstGeom>
          <a:noFill/>
          <a:ln>
            <a:noFill/>
          </a:ln>
        </p:spPr>
      </p:pic>
      <p:pic>
        <p:nvPicPr>
          <p:cNvPr id="196" name="Shape 196"/>
          <p:cNvPicPr preferRelativeResize="0"/>
          <p:nvPr/>
        </p:nvPicPr>
        <p:blipFill>
          <a:blip r:embed="rId4">
            <a:alphaModFix/>
          </a:blip>
          <a:stretch>
            <a:fillRect/>
          </a:stretch>
        </p:blipFill>
        <p:spPr>
          <a:xfrm>
            <a:off x="566725" y="4025837"/>
            <a:ext cx="6007893" cy="864393"/>
          </a:xfrm>
          <a:prstGeom prst="rect">
            <a:avLst/>
          </a:prstGeom>
          <a:noFill/>
          <a:ln>
            <a:noFill/>
          </a:ln>
        </p:spPr>
      </p:pic>
    </p:spTree>
    <p:extLst>
      <p:ext uri="{BB962C8B-B14F-4D97-AF65-F5344CB8AC3E}">
        <p14:creationId xmlns:p14="http://schemas.microsoft.com/office/powerpoint/2010/main" val="1334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Shape 204"/>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Functional Interface</a:t>
            </a:r>
          </a:p>
        </p:txBody>
      </p:sp>
      <p:sp>
        <p:nvSpPr>
          <p:cNvPr id="201" name="Shape 201"/>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dirty="0">
                <a:solidFill>
                  <a:schemeClr val="dk1"/>
                </a:solidFill>
              </a:rPr>
              <a:t>Methods from the Object class don’t count.</a:t>
            </a:r>
          </a:p>
        </p:txBody>
      </p:sp>
      <p:pic>
        <p:nvPicPr>
          <p:cNvPr id="205" name="Shape 205"/>
          <p:cNvPicPr preferRelativeResize="0"/>
          <p:nvPr/>
        </p:nvPicPr>
        <p:blipFill>
          <a:blip r:embed="rId3">
            <a:alphaModFix/>
          </a:blip>
          <a:stretch>
            <a:fillRect/>
          </a:stretch>
        </p:blipFill>
        <p:spPr>
          <a:xfrm>
            <a:off x="1524000" y="3048000"/>
            <a:ext cx="6172200" cy="2362200"/>
          </a:xfrm>
          <a:prstGeom prst="rect">
            <a:avLst/>
          </a:prstGeom>
          <a:noFill/>
          <a:ln>
            <a:noFill/>
          </a:ln>
        </p:spPr>
      </p:pic>
    </p:spTree>
    <p:extLst>
      <p:ext uri="{BB962C8B-B14F-4D97-AF65-F5344CB8AC3E}">
        <p14:creationId xmlns:p14="http://schemas.microsoft.com/office/powerpoint/2010/main" val="245633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3" name="Shape 213"/>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Functional Interface</a:t>
            </a:r>
          </a:p>
        </p:txBody>
      </p:sp>
      <p:sp>
        <p:nvSpPr>
          <p:cNvPr id="210" name="Shape 210"/>
          <p:cNvSpPr txBox="1">
            <a:spLocks noGrp="1"/>
          </p:cNvSpPr>
          <p:nvPr>
            <p:ph type="body" idx="4294967295"/>
          </p:nvPr>
        </p:nvSpPr>
        <p:spPr>
          <a:xfrm>
            <a:off x="152400" y="1066800"/>
            <a:ext cx="8229600" cy="4619625"/>
          </a:xfrm>
          <a:prstGeom prst="rect">
            <a:avLst/>
          </a:prstGeom>
        </p:spPr>
        <p:txBody>
          <a:bodyPr lIns="91425" tIns="91425" rIns="91425" bIns="91425" anchor="ctr" anchorCtr="0">
            <a:noAutofit/>
          </a:bodyPr>
          <a:lstStyle/>
          <a:p>
            <a:pPr marL="0" lvl="0" indent="0" algn="ctr" rtl="0">
              <a:spcBef>
                <a:spcPts val="0"/>
              </a:spcBef>
              <a:buNone/>
            </a:pPr>
            <a:r>
              <a:rPr lang="en" sz="4800" dirty="0">
                <a:solidFill>
                  <a:schemeClr val="dk1"/>
                </a:solidFill>
              </a:rPr>
              <a:t>Annotation in Functional Interface</a:t>
            </a:r>
          </a:p>
        </p:txBody>
      </p:sp>
    </p:spTree>
    <p:extLst>
      <p:ext uri="{BB962C8B-B14F-4D97-AF65-F5344CB8AC3E}">
        <p14:creationId xmlns:p14="http://schemas.microsoft.com/office/powerpoint/2010/main" val="340945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 Version History</a:t>
            </a:r>
          </a:p>
        </p:txBody>
      </p:sp>
      <p:grpSp>
        <p:nvGrpSpPr>
          <p:cNvPr id="44" name="Group 43"/>
          <p:cNvGrpSpPr/>
          <p:nvPr/>
        </p:nvGrpSpPr>
        <p:grpSpPr>
          <a:xfrm>
            <a:off x="334813" y="2650138"/>
            <a:ext cx="8458200" cy="1818072"/>
            <a:chOff x="304800" y="2068128"/>
            <a:chExt cx="8458200" cy="1818072"/>
          </a:xfrm>
        </p:grpSpPr>
        <p:cxnSp>
          <p:nvCxnSpPr>
            <p:cNvPr id="6" name="Straight Arrow Connector 5"/>
            <p:cNvCxnSpPr/>
            <p:nvPr/>
          </p:nvCxnSpPr>
          <p:spPr>
            <a:xfrm flipV="1">
              <a:off x="609600" y="3421296"/>
              <a:ext cx="8153400" cy="77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304800" y="2336340"/>
              <a:ext cx="954115" cy="1538192"/>
              <a:chOff x="304800" y="2336340"/>
              <a:chExt cx="954115" cy="1538192"/>
            </a:xfrm>
          </p:grpSpPr>
          <p:sp>
            <p:nvSpPr>
              <p:cNvPr id="7" name="Oval 6"/>
              <p:cNvSpPr/>
              <p:nvPr/>
            </p:nvSpPr>
            <p:spPr>
              <a:xfrm>
                <a:off x="533400" y="3352800"/>
                <a:ext cx="152400" cy="152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p:cNvSpPr txBox="1"/>
              <p:nvPr/>
            </p:nvSpPr>
            <p:spPr>
              <a:xfrm rot="18255665">
                <a:off x="384267" y="2533880"/>
                <a:ext cx="1072188" cy="677108"/>
              </a:xfrm>
              <a:prstGeom prst="rect">
                <a:avLst/>
              </a:prstGeom>
              <a:noFill/>
            </p:spPr>
            <p:txBody>
              <a:bodyPr wrap="square" rtlCol="0">
                <a:spAutoFit/>
              </a:bodyPr>
              <a:lstStyle/>
              <a:p>
                <a:r>
                  <a:rPr lang="en-US" sz="2000" b="1" dirty="0" smtClean="0"/>
                  <a:t>JDK 1.0  </a:t>
                </a:r>
              </a:p>
              <a:p>
                <a:r>
                  <a:rPr lang="en-US" dirty="0" smtClean="0"/>
                  <a:t>Oak</a:t>
                </a:r>
                <a:endParaRPr lang="en-US" dirty="0"/>
              </a:p>
            </p:txBody>
          </p:sp>
          <p:sp>
            <p:nvSpPr>
              <p:cNvPr id="9" name="TextBox 8"/>
              <p:cNvSpPr txBox="1"/>
              <p:nvPr/>
            </p:nvSpPr>
            <p:spPr>
              <a:xfrm>
                <a:off x="304800" y="3505200"/>
                <a:ext cx="762000" cy="369332"/>
              </a:xfrm>
              <a:prstGeom prst="rect">
                <a:avLst/>
              </a:prstGeom>
              <a:noFill/>
            </p:spPr>
            <p:txBody>
              <a:bodyPr wrap="square" rtlCol="0">
                <a:spAutoFit/>
              </a:bodyPr>
              <a:lstStyle/>
              <a:p>
                <a:r>
                  <a:rPr lang="en-US" dirty="0" smtClean="0"/>
                  <a:t>1996</a:t>
                </a:r>
                <a:endParaRPr lang="en-US" dirty="0"/>
              </a:p>
            </p:txBody>
          </p:sp>
        </p:grpSp>
        <p:grpSp>
          <p:nvGrpSpPr>
            <p:cNvPr id="15" name="Group 14"/>
            <p:cNvGrpSpPr/>
            <p:nvPr/>
          </p:nvGrpSpPr>
          <p:grpSpPr>
            <a:xfrm>
              <a:off x="1014761" y="2069914"/>
              <a:ext cx="1070542" cy="1796914"/>
              <a:chOff x="304800" y="2077618"/>
              <a:chExt cx="1070542" cy="1796914"/>
            </a:xfrm>
          </p:grpSpPr>
          <p:sp>
            <p:nvSpPr>
              <p:cNvPr id="16" name="Oval 15"/>
              <p:cNvSpPr/>
              <p:nvPr/>
            </p:nvSpPr>
            <p:spPr>
              <a:xfrm>
                <a:off x="533400" y="3352800"/>
                <a:ext cx="152400" cy="152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rot="18110153">
                <a:off x="345136" y="2430716"/>
                <a:ext cx="1383303" cy="677108"/>
              </a:xfrm>
              <a:prstGeom prst="rect">
                <a:avLst/>
              </a:prstGeom>
              <a:noFill/>
            </p:spPr>
            <p:txBody>
              <a:bodyPr wrap="square" rtlCol="0">
                <a:spAutoFit/>
              </a:bodyPr>
              <a:lstStyle/>
              <a:p>
                <a:r>
                  <a:rPr lang="en-US" sz="2000" b="1" dirty="0"/>
                  <a:t>J2SE 1.2  </a:t>
                </a:r>
              </a:p>
              <a:p>
                <a:r>
                  <a:rPr lang="en-US" dirty="0" smtClean="0"/>
                  <a:t>Playground</a:t>
                </a:r>
                <a:endParaRPr lang="en-US" dirty="0"/>
              </a:p>
            </p:txBody>
          </p:sp>
          <p:sp>
            <p:nvSpPr>
              <p:cNvPr id="18" name="TextBox 17"/>
              <p:cNvSpPr txBox="1"/>
              <p:nvPr/>
            </p:nvSpPr>
            <p:spPr>
              <a:xfrm>
                <a:off x="304800" y="3505200"/>
                <a:ext cx="762000" cy="369332"/>
              </a:xfrm>
              <a:prstGeom prst="rect">
                <a:avLst/>
              </a:prstGeom>
              <a:noFill/>
            </p:spPr>
            <p:txBody>
              <a:bodyPr wrap="square" rtlCol="0">
                <a:spAutoFit/>
              </a:bodyPr>
              <a:lstStyle/>
              <a:p>
                <a:r>
                  <a:rPr lang="en-US" dirty="0" smtClean="0"/>
                  <a:t>1998</a:t>
                </a:r>
                <a:endParaRPr lang="en-US" dirty="0"/>
              </a:p>
            </p:txBody>
          </p:sp>
        </p:grpSp>
        <p:grpSp>
          <p:nvGrpSpPr>
            <p:cNvPr id="19" name="Group 18"/>
            <p:cNvGrpSpPr/>
            <p:nvPr/>
          </p:nvGrpSpPr>
          <p:grpSpPr>
            <a:xfrm>
              <a:off x="1977458" y="2077618"/>
              <a:ext cx="1070542" cy="1796914"/>
              <a:chOff x="304800" y="2077618"/>
              <a:chExt cx="1070542" cy="1796914"/>
            </a:xfrm>
          </p:grpSpPr>
          <p:sp>
            <p:nvSpPr>
              <p:cNvPr id="20" name="Oval 19"/>
              <p:cNvSpPr/>
              <p:nvPr/>
            </p:nvSpPr>
            <p:spPr>
              <a:xfrm>
                <a:off x="533400" y="3352800"/>
                <a:ext cx="152400" cy="152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rot="18121786">
                <a:off x="345136" y="2430716"/>
                <a:ext cx="1383303" cy="677108"/>
              </a:xfrm>
              <a:prstGeom prst="rect">
                <a:avLst/>
              </a:prstGeom>
              <a:noFill/>
            </p:spPr>
            <p:txBody>
              <a:bodyPr wrap="square" rtlCol="0">
                <a:spAutoFit/>
              </a:bodyPr>
              <a:lstStyle/>
              <a:p>
                <a:r>
                  <a:rPr lang="en-US" sz="2000" b="1" dirty="0"/>
                  <a:t>J2SE 1.3</a:t>
                </a:r>
                <a:r>
                  <a:rPr lang="en-US" dirty="0" smtClean="0"/>
                  <a:t>  </a:t>
                </a:r>
              </a:p>
              <a:p>
                <a:r>
                  <a:rPr lang="en-US" dirty="0" smtClean="0"/>
                  <a:t>Kestrel</a:t>
                </a:r>
                <a:endParaRPr lang="en-US" dirty="0"/>
              </a:p>
            </p:txBody>
          </p:sp>
          <p:sp>
            <p:nvSpPr>
              <p:cNvPr id="22" name="TextBox 21"/>
              <p:cNvSpPr txBox="1"/>
              <p:nvPr/>
            </p:nvSpPr>
            <p:spPr>
              <a:xfrm>
                <a:off x="304800" y="3505200"/>
                <a:ext cx="762000" cy="369332"/>
              </a:xfrm>
              <a:prstGeom prst="rect">
                <a:avLst/>
              </a:prstGeom>
              <a:noFill/>
            </p:spPr>
            <p:txBody>
              <a:bodyPr wrap="square" rtlCol="0">
                <a:spAutoFit/>
              </a:bodyPr>
              <a:lstStyle/>
              <a:p>
                <a:r>
                  <a:rPr lang="en-US" dirty="0" smtClean="0"/>
                  <a:t>2000</a:t>
                </a:r>
                <a:endParaRPr lang="en-US" dirty="0"/>
              </a:p>
            </p:txBody>
          </p:sp>
        </p:grpSp>
        <p:grpSp>
          <p:nvGrpSpPr>
            <p:cNvPr id="23" name="Group 22"/>
            <p:cNvGrpSpPr/>
            <p:nvPr/>
          </p:nvGrpSpPr>
          <p:grpSpPr>
            <a:xfrm>
              <a:off x="3012137" y="2068128"/>
              <a:ext cx="1070542" cy="1796914"/>
              <a:chOff x="304800" y="2077618"/>
              <a:chExt cx="1070542" cy="1796914"/>
            </a:xfrm>
          </p:grpSpPr>
          <p:sp>
            <p:nvSpPr>
              <p:cNvPr id="24" name="Oval 23"/>
              <p:cNvSpPr/>
              <p:nvPr/>
            </p:nvSpPr>
            <p:spPr>
              <a:xfrm>
                <a:off x="533400" y="3352800"/>
                <a:ext cx="152400" cy="152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rot="18202120">
                <a:off x="345136" y="2430716"/>
                <a:ext cx="1383303" cy="677108"/>
              </a:xfrm>
              <a:prstGeom prst="rect">
                <a:avLst/>
              </a:prstGeom>
              <a:noFill/>
            </p:spPr>
            <p:txBody>
              <a:bodyPr wrap="square" rtlCol="0">
                <a:spAutoFit/>
              </a:bodyPr>
              <a:lstStyle/>
              <a:p>
                <a:r>
                  <a:rPr lang="en-US" sz="2000" b="1" dirty="0"/>
                  <a:t>J2SE 1.4</a:t>
                </a:r>
                <a:r>
                  <a:rPr lang="en-US" dirty="0" smtClean="0"/>
                  <a:t>  </a:t>
                </a:r>
              </a:p>
              <a:p>
                <a:r>
                  <a:rPr lang="en-US" dirty="0" smtClean="0"/>
                  <a:t>Merlin</a:t>
                </a:r>
                <a:endParaRPr lang="en-US" dirty="0"/>
              </a:p>
            </p:txBody>
          </p:sp>
          <p:sp>
            <p:nvSpPr>
              <p:cNvPr id="26" name="TextBox 25"/>
              <p:cNvSpPr txBox="1"/>
              <p:nvPr/>
            </p:nvSpPr>
            <p:spPr>
              <a:xfrm>
                <a:off x="304800" y="3505200"/>
                <a:ext cx="762000" cy="369332"/>
              </a:xfrm>
              <a:prstGeom prst="rect">
                <a:avLst/>
              </a:prstGeom>
              <a:noFill/>
            </p:spPr>
            <p:txBody>
              <a:bodyPr wrap="square" rtlCol="0">
                <a:spAutoFit/>
              </a:bodyPr>
              <a:lstStyle/>
              <a:p>
                <a:r>
                  <a:rPr lang="en-US" dirty="0" smtClean="0"/>
                  <a:t>2002</a:t>
                </a:r>
                <a:endParaRPr lang="en-US" dirty="0"/>
              </a:p>
            </p:txBody>
          </p:sp>
        </p:grpSp>
        <p:grpSp>
          <p:nvGrpSpPr>
            <p:cNvPr id="27" name="Group 26"/>
            <p:cNvGrpSpPr/>
            <p:nvPr/>
          </p:nvGrpSpPr>
          <p:grpSpPr>
            <a:xfrm>
              <a:off x="4065331" y="2309182"/>
              <a:ext cx="971586" cy="1577018"/>
              <a:chOff x="304800" y="2297514"/>
              <a:chExt cx="971586" cy="1577018"/>
            </a:xfrm>
          </p:grpSpPr>
          <p:sp>
            <p:nvSpPr>
              <p:cNvPr id="28" name="Oval 27"/>
              <p:cNvSpPr/>
              <p:nvPr/>
            </p:nvSpPr>
            <p:spPr>
              <a:xfrm>
                <a:off x="533400" y="3352800"/>
                <a:ext cx="152400" cy="152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rot="18087601">
                <a:off x="378394" y="2518398"/>
                <a:ext cx="1118875" cy="677108"/>
              </a:xfrm>
              <a:prstGeom prst="rect">
                <a:avLst/>
              </a:prstGeom>
              <a:noFill/>
            </p:spPr>
            <p:txBody>
              <a:bodyPr wrap="square" rtlCol="0">
                <a:spAutoFit/>
              </a:bodyPr>
              <a:lstStyle/>
              <a:p>
                <a:r>
                  <a:rPr lang="en-US" sz="2000" b="1" dirty="0"/>
                  <a:t>J2SE 5.0</a:t>
                </a:r>
                <a:r>
                  <a:rPr lang="en-US" dirty="0" smtClean="0"/>
                  <a:t>  </a:t>
                </a:r>
              </a:p>
              <a:p>
                <a:r>
                  <a:rPr lang="en-US" dirty="0" smtClean="0"/>
                  <a:t>Tiger</a:t>
                </a:r>
                <a:endParaRPr lang="en-US" dirty="0"/>
              </a:p>
            </p:txBody>
          </p:sp>
          <p:sp>
            <p:nvSpPr>
              <p:cNvPr id="30" name="TextBox 29"/>
              <p:cNvSpPr txBox="1"/>
              <p:nvPr/>
            </p:nvSpPr>
            <p:spPr>
              <a:xfrm>
                <a:off x="304800" y="3505200"/>
                <a:ext cx="762000" cy="369332"/>
              </a:xfrm>
              <a:prstGeom prst="rect">
                <a:avLst/>
              </a:prstGeom>
              <a:noFill/>
            </p:spPr>
            <p:txBody>
              <a:bodyPr wrap="square" rtlCol="0">
                <a:spAutoFit/>
              </a:bodyPr>
              <a:lstStyle/>
              <a:p>
                <a:r>
                  <a:rPr lang="en-US" dirty="0" smtClean="0"/>
                  <a:t>2004</a:t>
                </a:r>
                <a:endParaRPr lang="en-US" dirty="0"/>
              </a:p>
            </p:txBody>
          </p:sp>
        </p:grpSp>
        <p:grpSp>
          <p:nvGrpSpPr>
            <p:cNvPr id="31" name="Group 30"/>
            <p:cNvGrpSpPr/>
            <p:nvPr/>
          </p:nvGrpSpPr>
          <p:grpSpPr>
            <a:xfrm>
              <a:off x="4953000" y="2201471"/>
              <a:ext cx="1020057" cy="1684729"/>
              <a:chOff x="304800" y="2189803"/>
              <a:chExt cx="1020057" cy="1684729"/>
            </a:xfrm>
          </p:grpSpPr>
          <p:sp>
            <p:nvSpPr>
              <p:cNvPr id="32" name="Oval 31"/>
              <p:cNvSpPr/>
              <p:nvPr/>
            </p:nvSpPr>
            <p:spPr>
              <a:xfrm>
                <a:off x="533400" y="3352800"/>
                <a:ext cx="152400" cy="152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TextBox 32"/>
              <p:cNvSpPr txBox="1"/>
              <p:nvPr/>
            </p:nvSpPr>
            <p:spPr>
              <a:xfrm rot="18065044">
                <a:off x="362104" y="2475448"/>
                <a:ext cx="1248398" cy="677108"/>
              </a:xfrm>
              <a:prstGeom prst="rect">
                <a:avLst/>
              </a:prstGeom>
              <a:noFill/>
            </p:spPr>
            <p:txBody>
              <a:bodyPr wrap="square" rtlCol="0">
                <a:spAutoFit/>
              </a:bodyPr>
              <a:lstStyle/>
              <a:p>
                <a:r>
                  <a:rPr lang="en-US" sz="2000" b="1" dirty="0" smtClean="0"/>
                  <a:t>Java SE  6</a:t>
                </a:r>
                <a:endParaRPr lang="en-US" dirty="0" smtClean="0"/>
              </a:p>
              <a:p>
                <a:r>
                  <a:rPr lang="en-US" dirty="0" smtClean="0"/>
                  <a:t>Mustang</a:t>
                </a:r>
                <a:endParaRPr lang="en-US" dirty="0"/>
              </a:p>
            </p:txBody>
          </p:sp>
          <p:sp>
            <p:nvSpPr>
              <p:cNvPr id="34" name="TextBox 33"/>
              <p:cNvSpPr txBox="1"/>
              <p:nvPr/>
            </p:nvSpPr>
            <p:spPr>
              <a:xfrm>
                <a:off x="304800" y="3505200"/>
                <a:ext cx="762000" cy="369332"/>
              </a:xfrm>
              <a:prstGeom prst="rect">
                <a:avLst/>
              </a:prstGeom>
              <a:noFill/>
            </p:spPr>
            <p:txBody>
              <a:bodyPr wrap="square" rtlCol="0">
                <a:spAutoFit/>
              </a:bodyPr>
              <a:lstStyle/>
              <a:p>
                <a:r>
                  <a:rPr lang="en-US" dirty="0" smtClean="0"/>
                  <a:t>2006</a:t>
                </a:r>
                <a:endParaRPr lang="en-US" dirty="0"/>
              </a:p>
            </p:txBody>
          </p:sp>
        </p:grpSp>
        <p:grpSp>
          <p:nvGrpSpPr>
            <p:cNvPr id="35" name="Group 34"/>
            <p:cNvGrpSpPr/>
            <p:nvPr/>
          </p:nvGrpSpPr>
          <p:grpSpPr>
            <a:xfrm>
              <a:off x="6019800" y="2126137"/>
              <a:ext cx="1044436" cy="1738905"/>
              <a:chOff x="304800" y="2135627"/>
              <a:chExt cx="1044436" cy="1738905"/>
            </a:xfrm>
          </p:grpSpPr>
          <p:sp>
            <p:nvSpPr>
              <p:cNvPr id="36" name="Oval 35"/>
              <p:cNvSpPr/>
              <p:nvPr/>
            </p:nvSpPr>
            <p:spPr>
              <a:xfrm>
                <a:off x="533400" y="3352800"/>
                <a:ext cx="152400" cy="1524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TextBox 36"/>
              <p:cNvSpPr txBox="1"/>
              <p:nvPr/>
            </p:nvSpPr>
            <p:spPr>
              <a:xfrm rot="17767953">
                <a:off x="353909" y="2453846"/>
                <a:ext cx="1313545" cy="677108"/>
              </a:xfrm>
              <a:prstGeom prst="rect">
                <a:avLst/>
              </a:prstGeom>
              <a:noFill/>
            </p:spPr>
            <p:txBody>
              <a:bodyPr wrap="square" rtlCol="0">
                <a:spAutoFit/>
              </a:bodyPr>
              <a:lstStyle/>
              <a:p>
                <a:r>
                  <a:rPr lang="en-US" sz="2000" b="1" dirty="0" smtClean="0"/>
                  <a:t>Java SE  7 </a:t>
                </a:r>
                <a:r>
                  <a:rPr lang="en-US" dirty="0" smtClean="0"/>
                  <a:t> </a:t>
                </a:r>
              </a:p>
              <a:p>
                <a:r>
                  <a:rPr lang="en-US" dirty="0" smtClean="0"/>
                  <a:t>Dolphin</a:t>
                </a:r>
                <a:endParaRPr lang="en-US" dirty="0"/>
              </a:p>
            </p:txBody>
          </p:sp>
          <p:sp>
            <p:nvSpPr>
              <p:cNvPr id="38" name="TextBox 37"/>
              <p:cNvSpPr txBox="1"/>
              <p:nvPr/>
            </p:nvSpPr>
            <p:spPr>
              <a:xfrm>
                <a:off x="304800" y="3505200"/>
                <a:ext cx="762000" cy="369332"/>
              </a:xfrm>
              <a:prstGeom prst="rect">
                <a:avLst/>
              </a:prstGeom>
              <a:noFill/>
            </p:spPr>
            <p:txBody>
              <a:bodyPr wrap="square" rtlCol="0">
                <a:spAutoFit/>
              </a:bodyPr>
              <a:lstStyle/>
              <a:p>
                <a:r>
                  <a:rPr lang="en-US" dirty="0" smtClean="0"/>
                  <a:t>2011</a:t>
                </a:r>
                <a:endParaRPr lang="en-US" dirty="0"/>
              </a:p>
            </p:txBody>
          </p:sp>
        </p:grpSp>
        <p:grpSp>
          <p:nvGrpSpPr>
            <p:cNvPr id="39" name="Group 38"/>
            <p:cNvGrpSpPr/>
            <p:nvPr/>
          </p:nvGrpSpPr>
          <p:grpSpPr>
            <a:xfrm>
              <a:off x="7162800" y="2666202"/>
              <a:ext cx="1331342" cy="1219998"/>
              <a:chOff x="304800" y="2654534"/>
              <a:chExt cx="1331342" cy="1219998"/>
            </a:xfrm>
          </p:grpSpPr>
          <p:sp>
            <p:nvSpPr>
              <p:cNvPr id="40" name="Oval 39"/>
              <p:cNvSpPr/>
              <p:nvPr/>
            </p:nvSpPr>
            <p:spPr>
              <a:xfrm>
                <a:off x="533400" y="3352800"/>
                <a:ext cx="152400" cy="15240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p:cNvSpPr txBox="1"/>
              <p:nvPr/>
            </p:nvSpPr>
            <p:spPr>
              <a:xfrm>
                <a:off x="358413" y="2654534"/>
                <a:ext cx="1277729"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200" b="1" dirty="0" smtClean="0">
                    <a:solidFill>
                      <a:schemeClr val="bg2">
                        <a:lumMod val="75000"/>
                      </a:schemeClr>
                    </a:solidFill>
                  </a:rPr>
                  <a:t>Java SE  8</a:t>
                </a:r>
                <a:r>
                  <a:rPr lang="en-US" dirty="0" smtClean="0">
                    <a:solidFill>
                      <a:schemeClr val="bg2">
                        <a:lumMod val="75000"/>
                      </a:schemeClr>
                    </a:solidFill>
                  </a:rPr>
                  <a:t> </a:t>
                </a:r>
              </a:p>
              <a:p>
                <a:r>
                  <a:rPr lang="en-US" b="1" dirty="0" smtClean="0">
                    <a:solidFill>
                      <a:schemeClr val="bg2">
                        <a:lumMod val="75000"/>
                      </a:schemeClr>
                    </a:solidFill>
                  </a:rPr>
                  <a:t>Spider</a:t>
                </a:r>
                <a:endParaRPr lang="en-US" b="1" dirty="0">
                  <a:solidFill>
                    <a:schemeClr val="bg2">
                      <a:lumMod val="75000"/>
                    </a:schemeClr>
                  </a:solidFill>
                </a:endParaRPr>
              </a:p>
            </p:txBody>
          </p:sp>
          <p:sp>
            <p:nvSpPr>
              <p:cNvPr id="42" name="TextBox 41"/>
              <p:cNvSpPr txBox="1"/>
              <p:nvPr/>
            </p:nvSpPr>
            <p:spPr>
              <a:xfrm>
                <a:off x="304800" y="3505200"/>
                <a:ext cx="762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smtClean="0">
                    <a:solidFill>
                      <a:schemeClr val="bg2">
                        <a:lumMod val="75000"/>
                      </a:schemeClr>
                    </a:solidFill>
                  </a:rPr>
                  <a:t>2014</a:t>
                </a:r>
                <a:endParaRPr lang="en-US" b="1" dirty="0">
                  <a:solidFill>
                    <a:schemeClr val="bg2">
                      <a:lumMod val="75000"/>
                    </a:schemeClr>
                  </a:solidFill>
                </a:endParaRPr>
              </a:p>
            </p:txBody>
          </p:sp>
        </p:grpSp>
      </p:grpSp>
      <p:grpSp>
        <p:nvGrpSpPr>
          <p:cNvPr id="50" name="Group 49"/>
          <p:cNvGrpSpPr/>
          <p:nvPr/>
        </p:nvGrpSpPr>
        <p:grpSpPr>
          <a:xfrm>
            <a:off x="334813" y="4756758"/>
            <a:ext cx="3058324" cy="1524000"/>
            <a:chOff x="685800" y="4343400"/>
            <a:chExt cx="2063089" cy="1295400"/>
          </a:xfrm>
        </p:grpSpPr>
        <p:sp>
          <p:nvSpPr>
            <p:cNvPr id="47" name="Oval Callout 46"/>
            <p:cNvSpPr/>
            <p:nvPr/>
          </p:nvSpPr>
          <p:spPr>
            <a:xfrm>
              <a:off x="685800" y="4343400"/>
              <a:ext cx="2063089" cy="1295400"/>
            </a:xfrm>
            <a:prstGeom prst="wedgeEllipseCallout">
              <a:avLst>
                <a:gd name="adj1" fmla="val 40309"/>
                <a:gd name="adj2" fmla="val -82722"/>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TextBox 47"/>
            <p:cNvSpPr txBox="1"/>
            <p:nvPr/>
          </p:nvSpPr>
          <p:spPr>
            <a:xfrm>
              <a:off x="884645" y="4598684"/>
              <a:ext cx="1803797" cy="784831"/>
            </a:xfrm>
            <a:prstGeom prst="rect">
              <a:avLst/>
            </a:prstGeom>
            <a:noFill/>
          </p:spPr>
          <p:txBody>
            <a:bodyPr wrap="square" rtlCol="0">
              <a:spAutoFit/>
            </a:bodyPr>
            <a:lstStyle/>
            <a:p>
              <a:r>
                <a:rPr lang="en-US" dirty="0" smtClean="0"/>
                <a:t>First release developed </a:t>
              </a:r>
              <a:r>
                <a:rPr lang="en-US" dirty="0"/>
                <a:t>under the Java Community Process</a:t>
              </a:r>
            </a:p>
          </p:txBody>
        </p:sp>
      </p:grpSp>
      <p:grpSp>
        <p:nvGrpSpPr>
          <p:cNvPr id="52" name="Group 51"/>
          <p:cNvGrpSpPr/>
          <p:nvPr/>
        </p:nvGrpSpPr>
        <p:grpSpPr>
          <a:xfrm>
            <a:off x="4095343" y="1054043"/>
            <a:ext cx="2410054" cy="1295400"/>
            <a:chOff x="6175644" y="4330642"/>
            <a:chExt cx="2063089" cy="1295400"/>
          </a:xfrm>
        </p:grpSpPr>
        <p:sp>
          <p:nvSpPr>
            <p:cNvPr id="49" name="Oval Callout 48"/>
            <p:cNvSpPr/>
            <p:nvPr/>
          </p:nvSpPr>
          <p:spPr>
            <a:xfrm>
              <a:off x="6175644" y="4330642"/>
              <a:ext cx="2063089" cy="1295400"/>
            </a:xfrm>
            <a:prstGeom prst="wedgeEllipseCallout">
              <a:avLst>
                <a:gd name="adj1" fmla="val -20112"/>
                <a:gd name="adj2" fmla="val 99681"/>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TextBox 50"/>
            <p:cNvSpPr txBox="1"/>
            <p:nvPr/>
          </p:nvSpPr>
          <p:spPr>
            <a:xfrm>
              <a:off x="6435125" y="4516677"/>
              <a:ext cx="1632218" cy="923330"/>
            </a:xfrm>
            <a:prstGeom prst="rect">
              <a:avLst/>
            </a:prstGeom>
            <a:noFill/>
          </p:spPr>
          <p:txBody>
            <a:bodyPr wrap="square" rtlCol="0">
              <a:spAutoFit/>
            </a:bodyPr>
            <a:lstStyle/>
            <a:p>
              <a:r>
                <a:rPr lang="en-US" dirty="0"/>
                <a:t>Version 1.5 -&gt; 5</a:t>
              </a:r>
            </a:p>
            <a:p>
              <a:r>
                <a:rPr lang="en-US" dirty="0"/>
                <a:t>To reflect level of Maturity, Stability</a:t>
              </a:r>
            </a:p>
          </p:txBody>
        </p:sp>
      </p:grpSp>
      <p:grpSp>
        <p:nvGrpSpPr>
          <p:cNvPr id="54" name="Group 53"/>
          <p:cNvGrpSpPr/>
          <p:nvPr/>
        </p:nvGrpSpPr>
        <p:grpSpPr>
          <a:xfrm>
            <a:off x="5037264" y="5084187"/>
            <a:ext cx="2306105" cy="1252689"/>
            <a:chOff x="4683455" y="4343399"/>
            <a:chExt cx="2063089" cy="1295400"/>
          </a:xfrm>
        </p:grpSpPr>
        <p:sp>
          <p:nvSpPr>
            <p:cNvPr id="55" name="Oval Callout 54"/>
            <p:cNvSpPr/>
            <p:nvPr/>
          </p:nvSpPr>
          <p:spPr>
            <a:xfrm>
              <a:off x="4683455" y="4343399"/>
              <a:ext cx="2063089" cy="1295400"/>
            </a:xfrm>
            <a:prstGeom prst="wedgeEllipseCallout">
              <a:avLst>
                <a:gd name="adj1" fmla="val -34339"/>
                <a:gd name="adj2" fmla="val -103977"/>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extBox 55"/>
            <p:cNvSpPr txBox="1"/>
            <p:nvPr/>
          </p:nvSpPr>
          <p:spPr>
            <a:xfrm>
              <a:off x="4966635" y="4623861"/>
              <a:ext cx="1701968" cy="646331"/>
            </a:xfrm>
            <a:prstGeom prst="rect">
              <a:avLst/>
            </a:prstGeom>
            <a:noFill/>
          </p:spPr>
          <p:txBody>
            <a:bodyPr wrap="square" rtlCol="0">
              <a:spAutoFit/>
            </a:bodyPr>
            <a:lstStyle/>
            <a:p>
              <a:r>
                <a:rPr lang="en-US" dirty="0" smtClean="0"/>
                <a:t>J2SE  -&gt; Java SE</a:t>
              </a:r>
              <a:endParaRPr lang="en-US" dirty="0"/>
            </a:p>
            <a:p>
              <a:r>
                <a:rPr lang="en-US" dirty="0" smtClean="0"/>
                <a:t>Dropped .0 </a:t>
              </a:r>
              <a:endParaRPr lang="en-US" dirty="0"/>
            </a:p>
          </p:txBody>
        </p:sp>
      </p:grpSp>
    </p:spTree>
    <p:extLst>
      <p:ext uri="{BB962C8B-B14F-4D97-AF65-F5344CB8AC3E}">
        <p14:creationId xmlns:p14="http://schemas.microsoft.com/office/powerpoint/2010/main" val="73376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1" name="Shape 221"/>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Functional Interface</a:t>
            </a:r>
          </a:p>
        </p:txBody>
      </p:sp>
      <p:sp>
        <p:nvSpPr>
          <p:cNvPr id="218" name="Shape 218"/>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dirty="0">
                <a:solidFill>
                  <a:schemeClr val="dk1"/>
                </a:solidFill>
              </a:rPr>
              <a:t>A functional interface can be annotated.</a:t>
            </a:r>
          </a:p>
          <a:p>
            <a:pPr marL="457200" lvl="0" indent="-431800" rtl="0">
              <a:lnSpc>
                <a:spcPct val="115000"/>
              </a:lnSpc>
              <a:spcBef>
                <a:spcPts val="800"/>
              </a:spcBef>
              <a:buClr>
                <a:schemeClr val="dk1"/>
              </a:buClr>
              <a:buSzPct val="100000"/>
              <a:buFont typeface="Arial"/>
              <a:buChar char="●"/>
            </a:pPr>
            <a:r>
              <a:rPr lang="en" sz="3200" dirty="0">
                <a:solidFill>
                  <a:schemeClr val="dk1"/>
                </a:solidFill>
              </a:rPr>
              <a:t>It’s optional.</a:t>
            </a:r>
          </a:p>
          <a:p>
            <a:pPr lvl="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813" y="3429000"/>
            <a:ext cx="617912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48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Shape 230"/>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Functional Interface</a:t>
            </a:r>
          </a:p>
        </p:txBody>
      </p:sp>
      <p:sp>
        <p:nvSpPr>
          <p:cNvPr id="227" name="Shape 227"/>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dirty="0">
                <a:solidFill>
                  <a:schemeClr val="dk1"/>
                </a:solidFill>
              </a:rPr>
              <a:t>Show compile error when </a:t>
            </a:r>
            <a:r>
              <a:rPr lang="en" sz="3200" dirty="0" smtClean="0">
                <a:solidFill>
                  <a:schemeClr val="dk1"/>
                </a:solidFill>
              </a:rPr>
              <a:t>defined </a:t>
            </a:r>
            <a:r>
              <a:rPr lang="en" sz="3200" dirty="0">
                <a:solidFill>
                  <a:schemeClr val="dk1"/>
                </a:solidFill>
              </a:rPr>
              <a:t>more than one abstract method.</a:t>
            </a:r>
          </a:p>
          <a:p>
            <a:pPr lvl="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81400"/>
            <a:ext cx="56769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69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9" name="Shape 239"/>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Functional Interface</a:t>
            </a:r>
          </a:p>
        </p:txBody>
      </p:sp>
      <p:sp>
        <p:nvSpPr>
          <p:cNvPr id="236" name="Shape 236"/>
          <p:cNvSpPr txBox="1">
            <a:spLocks noGrp="1"/>
          </p:cNvSpPr>
          <p:nvPr>
            <p:ph type="body" idx="4294967295"/>
          </p:nvPr>
        </p:nvSpPr>
        <p:spPr>
          <a:xfrm>
            <a:off x="304800" y="609600"/>
            <a:ext cx="8229600" cy="4619625"/>
          </a:xfrm>
          <a:prstGeom prst="rect">
            <a:avLst/>
          </a:prstGeom>
        </p:spPr>
        <p:txBody>
          <a:bodyPr lIns="91425" tIns="91425" rIns="91425" bIns="91425" anchor="ctr" anchorCtr="0">
            <a:noAutofit/>
          </a:bodyPr>
          <a:lstStyle/>
          <a:p>
            <a:pPr marL="0" indent="0" algn="ctr" rtl="0">
              <a:spcBef>
                <a:spcPts val="0"/>
              </a:spcBef>
              <a:buNone/>
            </a:pPr>
            <a:r>
              <a:rPr lang="en" sz="4800" dirty="0">
                <a:solidFill>
                  <a:schemeClr val="dk1"/>
                </a:solidFill>
              </a:rPr>
              <a:t>Functional Interfaces </a:t>
            </a:r>
          </a:p>
          <a:p>
            <a:pPr marL="0" lvl="0" indent="0" algn="ctr" rtl="0">
              <a:spcBef>
                <a:spcPts val="0"/>
              </a:spcBef>
              <a:buNone/>
            </a:pPr>
            <a:r>
              <a:rPr lang="en" sz="4800" dirty="0">
                <a:solidFill>
                  <a:schemeClr val="dk1"/>
                </a:solidFill>
              </a:rPr>
              <a:t>Toolbox</a:t>
            </a:r>
          </a:p>
        </p:txBody>
      </p:sp>
    </p:spTree>
    <p:extLst>
      <p:ext uri="{BB962C8B-B14F-4D97-AF65-F5344CB8AC3E}">
        <p14:creationId xmlns:p14="http://schemas.microsoft.com/office/powerpoint/2010/main" val="30780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Shape 247"/>
          <p:cNvSpPr txBox="1">
            <a:spLocks noGrp="1"/>
          </p:cNvSpPr>
          <p:nvPr>
            <p:ph type="title" idx="4294967295"/>
          </p:nvPr>
        </p:nvSpPr>
        <p:spPr>
          <a:xfrm>
            <a:off x="0" y="-381000"/>
            <a:ext cx="8229600" cy="1522412"/>
          </a:xfrm>
          <a:prstGeom prst="rect">
            <a:avLst/>
          </a:prstGeom>
        </p:spPr>
        <p:txBody>
          <a:bodyPr lIns="91425" tIns="91425" rIns="91425" bIns="91425" anchor="b" anchorCtr="0">
            <a:noAutofit/>
          </a:bodyPr>
          <a:lstStyle/>
          <a:p>
            <a:pPr lvl="0" rtl="0">
              <a:spcBef>
                <a:spcPts val="0"/>
              </a:spcBef>
              <a:buNone/>
            </a:pPr>
            <a:r>
              <a:rPr lang="en" dirty="0"/>
              <a:t>Functional Interface</a:t>
            </a:r>
          </a:p>
        </p:txBody>
      </p:sp>
      <p:sp>
        <p:nvSpPr>
          <p:cNvPr id="244" name="Shape 244"/>
          <p:cNvSpPr txBox="1">
            <a:spLocks noGrp="1"/>
          </p:cNvSpPr>
          <p:nvPr>
            <p:ph type="body" idx="4294967295"/>
          </p:nvPr>
        </p:nvSpPr>
        <p:spPr>
          <a:xfrm>
            <a:off x="152400" y="1219200"/>
            <a:ext cx="8229600" cy="4619625"/>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2200" dirty="0">
                <a:solidFill>
                  <a:schemeClr val="dk1"/>
                </a:solidFill>
              </a:rPr>
              <a:t>Brand new java.util.function package</a:t>
            </a:r>
            <a:r>
              <a:rPr lang="en" sz="2200" dirty="0" smtClean="0">
                <a:solidFill>
                  <a:schemeClr val="dk1"/>
                </a:solidFill>
              </a:rPr>
              <a:t>.</a:t>
            </a:r>
          </a:p>
          <a:p>
            <a:pPr marL="457200" lvl="0" indent="-431800">
              <a:lnSpc>
                <a:spcPct val="115000"/>
              </a:lnSpc>
              <a:buClr>
                <a:schemeClr val="dk1"/>
              </a:buClr>
              <a:buSzPct val="100000"/>
              <a:buFont typeface="Arial"/>
              <a:buChar char="●"/>
            </a:pPr>
            <a:r>
              <a:rPr lang="en-US" sz="2200" dirty="0" smtClean="0">
                <a:solidFill>
                  <a:schemeClr val="dk1"/>
                </a:solidFill>
              </a:rPr>
              <a:t>Each </a:t>
            </a:r>
            <a:r>
              <a:rPr lang="en-US" sz="2200" dirty="0">
                <a:solidFill>
                  <a:schemeClr val="dk1"/>
                </a:solidFill>
              </a:rPr>
              <a:t>functional interface has a single abstract </a:t>
            </a:r>
            <a:r>
              <a:rPr lang="en-US" sz="2200" dirty="0" smtClean="0">
                <a:solidFill>
                  <a:schemeClr val="dk1"/>
                </a:solidFill>
              </a:rPr>
              <a:t>method.</a:t>
            </a:r>
            <a:endParaRPr lang="en-US" sz="2200" dirty="0">
              <a:solidFill>
                <a:schemeClr val="dk1"/>
              </a:solidFill>
            </a:endParaRPr>
          </a:p>
          <a:p>
            <a:pPr marL="457200" lvl="0" indent="-431800">
              <a:lnSpc>
                <a:spcPct val="115000"/>
              </a:lnSpc>
              <a:buClr>
                <a:schemeClr val="dk1"/>
              </a:buClr>
              <a:buSzPct val="100000"/>
              <a:buFont typeface="Arial"/>
              <a:buChar char="●"/>
            </a:pPr>
            <a:r>
              <a:rPr lang="en-US" sz="2200" dirty="0">
                <a:solidFill>
                  <a:schemeClr val="dk1"/>
                </a:solidFill>
              </a:rPr>
              <a:t>Functional interfaces can provide a target type in multiple contexts</a:t>
            </a:r>
            <a:endParaRPr lang="en" sz="2200" dirty="0">
              <a:solidFill>
                <a:schemeClr val="dk1"/>
              </a:solidFill>
            </a:endParaRPr>
          </a:p>
          <a:p>
            <a:pPr marL="457200" lvl="0" indent="-431800" rtl="0">
              <a:lnSpc>
                <a:spcPct val="115000"/>
              </a:lnSpc>
              <a:spcBef>
                <a:spcPts val="800"/>
              </a:spcBef>
              <a:buClr>
                <a:schemeClr val="dk1"/>
              </a:buClr>
              <a:buSzPct val="100000"/>
              <a:buFont typeface="Arial"/>
              <a:buChar char="●"/>
            </a:pPr>
            <a:r>
              <a:rPr lang="en" sz="2200" dirty="0">
                <a:solidFill>
                  <a:schemeClr val="dk1"/>
                </a:solidFill>
              </a:rPr>
              <a:t>Rich set of function interfaces.</a:t>
            </a:r>
          </a:p>
          <a:p>
            <a:pPr marL="457200" lvl="0" indent="-431800" rtl="0">
              <a:lnSpc>
                <a:spcPct val="115000"/>
              </a:lnSpc>
              <a:spcBef>
                <a:spcPts val="800"/>
              </a:spcBef>
              <a:buClr>
                <a:schemeClr val="dk1"/>
              </a:buClr>
              <a:buSzPct val="100000"/>
              <a:buFont typeface="Arial"/>
              <a:buChar char="●"/>
            </a:pPr>
            <a:r>
              <a:rPr lang="en" sz="2200" dirty="0">
                <a:solidFill>
                  <a:schemeClr val="dk1"/>
                </a:solidFill>
              </a:rPr>
              <a:t>4 categories:</a:t>
            </a:r>
          </a:p>
          <a:p>
            <a:pPr marL="914400" lvl="1" indent="-431800">
              <a:spcBef>
                <a:spcPts val="0"/>
              </a:spcBef>
              <a:buClr>
                <a:schemeClr val="dk1"/>
              </a:buClr>
              <a:buSzPct val="100000"/>
              <a:buFont typeface="Courier New"/>
              <a:buChar char="o"/>
            </a:pPr>
            <a:r>
              <a:rPr lang="en" sz="2000" dirty="0" smtClean="0">
                <a:solidFill>
                  <a:schemeClr val="dk1"/>
                </a:solidFill>
              </a:rPr>
              <a:t>Supplier    : </a:t>
            </a:r>
            <a:r>
              <a:rPr lang="en-US" sz="2000" dirty="0"/>
              <a:t>Represents </a:t>
            </a:r>
            <a:r>
              <a:rPr lang="en-US" sz="2000" dirty="0" smtClean="0"/>
              <a:t>a supplier </a:t>
            </a:r>
            <a:r>
              <a:rPr lang="en-US" sz="2000" dirty="0"/>
              <a:t>of results.</a:t>
            </a:r>
            <a:endParaRPr lang="en" sz="2000" dirty="0">
              <a:solidFill>
                <a:schemeClr val="dk1"/>
              </a:solidFill>
            </a:endParaRPr>
          </a:p>
          <a:p>
            <a:pPr marL="914400" lvl="1" indent="-431800">
              <a:spcBef>
                <a:spcPts val="0"/>
              </a:spcBef>
              <a:buClr>
                <a:schemeClr val="dk1"/>
              </a:buClr>
              <a:buSzPct val="100000"/>
              <a:buFont typeface="Courier New"/>
              <a:buChar char="o"/>
            </a:pPr>
            <a:r>
              <a:rPr lang="en" sz="2000" dirty="0" smtClean="0">
                <a:solidFill>
                  <a:schemeClr val="dk1"/>
                </a:solidFill>
              </a:rPr>
              <a:t>Consumer : </a:t>
            </a:r>
            <a:r>
              <a:rPr lang="en-US" sz="2000" dirty="0"/>
              <a:t>accepts a single input argument and returns no </a:t>
            </a:r>
            <a:r>
              <a:rPr lang="en-US" sz="2000" dirty="0" smtClean="0"/>
              <a:t>	       result</a:t>
            </a:r>
            <a:r>
              <a:rPr lang="en-US" sz="2000" dirty="0"/>
              <a:t>.</a:t>
            </a:r>
            <a:endParaRPr lang="en" sz="2000" dirty="0">
              <a:solidFill>
                <a:schemeClr val="dk1"/>
              </a:solidFill>
            </a:endParaRPr>
          </a:p>
          <a:p>
            <a:pPr marL="914400" lvl="1" indent="-431800">
              <a:spcBef>
                <a:spcPts val="0"/>
              </a:spcBef>
              <a:buClr>
                <a:schemeClr val="dk1"/>
              </a:buClr>
              <a:buSzPct val="100000"/>
              <a:buFont typeface="Courier New"/>
              <a:buChar char="o"/>
            </a:pPr>
            <a:r>
              <a:rPr lang="en" sz="2000" dirty="0" smtClean="0">
                <a:solidFill>
                  <a:schemeClr val="dk1"/>
                </a:solidFill>
              </a:rPr>
              <a:t>Predicate  :</a:t>
            </a:r>
            <a:r>
              <a:rPr lang="en-US" sz="2000" dirty="0"/>
              <a:t>predicate (</a:t>
            </a:r>
            <a:r>
              <a:rPr lang="en-US" sz="2000" dirty="0" err="1"/>
              <a:t>boolean</a:t>
            </a:r>
            <a:r>
              <a:rPr lang="en-US" sz="2000" dirty="0"/>
              <a:t>-valued function) of one </a:t>
            </a:r>
            <a:r>
              <a:rPr lang="en-US" sz="2000" dirty="0" smtClean="0"/>
              <a:t>    </a:t>
            </a:r>
          </a:p>
          <a:p>
            <a:pPr marL="482600" lvl="1" indent="0">
              <a:spcBef>
                <a:spcPts val="0"/>
              </a:spcBef>
              <a:buClr>
                <a:schemeClr val="dk1"/>
              </a:buClr>
              <a:buSzPct val="100000"/>
              <a:buNone/>
            </a:pPr>
            <a:r>
              <a:rPr lang="en-US" sz="2000" dirty="0" smtClean="0"/>
              <a:t>  		     argument</a:t>
            </a:r>
            <a:r>
              <a:rPr lang="en-US" sz="2000" dirty="0"/>
              <a:t>.</a:t>
            </a:r>
            <a:endParaRPr lang="en" sz="2000" dirty="0">
              <a:solidFill>
                <a:schemeClr val="dk1"/>
              </a:solidFill>
            </a:endParaRPr>
          </a:p>
          <a:p>
            <a:pPr marL="914400" lvl="1" indent="-431800">
              <a:spcBef>
                <a:spcPts val="0"/>
              </a:spcBef>
              <a:buClr>
                <a:schemeClr val="dk1"/>
              </a:buClr>
              <a:buSzPct val="100000"/>
              <a:buFont typeface="Courier New"/>
              <a:buChar char="o"/>
            </a:pPr>
            <a:r>
              <a:rPr lang="en" sz="2000" dirty="0" smtClean="0">
                <a:solidFill>
                  <a:schemeClr val="dk1"/>
                </a:solidFill>
              </a:rPr>
              <a:t>Function :</a:t>
            </a:r>
            <a:r>
              <a:rPr lang="en-US" sz="2000" dirty="0"/>
              <a:t>accepts one argument and produces a result</a:t>
            </a:r>
            <a:endParaRPr lang="en" sz="2000" dirty="0">
              <a:solidFill>
                <a:schemeClr val="dk1"/>
              </a:solidFill>
            </a:endParaRPr>
          </a:p>
          <a:p>
            <a:pPr lvl="0" rtl="0">
              <a:lnSpc>
                <a:spcPct val="115000"/>
              </a:lnSpc>
              <a:spcBef>
                <a:spcPts val="800"/>
              </a:spcBef>
              <a:buNone/>
            </a:pPr>
            <a:endParaRPr dirty="0">
              <a:solidFill>
                <a:schemeClr val="dk1"/>
              </a:solidFill>
            </a:endParaRPr>
          </a:p>
          <a:p>
            <a:pPr lvl="0" rtl="0">
              <a:lnSpc>
                <a:spcPct val="115000"/>
              </a:lnSpc>
              <a:spcBef>
                <a:spcPts val="800"/>
              </a:spcBef>
              <a:buNone/>
            </a:pPr>
            <a:endParaRPr dirty="0">
              <a:solidFill>
                <a:schemeClr val="dk1"/>
              </a:solidFill>
            </a:endParaRPr>
          </a:p>
        </p:txBody>
      </p:sp>
    </p:spTree>
    <p:extLst>
      <p:ext uri="{BB962C8B-B14F-4D97-AF65-F5344CB8AC3E}">
        <p14:creationId xmlns:p14="http://schemas.microsoft.com/office/powerpoint/2010/main" val="177715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5" name="Shape 255"/>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Consumer Interface</a:t>
            </a:r>
          </a:p>
        </p:txBody>
      </p:sp>
      <p:sp>
        <p:nvSpPr>
          <p:cNvPr id="252" name="Shape 252"/>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marL="457200" lvl="0" indent="-431800" rtl="0">
              <a:lnSpc>
                <a:spcPct val="115000"/>
              </a:lnSpc>
              <a:spcBef>
                <a:spcPts val="800"/>
              </a:spcBef>
              <a:buClr>
                <a:schemeClr val="dk1"/>
              </a:buClr>
              <a:buSzPct val="100000"/>
              <a:buFont typeface="Arial"/>
              <a:buChar char="●"/>
            </a:pPr>
            <a:r>
              <a:rPr lang="en" sz="3200" dirty="0">
                <a:solidFill>
                  <a:schemeClr val="dk1"/>
                </a:solidFill>
              </a:rPr>
              <a:t>Accept an object and return nothing.</a:t>
            </a:r>
          </a:p>
          <a:p>
            <a:pPr lvl="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a:p>
            <a:pPr marL="457200" lvl="0" indent="-431800" rtl="0">
              <a:lnSpc>
                <a:spcPct val="115000"/>
              </a:lnSpc>
              <a:spcBef>
                <a:spcPts val="800"/>
              </a:spcBef>
              <a:buClr>
                <a:schemeClr val="dk1"/>
              </a:buClr>
              <a:buSzPct val="100000"/>
              <a:buFont typeface="Arial"/>
              <a:buChar char="●"/>
            </a:pPr>
            <a:r>
              <a:rPr lang="en" sz="3200" dirty="0" smtClean="0">
                <a:solidFill>
                  <a:schemeClr val="dk1"/>
                </a:solidFill>
              </a:rPr>
              <a:t>Can be implemented by lambda expression.</a:t>
            </a:r>
          </a:p>
          <a:p>
            <a:pPr lvl="0" rtl="0">
              <a:lnSpc>
                <a:spcPct val="115000"/>
              </a:lnSpc>
              <a:spcBef>
                <a:spcPts val="800"/>
              </a:spcBef>
              <a:buNone/>
            </a:pPr>
            <a:endParaRPr sz="3200" dirty="0" smtClean="0">
              <a:solidFill>
                <a:schemeClr val="dk1"/>
              </a:solidFill>
            </a:endParaRPr>
          </a:p>
          <a:p>
            <a:pPr lvl="0" rtl="0">
              <a:lnSpc>
                <a:spcPct val="115000"/>
              </a:lnSpc>
              <a:spcBef>
                <a:spcPts val="800"/>
              </a:spcBef>
              <a:buNone/>
            </a:pPr>
            <a:endParaRPr sz="3200" dirty="0">
              <a:solidFill>
                <a:schemeClr val="dk1"/>
              </a:solidFill>
            </a:endParaRPr>
          </a:p>
        </p:txBody>
      </p:sp>
      <p:pic>
        <p:nvPicPr>
          <p:cNvPr id="256" name="Shape 256"/>
          <p:cNvPicPr preferRelativeResize="0"/>
          <p:nvPr/>
        </p:nvPicPr>
        <p:blipFill>
          <a:blip r:embed="rId3">
            <a:alphaModFix/>
          </a:blip>
          <a:stretch>
            <a:fillRect/>
          </a:stretch>
        </p:blipFill>
        <p:spPr>
          <a:xfrm>
            <a:off x="971700" y="2790825"/>
            <a:ext cx="7062624" cy="1276350"/>
          </a:xfrm>
          <a:prstGeom prst="rect">
            <a:avLst/>
          </a:prstGeom>
          <a:noFill/>
          <a:ln>
            <a:noFill/>
          </a:ln>
        </p:spPr>
      </p:pic>
      <p:pic>
        <p:nvPicPr>
          <p:cNvPr id="257" name="Shape 257"/>
          <p:cNvPicPr preferRelativeResize="0"/>
          <p:nvPr/>
        </p:nvPicPr>
        <p:blipFill>
          <a:blip r:embed="rId4">
            <a:alphaModFix/>
          </a:blip>
          <a:stretch>
            <a:fillRect/>
          </a:stretch>
        </p:blipFill>
        <p:spPr>
          <a:xfrm>
            <a:off x="971700" y="5317450"/>
            <a:ext cx="7062625" cy="457200"/>
          </a:xfrm>
          <a:prstGeom prst="rect">
            <a:avLst/>
          </a:prstGeom>
          <a:noFill/>
          <a:ln>
            <a:noFill/>
          </a:ln>
        </p:spPr>
      </p:pic>
    </p:spTree>
    <p:extLst>
      <p:ext uri="{BB962C8B-B14F-4D97-AF65-F5344CB8AC3E}">
        <p14:creationId xmlns:p14="http://schemas.microsoft.com/office/powerpoint/2010/main" val="254499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36"/>
          <p:cNvSpPr txBox="1">
            <a:spLocks/>
          </p:cNvSpPr>
          <p:nvPr/>
        </p:nvSpPr>
        <p:spPr>
          <a:xfrm>
            <a:off x="304800" y="609600"/>
            <a:ext cx="8229600" cy="4619625"/>
          </a:xfrm>
          <a:prstGeom prst="rect">
            <a:avLst/>
          </a:prstGeom>
        </p:spPr>
        <p:txBody>
          <a:bodyPr vert="horz" lIns="91425" tIns="91425" rIns="91425" bIns="91425" rtlCol="0" anchor="ctr" anchorCtr="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lgn="ctr">
              <a:spcBef>
                <a:spcPts val="0"/>
              </a:spcBef>
            </a:pPr>
            <a:r>
              <a:rPr lang="en" sz="4800" dirty="0" smtClean="0">
                <a:solidFill>
                  <a:schemeClr val="dk1"/>
                </a:solidFill>
              </a:rPr>
              <a:t>Default Methods </a:t>
            </a:r>
          </a:p>
        </p:txBody>
      </p:sp>
      <p:sp>
        <p:nvSpPr>
          <p:cNvPr id="4" name="Shape 255"/>
          <p:cNvSpPr txBox="1">
            <a:spLocks/>
          </p:cNvSpPr>
          <p:nvPr/>
        </p:nvSpPr>
        <p:spPr>
          <a:xfrm>
            <a:off x="0" y="274638"/>
            <a:ext cx="8229600" cy="1522412"/>
          </a:xfrm>
          <a:prstGeom prst="rect">
            <a:avLst/>
          </a:prstGeom>
        </p:spPr>
        <p:txBody>
          <a:bodyPr vert="horz" lIns="91425" tIns="91425" rIns="91425" bIns="91425" rtlCol="0" anchor="t" anchorCtr="0">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spcBef>
                <a:spcPts val="0"/>
              </a:spcBef>
            </a:pPr>
            <a:r>
              <a:rPr lang="en" dirty="0" smtClean="0"/>
              <a:t>DEFAULT  Methods</a:t>
            </a:r>
            <a:endParaRPr lang="en" dirty="0"/>
          </a:p>
        </p:txBody>
      </p:sp>
    </p:spTree>
    <p:extLst>
      <p:ext uri="{BB962C8B-B14F-4D97-AF65-F5344CB8AC3E}">
        <p14:creationId xmlns:p14="http://schemas.microsoft.com/office/powerpoint/2010/main" val="146744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36"/>
          <p:cNvSpPr txBox="1">
            <a:spLocks/>
          </p:cNvSpPr>
          <p:nvPr/>
        </p:nvSpPr>
        <p:spPr>
          <a:xfrm>
            <a:off x="304800" y="609600"/>
            <a:ext cx="8229600" cy="4619625"/>
          </a:xfrm>
          <a:prstGeom prst="rect">
            <a:avLst/>
          </a:prstGeom>
        </p:spPr>
        <p:txBody>
          <a:bodyPr vert="horz" lIns="91425" tIns="91425" rIns="91425" bIns="91425" rtlCol="0" anchor="ctr" anchorCtr="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fontAlgn="base">
              <a:spcBef>
                <a:spcPts val="0"/>
              </a:spcBef>
              <a:buFont typeface="Wingdings" pitchFamily="2" charset="2"/>
              <a:buChar char="Ø"/>
            </a:pPr>
            <a:r>
              <a:rPr lang="en-US" sz="2000" b="0" dirty="0"/>
              <a:t>Java 8 has a new feature called </a:t>
            </a:r>
            <a:r>
              <a:rPr lang="en-US" sz="2000" dirty="0"/>
              <a:t>Default Methods</a:t>
            </a:r>
            <a:r>
              <a:rPr lang="en-US" sz="2000" b="0" dirty="0"/>
              <a:t>. </a:t>
            </a:r>
            <a:endParaRPr lang="en-US" sz="2000" b="0" dirty="0" smtClean="0"/>
          </a:p>
          <a:p>
            <a:pPr fontAlgn="base">
              <a:spcBef>
                <a:spcPts val="0"/>
              </a:spcBef>
              <a:buFont typeface="Wingdings" pitchFamily="2" charset="2"/>
              <a:buChar char="Ø"/>
            </a:pPr>
            <a:r>
              <a:rPr lang="en-US" sz="2000" b="0" dirty="0" smtClean="0"/>
              <a:t>It </a:t>
            </a:r>
            <a:r>
              <a:rPr lang="en-US" sz="2000" b="0" dirty="0"/>
              <a:t>is now possible to add method bodies into </a:t>
            </a:r>
            <a:r>
              <a:rPr lang="en-US" sz="2000" b="0" dirty="0" smtClean="0"/>
              <a:t>interfaces.</a:t>
            </a:r>
          </a:p>
          <a:p>
            <a:pPr fontAlgn="base">
              <a:spcBef>
                <a:spcPts val="0"/>
              </a:spcBef>
            </a:pPr>
            <a:endParaRPr lang="en-US" b="0" dirty="0"/>
          </a:p>
          <a:p>
            <a:pPr fontAlgn="base">
              <a:spcBef>
                <a:spcPts val="0"/>
              </a:spcBef>
            </a:pPr>
            <a:r>
              <a:rPr lang="en-US" sz="2000" b="0" dirty="0" smtClean="0"/>
              <a:t>public </a:t>
            </a:r>
            <a:r>
              <a:rPr lang="en-US" sz="2000" b="0" dirty="0"/>
              <a:t>interface Math {</a:t>
            </a:r>
          </a:p>
          <a:p>
            <a:pPr fontAlgn="base">
              <a:spcBef>
                <a:spcPts val="0"/>
              </a:spcBef>
            </a:pPr>
            <a:r>
              <a:rPr lang="en-US" sz="2000" b="0" dirty="0"/>
              <a:t> </a:t>
            </a:r>
          </a:p>
          <a:p>
            <a:pPr fontAlgn="base">
              <a:spcBef>
                <a:spcPts val="0"/>
              </a:spcBef>
            </a:pPr>
            <a:r>
              <a:rPr lang="en-US" sz="2000" b="0" dirty="0"/>
              <a:t>    </a:t>
            </a:r>
            <a:r>
              <a:rPr lang="en-US" sz="2000" b="0" dirty="0" err="1"/>
              <a:t>int</a:t>
            </a:r>
            <a:r>
              <a:rPr lang="en-US" sz="2000" b="0" dirty="0"/>
              <a:t> add(</a:t>
            </a:r>
            <a:r>
              <a:rPr lang="en-US" sz="2000" b="0" dirty="0" err="1"/>
              <a:t>int</a:t>
            </a:r>
            <a:r>
              <a:rPr lang="en-US" sz="2000" b="0" dirty="0"/>
              <a:t> a, </a:t>
            </a:r>
            <a:r>
              <a:rPr lang="en-US" sz="2000" b="0" dirty="0" err="1"/>
              <a:t>int</a:t>
            </a:r>
            <a:r>
              <a:rPr lang="en-US" sz="2000" b="0" dirty="0"/>
              <a:t> b);</a:t>
            </a:r>
          </a:p>
          <a:p>
            <a:pPr fontAlgn="base">
              <a:spcBef>
                <a:spcPts val="0"/>
              </a:spcBef>
            </a:pPr>
            <a:r>
              <a:rPr lang="en-US" sz="2000" b="0" dirty="0"/>
              <a:t> </a:t>
            </a:r>
          </a:p>
          <a:p>
            <a:pPr fontAlgn="base">
              <a:spcBef>
                <a:spcPts val="0"/>
              </a:spcBef>
            </a:pPr>
            <a:r>
              <a:rPr lang="en-US" sz="2000" b="0" dirty="0"/>
              <a:t>    </a:t>
            </a:r>
            <a:r>
              <a:rPr lang="en-US" sz="2000" b="0" dirty="0">
                <a:solidFill>
                  <a:srgbClr val="FF0000"/>
                </a:solidFill>
              </a:rPr>
              <a:t>default </a:t>
            </a:r>
            <a:r>
              <a:rPr lang="en-US" sz="2000" b="0" dirty="0" err="1">
                <a:solidFill>
                  <a:srgbClr val="FF0000"/>
                </a:solidFill>
              </a:rPr>
              <a:t>int</a:t>
            </a:r>
            <a:r>
              <a:rPr lang="en-US" sz="2000" b="0" dirty="0">
                <a:solidFill>
                  <a:srgbClr val="FF0000"/>
                </a:solidFill>
              </a:rPr>
              <a:t> multiply(</a:t>
            </a:r>
            <a:r>
              <a:rPr lang="en-US" sz="2000" b="0" dirty="0" err="1">
                <a:solidFill>
                  <a:srgbClr val="FF0000"/>
                </a:solidFill>
              </a:rPr>
              <a:t>int</a:t>
            </a:r>
            <a:r>
              <a:rPr lang="en-US" sz="2000" b="0" dirty="0">
                <a:solidFill>
                  <a:srgbClr val="FF0000"/>
                </a:solidFill>
              </a:rPr>
              <a:t> a, </a:t>
            </a:r>
            <a:r>
              <a:rPr lang="en-US" sz="2000" b="0" dirty="0" err="1">
                <a:solidFill>
                  <a:srgbClr val="FF0000"/>
                </a:solidFill>
              </a:rPr>
              <a:t>int</a:t>
            </a:r>
            <a:r>
              <a:rPr lang="en-US" sz="2000" b="0" dirty="0">
                <a:solidFill>
                  <a:srgbClr val="FF0000"/>
                </a:solidFill>
              </a:rPr>
              <a:t> b) {</a:t>
            </a:r>
          </a:p>
          <a:p>
            <a:pPr fontAlgn="base">
              <a:spcBef>
                <a:spcPts val="0"/>
              </a:spcBef>
            </a:pPr>
            <a:r>
              <a:rPr lang="en-US" sz="2000" b="0" dirty="0">
                <a:solidFill>
                  <a:srgbClr val="FF0000"/>
                </a:solidFill>
              </a:rPr>
              <a:t>        return a * b;</a:t>
            </a:r>
          </a:p>
          <a:p>
            <a:pPr fontAlgn="base">
              <a:spcBef>
                <a:spcPts val="0"/>
              </a:spcBef>
            </a:pPr>
            <a:r>
              <a:rPr lang="en-US" sz="2000" b="0" dirty="0">
                <a:solidFill>
                  <a:srgbClr val="FF0000"/>
                </a:solidFill>
              </a:rPr>
              <a:t>    }</a:t>
            </a:r>
          </a:p>
          <a:p>
            <a:pPr fontAlgn="base">
              <a:spcBef>
                <a:spcPts val="0"/>
              </a:spcBef>
            </a:pPr>
            <a:r>
              <a:rPr lang="en-US" sz="2000" b="0" dirty="0"/>
              <a:t>}</a:t>
            </a:r>
          </a:p>
        </p:txBody>
      </p:sp>
      <p:sp>
        <p:nvSpPr>
          <p:cNvPr id="4" name="Shape 255"/>
          <p:cNvSpPr txBox="1">
            <a:spLocks/>
          </p:cNvSpPr>
          <p:nvPr/>
        </p:nvSpPr>
        <p:spPr>
          <a:xfrm>
            <a:off x="0" y="274638"/>
            <a:ext cx="8229600" cy="1522412"/>
          </a:xfrm>
          <a:prstGeom prst="rect">
            <a:avLst/>
          </a:prstGeom>
        </p:spPr>
        <p:txBody>
          <a:bodyPr vert="horz" lIns="91425" tIns="91425" rIns="91425" bIns="91425" rtlCol="0" anchor="t" anchorCtr="0">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spcBef>
                <a:spcPts val="0"/>
              </a:spcBef>
            </a:pPr>
            <a:r>
              <a:rPr lang="en" dirty="0" smtClean="0"/>
              <a:t>DEFAULT  Methods</a:t>
            </a:r>
            <a:endParaRPr lang="en" dirty="0"/>
          </a:p>
        </p:txBody>
      </p:sp>
    </p:spTree>
    <p:extLst>
      <p:ext uri="{BB962C8B-B14F-4D97-AF65-F5344CB8AC3E}">
        <p14:creationId xmlns:p14="http://schemas.microsoft.com/office/powerpoint/2010/main" val="2799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0" y="936687"/>
            <a:ext cx="8686800" cy="8450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dirty="0">
                <a:solidFill>
                  <a:schemeClr val="lt1"/>
                </a:solidFill>
                <a:latin typeface="Arial"/>
                <a:ea typeface="Arial"/>
                <a:cs typeface="Arial"/>
                <a:sym typeface="Arial"/>
                <a:rtl val="0"/>
              </a:rPr>
              <a:t>Interface Default and Static Methods</a:t>
            </a:r>
          </a:p>
        </p:txBody>
      </p:sp>
      <p:pic>
        <p:nvPicPr>
          <p:cNvPr id="292" name="Shape 292"/>
          <p:cNvPicPr preferRelativeResize="0"/>
          <p:nvPr/>
        </p:nvPicPr>
        <p:blipFill rotWithShape="1">
          <a:blip r:embed="rId3">
            <a:alphaModFix/>
          </a:blip>
          <a:srcRect/>
          <a:stretch/>
        </p:blipFill>
        <p:spPr>
          <a:xfrm>
            <a:off x="443552" y="3813201"/>
            <a:ext cx="5797199" cy="2842800"/>
          </a:xfrm>
          <a:prstGeom prst="rect">
            <a:avLst/>
          </a:prstGeom>
          <a:noFill/>
          <a:ln>
            <a:noFill/>
          </a:ln>
        </p:spPr>
      </p:pic>
      <p:sp>
        <p:nvSpPr>
          <p:cNvPr id="293" name="Shape 293"/>
          <p:cNvSpPr/>
          <p:nvPr/>
        </p:nvSpPr>
        <p:spPr>
          <a:xfrm>
            <a:off x="443552" y="2577299"/>
            <a:ext cx="8243099" cy="1121099"/>
          </a:xfrm>
          <a:prstGeom prst="rect">
            <a:avLst/>
          </a:prstGeom>
          <a:noFill/>
          <a:ln w="25400" cap="flat">
            <a:solidFill>
              <a:srgbClr val="5C3E3D"/>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b="0" i="0" u="none" strike="noStrike" cap="none" baseline="0">
                <a:solidFill>
                  <a:schemeClr val="dk1"/>
                </a:solidFill>
                <a:latin typeface="Arial"/>
                <a:ea typeface="Arial"/>
                <a:cs typeface="Arial"/>
                <a:sym typeface="Arial"/>
                <a:rtl val="0"/>
              </a:rPr>
              <a:t>[modifier] </a:t>
            </a:r>
            <a:r>
              <a:rPr lang="en" sz="2000" b="1" i="0" u="none" strike="noStrike" cap="none" baseline="0">
                <a:solidFill>
                  <a:srgbClr val="0070C0"/>
                </a:solidFill>
                <a:latin typeface="Arial"/>
                <a:ea typeface="Arial"/>
                <a:cs typeface="Arial"/>
                <a:sym typeface="Arial"/>
                <a:rtl val="0"/>
              </a:rPr>
              <a:t>default | static</a:t>
            </a:r>
            <a:r>
              <a:rPr lang="en" sz="2000" b="0" i="0" u="none" strike="noStrike" cap="none" baseline="0">
                <a:solidFill>
                  <a:schemeClr val="dk1"/>
                </a:solidFill>
                <a:latin typeface="Arial"/>
                <a:ea typeface="Arial"/>
                <a:cs typeface="Arial"/>
                <a:sym typeface="Arial"/>
                <a:rtl val="0"/>
              </a:rPr>
              <a:t> returnType nameOfMethod (Parameter List) { </a:t>
            </a:r>
            <a:br>
              <a:rPr lang="en" sz="2000" b="0" i="0" u="none" strike="noStrike" cap="none" baseline="0">
                <a:solidFill>
                  <a:schemeClr val="dk1"/>
                </a:solidFill>
                <a:latin typeface="Arial"/>
                <a:ea typeface="Arial"/>
                <a:cs typeface="Arial"/>
                <a:sym typeface="Arial"/>
                <a:rtl val="0"/>
              </a:rPr>
            </a:br>
            <a:r>
              <a:rPr lang="en" sz="2000" b="0" i="0" u="none" strike="noStrike" cap="none" baseline="0">
                <a:solidFill>
                  <a:schemeClr val="dk1"/>
                </a:solidFill>
                <a:latin typeface="Arial"/>
                <a:ea typeface="Arial"/>
                <a:cs typeface="Arial"/>
                <a:sym typeface="Arial"/>
                <a:rtl val="0"/>
              </a:rPr>
              <a:t>	// method body </a:t>
            </a:r>
            <a:br>
              <a:rPr lang="en" sz="2000" b="0" i="0" u="none" strike="noStrike" cap="none" baseline="0">
                <a:solidFill>
                  <a:schemeClr val="dk1"/>
                </a:solidFill>
                <a:latin typeface="Arial"/>
                <a:ea typeface="Arial"/>
                <a:cs typeface="Arial"/>
                <a:sym typeface="Arial"/>
                <a:rtl val="0"/>
              </a:rPr>
            </a:br>
            <a:r>
              <a:rPr lang="en" sz="2000" b="0" i="0" u="none" strike="noStrike" cap="none" baseline="0">
                <a:solidFill>
                  <a:schemeClr val="dk1"/>
                </a:solidFill>
                <a:latin typeface="Arial"/>
                <a:ea typeface="Arial"/>
                <a:cs typeface="Arial"/>
                <a:sym typeface="Arial"/>
                <a:rtl val="0"/>
              </a:rPr>
              <a:t>} </a:t>
            </a:r>
          </a:p>
        </p:txBody>
      </p:sp>
      <p:sp>
        <p:nvSpPr>
          <p:cNvPr id="294" name="Shape 294"/>
          <p:cNvSpPr txBox="1">
            <a:spLocks noGrp="1"/>
          </p:cNvSpPr>
          <p:nvPr>
            <p:ph type="body" idx="4294967295"/>
          </p:nvPr>
        </p:nvSpPr>
        <p:spPr>
          <a:xfrm>
            <a:off x="321713" y="1454150"/>
            <a:ext cx="8486775" cy="4619625"/>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en" sz="2800" b="0" i="0" u="none" strike="noStrike" cap="none" baseline="0" dirty="0">
                <a:solidFill>
                  <a:schemeClr val="dk1"/>
                </a:solidFill>
                <a:latin typeface="Arial"/>
                <a:ea typeface="Arial"/>
                <a:cs typeface="Arial"/>
                <a:sym typeface="Arial"/>
                <a:rtl val="0"/>
              </a:rPr>
              <a:t>Syntax</a:t>
            </a:r>
          </a:p>
          <a:p>
            <a:pPr marL="0" marR="0" lvl="0" indent="0" algn="l" rtl="0">
              <a:lnSpc>
                <a:spcPct val="115000"/>
              </a:lnSpc>
              <a:spcBef>
                <a:spcPts val="800"/>
              </a:spcBef>
              <a:spcAft>
                <a:spcPts val="0"/>
              </a:spcAft>
              <a:buClr>
                <a:schemeClr val="dk2"/>
              </a:buClr>
              <a:buFont typeface="Arial"/>
              <a:buNone/>
            </a:pPr>
            <a:endParaRPr sz="3000" b="0" i="0" u="none" strike="noStrike" cap="none" baseline="0" dirty="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dirty="0">
              <a:solidFill>
                <a:schemeClr val="dk1"/>
              </a:solidFill>
              <a:latin typeface="Arial"/>
              <a:ea typeface="Arial"/>
              <a:cs typeface="Arial"/>
              <a:sym typeface="Arial"/>
              <a:rtl val="0"/>
            </a:endParaRPr>
          </a:p>
          <a:p>
            <a:pPr marL="0" marR="0" lvl="0" indent="0" algn="l" rtl="0">
              <a:lnSpc>
                <a:spcPct val="115000"/>
              </a:lnSpc>
              <a:spcBef>
                <a:spcPts val="800"/>
              </a:spcBef>
              <a:spcAft>
                <a:spcPts val="0"/>
              </a:spcAft>
              <a:buClr>
                <a:schemeClr val="dk2"/>
              </a:buClr>
              <a:buFont typeface="Arial"/>
              <a:buNone/>
            </a:pPr>
            <a:endParaRPr sz="3000" b="0" i="0" u="none" strike="noStrike" cap="none" baseline="0" dirty="0">
              <a:solidFill>
                <a:schemeClr val="dk1"/>
              </a:solidFill>
              <a:latin typeface="Arial"/>
              <a:ea typeface="Arial"/>
              <a:cs typeface="Arial"/>
              <a:sym typeface="Arial"/>
              <a:rtl val="0"/>
            </a:endParaRPr>
          </a:p>
        </p:txBody>
      </p:sp>
      <p:sp>
        <p:nvSpPr>
          <p:cNvPr id="7" name="Shape 255"/>
          <p:cNvSpPr txBox="1">
            <a:spLocks/>
          </p:cNvSpPr>
          <p:nvPr/>
        </p:nvSpPr>
        <p:spPr>
          <a:xfrm>
            <a:off x="0" y="274638"/>
            <a:ext cx="8229600" cy="1522412"/>
          </a:xfrm>
          <a:prstGeom prst="rect">
            <a:avLst/>
          </a:prstGeom>
        </p:spPr>
        <p:txBody>
          <a:bodyPr vert="horz" lIns="91425" tIns="91425" rIns="91425" bIns="91425" rtlCol="0" anchor="t" anchorCtr="0">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spcBef>
                <a:spcPts val="0"/>
              </a:spcBef>
            </a:pPr>
            <a:r>
              <a:rPr lang="en" dirty="0" smtClean="0"/>
              <a:t>DEFAULT  Methods</a:t>
            </a:r>
            <a:endParaRPr lang="en" dirty="0"/>
          </a:p>
        </p:txBody>
      </p:sp>
    </p:spTree>
    <p:extLst>
      <p:ext uri="{BB962C8B-B14F-4D97-AF65-F5344CB8AC3E}">
        <p14:creationId xmlns:p14="http://schemas.microsoft.com/office/powerpoint/2010/main" val="360358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04534658"/>
              </p:ext>
            </p:extLst>
          </p:nvPr>
        </p:nvGraphicFramePr>
        <p:xfrm>
          <a:off x="1615145" y="1797050"/>
          <a:ext cx="5900060" cy="4145280"/>
        </p:xfrm>
        <a:graphic>
          <a:graphicData uri="http://schemas.openxmlformats.org/drawingml/2006/table">
            <a:tbl>
              <a:tblPr/>
              <a:tblGrid>
                <a:gridCol w="5900060"/>
              </a:tblGrid>
              <a:tr h="3579812">
                <a:tc>
                  <a:txBody>
                    <a:bodyPr/>
                    <a:lstStyle/>
                    <a:p>
                      <a:pPr algn="l" rtl="0" fontAlgn="base"/>
                      <a:r>
                        <a:rPr lang="en-US" sz="1600" b="1" i="0" dirty="0">
                          <a:effectLst/>
                          <a:latin typeface="Consolas"/>
                        </a:rPr>
                        <a:t>interface Person {</a:t>
                      </a:r>
                    </a:p>
                    <a:p>
                      <a:pPr algn="l" rtl="0" fontAlgn="base"/>
                      <a:r>
                        <a:rPr lang="en-US" sz="1600" b="1" i="0" dirty="0">
                          <a:effectLst/>
                          <a:latin typeface="Consolas"/>
                        </a:rPr>
                        <a:t>    default void </a:t>
                      </a:r>
                      <a:r>
                        <a:rPr lang="en-US" sz="1600" b="1" i="0" dirty="0" err="1">
                          <a:effectLst/>
                          <a:latin typeface="Consolas"/>
                        </a:rPr>
                        <a:t>sayHello</a:t>
                      </a:r>
                      <a:r>
                        <a:rPr lang="en-US" sz="1600" b="1" i="0" dirty="0">
                          <a:effectLst/>
                          <a:latin typeface="Consolas"/>
                        </a:rPr>
                        <a:t>() {</a:t>
                      </a:r>
                    </a:p>
                    <a:p>
                      <a:pPr algn="l" rtl="0" fontAlgn="base"/>
                      <a:r>
                        <a:rPr lang="en-US" sz="1600" b="1" i="0" dirty="0">
                          <a:effectLst/>
                          <a:latin typeface="Consolas"/>
                        </a:rPr>
                        <a:t>        </a:t>
                      </a:r>
                      <a:r>
                        <a:rPr lang="en-US" sz="1600" b="1" i="0" dirty="0" err="1">
                          <a:effectLst/>
                          <a:latin typeface="Consolas"/>
                        </a:rPr>
                        <a:t>System.out.println</a:t>
                      </a:r>
                      <a:r>
                        <a:rPr lang="en-US" sz="1600" b="1" i="0" dirty="0">
                          <a:effectLst/>
                          <a:latin typeface="Consolas"/>
                        </a:rPr>
                        <a:t>("Hello");</a:t>
                      </a:r>
                    </a:p>
                    <a:p>
                      <a:pPr algn="l" rtl="0" fontAlgn="base"/>
                      <a:r>
                        <a:rPr lang="en-US" sz="1600" b="1" i="0" dirty="0">
                          <a:effectLst/>
                          <a:latin typeface="Consolas"/>
                        </a:rPr>
                        <a:t>    }</a:t>
                      </a:r>
                    </a:p>
                    <a:p>
                      <a:pPr algn="l" rtl="0" fontAlgn="base"/>
                      <a:r>
                        <a:rPr lang="en-US" sz="1600" b="1" i="0" dirty="0">
                          <a:effectLst/>
                          <a:latin typeface="Consolas"/>
                        </a:rPr>
                        <a:t>}</a:t>
                      </a:r>
                    </a:p>
                    <a:p>
                      <a:pPr algn="l" rtl="0" fontAlgn="base"/>
                      <a:r>
                        <a:rPr lang="en-US" sz="1600" b="1" i="0" dirty="0">
                          <a:effectLst/>
                          <a:latin typeface="Consolas"/>
                        </a:rPr>
                        <a:t> </a:t>
                      </a:r>
                    </a:p>
                    <a:p>
                      <a:pPr algn="l" rtl="0" fontAlgn="base"/>
                      <a:r>
                        <a:rPr lang="en-US" sz="1600" b="1" i="0" dirty="0">
                          <a:effectLst/>
                          <a:latin typeface="Consolas"/>
                        </a:rPr>
                        <a:t>interface Male {</a:t>
                      </a:r>
                    </a:p>
                    <a:p>
                      <a:pPr algn="l" rtl="0" fontAlgn="base"/>
                      <a:r>
                        <a:rPr lang="en-US" sz="1600" b="1" i="0" dirty="0">
                          <a:effectLst/>
                          <a:latin typeface="Consolas"/>
                        </a:rPr>
                        <a:t>    default void </a:t>
                      </a:r>
                      <a:r>
                        <a:rPr lang="en-US" sz="1600" b="1" i="0" dirty="0" err="1">
                          <a:effectLst/>
                          <a:latin typeface="Consolas"/>
                        </a:rPr>
                        <a:t>sayHello</a:t>
                      </a:r>
                      <a:r>
                        <a:rPr lang="en-US" sz="1600" b="1" i="0" dirty="0">
                          <a:effectLst/>
                          <a:latin typeface="Consolas"/>
                        </a:rPr>
                        <a:t>() {</a:t>
                      </a:r>
                    </a:p>
                    <a:p>
                      <a:pPr algn="l" rtl="0" fontAlgn="base"/>
                      <a:r>
                        <a:rPr lang="en-US" sz="1600" b="1" i="0" dirty="0">
                          <a:effectLst/>
                          <a:latin typeface="Consolas"/>
                        </a:rPr>
                        <a:t>        </a:t>
                      </a:r>
                      <a:r>
                        <a:rPr lang="en-US" sz="1600" b="1" i="0" dirty="0" err="1">
                          <a:effectLst/>
                          <a:latin typeface="Consolas"/>
                        </a:rPr>
                        <a:t>System.out.println</a:t>
                      </a:r>
                      <a:r>
                        <a:rPr lang="en-US" sz="1600" b="1" i="0" dirty="0">
                          <a:effectLst/>
                          <a:latin typeface="Consolas"/>
                        </a:rPr>
                        <a:t>("Hi");</a:t>
                      </a:r>
                    </a:p>
                    <a:p>
                      <a:pPr algn="l" rtl="0" fontAlgn="base"/>
                      <a:r>
                        <a:rPr lang="en-US" sz="1600" b="1" i="0" dirty="0">
                          <a:effectLst/>
                          <a:latin typeface="Consolas"/>
                        </a:rPr>
                        <a:t>    }</a:t>
                      </a:r>
                    </a:p>
                    <a:p>
                      <a:pPr algn="l" rtl="0" fontAlgn="base"/>
                      <a:r>
                        <a:rPr lang="en-US" sz="1600" b="1" i="0" dirty="0">
                          <a:effectLst/>
                          <a:latin typeface="Consolas"/>
                        </a:rPr>
                        <a:t>}</a:t>
                      </a:r>
                    </a:p>
                    <a:p>
                      <a:pPr algn="l" rtl="0" fontAlgn="base"/>
                      <a:r>
                        <a:rPr lang="en-US" sz="1600" b="1" i="0" dirty="0">
                          <a:effectLst/>
                          <a:latin typeface="Consolas"/>
                        </a:rPr>
                        <a:t> </a:t>
                      </a:r>
                    </a:p>
                    <a:p>
                      <a:pPr algn="l" rtl="0" fontAlgn="base"/>
                      <a:r>
                        <a:rPr lang="en-US" sz="1600" b="1" i="0" dirty="0">
                          <a:effectLst/>
                          <a:latin typeface="Consolas"/>
                        </a:rPr>
                        <a:t>class Sam implements Person, Male {</a:t>
                      </a:r>
                    </a:p>
                    <a:p>
                      <a:pPr algn="l" rtl="0" fontAlgn="base"/>
                      <a:r>
                        <a:rPr lang="en-US" sz="1600" b="1" i="0" dirty="0">
                          <a:effectLst/>
                          <a:latin typeface="Consolas"/>
                        </a:rPr>
                        <a:t> </a:t>
                      </a:r>
                    </a:p>
                    <a:p>
                      <a:pPr algn="l" rtl="0" fontAlgn="base"/>
                      <a:endParaRPr lang="en-US" sz="1600" b="1" i="0" dirty="0" smtClean="0">
                        <a:effectLst/>
                        <a:latin typeface="Consolas"/>
                      </a:endParaRPr>
                    </a:p>
                    <a:p>
                      <a:pPr algn="l" rtl="0" fontAlgn="base"/>
                      <a:endParaRPr lang="en-US" sz="1600" b="1" i="0" dirty="0" smtClean="0">
                        <a:effectLst/>
                        <a:latin typeface="Consolas"/>
                      </a:endParaRPr>
                    </a:p>
                    <a:p>
                      <a:pPr algn="l" rtl="0" fontAlgn="base"/>
                      <a:r>
                        <a:rPr lang="en-US" sz="1600" b="1" i="0" dirty="0" smtClean="0">
                          <a:effectLst/>
                          <a:latin typeface="Consolas"/>
                        </a:rPr>
                        <a:t>}</a:t>
                      </a:r>
                      <a:endParaRPr lang="en-US" sz="1600" b="1" i="0" dirty="0">
                        <a:effectLst/>
                        <a:latin typeface="Consolas"/>
                      </a:endParaRPr>
                    </a:p>
                  </a:txBody>
                  <a:tcPr marL="0" marR="0" marT="0" marB="0" anchor="ctr">
                    <a:lnL>
                      <a:noFill/>
                    </a:lnL>
                    <a:lnR>
                      <a:noFill/>
                    </a:lnR>
                    <a:lnT>
                      <a:noFill/>
                    </a:lnT>
                    <a:lnB>
                      <a:noFill/>
                    </a:lnB>
                  </a:tcPr>
                </a:tc>
              </a:tr>
            </a:tbl>
          </a:graphicData>
        </a:graphic>
      </p:graphicFrame>
      <p:sp>
        <p:nvSpPr>
          <p:cNvPr id="3" name="Rectangle 2"/>
          <p:cNvSpPr>
            <a:spLocks noChangeArrowheads="1"/>
          </p:cNvSpPr>
          <p:nvPr/>
        </p:nvSpPr>
        <p:spPr bwMode="auto">
          <a:xfrm>
            <a:off x="659524" y="1151092"/>
            <a:ext cx="5031827"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500" b="0" i="0" u="none" strike="noStrike" cap="none" normalizeH="0" baseline="0" dirty="0" smtClean="0">
                <a:ln>
                  <a:noFill/>
                </a:ln>
                <a:effectLst/>
                <a:latin typeface="Titillium"/>
                <a:cs typeface="Arial" pitchFamily="34" charset="0"/>
              </a:rPr>
              <a:t>What about Multiple Inheritance?</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Shape 255"/>
          <p:cNvSpPr txBox="1">
            <a:spLocks/>
          </p:cNvSpPr>
          <p:nvPr/>
        </p:nvSpPr>
        <p:spPr>
          <a:xfrm>
            <a:off x="0" y="274638"/>
            <a:ext cx="8229600" cy="1522412"/>
          </a:xfrm>
          <a:prstGeom prst="rect">
            <a:avLst/>
          </a:prstGeom>
        </p:spPr>
        <p:txBody>
          <a:bodyPr vert="horz" lIns="91425" tIns="91425" rIns="91425" bIns="91425" rtlCol="0" anchor="t" anchorCtr="0">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spcBef>
                <a:spcPts val="0"/>
              </a:spcBef>
            </a:pPr>
            <a:r>
              <a:rPr lang="en" dirty="0" smtClean="0"/>
              <a:t>DEFAULT  Methods</a:t>
            </a:r>
            <a:endParaRPr lang="en" dirty="0"/>
          </a:p>
        </p:txBody>
      </p:sp>
      <p:sp>
        <p:nvSpPr>
          <p:cNvPr id="5" name="Rectangle 3"/>
          <p:cNvSpPr>
            <a:spLocks noChangeArrowheads="1"/>
          </p:cNvSpPr>
          <p:nvPr/>
        </p:nvSpPr>
        <p:spPr bwMode="auto">
          <a:xfrm>
            <a:off x="1526628" y="4953000"/>
            <a:ext cx="493724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200"/>
                </a:solidFill>
                <a:effectLst/>
                <a:latin typeface="Consolas" pitchFamily="49" charset="0"/>
                <a:cs typeface="Consolas" pitchFamily="49" charset="0"/>
              </a:rPr>
              <a:t>//override the </a:t>
            </a:r>
            <a:r>
              <a:rPr kumimoji="0" lang="en-US" sz="1600" b="1" i="0" u="none" strike="noStrike" cap="none" normalizeH="0" baseline="0" dirty="0" err="1" smtClean="0">
                <a:ln>
                  <a:noFill/>
                </a:ln>
                <a:solidFill>
                  <a:srgbClr val="008200"/>
                </a:solidFill>
                <a:effectLst/>
                <a:latin typeface="Consolas" pitchFamily="49" charset="0"/>
                <a:cs typeface="Consolas" pitchFamily="49" charset="0"/>
              </a:rPr>
              <a:t>sayHello</a:t>
            </a:r>
            <a:r>
              <a:rPr kumimoji="0" lang="en-US" sz="1600" b="1" i="0" u="none" strike="noStrike" cap="none" normalizeH="0" baseline="0" dirty="0" smtClean="0">
                <a:ln>
                  <a:noFill/>
                </a:ln>
                <a:solidFill>
                  <a:srgbClr val="008200"/>
                </a:solidFill>
                <a:effectLst/>
                <a:latin typeface="Consolas" pitchFamily="49" charset="0"/>
                <a:cs typeface="Consolas" pitchFamily="49" charset="0"/>
              </a:rPr>
              <a:t> to resolve ambiguity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AA3333"/>
                </a:solidFill>
                <a:effectLst/>
                <a:latin typeface="Consolas" pitchFamily="49" charset="0"/>
                <a:cs typeface="Consolas" pitchFamily="49" charset="0"/>
              </a:rPr>
              <a:t>    </a:t>
            </a:r>
            <a:r>
              <a:rPr kumimoji="0" lang="en-US" sz="1600" b="1" i="0" u="none" strike="noStrike" cap="none" normalizeH="0" baseline="0" dirty="0" smtClean="0">
                <a:ln>
                  <a:noFill/>
                </a:ln>
                <a:solidFill>
                  <a:srgbClr val="006699"/>
                </a:solidFill>
                <a:effectLst/>
                <a:latin typeface="Consolas" pitchFamily="49" charset="0"/>
                <a:cs typeface="Consolas" pitchFamily="49" charset="0"/>
              </a:rPr>
              <a:t>void</a:t>
            </a:r>
            <a:r>
              <a:rPr kumimoji="0" lang="en-US" sz="2400" b="1" i="0" u="none" strike="noStrike" cap="none" normalizeH="0" baseline="0" dirty="0" smtClean="0">
                <a:ln>
                  <a:noFill/>
                </a:ln>
                <a:solidFill>
                  <a:srgbClr val="666666"/>
                </a:solidFill>
                <a:effectLst/>
                <a:latin typeface="Consolas" pitchFamily="49" charset="0"/>
                <a:cs typeface="Consolas" pitchFamily="49" charset="0"/>
              </a:rPr>
              <a:t> </a:t>
            </a:r>
            <a:r>
              <a:rPr kumimoji="0" lang="en-US" sz="1600" b="1" i="0" u="none" strike="noStrike" cap="none" normalizeH="0" baseline="0" dirty="0" err="1" smtClean="0">
                <a:ln>
                  <a:noFill/>
                </a:ln>
                <a:solidFill>
                  <a:srgbClr val="000000"/>
                </a:solidFill>
                <a:effectLst/>
                <a:latin typeface="Consolas" pitchFamily="49" charset="0"/>
                <a:cs typeface="Consolas" pitchFamily="49" charset="0"/>
              </a:rPr>
              <a:t>sayHello</a:t>
            </a:r>
            <a:r>
              <a:rPr kumimoji="0" lang="en-US" sz="1600" b="1"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smtClean="0">
                <a:solidFill>
                  <a:srgbClr val="000000"/>
                </a:solidFill>
                <a:latin typeface="Consolas" pitchFamily="49" charset="0"/>
                <a:cs typeface="Consolas" pitchFamily="49" charset="0"/>
              </a:rPr>
              <a:t>	}</a:t>
            </a:r>
            <a:endParaRPr kumimoji="0" lang="en-US" sz="36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04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1" name="Shape 301"/>
          <p:cNvPicPr preferRelativeResize="0"/>
          <p:nvPr/>
        </p:nvPicPr>
        <p:blipFill rotWithShape="1">
          <a:blip r:embed="rId3">
            <a:alphaModFix/>
          </a:blip>
          <a:srcRect/>
          <a:stretch/>
        </p:blipFill>
        <p:spPr>
          <a:xfrm>
            <a:off x="3579001" y="3866851"/>
            <a:ext cx="5565000" cy="1085099"/>
          </a:xfrm>
          <a:prstGeom prst="rect">
            <a:avLst/>
          </a:prstGeom>
          <a:noFill/>
          <a:ln>
            <a:noFill/>
          </a:ln>
        </p:spPr>
      </p:pic>
      <p:pic>
        <p:nvPicPr>
          <p:cNvPr id="303" name="Shape 303"/>
          <p:cNvPicPr preferRelativeResize="0"/>
          <p:nvPr/>
        </p:nvPicPr>
        <p:blipFill rotWithShape="1">
          <a:blip r:embed="rId4">
            <a:alphaModFix/>
          </a:blip>
          <a:srcRect/>
          <a:stretch/>
        </p:blipFill>
        <p:spPr>
          <a:xfrm>
            <a:off x="0" y="3702302"/>
            <a:ext cx="3270300" cy="1458299"/>
          </a:xfrm>
          <a:prstGeom prst="rect">
            <a:avLst/>
          </a:prstGeom>
          <a:noFill/>
          <a:ln>
            <a:noFill/>
          </a:ln>
        </p:spPr>
      </p:pic>
      <p:sp>
        <p:nvSpPr>
          <p:cNvPr id="304" name="Shape 304"/>
          <p:cNvSpPr txBox="1"/>
          <p:nvPr/>
        </p:nvSpPr>
        <p:spPr>
          <a:xfrm>
            <a:off x="101250" y="1960120"/>
            <a:ext cx="9042900" cy="4856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 sz="2400" b="0" i="0" u="none" strike="noStrike" cap="none" baseline="0" dirty="0">
                <a:solidFill>
                  <a:schemeClr val="dk1"/>
                </a:solidFill>
                <a:latin typeface="Arial"/>
                <a:ea typeface="Arial"/>
                <a:cs typeface="Arial"/>
                <a:sym typeface="Arial"/>
                <a:rtl val="0"/>
              </a:rPr>
              <a:t>Classes implement interface that contains a default method</a:t>
            </a:r>
          </a:p>
        </p:txBody>
      </p:sp>
      <p:sp>
        <p:nvSpPr>
          <p:cNvPr id="306" name="Shape 306"/>
          <p:cNvSpPr txBox="1"/>
          <p:nvPr/>
        </p:nvSpPr>
        <p:spPr>
          <a:xfrm>
            <a:off x="428100" y="2356985"/>
            <a:ext cx="9042900" cy="1458299"/>
          </a:xfrm>
          <a:prstGeom prst="rect">
            <a:avLst/>
          </a:prstGeom>
          <a:noFill/>
          <a:ln>
            <a:noFill/>
          </a:ln>
        </p:spPr>
        <p:txBody>
          <a:bodyPr lIns="91425" tIns="45700" rIns="91425" bIns="45700" anchor="t" anchorCtr="0">
            <a:noAutofit/>
          </a:bodyPr>
          <a:lstStyle/>
          <a:p>
            <a:pPr marL="457200" lvl="0" indent="-355600" rtl="0">
              <a:spcBef>
                <a:spcPts val="0"/>
              </a:spcBef>
              <a:buClr>
                <a:schemeClr val="dk1"/>
              </a:buClr>
              <a:buSzPct val="100000"/>
              <a:buFont typeface="Arial"/>
              <a:buChar char="❏"/>
            </a:pPr>
            <a:r>
              <a:rPr lang="en" sz="2000" dirty="0">
                <a:solidFill>
                  <a:schemeClr val="dk1"/>
                </a:solidFill>
              </a:rPr>
              <a:t>Not override the default method and will inherit the default method</a:t>
            </a:r>
          </a:p>
          <a:p>
            <a:pPr marL="457200" lvl="0" indent="-355600" rtl="0">
              <a:spcBef>
                <a:spcPts val="0"/>
              </a:spcBef>
              <a:buClr>
                <a:schemeClr val="dk1"/>
              </a:buClr>
              <a:buSzPct val="100000"/>
              <a:buFont typeface="Arial"/>
              <a:buChar char="❏"/>
            </a:pPr>
            <a:r>
              <a:rPr lang="en" sz="2000" dirty="0">
                <a:solidFill>
                  <a:schemeClr val="dk1"/>
                </a:solidFill>
              </a:rPr>
              <a:t>Override the default method similar to other methods we override in subclass</a:t>
            </a:r>
          </a:p>
          <a:p>
            <a:pPr marL="457200" lvl="0" indent="-355600" rtl="0">
              <a:spcBef>
                <a:spcPts val="0"/>
              </a:spcBef>
              <a:buClr>
                <a:schemeClr val="dk1"/>
              </a:buClr>
              <a:buSzPct val="100000"/>
              <a:buFont typeface="Arial"/>
              <a:buChar char="❏"/>
            </a:pPr>
            <a:r>
              <a:rPr lang="en" sz="2000" dirty="0">
                <a:solidFill>
                  <a:schemeClr val="dk1"/>
                </a:solidFill>
              </a:rPr>
              <a:t>Redeclare default method as abstract, which force subclass to override it</a:t>
            </a:r>
          </a:p>
        </p:txBody>
      </p:sp>
      <p:pic>
        <p:nvPicPr>
          <p:cNvPr id="302" name="Shape 302"/>
          <p:cNvPicPr preferRelativeResize="0"/>
          <p:nvPr/>
        </p:nvPicPr>
        <p:blipFill rotWithShape="1">
          <a:blip r:embed="rId5">
            <a:alphaModFix/>
          </a:blip>
          <a:srcRect/>
          <a:stretch/>
        </p:blipFill>
        <p:spPr>
          <a:xfrm>
            <a:off x="1635150" y="5071200"/>
            <a:ext cx="5819700" cy="1786800"/>
          </a:xfrm>
          <a:prstGeom prst="rect">
            <a:avLst/>
          </a:prstGeom>
          <a:noFill/>
          <a:ln>
            <a:noFill/>
          </a:ln>
        </p:spPr>
      </p:pic>
      <p:sp>
        <p:nvSpPr>
          <p:cNvPr id="8" name="Shape 255"/>
          <p:cNvSpPr txBox="1">
            <a:spLocks/>
          </p:cNvSpPr>
          <p:nvPr/>
        </p:nvSpPr>
        <p:spPr>
          <a:xfrm>
            <a:off x="0" y="274638"/>
            <a:ext cx="8229600" cy="1522412"/>
          </a:xfrm>
          <a:prstGeom prst="rect">
            <a:avLst/>
          </a:prstGeom>
        </p:spPr>
        <p:txBody>
          <a:bodyPr vert="horz" lIns="91425" tIns="91425" rIns="91425" bIns="91425" rtlCol="0" anchor="t" anchorCtr="0">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spcBef>
                <a:spcPts val="0"/>
              </a:spcBef>
            </a:pPr>
            <a:r>
              <a:rPr lang="en" dirty="0" smtClean="0"/>
              <a:t>DEFAULT  Methods</a:t>
            </a:r>
            <a:endParaRPr lang="en" dirty="0"/>
          </a:p>
        </p:txBody>
      </p:sp>
    </p:spTree>
    <p:extLst>
      <p:ext uri="{BB962C8B-B14F-4D97-AF65-F5344CB8AC3E}">
        <p14:creationId xmlns:p14="http://schemas.microsoft.com/office/powerpoint/2010/main" val="18524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Effect transition="in" filter="fade">
                                      <p:cBhvr>
                                        <p:cTn id="7" dur="1000"/>
                                        <p:tgtEl>
                                          <p:spTgt spid="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xEl>
                                              <p:pRg st="1" end="1"/>
                                            </p:txEl>
                                          </p:spTgt>
                                        </p:tgtEl>
                                        <p:attrNameLst>
                                          <p:attrName>style.visibility</p:attrName>
                                        </p:attrNameLst>
                                      </p:cBhvr>
                                      <p:to>
                                        <p:strVal val="visible"/>
                                      </p:to>
                                    </p:set>
                                    <p:animEffect transition="in" filter="fade">
                                      <p:cBhvr>
                                        <p:cTn id="12" dur="1000"/>
                                        <p:tgtEl>
                                          <p:spTgt spid="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
                                            <p:txEl>
                                              <p:pRg st="2" end="2"/>
                                            </p:txEl>
                                          </p:spTgt>
                                        </p:tgtEl>
                                        <p:attrNameLst>
                                          <p:attrName>style.visibility</p:attrName>
                                        </p:attrNameLst>
                                      </p:cBhvr>
                                      <p:to>
                                        <p:strVal val="visible"/>
                                      </p:to>
                                    </p:set>
                                    <p:animEffect transition="in" filter="fade">
                                      <p:cBhvr>
                                        <p:cTn id="17" dur="1000"/>
                                        <p:tgtEl>
                                          <p:spTgt spid="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3"/>
                                        </p:tgtEl>
                                        <p:attrNameLst>
                                          <p:attrName>style.visibility</p:attrName>
                                        </p:attrNameLst>
                                      </p:cBhvr>
                                      <p:to>
                                        <p:strVal val="visible"/>
                                      </p:to>
                                    </p:set>
                                    <p:animEffect transition="in" filter="fade">
                                      <p:cBhvr>
                                        <p:cTn id="22" dur="1000"/>
                                        <p:tgtEl>
                                          <p:spTgt spid="3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gtEl>
                                        <p:attrNameLst>
                                          <p:attrName>style.visibility</p:attrName>
                                        </p:attrNameLst>
                                      </p:cBhvr>
                                      <p:to>
                                        <p:strVal val="visible"/>
                                      </p:to>
                                    </p:set>
                                    <p:animEffect transition="in" filter="fade">
                                      <p:cBhvr>
                                        <p:cTn id="27" dur="1000"/>
                                        <p:tgtEl>
                                          <p:spTgt spid="3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Recap - Major Feature Additions in Java</a:t>
            </a:r>
            <a:endParaRPr lang="en-US" dirty="0"/>
          </a:p>
        </p:txBody>
      </p:sp>
      <p:sp>
        <p:nvSpPr>
          <p:cNvPr id="2" name="Content Placeholder 1"/>
          <p:cNvSpPr>
            <a:spLocks noGrp="1"/>
          </p:cNvSpPr>
          <p:nvPr>
            <p:ph idx="1"/>
          </p:nvPr>
        </p:nvSpPr>
        <p:spPr>
          <a:xfrm>
            <a:off x="381000" y="1277566"/>
            <a:ext cx="8001000" cy="1371600"/>
          </a:xfrm>
        </p:spPr>
        <p:txBody>
          <a:bodyPr>
            <a:normAutofit fontScale="85000" lnSpcReduction="20000"/>
          </a:bodyPr>
          <a:lstStyle/>
          <a:p>
            <a:pPr lvl="1">
              <a:buFont typeface="Wingdings" pitchFamily="2" charset="2"/>
              <a:buChar char="Ø"/>
            </a:pPr>
            <a:r>
              <a:rPr lang="en-US" sz="2800" dirty="0">
                <a:solidFill>
                  <a:schemeClr val="accent1">
                    <a:lumMod val="75000"/>
                  </a:schemeClr>
                </a:solidFill>
                <a:latin typeface="Calibri" pitchFamily="34" charset="0"/>
                <a:cs typeface="Arial"/>
              </a:rPr>
              <a:t>Java 5</a:t>
            </a:r>
          </a:p>
          <a:p>
            <a:pPr lvl="2">
              <a:buFont typeface="Wingdings" pitchFamily="2" charset="2"/>
              <a:buChar char="Ø"/>
            </a:pPr>
            <a:r>
              <a:rPr lang="en-US" sz="2000" dirty="0" smtClean="0">
                <a:latin typeface="Calibri" pitchFamily="34" charset="0"/>
                <a:cs typeface="Arial"/>
              </a:rPr>
              <a:t>Generics,</a:t>
            </a:r>
          </a:p>
          <a:p>
            <a:pPr lvl="2">
              <a:buFont typeface="Wingdings" pitchFamily="2" charset="2"/>
              <a:buChar char="Ø"/>
            </a:pPr>
            <a:r>
              <a:rPr lang="en-US" sz="2000" dirty="0" smtClean="0">
                <a:latin typeface="Calibri" pitchFamily="34" charset="0"/>
                <a:cs typeface="Arial"/>
              </a:rPr>
              <a:t> </a:t>
            </a:r>
            <a:r>
              <a:rPr lang="en-US" sz="2000" dirty="0" err="1" smtClean="0">
                <a:latin typeface="Calibri" pitchFamily="34" charset="0"/>
                <a:cs typeface="Arial"/>
              </a:rPr>
              <a:t>Autoboxing</a:t>
            </a:r>
            <a:endParaRPr lang="en-US" sz="2000" dirty="0" smtClean="0">
              <a:latin typeface="Calibri" pitchFamily="34" charset="0"/>
              <a:cs typeface="Arial"/>
            </a:endParaRPr>
          </a:p>
          <a:p>
            <a:pPr lvl="2">
              <a:buFont typeface="Wingdings" pitchFamily="2" charset="2"/>
              <a:buChar char="Ø"/>
            </a:pPr>
            <a:r>
              <a:rPr lang="en-US" sz="2000" dirty="0" smtClean="0">
                <a:latin typeface="Calibri" pitchFamily="34" charset="0"/>
                <a:cs typeface="Arial"/>
              </a:rPr>
              <a:t> </a:t>
            </a:r>
            <a:r>
              <a:rPr lang="en-US" sz="2000" dirty="0">
                <a:latin typeface="Calibri" pitchFamily="34" charset="0"/>
                <a:cs typeface="Arial"/>
              </a:rPr>
              <a:t>Annotations</a:t>
            </a:r>
          </a:p>
          <a:p>
            <a:pPr lvl="2">
              <a:buFont typeface="Wingdings" pitchFamily="2" charset="2"/>
              <a:buChar char="Ø"/>
            </a:pPr>
            <a:r>
              <a:rPr lang="en-US" sz="2000" dirty="0">
                <a:latin typeface="Calibri" pitchFamily="34" charset="0"/>
                <a:cs typeface="Arial"/>
              </a:rPr>
              <a:t>Enhanced For-Loop, </a:t>
            </a:r>
            <a:r>
              <a:rPr lang="en-US" sz="2000" dirty="0" err="1">
                <a:latin typeface="Calibri" pitchFamily="34" charset="0"/>
                <a:cs typeface="Arial"/>
              </a:rPr>
              <a:t>VarArgs</a:t>
            </a:r>
            <a:r>
              <a:rPr lang="en-US" sz="2000" dirty="0">
                <a:latin typeface="Calibri" pitchFamily="34" charset="0"/>
                <a:cs typeface="Arial"/>
              </a:rPr>
              <a:t> and more…</a:t>
            </a:r>
          </a:p>
          <a:p>
            <a:pPr lvl="1"/>
            <a:endParaRPr lang="en-US" dirty="0"/>
          </a:p>
        </p:txBody>
      </p:sp>
      <p:sp>
        <p:nvSpPr>
          <p:cNvPr id="5" name="Content Placeholder 1"/>
          <p:cNvSpPr txBox="1">
            <a:spLocks/>
          </p:cNvSpPr>
          <p:nvPr/>
        </p:nvSpPr>
        <p:spPr>
          <a:xfrm>
            <a:off x="381000" y="2667000"/>
            <a:ext cx="8153400" cy="1752600"/>
          </a:xfrm>
          <a:prstGeom prst="rect">
            <a:avLst/>
          </a:prstGeom>
        </p:spPr>
        <p:txBody>
          <a:bodyPr vert="horz" lIns="91440" tIns="45720" rIns="91440" bIns="45720" rtlCol="0">
            <a:normAutofit fontScale="92500" lnSpcReduction="10000"/>
          </a:bodyPr>
          <a:lstStyle>
            <a:lvl1pPr marL="284163" marR="0" indent="-227013" algn="l" defTabSz="457200" rtl="0" eaLnBrk="1" fontAlgn="auto" latinLnBrk="0" hangingPunct="1">
              <a:lnSpc>
                <a:spcPct val="100000"/>
              </a:lnSpc>
              <a:spcBef>
                <a:spcPts val="672"/>
              </a:spcBef>
              <a:spcAft>
                <a:spcPts val="0"/>
              </a:spcAft>
              <a:buClrTx/>
              <a:buSzPct val="110000"/>
              <a:buFont typeface="Wingdings 3" pitchFamily="18" charset="2"/>
              <a:buChar char=""/>
              <a:tabLst/>
              <a:defRPr sz="2800" b="0" i="0" kern="1200">
                <a:solidFill>
                  <a:schemeClr val="accent1">
                    <a:lumMod val="75000"/>
                  </a:schemeClr>
                </a:solidFill>
                <a:latin typeface="Calibri" pitchFamily="34" charset="0"/>
                <a:ea typeface="+mn-ea"/>
                <a:cs typeface="Arial"/>
              </a:defRPr>
            </a:lvl1pPr>
            <a:lvl2pPr marL="630238" marR="0" indent="-285750" algn="l" defTabSz="457200" rtl="0" eaLnBrk="1" fontAlgn="auto" latinLnBrk="0" hangingPunct="1">
              <a:lnSpc>
                <a:spcPct val="100000"/>
              </a:lnSpc>
              <a:spcBef>
                <a:spcPts val="480"/>
              </a:spcBef>
              <a:spcAft>
                <a:spcPts val="0"/>
              </a:spcAft>
              <a:buClrTx/>
              <a:buSzTx/>
              <a:buFont typeface="Arial" pitchFamily="34" charset="0"/>
              <a:buChar char="•"/>
              <a:tabLst/>
              <a:defRPr sz="2000" b="0" i="0" kern="1200">
                <a:solidFill>
                  <a:schemeClr val="tx1">
                    <a:lumMod val="60000"/>
                    <a:lumOff val="40000"/>
                  </a:schemeClr>
                </a:solidFill>
                <a:latin typeface="Calibri" pitchFamily="34" charset="0"/>
                <a:ea typeface="+mn-ea"/>
                <a:cs typeface="Arial"/>
              </a:defRPr>
            </a:lvl2pPr>
            <a:lvl3pPr marL="974725" indent="-284163" algn="l" defTabSz="457200" rtl="0" eaLnBrk="1" latinLnBrk="0" hangingPunct="1">
              <a:lnSpc>
                <a:spcPct val="100000"/>
              </a:lnSpc>
              <a:spcBef>
                <a:spcPts val="480"/>
              </a:spcBef>
              <a:spcAft>
                <a:spcPts val="0"/>
              </a:spcAft>
              <a:buClrTx/>
              <a:buFont typeface="Wingdings" pitchFamily="2" charset="2"/>
              <a:buChar char="§"/>
              <a:defRPr sz="1600" b="0" i="0" kern="1200" baseline="0">
                <a:solidFill>
                  <a:srgbClr val="0070C0"/>
                </a:solidFill>
                <a:latin typeface="Calibri" pitchFamily="34" charset="0"/>
                <a:ea typeface="+mn-ea"/>
                <a:cs typeface="Arial"/>
              </a:defRPr>
            </a:lvl3pPr>
            <a:lvl4pPr marL="1314450" indent="-285750" algn="l" defTabSz="457200" rtl="0" eaLnBrk="1" latinLnBrk="0" hangingPunct="1">
              <a:lnSpc>
                <a:spcPct val="100000"/>
              </a:lnSpc>
              <a:spcBef>
                <a:spcPts val="480"/>
              </a:spcBef>
              <a:spcAft>
                <a:spcPts val="0"/>
              </a:spcAft>
              <a:buClrTx/>
              <a:buFont typeface="Arial" pitchFamily="34" charset="0"/>
              <a:buChar char="•"/>
              <a:tabLst/>
              <a:defRPr sz="2000" b="0" i="0" kern="1200" baseline="0">
                <a:solidFill>
                  <a:schemeClr val="tx1">
                    <a:lumMod val="60000"/>
                    <a:lumOff val="40000"/>
                  </a:schemeClr>
                </a:solidFill>
                <a:latin typeface="Calibri" pitchFamily="34" charset="0"/>
                <a:ea typeface="+mn-ea"/>
                <a:cs typeface="Arial"/>
              </a:defRPr>
            </a:lvl4pPr>
            <a:lvl5pPr marL="1716088" marR="0" indent="-284163" algn="l" defTabSz="457200" rtl="0" eaLnBrk="1" fontAlgn="auto" latinLnBrk="0" hangingPunct="1">
              <a:lnSpc>
                <a:spcPct val="100000"/>
              </a:lnSpc>
              <a:spcBef>
                <a:spcPts val="480"/>
              </a:spcBef>
              <a:spcAft>
                <a:spcPts val="0"/>
              </a:spcAft>
              <a:buClrTx/>
              <a:buSzTx/>
              <a:buFont typeface="Arial" pitchFamily="34" charset="0"/>
              <a:buChar char="•"/>
              <a:tabLst/>
              <a:defRPr sz="2000" b="0" i="0" kern="1200" baseline="0">
                <a:solidFill>
                  <a:schemeClr val="tx1">
                    <a:lumMod val="60000"/>
                    <a:lumOff val="40000"/>
                  </a:schemeClr>
                </a:solidFill>
                <a:latin typeface="Calibri" pitchFamily="34" charset="0"/>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Ø"/>
            </a:pPr>
            <a:r>
              <a:rPr lang="en-US" dirty="0" smtClean="0"/>
              <a:t>Java 6</a:t>
            </a:r>
          </a:p>
          <a:p>
            <a:pPr lvl="1">
              <a:buFont typeface="Wingdings" pitchFamily="2" charset="2"/>
              <a:buChar char="Ø"/>
            </a:pPr>
            <a:r>
              <a:rPr lang="en-US" dirty="0" smtClean="0">
                <a:solidFill>
                  <a:schemeClr val="tx1"/>
                </a:solidFill>
              </a:rPr>
              <a:t>Script Engine</a:t>
            </a:r>
          </a:p>
          <a:p>
            <a:pPr lvl="1">
              <a:buFont typeface="Wingdings" pitchFamily="2" charset="2"/>
              <a:buChar char="Ø"/>
            </a:pPr>
            <a:r>
              <a:rPr lang="en-US" dirty="0" smtClean="0">
                <a:solidFill>
                  <a:schemeClr val="tx1"/>
                </a:solidFill>
              </a:rPr>
              <a:t>New I/O, changes to </a:t>
            </a:r>
            <a:r>
              <a:rPr lang="en-US" dirty="0">
                <a:solidFill>
                  <a:schemeClr val="tx1"/>
                </a:solidFill>
                <a:hlinkClick r:id="rId2" tooltip="Garbage collection (computer science)"/>
              </a:rPr>
              <a:t>garbage collection algorithms</a:t>
            </a:r>
            <a:endParaRPr lang="en-US" dirty="0">
              <a:solidFill>
                <a:schemeClr val="tx1"/>
              </a:solidFill>
            </a:endParaRPr>
          </a:p>
          <a:p>
            <a:pPr lvl="1">
              <a:buFont typeface="Wingdings" pitchFamily="2" charset="2"/>
              <a:buChar char="Ø"/>
            </a:pPr>
            <a:r>
              <a:rPr lang="en-US" dirty="0">
                <a:solidFill>
                  <a:schemeClr val="tx1"/>
                </a:solidFill>
                <a:hlinkClick r:id="rId3" tooltip="Java virtual machine"/>
              </a:rPr>
              <a:t>JVM</a:t>
            </a:r>
            <a:r>
              <a:rPr lang="en-US" dirty="0">
                <a:solidFill>
                  <a:schemeClr val="tx1"/>
                </a:solidFill>
              </a:rPr>
              <a:t> improvements include: </a:t>
            </a:r>
            <a:r>
              <a:rPr lang="en-US" dirty="0">
                <a:solidFill>
                  <a:schemeClr val="tx1"/>
                </a:solidFill>
                <a:hlinkClick r:id="rId4" tooltip="Data synchronization"/>
              </a:rPr>
              <a:t>synchronization</a:t>
            </a:r>
            <a:r>
              <a:rPr lang="en-US" dirty="0">
                <a:solidFill>
                  <a:schemeClr val="tx1"/>
                </a:solidFill>
              </a:rPr>
              <a:t> and </a:t>
            </a:r>
            <a:r>
              <a:rPr lang="en-US" dirty="0">
                <a:solidFill>
                  <a:schemeClr val="tx1"/>
                </a:solidFill>
                <a:hlinkClick r:id="rId5" tooltip="Compiler"/>
              </a:rPr>
              <a:t>compiler</a:t>
            </a:r>
            <a:r>
              <a:rPr lang="en-US" dirty="0">
                <a:solidFill>
                  <a:schemeClr val="tx1"/>
                </a:solidFill>
              </a:rPr>
              <a:t> performance optimizations</a:t>
            </a:r>
          </a:p>
        </p:txBody>
      </p:sp>
      <p:sp>
        <p:nvSpPr>
          <p:cNvPr id="6" name="Content Placeholder 1"/>
          <p:cNvSpPr txBox="1">
            <a:spLocks/>
          </p:cNvSpPr>
          <p:nvPr/>
        </p:nvSpPr>
        <p:spPr>
          <a:xfrm>
            <a:off x="397213" y="4495800"/>
            <a:ext cx="7984787" cy="1716358"/>
          </a:xfrm>
          <a:prstGeom prst="rect">
            <a:avLst/>
          </a:prstGeom>
        </p:spPr>
        <p:txBody>
          <a:bodyPr vert="horz" lIns="91440" tIns="45720" rIns="91440" bIns="45720" rtlCol="0">
            <a:normAutofit/>
          </a:bodyPr>
          <a:lstStyle>
            <a:lvl1pPr marL="284163" marR="0" indent="-227013" algn="l" defTabSz="457200" rtl="0" eaLnBrk="1" fontAlgn="auto" latinLnBrk="0" hangingPunct="1">
              <a:lnSpc>
                <a:spcPct val="100000"/>
              </a:lnSpc>
              <a:spcBef>
                <a:spcPts val="672"/>
              </a:spcBef>
              <a:spcAft>
                <a:spcPts val="0"/>
              </a:spcAft>
              <a:buClrTx/>
              <a:buSzPct val="110000"/>
              <a:buFont typeface="Wingdings 3" pitchFamily="18" charset="2"/>
              <a:buChar char=""/>
              <a:tabLst/>
              <a:defRPr sz="2800" b="0" i="0" kern="1200">
                <a:solidFill>
                  <a:schemeClr val="accent1">
                    <a:lumMod val="75000"/>
                  </a:schemeClr>
                </a:solidFill>
                <a:latin typeface="Calibri" pitchFamily="34" charset="0"/>
                <a:ea typeface="+mn-ea"/>
                <a:cs typeface="Arial"/>
              </a:defRPr>
            </a:lvl1pPr>
            <a:lvl2pPr marL="630238" marR="0" indent="-285750" algn="l" defTabSz="457200" rtl="0" eaLnBrk="1" fontAlgn="auto" latinLnBrk="0" hangingPunct="1">
              <a:lnSpc>
                <a:spcPct val="100000"/>
              </a:lnSpc>
              <a:spcBef>
                <a:spcPts val="480"/>
              </a:spcBef>
              <a:spcAft>
                <a:spcPts val="0"/>
              </a:spcAft>
              <a:buClrTx/>
              <a:buSzTx/>
              <a:buFont typeface="Arial" pitchFamily="34" charset="0"/>
              <a:buChar char="•"/>
              <a:tabLst/>
              <a:defRPr sz="2000" b="0" i="0" kern="1200">
                <a:solidFill>
                  <a:schemeClr val="tx1">
                    <a:lumMod val="60000"/>
                    <a:lumOff val="40000"/>
                  </a:schemeClr>
                </a:solidFill>
                <a:latin typeface="Calibri" pitchFamily="34" charset="0"/>
                <a:ea typeface="+mn-ea"/>
                <a:cs typeface="Arial"/>
              </a:defRPr>
            </a:lvl2pPr>
            <a:lvl3pPr marL="974725" indent="-284163" algn="l" defTabSz="457200" rtl="0" eaLnBrk="1" latinLnBrk="0" hangingPunct="1">
              <a:lnSpc>
                <a:spcPct val="100000"/>
              </a:lnSpc>
              <a:spcBef>
                <a:spcPts val="480"/>
              </a:spcBef>
              <a:spcAft>
                <a:spcPts val="0"/>
              </a:spcAft>
              <a:buClrTx/>
              <a:buFont typeface="Wingdings" pitchFamily="2" charset="2"/>
              <a:buChar char="§"/>
              <a:defRPr sz="1600" b="0" i="0" kern="1200" baseline="0">
                <a:solidFill>
                  <a:srgbClr val="0070C0"/>
                </a:solidFill>
                <a:latin typeface="Calibri" pitchFamily="34" charset="0"/>
                <a:ea typeface="+mn-ea"/>
                <a:cs typeface="Arial"/>
              </a:defRPr>
            </a:lvl3pPr>
            <a:lvl4pPr marL="1314450" indent="-285750" algn="l" defTabSz="457200" rtl="0" eaLnBrk="1" latinLnBrk="0" hangingPunct="1">
              <a:lnSpc>
                <a:spcPct val="100000"/>
              </a:lnSpc>
              <a:spcBef>
                <a:spcPts val="480"/>
              </a:spcBef>
              <a:spcAft>
                <a:spcPts val="0"/>
              </a:spcAft>
              <a:buClrTx/>
              <a:buFont typeface="Arial" pitchFamily="34" charset="0"/>
              <a:buChar char="•"/>
              <a:tabLst/>
              <a:defRPr sz="2000" b="0" i="0" kern="1200" baseline="0">
                <a:solidFill>
                  <a:schemeClr val="tx1">
                    <a:lumMod val="60000"/>
                    <a:lumOff val="40000"/>
                  </a:schemeClr>
                </a:solidFill>
                <a:latin typeface="Calibri" pitchFamily="34" charset="0"/>
                <a:ea typeface="+mn-ea"/>
                <a:cs typeface="Arial"/>
              </a:defRPr>
            </a:lvl4pPr>
            <a:lvl5pPr marL="1716088" marR="0" indent="-284163" algn="l" defTabSz="457200" rtl="0" eaLnBrk="1" fontAlgn="auto" latinLnBrk="0" hangingPunct="1">
              <a:lnSpc>
                <a:spcPct val="100000"/>
              </a:lnSpc>
              <a:spcBef>
                <a:spcPts val="480"/>
              </a:spcBef>
              <a:spcAft>
                <a:spcPts val="0"/>
              </a:spcAft>
              <a:buClrTx/>
              <a:buSzTx/>
              <a:buFont typeface="Arial" pitchFamily="34" charset="0"/>
              <a:buChar char="•"/>
              <a:tabLst/>
              <a:defRPr sz="2000" b="0" i="0" kern="1200" baseline="0">
                <a:solidFill>
                  <a:schemeClr val="tx1">
                    <a:lumMod val="60000"/>
                    <a:lumOff val="40000"/>
                  </a:schemeClr>
                </a:solidFill>
                <a:latin typeface="Calibri" pitchFamily="34" charset="0"/>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Java 7</a:t>
            </a:r>
            <a:endParaRPr lang="en-US" dirty="0" smtClean="0">
              <a:solidFill>
                <a:srgbClr val="FF0000"/>
              </a:solidFill>
            </a:endParaRPr>
          </a:p>
          <a:p>
            <a:pPr lvl="1">
              <a:buFont typeface="Wingdings" pitchFamily="2" charset="2"/>
              <a:buChar char="Ø"/>
            </a:pPr>
            <a:r>
              <a:rPr lang="en-US" dirty="0" smtClean="0">
                <a:solidFill>
                  <a:schemeClr val="tx1"/>
                </a:solidFill>
              </a:rPr>
              <a:t>Strings in Switch, Catch Multiple-Exceptions</a:t>
            </a:r>
          </a:p>
          <a:p>
            <a:pPr lvl="1">
              <a:buFont typeface="Wingdings" pitchFamily="2" charset="2"/>
              <a:buChar char="Ø"/>
            </a:pPr>
            <a:r>
              <a:rPr lang="en-US" dirty="0" smtClean="0">
                <a:solidFill>
                  <a:schemeClr val="tx1"/>
                </a:solidFill>
              </a:rPr>
              <a:t>Try-with-Resource, Type Interface</a:t>
            </a:r>
          </a:p>
          <a:p>
            <a:pPr lvl="1">
              <a:buFont typeface="Wingdings" pitchFamily="2" charset="2"/>
              <a:buChar char="Ø"/>
            </a:pPr>
            <a:r>
              <a:rPr lang="en-US" dirty="0" smtClean="0">
                <a:solidFill>
                  <a:schemeClr val="tx1"/>
                </a:solidFill>
              </a:rPr>
              <a:t>JVM Support for Non-Java Languages</a:t>
            </a:r>
          </a:p>
          <a:p>
            <a:pPr lvl="1"/>
            <a:endParaRPr lang="en-US" dirty="0"/>
          </a:p>
        </p:txBody>
      </p:sp>
    </p:spTree>
    <p:extLst>
      <p:ext uri="{BB962C8B-B14F-4D97-AF65-F5344CB8AC3E}">
        <p14:creationId xmlns:p14="http://schemas.microsoft.com/office/powerpoint/2010/main" val="414755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idx="4294967295"/>
          </p:nvPr>
        </p:nvSpPr>
        <p:spPr>
          <a:xfrm>
            <a:off x="0" y="936625"/>
            <a:ext cx="8229600" cy="84455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0" i="0" u="none" strike="noStrike" cap="none" baseline="0" dirty="0">
                <a:latin typeface="Arial"/>
                <a:ea typeface="Arial"/>
                <a:cs typeface="Arial"/>
                <a:sym typeface="Arial"/>
                <a:rtl val="0"/>
              </a:rPr>
              <a:t>Static methods</a:t>
            </a:r>
          </a:p>
        </p:txBody>
      </p:sp>
      <p:sp>
        <p:nvSpPr>
          <p:cNvPr id="320" name="Shape 320"/>
          <p:cNvSpPr/>
          <p:nvPr/>
        </p:nvSpPr>
        <p:spPr>
          <a:xfrm>
            <a:off x="41710" y="1947323"/>
            <a:ext cx="8603399" cy="43511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 sz="2400" b="0" i="0" u="none" strike="noStrike" cap="none" baseline="0">
                <a:solidFill>
                  <a:schemeClr val="dk1"/>
                </a:solidFill>
                <a:latin typeface="Arial"/>
                <a:ea typeface="Arial"/>
                <a:cs typeface="Arial"/>
                <a:sym typeface="Arial"/>
                <a:rtl val="0"/>
              </a:rPr>
              <a:t>Similar to default methods except that we can’t override them in the implementation classes</a:t>
            </a:r>
          </a:p>
        </p:txBody>
      </p:sp>
      <p:pic>
        <p:nvPicPr>
          <p:cNvPr id="321" name="Shape 321"/>
          <p:cNvPicPr preferRelativeResize="0"/>
          <p:nvPr/>
        </p:nvPicPr>
        <p:blipFill rotWithShape="1">
          <a:blip r:embed="rId3">
            <a:alphaModFix/>
          </a:blip>
          <a:srcRect/>
          <a:stretch/>
        </p:blipFill>
        <p:spPr>
          <a:xfrm>
            <a:off x="5746089" y="3228003"/>
            <a:ext cx="3397799" cy="2449500"/>
          </a:xfrm>
          <a:prstGeom prst="rect">
            <a:avLst/>
          </a:prstGeom>
          <a:noFill/>
          <a:ln>
            <a:noFill/>
          </a:ln>
        </p:spPr>
      </p:pic>
      <p:pic>
        <p:nvPicPr>
          <p:cNvPr id="322" name="Shape 322"/>
          <p:cNvPicPr preferRelativeResize="0"/>
          <p:nvPr/>
        </p:nvPicPr>
        <p:blipFill rotWithShape="1">
          <a:blip r:embed="rId4">
            <a:alphaModFix/>
          </a:blip>
          <a:srcRect/>
          <a:stretch/>
        </p:blipFill>
        <p:spPr>
          <a:xfrm>
            <a:off x="0" y="3228003"/>
            <a:ext cx="5584500" cy="2738400"/>
          </a:xfrm>
          <a:prstGeom prst="rect">
            <a:avLst/>
          </a:prstGeom>
          <a:noFill/>
          <a:ln>
            <a:noFill/>
          </a:ln>
        </p:spPr>
      </p:pic>
    </p:spTree>
    <p:extLst>
      <p:ext uri="{BB962C8B-B14F-4D97-AF65-F5344CB8AC3E}">
        <p14:creationId xmlns:p14="http://schemas.microsoft.com/office/powerpoint/2010/main" val="21886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
                                        <p:tgtEl>
                                          <p:spTgt spid="321"/>
                                        </p:tgtEl>
                                      </p:cBhvr>
                                    </p:animEffect>
                                  </p:childTnLst>
                                </p:cTn>
                              </p:par>
                              <p:par>
                                <p:cTn id="8" presetID="10" presetClass="entr" presetSubtype="0" fill="hold" nodeType="withEffect">
                                  <p:stCondLst>
                                    <p:cond delay="0"/>
                                  </p:stCondLst>
                                  <p:childTnLst>
                                    <p:set>
                                      <p:cBhvr>
                                        <p:cTn id="9" dur="1" fill="hold">
                                          <p:stCondLst>
                                            <p:cond delay="0"/>
                                          </p:stCondLst>
                                        </p:cTn>
                                        <p:tgtEl>
                                          <p:spTgt spid="322"/>
                                        </p:tgtEl>
                                        <p:attrNameLst>
                                          <p:attrName>style.visibility</p:attrName>
                                        </p:attrNameLst>
                                      </p:cBhvr>
                                      <p:to>
                                        <p:strVal val="visible"/>
                                      </p:to>
                                    </p:set>
                                    <p:animEffect transition="in" filter="fade">
                                      <p:cBhvr>
                                        <p:cTn id="10"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References</a:t>
            </a:r>
            <a:endParaRPr lang="en-US" dirty="0"/>
          </a:p>
        </p:txBody>
      </p:sp>
      <p:sp>
        <p:nvSpPr>
          <p:cNvPr id="2" name="Content Placeholder 1"/>
          <p:cNvSpPr>
            <a:spLocks noGrp="1"/>
          </p:cNvSpPr>
          <p:nvPr>
            <p:ph idx="1"/>
          </p:nvPr>
        </p:nvSpPr>
        <p:spPr>
          <a:xfrm>
            <a:off x="371475" y="2209800"/>
            <a:ext cx="8534400" cy="1971675"/>
          </a:xfrm>
        </p:spPr>
        <p:txBody>
          <a:bodyPr>
            <a:normAutofit/>
          </a:bodyPr>
          <a:lstStyle/>
          <a:p>
            <a:pPr>
              <a:buFont typeface="Arial" pitchFamily="34" charset="0"/>
              <a:buChar char="•"/>
            </a:pPr>
            <a:r>
              <a:rPr lang="en-US" b="0" dirty="0"/>
              <a:t>The method reference Person::</a:t>
            </a:r>
            <a:r>
              <a:rPr lang="en-US" b="0" dirty="0" err="1"/>
              <a:t>compareByAge</a:t>
            </a:r>
            <a:r>
              <a:rPr lang="en-US" b="0" dirty="0"/>
              <a:t> is semantically the same as the lambda expression (a, b) -&gt; </a:t>
            </a:r>
            <a:r>
              <a:rPr lang="en-US" b="0" dirty="0" err="1"/>
              <a:t>Person.compareByAge</a:t>
            </a:r>
            <a:r>
              <a:rPr lang="en-US" b="0" dirty="0"/>
              <a:t>(a, b). Each has the following characteristics:</a:t>
            </a:r>
          </a:p>
          <a:p>
            <a:pPr>
              <a:buFont typeface="Arial" pitchFamily="34" charset="0"/>
              <a:buChar char="•"/>
            </a:pPr>
            <a:r>
              <a:rPr lang="en-US" b="0" dirty="0"/>
              <a:t>Its formal parameter list is copied from Comparator&lt;Person&gt;.compare, which is (Person, Person).</a:t>
            </a:r>
          </a:p>
          <a:p>
            <a:pPr>
              <a:buFont typeface="Arial" pitchFamily="34" charset="0"/>
              <a:buChar char="•"/>
            </a:pPr>
            <a:r>
              <a:rPr lang="en-US" b="0" dirty="0"/>
              <a:t>Its body calls the method </a:t>
            </a:r>
            <a:r>
              <a:rPr lang="en-US" b="0" dirty="0" err="1"/>
              <a:t>Person.compareByAge</a:t>
            </a:r>
            <a:r>
              <a:rPr lang="en-US" b="0" dirty="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499813"/>
              </p:ext>
            </p:extLst>
          </p:nvPr>
        </p:nvGraphicFramePr>
        <p:xfrm>
          <a:off x="288378" y="4267200"/>
          <a:ext cx="8610600" cy="2433385"/>
        </p:xfrm>
        <a:graphic>
          <a:graphicData uri="http://schemas.openxmlformats.org/drawingml/2006/table">
            <a:tbl>
              <a:tblPr firstRow="1" bandRow="1">
                <a:tableStyleId>{5C22544A-7EE6-4342-B048-85BDC9FD1C3A}</a:tableStyleId>
              </a:tblPr>
              <a:tblGrid>
                <a:gridCol w="4267200"/>
                <a:gridCol w="4343400"/>
              </a:tblGrid>
              <a:tr h="240438">
                <a:tc>
                  <a:txBody>
                    <a:bodyPr/>
                    <a:lstStyle/>
                    <a:p>
                      <a:r>
                        <a:rPr lang="en-US" dirty="0" smtClean="0"/>
                        <a:t>Method Reference Type</a:t>
                      </a:r>
                      <a:endParaRPr lang="en-US" dirty="0"/>
                    </a:p>
                  </a:txBody>
                  <a:tcPr/>
                </a:tc>
                <a:tc>
                  <a:txBody>
                    <a:bodyPr/>
                    <a:lstStyle/>
                    <a:p>
                      <a:r>
                        <a:rPr lang="en-US" dirty="0" smtClean="0"/>
                        <a:t>Example</a:t>
                      </a:r>
                      <a:endParaRPr lang="en-US" dirty="0"/>
                    </a:p>
                  </a:txBody>
                  <a:tcPr/>
                </a:tc>
              </a:tr>
              <a:tr h="240438">
                <a:tc>
                  <a:txBody>
                    <a:bodyPr/>
                    <a:lstStyle/>
                    <a:p>
                      <a:r>
                        <a:rPr lang="en-US" dirty="0"/>
                        <a:t>Reference to a static method</a:t>
                      </a:r>
                    </a:p>
                  </a:txBody>
                  <a:tcPr anchor="ctr"/>
                </a:tc>
                <a:tc>
                  <a:txBody>
                    <a:bodyPr/>
                    <a:lstStyle/>
                    <a:p>
                      <a:r>
                        <a:rPr lang="en-US" dirty="0" err="1"/>
                        <a:t>ContainingClass</a:t>
                      </a:r>
                      <a:r>
                        <a:rPr lang="en-US" dirty="0"/>
                        <a:t>::</a:t>
                      </a:r>
                      <a:r>
                        <a:rPr lang="en-US" dirty="0" err="1"/>
                        <a:t>staticMethodName</a:t>
                      </a:r>
                      <a:endParaRPr lang="en-US" dirty="0"/>
                    </a:p>
                  </a:txBody>
                  <a:tcPr anchor="ctr"/>
                </a:tc>
              </a:tr>
              <a:tr h="420767">
                <a:tc>
                  <a:txBody>
                    <a:bodyPr/>
                    <a:lstStyle/>
                    <a:p>
                      <a:r>
                        <a:rPr lang="en-US"/>
                        <a:t>Reference to an instance method of a particular object</a:t>
                      </a:r>
                    </a:p>
                  </a:txBody>
                  <a:tcPr anchor="ctr"/>
                </a:tc>
                <a:tc>
                  <a:txBody>
                    <a:bodyPr/>
                    <a:lstStyle/>
                    <a:p>
                      <a:r>
                        <a:rPr lang="en-US" dirty="0" err="1"/>
                        <a:t>containingObject</a:t>
                      </a:r>
                      <a:r>
                        <a:rPr lang="en-US" dirty="0"/>
                        <a:t>::</a:t>
                      </a:r>
                      <a:r>
                        <a:rPr lang="en-US" dirty="0" err="1"/>
                        <a:t>instanceMethodName</a:t>
                      </a:r>
                      <a:endParaRPr lang="en-US" dirty="0"/>
                    </a:p>
                  </a:txBody>
                  <a:tcPr anchor="ctr"/>
                </a:tc>
              </a:tr>
              <a:tr h="659524">
                <a:tc>
                  <a:txBody>
                    <a:bodyPr/>
                    <a:lstStyle/>
                    <a:p>
                      <a:r>
                        <a:rPr lang="en-US" dirty="0"/>
                        <a:t>Reference to an instance method of an arbitrary object of a particular type</a:t>
                      </a:r>
                    </a:p>
                  </a:txBody>
                  <a:tcPr anchor="ctr"/>
                </a:tc>
                <a:tc>
                  <a:txBody>
                    <a:bodyPr/>
                    <a:lstStyle/>
                    <a:p>
                      <a:r>
                        <a:rPr lang="en-US" dirty="0" err="1"/>
                        <a:t>ContainingType</a:t>
                      </a:r>
                      <a:r>
                        <a:rPr lang="en-US" dirty="0"/>
                        <a:t>::</a:t>
                      </a:r>
                      <a:r>
                        <a:rPr lang="en-US" dirty="0" err="1"/>
                        <a:t>methodName</a:t>
                      </a:r>
                      <a:endParaRPr lang="en-US" dirty="0"/>
                    </a:p>
                  </a:txBody>
                  <a:tcPr anchor="ctr"/>
                </a:tc>
              </a:tr>
              <a:tr h="402261">
                <a:tc>
                  <a:txBody>
                    <a:bodyPr/>
                    <a:lstStyle/>
                    <a:p>
                      <a:r>
                        <a:rPr lang="en-US" dirty="0"/>
                        <a:t>Reference to a constructor</a:t>
                      </a:r>
                    </a:p>
                  </a:txBody>
                  <a:tcPr anchor="ctr"/>
                </a:tc>
                <a:tc>
                  <a:txBody>
                    <a:bodyPr/>
                    <a:lstStyle/>
                    <a:p>
                      <a:r>
                        <a:rPr lang="en-US" dirty="0" err="1"/>
                        <a:t>ClassName</a:t>
                      </a:r>
                      <a:r>
                        <a:rPr lang="en-US" dirty="0"/>
                        <a:t>::new</a:t>
                      </a:r>
                    </a:p>
                  </a:txBody>
                  <a:tcPr anchor="ctr"/>
                </a:tc>
              </a:tr>
            </a:tbl>
          </a:graphicData>
        </a:graphic>
      </p:graphicFrame>
      <p:grpSp>
        <p:nvGrpSpPr>
          <p:cNvPr id="10" name="Group 9"/>
          <p:cNvGrpSpPr/>
          <p:nvPr/>
        </p:nvGrpSpPr>
        <p:grpSpPr>
          <a:xfrm>
            <a:off x="371475" y="1295399"/>
            <a:ext cx="8620125" cy="809626"/>
            <a:chOff x="457200" y="2743199"/>
            <a:chExt cx="8620125" cy="80962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43199"/>
              <a:ext cx="5038725" cy="809625"/>
            </a:xfrm>
            <a:prstGeom prst="rect">
              <a:avLst/>
            </a:prstGeom>
            <a:ln/>
          </p:spPr>
          <p:style>
            <a:lnRef idx="1">
              <a:schemeClr val="accent5"/>
            </a:lnRef>
            <a:fillRef idx="2">
              <a:schemeClr val="accent5"/>
            </a:fillRef>
            <a:effectRef idx="1">
              <a:schemeClr val="accent5"/>
            </a:effectRef>
            <a:fontRef idx="minor">
              <a:schemeClr val="dk1"/>
            </a:fontRef>
          </p:style>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43200"/>
              <a:ext cx="3467100" cy="809625"/>
            </a:xfrm>
            <a:prstGeom prst="rect">
              <a:avLst/>
            </a:prstGeom>
            <a:ln/>
          </p:spPr>
          <p:style>
            <a:lnRef idx="1">
              <a:schemeClr val="accent5"/>
            </a:lnRef>
            <a:fillRef idx="2">
              <a:schemeClr val="accent5"/>
            </a:fillRef>
            <a:effectRef idx="1">
              <a:schemeClr val="accent5"/>
            </a:effectRef>
            <a:fontRef idx="minor">
              <a:schemeClr val="dk1"/>
            </a:fontRef>
          </p:style>
        </p:pic>
      </p:grpSp>
      <p:sp>
        <p:nvSpPr>
          <p:cNvPr id="5" name="Rectangle 4"/>
          <p:cNvSpPr/>
          <p:nvPr/>
        </p:nvSpPr>
        <p:spPr>
          <a:xfrm>
            <a:off x="371475" y="3888093"/>
            <a:ext cx="4530407" cy="369332"/>
          </a:xfrm>
          <a:prstGeom prst="rect">
            <a:avLst/>
          </a:prstGeom>
        </p:spPr>
        <p:txBody>
          <a:bodyPr wrap="none">
            <a:spAutoFit/>
          </a:bodyPr>
          <a:lstStyle/>
          <a:p>
            <a:r>
              <a:rPr lang="en-US" dirty="0"/>
              <a:t>There are four kinds of method references:</a:t>
            </a:r>
          </a:p>
        </p:txBody>
      </p:sp>
    </p:spTree>
    <p:extLst>
      <p:ext uri="{BB962C8B-B14F-4D97-AF65-F5344CB8AC3E}">
        <p14:creationId xmlns:p14="http://schemas.microsoft.com/office/powerpoint/2010/main" val="7892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b="0" dirty="0"/>
              <a:t>Since </a:t>
            </a:r>
            <a:r>
              <a:rPr lang="en-US" sz="2400" dirty="0" err="1"/>
              <a:t>System.out</a:t>
            </a:r>
            <a:r>
              <a:rPr lang="en-US" sz="2400" b="0" dirty="0"/>
              <a:t> is an instance of type </a:t>
            </a:r>
            <a:r>
              <a:rPr lang="en-US" sz="2400" dirty="0" err="1"/>
              <a:t>PrintStream</a:t>
            </a:r>
            <a:r>
              <a:rPr lang="en-US" sz="2400" b="0" dirty="0"/>
              <a:t>, we then call </a:t>
            </a:r>
            <a:r>
              <a:rPr lang="en-US" sz="2400" b="0" dirty="0" err="1" smtClean="0"/>
              <a:t>the</a:t>
            </a:r>
            <a:r>
              <a:rPr lang="en-US" sz="2400" dirty="0" err="1" smtClean="0"/>
              <a:t>println</a:t>
            </a:r>
            <a:r>
              <a:rPr lang="en-US" sz="2400" b="0" dirty="0"/>
              <a:t> method of the instance</a:t>
            </a:r>
            <a:r>
              <a:rPr lang="en-US" sz="2400" b="0" dirty="0" smtClean="0"/>
              <a:t>.</a:t>
            </a:r>
          </a:p>
          <a:p>
            <a:pPr>
              <a:buFont typeface="Wingdings" pitchFamily="2" charset="2"/>
              <a:buChar char="Ø"/>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044859986"/>
              </p:ext>
            </p:extLst>
          </p:nvPr>
        </p:nvGraphicFramePr>
        <p:xfrm>
          <a:off x="609599" y="2425114"/>
          <a:ext cx="7734300" cy="1356580"/>
        </p:xfrm>
        <a:graphic>
          <a:graphicData uri="http://schemas.openxmlformats.org/drawingml/2006/table">
            <a:tbl>
              <a:tblPr/>
              <a:tblGrid>
                <a:gridCol w="2286001"/>
                <a:gridCol w="5448299"/>
              </a:tblGrid>
              <a:tr h="616243">
                <a:tc>
                  <a:txBody>
                    <a:bodyPr/>
                    <a:lstStyle/>
                    <a:p>
                      <a:r>
                        <a:rPr lang="en-US" sz="2000" b="0" dirty="0">
                          <a:effectLst/>
                        </a:rPr>
                        <a:t>Lambda Form</a:t>
                      </a:r>
                      <a:endParaRPr lang="en-US" sz="2000" dirty="0">
                        <a:effectLst/>
                      </a:endParaRPr>
                    </a:p>
                  </a:txBody>
                  <a:tcPr marL="34345" marR="34345" marT="34345" marB="3434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noFill/>
                  </a:tcPr>
                </a:tc>
                <a:tc>
                  <a:txBody>
                    <a:bodyPr/>
                    <a:lstStyle/>
                    <a:p>
                      <a:r>
                        <a:rPr lang="en-US" sz="2000" dirty="0" err="1" smtClean="0">
                          <a:effectLst/>
                        </a:rPr>
                        <a:t>ReferenceToInstanceMethod.printNames</a:t>
                      </a:r>
                      <a:r>
                        <a:rPr lang="en-US" sz="2000" dirty="0" smtClean="0">
                          <a:effectLst/>
                        </a:rPr>
                        <a:t> </a:t>
                      </a:r>
                    </a:p>
                    <a:p>
                      <a:r>
                        <a:rPr lang="en-US" sz="2000" dirty="0" smtClean="0">
                          <a:effectLst/>
                        </a:rPr>
                        <a:t>(names</a:t>
                      </a:r>
                      <a:r>
                        <a:rPr lang="en-US" sz="2000" dirty="0">
                          <a:effectLst/>
                        </a:rPr>
                        <a:t>, x -&gt; </a:t>
                      </a:r>
                      <a:r>
                        <a:rPr lang="en-US" sz="2000" dirty="0" err="1">
                          <a:effectLst/>
                        </a:rPr>
                        <a:t>System.out.println</a:t>
                      </a:r>
                      <a:r>
                        <a:rPr lang="en-US" sz="2000" dirty="0">
                          <a:effectLst/>
                        </a:rPr>
                        <a:t>(x));</a:t>
                      </a:r>
                    </a:p>
                  </a:txBody>
                  <a:tcPr marL="34345" marR="34345" marT="34345" marB="3434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noFill/>
                  </a:tcPr>
                </a:tc>
              </a:tr>
              <a:tr h="616243">
                <a:tc>
                  <a:txBody>
                    <a:bodyPr/>
                    <a:lstStyle/>
                    <a:p>
                      <a:r>
                        <a:rPr lang="en-US" sz="2000" b="0" dirty="0">
                          <a:effectLst/>
                        </a:rPr>
                        <a:t>Method Reference</a:t>
                      </a:r>
                      <a:endParaRPr lang="en-US" sz="2000" dirty="0">
                        <a:effectLst/>
                      </a:endParaRPr>
                    </a:p>
                  </a:txBody>
                  <a:tcPr marL="34345" marR="34345" marT="34345" marB="3434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noFill/>
                  </a:tcPr>
                </a:tc>
                <a:tc>
                  <a:txBody>
                    <a:bodyPr/>
                    <a:lstStyle/>
                    <a:p>
                      <a:r>
                        <a:rPr lang="en-US" sz="2000" dirty="0" err="1" smtClean="0">
                          <a:effectLst/>
                        </a:rPr>
                        <a:t>ReferenceToInstanceMethod.printNames</a:t>
                      </a:r>
                      <a:r>
                        <a:rPr lang="en-US" sz="2000" dirty="0" smtClean="0">
                          <a:effectLst/>
                        </a:rPr>
                        <a:t> (</a:t>
                      </a:r>
                      <a:r>
                        <a:rPr lang="en-US" sz="2000" dirty="0" err="1">
                          <a:effectLst/>
                        </a:rPr>
                        <a:t>names,System.out</a:t>
                      </a:r>
                      <a:r>
                        <a:rPr lang="en-US" sz="2000" dirty="0">
                          <a:effectLst/>
                        </a:rPr>
                        <a:t>::</a:t>
                      </a:r>
                      <a:r>
                        <a:rPr lang="en-US" sz="2000" dirty="0" err="1">
                          <a:effectLst/>
                        </a:rPr>
                        <a:t>println</a:t>
                      </a:r>
                      <a:r>
                        <a:rPr lang="en-US" sz="2000" dirty="0">
                          <a:effectLst/>
                        </a:rPr>
                        <a:t>);</a:t>
                      </a:r>
                    </a:p>
                  </a:txBody>
                  <a:tcPr marL="34345" marR="34345" marT="34345" marB="34345"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6244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a:t>
            </a:r>
          </a:p>
        </p:txBody>
      </p:sp>
      <p:sp>
        <p:nvSpPr>
          <p:cNvPr id="3" name="Content Placeholder 2"/>
          <p:cNvSpPr>
            <a:spLocks noGrp="1"/>
          </p:cNvSpPr>
          <p:nvPr>
            <p:ph idx="1"/>
          </p:nvPr>
        </p:nvSpPr>
        <p:spPr/>
        <p:txBody>
          <a:bodyPr/>
          <a:lstStyle/>
          <a:p>
            <a:pPr>
              <a:buFont typeface="Wingdings" pitchFamily="2" charset="2"/>
              <a:buChar char="Ø"/>
            </a:pPr>
            <a:r>
              <a:rPr lang="en-US" sz="2400" b="0" dirty="0"/>
              <a:t>You can use replace Lambda Expressions with Method References where </a:t>
            </a:r>
            <a:r>
              <a:rPr lang="en-US" sz="2400" b="0" dirty="0" smtClean="0"/>
              <a:t>Lambda </a:t>
            </a:r>
            <a:r>
              <a:rPr lang="en-US" sz="2400" b="0" dirty="0"/>
              <a:t>is invoking already defined methods.</a:t>
            </a:r>
          </a:p>
          <a:p>
            <a:pPr>
              <a:buFont typeface="Wingdings" pitchFamily="2" charset="2"/>
              <a:buChar char="Ø"/>
            </a:pPr>
            <a:r>
              <a:rPr lang="en-US" sz="2400" b="0" dirty="0"/>
              <a:t>You can’t pass arguments to methods Reference</a:t>
            </a:r>
          </a:p>
          <a:p>
            <a:endParaRPr lang="en-US" dirty="0"/>
          </a:p>
        </p:txBody>
      </p:sp>
    </p:spTree>
    <p:extLst>
      <p:ext uri="{BB962C8B-B14F-4D97-AF65-F5344CB8AC3E}">
        <p14:creationId xmlns:p14="http://schemas.microsoft.com/office/powerpoint/2010/main" val="81611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STREAMS</a:t>
            </a:r>
            <a:endParaRPr lang="en-US" dirty="0"/>
          </a:p>
        </p:txBody>
      </p:sp>
      <p:pic>
        <p:nvPicPr>
          <p:cNvPr id="5122" name="Picture 2" descr="https://encrypted-tbn1.gstatic.com/images?q=tbn:ANd9GcT9WyV6dXE8MsvNoph9m7cjDJTnxZQeAVFckmpdz5gDHpKKRo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788920"/>
            <a:ext cx="2362200" cy="330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82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body" idx="4294967295"/>
          </p:nvPr>
        </p:nvSpPr>
        <p:spPr>
          <a:xfrm>
            <a:off x="533400" y="1447800"/>
            <a:ext cx="8229600" cy="4619625"/>
          </a:xfrm>
          <a:prstGeom prst="rect">
            <a:avLst/>
          </a:prstGeom>
        </p:spPr>
        <p:txBody>
          <a:bodyPr lIns="91425" tIns="91425" rIns="91425" bIns="91425" anchor="ctr" anchorCtr="0">
            <a:noAutofit/>
          </a:bodyPr>
          <a:lstStyle/>
          <a:p>
            <a:pPr lvl="0" algn="ctr" rtl="0">
              <a:spcBef>
                <a:spcPts val="0"/>
              </a:spcBef>
              <a:buNone/>
            </a:pPr>
            <a:r>
              <a:rPr lang="en" sz="4800" dirty="0">
                <a:solidFill>
                  <a:schemeClr val="dk1"/>
                </a:solidFill>
              </a:rPr>
              <a:t>What is a Stream?</a:t>
            </a:r>
          </a:p>
          <a:p>
            <a:pPr lvl="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p:txBody>
      </p:sp>
      <p:sp>
        <p:nvSpPr>
          <p:cNvPr id="404" name="Shape 404"/>
          <p:cNvSpPr txBox="1">
            <a:spLocks noGrp="1"/>
          </p:cNvSpPr>
          <p:nvPr>
            <p:ph type="title" idx="4294967295"/>
          </p:nvPr>
        </p:nvSpPr>
        <p:spPr>
          <a:xfrm>
            <a:off x="0" y="228600"/>
            <a:ext cx="8229600" cy="1522412"/>
          </a:xfrm>
          <a:prstGeom prst="rect">
            <a:avLst/>
          </a:prstGeom>
        </p:spPr>
        <p:txBody>
          <a:bodyPr lIns="91425" tIns="91425" rIns="91425" bIns="91425" anchor="t" anchorCtr="0">
            <a:noAutofit/>
          </a:bodyPr>
          <a:lstStyle/>
          <a:p>
            <a:pPr lvl="0" rtl="0">
              <a:spcBef>
                <a:spcPts val="0"/>
              </a:spcBef>
              <a:buNone/>
            </a:pPr>
            <a:r>
              <a:rPr lang="en" dirty="0"/>
              <a:t>Stream</a:t>
            </a:r>
          </a:p>
        </p:txBody>
      </p:sp>
    </p:spTree>
    <p:extLst>
      <p:ext uri="{BB962C8B-B14F-4D97-AF65-F5344CB8AC3E}">
        <p14:creationId xmlns:p14="http://schemas.microsoft.com/office/powerpoint/2010/main" val="337892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body" idx="4294967295"/>
          </p:nvPr>
        </p:nvSpPr>
        <p:spPr>
          <a:xfrm>
            <a:off x="0" y="1839913"/>
            <a:ext cx="8229600" cy="882650"/>
          </a:xfrm>
          <a:prstGeom prst="rect">
            <a:avLst/>
          </a:prstGeom>
        </p:spPr>
        <p:txBody>
          <a:bodyPr lIns="91425" tIns="91425" rIns="91425" bIns="91425" anchor="t" anchorCtr="0">
            <a:noAutofit/>
          </a:bodyPr>
          <a:lstStyle/>
          <a:p>
            <a:pPr marR="0" algn="l" rtl="0">
              <a:lnSpc>
                <a:spcPct val="115000"/>
              </a:lnSpc>
              <a:spcBef>
                <a:spcPts val="800"/>
              </a:spcBef>
              <a:spcAft>
                <a:spcPts val="0"/>
              </a:spcAft>
              <a:buNone/>
            </a:pPr>
            <a:r>
              <a:rPr lang="en" sz="2400" dirty="0">
                <a:solidFill>
                  <a:schemeClr val="dk1"/>
                </a:solidFill>
              </a:rPr>
              <a:t>Old Java:</a:t>
            </a:r>
          </a:p>
          <a:p>
            <a:pPr marR="0" lvl="0" algn="l" rtl="0">
              <a:lnSpc>
                <a:spcPct val="115000"/>
              </a:lnSpc>
              <a:spcBef>
                <a:spcPts val="800"/>
              </a:spcBef>
              <a:spcAft>
                <a:spcPts val="0"/>
              </a:spcAft>
              <a:buNone/>
            </a:pPr>
            <a:endParaRPr sz="3200" dirty="0">
              <a:solidFill>
                <a:schemeClr val="dk1"/>
              </a:solidFill>
            </a:endParaRPr>
          </a:p>
          <a:p>
            <a:pPr marL="457200" lvl="0" indent="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a:p>
            <a:pPr lvl="0" rtl="0">
              <a:lnSpc>
                <a:spcPct val="115000"/>
              </a:lnSpc>
              <a:spcBef>
                <a:spcPts val="800"/>
              </a:spcBef>
              <a:buNone/>
            </a:pPr>
            <a:endParaRPr sz="3200" dirty="0">
              <a:solidFill>
                <a:schemeClr val="dk1"/>
              </a:solidFill>
            </a:endParaRPr>
          </a:p>
        </p:txBody>
      </p:sp>
      <p:sp>
        <p:nvSpPr>
          <p:cNvPr id="412" name="Shape 412"/>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a:t>
            </a:r>
          </a:p>
        </p:txBody>
      </p:sp>
      <p:pic>
        <p:nvPicPr>
          <p:cNvPr id="413" name="Shape 413"/>
          <p:cNvPicPr preferRelativeResize="0"/>
          <p:nvPr/>
        </p:nvPicPr>
        <p:blipFill>
          <a:blip r:embed="rId3">
            <a:alphaModFix/>
          </a:blip>
          <a:stretch>
            <a:fillRect/>
          </a:stretch>
        </p:blipFill>
        <p:spPr>
          <a:xfrm>
            <a:off x="590500" y="2563050"/>
            <a:ext cx="5707687" cy="2921418"/>
          </a:xfrm>
          <a:prstGeom prst="rect">
            <a:avLst/>
          </a:prstGeom>
          <a:noFill/>
          <a:ln>
            <a:noFill/>
          </a:ln>
        </p:spPr>
      </p:pic>
    </p:spTree>
    <p:extLst>
      <p:ext uri="{BB962C8B-B14F-4D97-AF65-F5344CB8AC3E}">
        <p14:creationId xmlns:p14="http://schemas.microsoft.com/office/powerpoint/2010/main" val="3348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Shape 420"/>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a:t>
            </a:r>
          </a:p>
        </p:txBody>
      </p:sp>
      <p:sp>
        <p:nvSpPr>
          <p:cNvPr id="422" name="Shape 422"/>
          <p:cNvSpPr txBox="1">
            <a:spLocks noGrp="1"/>
          </p:cNvSpPr>
          <p:nvPr>
            <p:ph type="body" idx="4294967295"/>
          </p:nvPr>
        </p:nvSpPr>
        <p:spPr>
          <a:xfrm>
            <a:off x="152400" y="990600"/>
            <a:ext cx="8229600" cy="882650"/>
          </a:xfrm>
          <a:prstGeom prst="rect">
            <a:avLst/>
          </a:prstGeom>
        </p:spPr>
        <p:txBody>
          <a:bodyPr lIns="91425" tIns="91425" rIns="91425" bIns="91425" anchor="t" anchorCtr="0">
            <a:noAutofit/>
          </a:bodyPr>
          <a:lstStyle/>
          <a:p>
            <a:pPr lvl="0" rtl="0">
              <a:lnSpc>
                <a:spcPct val="115000"/>
              </a:lnSpc>
              <a:spcBef>
                <a:spcPts val="800"/>
              </a:spcBef>
              <a:buNone/>
            </a:pPr>
            <a:r>
              <a:rPr lang="en" sz="2400" dirty="0">
                <a:solidFill>
                  <a:schemeClr val="dk1"/>
                </a:solidFill>
              </a:rPr>
              <a:t>Java 8:</a:t>
            </a:r>
          </a:p>
          <a:p>
            <a:pPr lvl="0" rtl="0">
              <a:lnSpc>
                <a:spcPct val="115000"/>
              </a:lnSpc>
              <a:spcBef>
                <a:spcPts val="800"/>
              </a:spcBef>
              <a:buNone/>
            </a:pPr>
            <a:endParaRPr sz="3200" dirty="0">
              <a:solidFill>
                <a:schemeClr val="dk1"/>
              </a:solidFill>
            </a:endParaRPr>
          </a:p>
        </p:txBody>
      </p:sp>
      <p:pic>
        <p:nvPicPr>
          <p:cNvPr id="421" name="Shape 421"/>
          <p:cNvPicPr preferRelativeResize="0"/>
          <p:nvPr/>
        </p:nvPicPr>
        <p:blipFill>
          <a:blip r:embed="rId3">
            <a:alphaModFix/>
          </a:blip>
          <a:stretch>
            <a:fillRect/>
          </a:stretch>
        </p:blipFill>
        <p:spPr>
          <a:xfrm>
            <a:off x="566681" y="1676400"/>
            <a:ext cx="6090092" cy="1218018"/>
          </a:xfrm>
          <a:prstGeom prst="rect">
            <a:avLst/>
          </a:prstGeom>
          <a:noFill/>
          <a:ln>
            <a:noFill/>
          </a:ln>
        </p:spPr>
      </p:pic>
      <p:pic>
        <p:nvPicPr>
          <p:cNvPr id="8194" name="Picture 2" descr="http://i0.wp.com/javarticles.com/wp-content/uploads/2015/06/Stream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3" y="4059621"/>
            <a:ext cx="8315750" cy="22383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3352800"/>
            <a:ext cx="4340928" cy="369332"/>
          </a:xfrm>
          <a:prstGeom prst="rect">
            <a:avLst/>
          </a:prstGeom>
          <a:noFill/>
        </p:spPr>
        <p:txBody>
          <a:bodyPr wrap="square" rtlCol="0">
            <a:spAutoFit/>
          </a:bodyPr>
          <a:lstStyle/>
          <a:p>
            <a:r>
              <a:rPr lang="en-US" dirty="0" smtClean="0"/>
              <a:t>Another example:</a:t>
            </a:r>
            <a:endParaRPr lang="en-US" dirty="0"/>
          </a:p>
        </p:txBody>
      </p:sp>
    </p:spTree>
    <p:extLst>
      <p:ext uri="{BB962C8B-B14F-4D97-AF65-F5344CB8AC3E}">
        <p14:creationId xmlns:p14="http://schemas.microsoft.com/office/powerpoint/2010/main" val="236098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500"/>
                                        <p:tgtEl>
                                          <p:spTgt spid="4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marL="457200" lvl="0" indent="-457200" rtl="0">
              <a:spcBef>
                <a:spcPts val="0"/>
              </a:spcBef>
              <a:buClr>
                <a:schemeClr val="dk1"/>
              </a:buClr>
              <a:buSzPct val="100000"/>
              <a:buFont typeface="Arial"/>
              <a:buChar char="❏"/>
            </a:pPr>
            <a:r>
              <a:rPr lang="en" sz="3600" dirty="0">
                <a:solidFill>
                  <a:schemeClr val="dk1"/>
                </a:solidFill>
              </a:rPr>
              <a:t>Not store data</a:t>
            </a:r>
          </a:p>
          <a:p>
            <a:pPr marL="457200" lvl="0" indent="-457200" rtl="0">
              <a:lnSpc>
                <a:spcPct val="115000"/>
              </a:lnSpc>
              <a:spcBef>
                <a:spcPts val="800"/>
              </a:spcBef>
              <a:buClr>
                <a:srgbClr val="FF0000"/>
              </a:buClr>
              <a:buSzPct val="100000"/>
              <a:buFont typeface="Arial"/>
              <a:buChar char="❏"/>
            </a:pPr>
            <a:r>
              <a:rPr lang="en" sz="3600" dirty="0">
                <a:solidFill>
                  <a:srgbClr val="FF0000"/>
                </a:solidFill>
              </a:rPr>
              <a:t>Designed for processing data</a:t>
            </a:r>
          </a:p>
          <a:p>
            <a:pPr marL="457200" lvl="0" indent="-457200" rtl="0">
              <a:lnSpc>
                <a:spcPct val="115000"/>
              </a:lnSpc>
              <a:spcBef>
                <a:spcPts val="800"/>
              </a:spcBef>
              <a:buClr>
                <a:schemeClr val="dk1"/>
              </a:buClr>
              <a:buSzPct val="100000"/>
              <a:buFont typeface="Arial"/>
              <a:buChar char="❏"/>
            </a:pPr>
            <a:r>
              <a:rPr lang="en" sz="3600" dirty="0">
                <a:solidFill>
                  <a:schemeClr val="dk1"/>
                </a:solidFill>
              </a:rPr>
              <a:t>Not reusable</a:t>
            </a:r>
          </a:p>
          <a:p>
            <a:pPr marL="457200" lvl="0" indent="-457200" rtl="0">
              <a:lnSpc>
                <a:spcPct val="115000"/>
              </a:lnSpc>
              <a:spcBef>
                <a:spcPts val="800"/>
              </a:spcBef>
              <a:buClr>
                <a:schemeClr val="dk1"/>
              </a:buClr>
              <a:buSzPct val="100000"/>
              <a:buFont typeface="Arial"/>
              <a:buChar char="❏"/>
            </a:pPr>
            <a:r>
              <a:rPr lang="en" sz="3600" dirty="0">
                <a:solidFill>
                  <a:schemeClr val="dk1"/>
                </a:solidFill>
              </a:rPr>
              <a:t>Can easily be outputted as arrays or lists</a:t>
            </a:r>
          </a:p>
        </p:txBody>
      </p:sp>
      <p:sp>
        <p:nvSpPr>
          <p:cNvPr id="430" name="Shape 430"/>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a:t>
            </a:r>
          </a:p>
        </p:txBody>
      </p:sp>
    </p:spTree>
    <p:extLst>
      <p:ext uri="{BB962C8B-B14F-4D97-AF65-F5344CB8AC3E}">
        <p14:creationId xmlns:p14="http://schemas.microsoft.com/office/powerpoint/2010/main" val="378559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body" idx="4294967295"/>
          </p:nvPr>
        </p:nvSpPr>
        <p:spPr>
          <a:xfrm>
            <a:off x="0" y="1947863"/>
            <a:ext cx="8229600" cy="892175"/>
          </a:xfrm>
          <a:prstGeom prst="rect">
            <a:avLst/>
          </a:prstGeom>
        </p:spPr>
        <p:txBody>
          <a:bodyPr lIns="91425" tIns="91425" rIns="91425" bIns="91425" anchor="t" anchorCtr="0">
            <a:noAutofit/>
          </a:bodyPr>
          <a:lstStyle/>
          <a:p>
            <a:pPr lvl="0" rtl="0">
              <a:spcBef>
                <a:spcPts val="0"/>
              </a:spcBef>
              <a:buNone/>
            </a:pPr>
            <a:r>
              <a:rPr lang="en" sz="3600" dirty="0">
                <a:solidFill>
                  <a:schemeClr val="dk1"/>
                </a:solidFill>
              </a:rPr>
              <a:t>1.	Build a stream</a:t>
            </a:r>
          </a:p>
        </p:txBody>
      </p:sp>
      <p:sp>
        <p:nvSpPr>
          <p:cNvPr id="438" name="Shape 438"/>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 - How to use</a:t>
            </a:r>
          </a:p>
        </p:txBody>
      </p:sp>
      <p:sp>
        <p:nvSpPr>
          <p:cNvPr id="440" name="Shape 440"/>
          <p:cNvSpPr txBox="1">
            <a:spLocks noGrp="1"/>
          </p:cNvSpPr>
          <p:nvPr>
            <p:ph type="body" idx="4294967295"/>
          </p:nvPr>
        </p:nvSpPr>
        <p:spPr>
          <a:xfrm>
            <a:off x="0" y="2520950"/>
            <a:ext cx="8229600" cy="893763"/>
          </a:xfrm>
          <a:prstGeom prst="rect">
            <a:avLst/>
          </a:prstGeom>
        </p:spPr>
        <p:txBody>
          <a:bodyPr lIns="91425" tIns="91425" rIns="91425" bIns="91425" anchor="t" anchorCtr="0">
            <a:noAutofit/>
          </a:bodyPr>
          <a:lstStyle/>
          <a:p>
            <a:pPr lvl="0" rtl="0">
              <a:spcBef>
                <a:spcPts val="0"/>
              </a:spcBef>
              <a:buNone/>
            </a:pPr>
            <a:r>
              <a:rPr lang="en" sz="3600" dirty="0">
                <a:solidFill>
                  <a:schemeClr val="dk1"/>
                </a:solidFill>
              </a:rPr>
              <a:t>2.	Transform stream</a:t>
            </a:r>
          </a:p>
        </p:txBody>
      </p:sp>
      <p:sp>
        <p:nvSpPr>
          <p:cNvPr id="441" name="Shape 441"/>
          <p:cNvSpPr txBox="1">
            <a:spLocks noGrp="1"/>
          </p:cNvSpPr>
          <p:nvPr>
            <p:ph type="body" idx="4294967295"/>
          </p:nvPr>
        </p:nvSpPr>
        <p:spPr>
          <a:xfrm>
            <a:off x="0" y="3151188"/>
            <a:ext cx="8229600" cy="893762"/>
          </a:xfrm>
          <a:prstGeom prst="rect">
            <a:avLst/>
          </a:prstGeom>
        </p:spPr>
        <p:txBody>
          <a:bodyPr lIns="91425" tIns="91425" rIns="91425" bIns="91425" anchor="t" anchorCtr="0">
            <a:noAutofit/>
          </a:bodyPr>
          <a:lstStyle/>
          <a:p>
            <a:pPr lvl="0" rtl="0">
              <a:spcBef>
                <a:spcPts val="0"/>
              </a:spcBef>
              <a:buNone/>
            </a:pPr>
            <a:r>
              <a:rPr lang="en" sz="3600" dirty="0">
                <a:solidFill>
                  <a:schemeClr val="dk1"/>
                </a:solidFill>
              </a:rPr>
              <a:t>3.	Collect result</a:t>
            </a:r>
          </a:p>
        </p:txBody>
      </p:sp>
    </p:spTree>
    <p:extLst>
      <p:ext uri="{BB962C8B-B14F-4D97-AF65-F5344CB8AC3E}">
        <p14:creationId xmlns:p14="http://schemas.microsoft.com/office/powerpoint/2010/main" val="6058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animEffect transition="in" filter="fade">
                                      <p:cBhvr>
                                        <p:cTn id="7" dur="1000"/>
                                        <p:tgtEl>
                                          <p:spTgt spid="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
                                        </p:tgtEl>
                                        <p:attrNameLst>
                                          <p:attrName>style.visibility</p:attrName>
                                        </p:attrNameLst>
                                      </p:cBhvr>
                                      <p:to>
                                        <p:strVal val="visible"/>
                                      </p:to>
                                    </p:set>
                                    <p:animEffect transition="in" filter="fade">
                                      <p:cBhvr>
                                        <p:cTn id="12" dur="1000"/>
                                        <p:tgtEl>
                                          <p:spTgt spid="4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1"/>
                                        </p:tgtEl>
                                        <p:attrNameLst>
                                          <p:attrName>style.visibility</p:attrName>
                                        </p:attrNameLst>
                                      </p:cBhvr>
                                      <p:to>
                                        <p:strVal val="visible"/>
                                      </p:to>
                                    </p:set>
                                    <p:animEffect transition="in" filter="fade">
                                      <p:cBhvr>
                                        <p:cTn id="17" dur="10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SE 8 New Features at glance</a:t>
            </a:r>
            <a:endParaRPr lang="en-US" dirty="0"/>
          </a:p>
        </p:txBody>
      </p:sp>
      <p:sp>
        <p:nvSpPr>
          <p:cNvPr id="2" name="Content Placeholder 1"/>
          <p:cNvSpPr>
            <a:spLocks noGrp="1"/>
          </p:cNvSpPr>
          <p:nvPr>
            <p:ph idx="1"/>
          </p:nvPr>
        </p:nvSpPr>
        <p:spPr/>
        <p:txBody>
          <a:bodyPr>
            <a:normAutofit/>
          </a:bodyPr>
          <a:lstStyle/>
          <a:p>
            <a:pPr>
              <a:buFont typeface="Wingdings" pitchFamily="2" charset="2"/>
              <a:buChar char="ü"/>
            </a:pPr>
            <a:r>
              <a:rPr lang="en-US" sz="2400" dirty="0" smtClean="0"/>
              <a:t>Lambda Expressions</a:t>
            </a:r>
          </a:p>
          <a:p>
            <a:pPr>
              <a:buFont typeface="Wingdings" pitchFamily="2" charset="2"/>
              <a:buChar char="ü"/>
            </a:pPr>
            <a:r>
              <a:rPr lang="en-US" sz="2400" dirty="0" smtClean="0"/>
              <a:t>Streams API</a:t>
            </a:r>
          </a:p>
          <a:p>
            <a:pPr>
              <a:buFont typeface="Wingdings" pitchFamily="2" charset="2"/>
              <a:buChar char="ü"/>
            </a:pPr>
            <a:r>
              <a:rPr lang="en-US" sz="2400" dirty="0" smtClean="0"/>
              <a:t>Date-Time Library</a:t>
            </a:r>
          </a:p>
          <a:p>
            <a:pPr>
              <a:buFont typeface="Wingdings" pitchFamily="2" charset="2"/>
              <a:buChar char="ü"/>
            </a:pPr>
            <a:r>
              <a:rPr lang="en-US" sz="2400" dirty="0"/>
              <a:t>Type Annotations  and Repeating Annotations</a:t>
            </a:r>
          </a:p>
          <a:p>
            <a:pPr>
              <a:buFont typeface="Wingdings" pitchFamily="2" charset="2"/>
              <a:buChar char="ü"/>
            </a:pPr>
            <a:r>
              <a:rPr lang="en-US" sz="2400" dirty="0" err="1"/>
              <a:t>jdbc-odbc</a:t>
            </a:r>
            <a:r>
              <a:rPr lang="en-US" sz="2400" dirty="0"/>
              <a:t> bridge </a:t>
            </a:r>
            <a:r>
              <a:rPr lang="en-US" sz="2400" dirty="0" smtClean="0"/>
              <a:t>removed</a:t>
            </a:r>
          </a:p>
          <a:p>
            <a:pPr>
              <a:buFont typeface="Wingdings" pitchFamily="2" charset="2"/>
              <a:buChar char="ü"/>
            </a:pPr>
            <a:r>
              <a:rPr lang="en-US" sz="2400" dirty="0" err="1"/>
              <a:t>Nashhorn</a:t>
            </a:r>
            <a:r>
              <a:rPr lang="en-US" sz="2400" dirty="0"/>
              <a:t> JavaScript </a:t>
            </a:r>
            <a:r>
              <a:rPr lang="en-US" sz="2400" dirty="0" smtClean="0"/>
              <a:t>Engine</a:t>
            </a:r>
            <a:endParaRPr lang="en-US" sz="2400" dirty="0"/>
          </a:p>
          <a:p>
            <a:pPr>
              <a:buFont typeface="Wingdings" pitchFamily="2" charset="2"/>
              <a:buChar char="ü"/>
            </a:pPr>
            <a:r>
              <a:rPr lang="en-US" sz="2400" dirty="0"/>
              <a:t>New utilities to improve Performance, Scalability</a:t>
            </a:r>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545D5931-4950-A64C-A895-021A92A9FD2F}" type="slidenum">
              <a:rPr lang="en-US" smtClean="0"/>
              <a:pPr/>
              <a:t>4</a:t>
            </a:fld>
            <a:endParaRPr lang="en-US" dirty="0"/>
          </a:p>
        </p:txBody>
      </p:sp>
    </p:spTree>
    <p:extLst>
      <p:ext uri="{BB962C8B-B14F-4D97-AF65-F5344CB8AC3E}">
        <p14:creationId xmlns:p14="http://schemas.microsoft.com/office/powerpoint/2010/main" val="339980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xEl>
                                              <p:pRg st="1" end="1"/>
                                            </p:txEl>
                                          </p:spTgt>
                                        </p:tgtEl>
                                      </p:cBhvr>
                                    </p:animEffect>
                                    <p:animScale>
                                      <p:cBhvr>
                                        <p:cTn id="12" dur="250" autoRev="1" fill="hold"/>
                                        <p:tgtEl>
                                          <p:spTgt spid="2">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2">
                                            <p:txEl>
                                              <p:pRg st="2" end="2"/>
                                            </p:txEl>
                                          </p:spTgt>
                                        </p:tgtEl>
                                      </p:cBhvr>
                                    </p:animEffect>
                                    <p:animScale>
                                      <p:cBhvr>
                                        <p:cTn id="17" dur="250" autoRev="1" fill="hold"/>
                                        <p:tgtEl>
                                          <p:spTgt spid="2">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2">
                                            <p:txEl>
                                              <p:pRg st="3" end="3"/>
                                            </p:txEl>
                                          </p:spTgt>
                                        </p:tgtEl>
                                      </p:cBhvr>
                                    </p:animEffect>
                                    <p:animScale>
                                      <p:cBhvr>
                                        <p:cTn id="22" dur="250" autoRev="1" fill="hold"/>
                                        <p:tgtEl>
                                          <p:spTgt spid="2">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2">
                                            <p:txEl>
                                              <p:pRg st="4" end="4"/>
                                            </p:txEl>
                                          </p:spTgt>
                                        </p:tgtEl>
                                      </p:cBhvr>
                                    </p:animEffect>
                                    <p:animScale>
                                      <p:cBhvr>
                                        <p:cTn id="27" dur="250" autoRev="1" fill="hold"/>
                                        <p:tgtEl>
                                          <p:spTgt spid="2">
                                            <p:txEl>
                                              <p:pRg st="4" end="4"/>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2">
                                            <p:txEl>
                                              <p:pRg st="5" end="5"/>
                                            </p:txEl>
                                          </p:spTgt>
                                        </p:tgtEl>
                                      </p:cBhvr>
                                    </p:animEffect>
                                    <p:animScale>
                                      <p:cBhvr>
                                        <p:cTn id="32" dur="250" autoRev="1" fill="hold"/>
                                        <p:tgtEl>
                                          <p:spTgt spid="2">
                                            <p:txEl>
                                              <p:pRg st="5" end="5"/>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2">
                                            <p:txEl>
                                              <p:pRg st="6" end="6"/>
                                            </p:txEl>
                                          </p:spTgt>
                                        </p:tgtEl>
                                      </p:cBhvr>
                                    </p:animEffect>
                                    <p:animScale>
                                      <p:cBhvr>
                                        <p:cTn id="37" dur="250" autoRev="1" fill="hold"/>
                                        <p:tgtEl>
                                          <p:spTgt spid="2">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lvl="0" rtl="0">
              <a:spcBef>
                <a:spcPts val="0"/>
              </a:spcBef>
              <a:buNone/>
            </a:pPr>
            <a:r>
              <a:rPr lang="en" sz="3600" dirty="0">
                <a:solidFill>
                  <a:schemeClr val="dk1"/>
                </a:solidFill>
              </a:rPr>
              <a:t>Build streams from collections</a:t>
            </a:r>
          </a:p>
          <a:p>
            <a:pPr lvl="0" rtl="0">
              <a:spcBef>
                <a:spcPts val="0"/>
              </a:spcBef>
              <a:buNone/>
            </a:pPr>
            <a:endParaRPr sz="2200" b="1" dirty="0">
              <a:solidFill>
                <a:schemeClr val="dk1"/>
              </a:solidFill>
              <a:latin typeface="Courier New"/>
              <a:ea typeface="Courier New"/>
              <a:cs typeface="Courier New"/>
              <a:sym typeface="Courier New"/>
            </a:endParaRPr>
          </a:p>
          <a:p>
            <a:pPr lvl="0" rtl="0">
              <a:spcBef>
                <a:spcPts val="0"/>
              </a:spcBef>
              <a:buNone/>
            </a:pPr>
            <a:r>
              <a:rPr lang="en" sz="2200" b="1" dirty="0">
                <a:solidFill>
                  <a:schemeClr val="dk1"/>
                </a:solidFill>
                <a:latin typeface="Courier New"/>
                <a:ea typeface="Courier New"/>
                <a:cs typeface="Courier New"/>
                <a:sym typeface="Courier New"/>
              </a:rPr>
              <a:t>List&lt;Dish&gt; dishes = new ArrayList&lt;Dish&gt;();</a:t>
            </a:r>
          </a:p>
          <a:p>
            <a:pPr lvl="0" rtl="0">
              <a:spcBef>
                <a:spcPts val="0"/>
              </a:spcBef>
              <a:buNone/>
            </a:pPr>
            <a:r>
              <a:rPr lang="en" sz="2200" b="1" dirty="0">
                <a:solidFill>
                  <a:schemeClr val="dk1"/>
                </a:solidFill>
                <a:latin typeface="Courier New"/>
                <a:ea typeface="Courier New"/>
                <a:cs typeface="Courier New"/>
                <a:sym typeface="Courier New"/>
              </a:rPr>
              <a:t>....(add some Dishes)....</a:t>
            </a:r>
          </a:p>
          <a:p>
            <a:pPr lvl="0" rtl="0">
              <a:spcBef>
                <a:spcPts val="0"/>
              </a:spcBef>
              <a:buNone/>
            </a:pPr>
            <a:r>
              <a:rPr lang="en" sz="2200" b="1" dirty="0">
                <a:solidFill>
                  <a:schemeClr val="dk1"/>
                </a:solidFill>
                <a:latin typeface="Courier New"/>
                <a:ea typeface="Courier New"/>
                <a:cs typeface="Courier New"/>
                <a:sym typeface="Courier New"/>
              </a:rPr>
              <a:t>Stream&lt;Dish&gt; stream = dishes.stream();</a:t>
            </a:r>
          </a:p>
        </p:txBody>
      </p:sp>
      <p:sp>
        <p:nvSpPr>
          <p:cNvPr id="448" name="Shape 448"/>
          <p:cNvSpPr txBox="1">
            <a:spLocks noGrp="1"/>
          </p:cNvSpPr>
          <p:nvPr>
            <p:ph type="title" idx="4294967295"/>
          </p:nvPr>
        </p:nvSpPr>
        <p:spPr>
          <a:xfrm>
            <a:off x="0" y="274638"/>
            <a:ext cx="8229600" cy="1522412"/>
          </a:xfrm>
          <a:prstGeom prst="rect">
            <a:avLst/>
          </a:prstGeom>
        </p:spPr>
        <p:txBody>
          <a:bodyPr lIns="91425" tIns="91425" rIns="91425" bIns="91425" anchor="b" anchorCtr="0">
            <a:noAutofit/>
          </a:bodyPr>
          <a:lstStyle/>
          <a:p>
            <a:pPr lvl="0" rtl="0">
              <a:spcBef>
                <a:spcPts val="0"/>
              </a:spcBef>
              <a:buNone/>
            </a:pPr>
            <a:r>
              <a:rPr lang="en" dirty="0"/>
              <a:t>Stream - build streams</a:t>
            </a:r>
          </a:p>
        </p:txBody>
      </p:sp>
    </p:spTree>
    <p:extLst>
      <p:ext uri="{BB962C8B-B14F-4D97-AF65-F5344CB8AC3E}">
        <p14:creationId xmlns:p14="http://schemas.microsoft.com/office/powerpoint/2010/main" val="45590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rtl="0">
              <a:spcBef>
                <a:spcPts val="0"/>
              </a:spcBef>
              <a:buNone/>
            </a:pPr>
            <a:r>
              <a:rPr lang="en" sz="3600" dirty="0">
                <a:solidFill>
                  <a:schemeClr val="dk1"/>
                </a:solidFill>
              </a:rPr>
              <a:t>Build streams from arrays</a:t>
            </a:r>
          </a:p>
          <a:p>
            <a:pPr rtl="0">
              <a:spcBef>
                <a:spcPts val="0"/>
              </a:spcBef>
              <a:buNone/>
            </a:pPr>
            <a:endParaRPr sz="2200" b="1" dirty="0">
              <a:solidFill>
                <a:schemeClr val="dk1"/>
              </a:solidFill>
            </a:endParaRPr>
          </a:p>
          <a:p>
            <a:pPr rtl="0">
              <a:spcBef>
                <a:spcPts val="0"/>
              </a:spcBef>
              <a:buNone/>
            </a:pPr>
            <a:r>
              <a:rPr lang="en" sz="2200" b="1" dirty="0">
                <a:solidFill>
                  <a:schemeClr val="dk1"/>
                </a:solidFill>
                <a:latin typeface="Courier New"/>
                <a:ea typeface="Courier New"/>
                <a:cs typeface="Courier New"/>
                <a:sym typeface="Courier New"/>
              </a:rPr>
              <a:t>Integer[] integers = </a:t>
            </a:r>
          </a:p>
          <a:p>
            <a:pPr indent="457200" rtl="0">
              <a:spcBef>
                <a:spcPts val="0"/>
              </a:spcBef>
              <a:buNone/>
            </a:pPr>
            <a:r>
              <a:rPr lang="en" sz="2200" b="1" dirty="0">
                <a:solidFill>
                  <a:schemeClr val="dk1"/>
                </a:solidFill>
                <a:latin typeface="Courier New"/>
                <a:ea typeface="Courier New"/>
                <a:cs typeface="Courier New"/>
                <a:sym typeface="Courier New"/>
              </a:rPr>
              <a:t>{1, 2, 3, 4, 5, 6, 7, 8, 9};</a:t>
            </a:r>
          </a:p>
          <a:p>
            <a:pPr lvl="0" rtl="0">
              <a:spcBef>
                <a:spcPts val="0"/>
              </a:spcBef>
              <a:buNone/>
            </a:pPr>
            <a:r>
              <a:rPr lang="en" sz="2200" b="1" dirty="0">
                <a:solidFill>
                  <a:schemeClr val="dk1"/>
                </a:solidFill>
                <a:latin typeface="Courier New"/>
                <a:ea typeface="Courier New"/>
                <a:cs typeface="Courier New"/>
                <a:sym typeface="Courier New"/>
              </a:rPr>
              <a:t>Stream&lt;Integer&gt; stream = Stream.of(integers);</a:t>
            </a:r>
          </a:p>
        </p:txBody>
      </p:sp>
      <p:sp>
        <p:nvSpPr>
          <p:cNvPr id="456" name="Shape 456"/>
          <p:cNvSpPr txBox="1">
            <a:spLocks noGrp="1"/>
          </p:cNvSpPr>
          <p:nvPr>
            <p:ph type="title" idx="4294967295"/>
          </p:nvPr>
        </p:nvSpPr>
        <p:spPr>
          <a:xfrm>
            <a:off x="0" y="274638"/>
            <a:ext cx="8229600" cy="1522412"/>
          </a:xfrm>
          <a:prstGeom prst="rect">
            <a:avLst/>
          </a:prstGeom>
        </p:spPr>
        <p:txBody>
          <a:bodyPr lIns="91425" tIns="91425" rIns="91425" bIns="91425" anchor="b" anchorCtr="0">
            <a:noAutofit/>
          </a:bodyPr>
          <a:lstStyle/>
          <a:p>
            <a:pPr lvl="0" rtl="0">
              <a:spcBef>
                <a:spcPts val="0"/>
              </a:spcBef>
              <a:buNone/>
            </a:pPr>
            <a:r>
              <a:rPr lang="en" dirty="0"/>
              <a:t>Stream - build streams</a:t>
            </a:r>
          </a:p>
        </p:txBody>
      </p:sp>
    </p:spTree>
    <p:extLst>
      <p:ext uri="{BB962C8B-B14F-4D97-AF65-F5344CB8AC3E}">
        <p14:creationId xmlns:p14="http://schemas.microsoft.com/office/powerpoint/2010/main" val="55275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body" idx="4294967295"/>
          </p:nvPr>
        </p:nvSpPr>
        <p:spPr>
          <a:xfrm>
            <a:off x="0" y="1947863"/>
            <a:ext cx="8229600" cy="4619625"/>
          </a:xfrm>
          <a:prstGeom prst="rect">
            <a:avLst/>
          </a:prstGeom>
        </p:spPr>
        <p:txBody>
          <a:bodyPr lIns="91425" tIns="91425" rIns="91425" bIns="91425" anchor="t" anchorCtr="0">
            <a:noAutofit/>
          </a:bodyPr>
          <a:lstStyle/>
          <a:p>
            <a:pPr rtl="0">
              <a:spcBef>
                <a:spcPts val="0"/>
              </a:spcBef>
              <a:buNone/>
            </a:pPr>
            <a:r>
              <a:rPr lang="en" sz="2000" b="1" dirty="0">
                <a:solidFill>
                  <a:schemeClr val="dk1"/>
                </a:solidFill>
              </a:rPr>
              <a:t>Intermediate operations (return Stream)</a:t>
            </a:r>
          </a:p>
          <a:p>
            <a:pPr marL="914400" lvl="0" indent="-419100" rtl="0">
              <a:lnSpc>
                <a:spcPct val="115000"/>
              </a:lnSpc>
              <a:spcBef>
                <a:spcPts val="1100"/>
              </a:spcBef>
              <a:spcAft>
                <a:spcPts val="200"/>
              </a:spcAft>
              <a:buClr>
                <a:schemeClr val="dk1"/>
              </a:buClr>
              <a:buSzPct val="100000"/>
              <a:buFont typeface="Arial"/>
              <a:buChar char="❖"/>
            </a:pPr>
            <a:r>
              <a:rPr lang="en" sz="2000" dirty="0">
                <a:solidFill>
                  <a:schemeClr val="dk1"/>
                </a:solidFill>
              </a:rPr>
              <a:t>filter()</a:t>
            </a:r>
          </a:p>
          <a:p>
            <a:pPr marL="914400" lvl="0" indent="-419100" rtl="0">
              <a:lnSpc>
                <a:spcPct val="115000"/>
              </a:lnSpc>
              <a:spcBef>
                <a:spcPts val="1100"/>
              </a:spcBef>
              <a:spcAft>
                <a:spcPts val="200"/>
              </a:spcAft>
              <a:buClr>
                <a:schemeClr val="dk1"/>
              </a:buClr>
              <a:buSzPct val="100000"/>
              <a:buFont typeface="Arial"/>
              <a:buChar char="❖"/>
            </a:pPr>
            <a:r>
              <a:rPr lang="en" sz="2000" dirty="0">
                <a:solidFill>
                  <a:schemeClr val="dk1"/>
                </a:solidFill>
              </a:rPr>
              <a:t>map()</a:t>
            </a:r>
          </a:p>
          <a:p>
            <a:pPr marL="914400" lvl="0" indent="-419100" rtl="0">
              <a:lnSpc>
                <a:spcPct val="115000"/>
              </a:lnSpc>
              <a:spcBef>
                <a:spcPts val="1100"/>
              </a:spcBef>
              <a:spcAft>
                <a:spcPts val="200"/>
              </a:spcAft>
              <a:buClr>
                <a:schemeClr val="dk1"/>
              </a:buClr>
              <a:buSzPct val="100000"/>
              <a:buFont typeface="Arial"/>
              <a:buChar char="❖"/>
            </a:pPr>
            <a:r>
              <a:rPr lang="en" sz="2000" dirty="0">
                <a:solidFill>
                  <a:schemeClr val="dk1"/>
                </a:solidFill>
              </a:rPr>
              <a:t>sorted()</a:t>
            </a:r>
          </a:p>
          <a:p>
            <a:pPr marL="914400" lvl="0" indent="-419100" rtl="0">
              <a:lnSpc>
                <a:spcPct val="115000"/>
              </a:lnSpc>
              <a:spcBef>
                <a:spcPts val="1100"/>
              </a:spcBef>
              <a:spcAft>
                <a:spcPts val="200"/>
              </a:spcAft>
              <a:buClr>
                <a:schemeClr val="dk1"/>
              </a:buClr>
              <a:buSzPct val="100000"/>
              <a:buFont typeface="Arial"/>
              <a:buChar char="❖"/>
            </a:pPr>
            <a:r>
              <a:rPr lang="en-US" sz="2000" dirty="0" smtClean="0">
                <a:solidFill>
                  <a:schemeClr val="dk1"/>
                </a:solidFill>
              </a:rPr>
              <a:t>E</a:t>
            </a:r>
            <a:r>
              <a:rPr lang="en" sz="2000" dirty="0" smtClean="0">
                <a:solidFill>
                  <a:schemeClr val="dk1"/>
                </a:solidFill>
              </a:rPr>
              <a:t>tc.</a:t>
            </a:r>
            <a:endParaRPr lang="en" sz="2000" dirty="0">
              <a:solidFill>
                <a:schemeClr val="dk1"/>
              </a:solidFill>
            </a:endParaRPr>
          </a:p>
        </p:txBody>
      </p:sp>
      <p:sp>
        <p:nvSpPr>
          <p:cNvPr id="464" name="Shape 464"/>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 - Operations</a:t>
            </a:r>
          </a:p>
        </p:txBody>
      </p:sp>
    </p:spTree>
    <p:extLst>
      <p:ext uri="{BB962C8B-B14F-4D97-AF65-F5344CB8AC3E}">
        <p14:creationId xmlns:p14="http://schemas.microsoft.com/office/powerpoint/2010/main" val="421485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body" idx="4294967295"/>
          </p:nvPr>
        </p:nvSpPr>
        <p:spPr>
          <a:xfrm>
            <a:off x="0" y="1947863"/>
            <a:ext cx="8915400" cy="4619625"/>
          </a:xfrm>
          <a:prstGeom prst="rect">
            <a:avLst/>
          </a:prstGeom>
        </p:spPr>
        <p:txBody>
          <a:bodyPr lIns="91425" tIns="91425" rIns="91425" bIns="91425" anchor="t" anchorCtr="0">
            <a:noAutofit/>
          </a:bodyPr>
          <a:lstStyle/>
          <a:p>
            <a:pPr rtl="0">
              <a:spcBef>
                <a:spcPts val="0"/>
              </a:spcBef>
              <a:buNone/>
            </a:pPr>
            <a:r>
              <a:rPr lang="en" sz="2400" b="1" dirty="0">
                <a:solidFill>
                  <a:schemeClr val="dk1"/>
                </a:solidFill>
                <a:latin typeface="Courier New"/>
                <a:ea typeface="Courier New"/>
                <a:cs typeface="Courier New"/>
                <a:sym typeface="Courier New"/>
              </a:rPr>
              <a:t>// get even numbers</a:t>
            </a:r>
          </a:p>
          <a:p>
            <a:pPr rtl="0">
              <a:spcBef>
                <a:spcPts val="0"/>
              </a:spcBef>
              <a:buNone/>
            </a:pPr>
            <a:r>
              <a:rPr lang="en" sz="2200" b="1" dirty="0">
                <a:solidFill>
                  <a:schemeClr val="dk1"/>
                </a:solidFill>
                <a:latin typeface="Courier New"/>
                <a:ea typeface="Courier New"/>
                <a:cs typeface="Courier New"/>
                <a:sym typeface="Courier New"/>
              </a:rPr>
              <a:t>Stream&lt;Integer&gt; evenNumbers = </a:t>
            </a:r>
            <a:r>
              <a:rPr lang="en" sz="2200" b="1" dirty="0" smtClean="0">
                <a:solidFill>
                  <a:schemeClr val="dk1"/>
                </a:solidFill>
                <a:latin typeface="Courier New"/>
                <a:ea typeface="Courier New"/>
                <a:cs typeface="Courier New"/>
                <a:sym typeface="Courier New"/>
              </a:rPr>
              <a:t>stream</a:t>
            </a:r>
          </a:p>
          <a:p>
            <a:pPr rtl="0">
              <a:spcBef>
                <a:spcPts val="0"/>
              </a:spcBef>
              <a:buNone/>
            </a:pPr>
            <a:r>
              <a:rPr lang="en" sz="2200" dirty="0">
                <a:solidFill>
                  <a:schemeClr val="dk1"/>
                </a:solidFill>
                <a:latin typeface="Courier New"/>
                <a:ea typeface="Courier New"/>
                <a:cs typeface="Courier New"/>
                <a:sym typeface="Courier New"/>
              </a:rPr>
              <a:t>	</a:t>
            </a:r>
            <a:r>
              <a:rPr lang="en" sz="2200" dirty="0" smtClean="0">
                <a:solidFill>
                  <a:schemeClr val="dk1"/>
                </a:solidFill>
                <a:latin typeface="Courier New"/>
                <a:ea typeface="Courier New"/>
                <a:cs typeface="Courier New"/>
                <a:sym typeface="Courier New"/>
              </a:rPr>
              <a:t>					</a:t>
            </a:r>
            <a:r>
              <a:rPr lang="en" sz="2200" b="1" dirty="0" smtClean="0">
                <a:solidFill>
                  <a:schemeClr val="dk1"/>
                </a:solidFill>
                <a:latin typeface="Courier New"/>
                <a:ea typeface="Courier New"/>
                <a:cs typeface="Courier New"/>
                <a:sym typeface="Courier New"/>
              </a:rPr>
              <a:t>.filter(i </a:t>
            </a:r>
            <a:r>
              <a:rPr lang="en" sz="2200" b="1" dirty="0">
                <a:solidFill>
                  <a:schemeClr val="dk1"/>
                </a:solidFill>
                <a:latin typeface="Courier New"/>
                <a:ea typeface="Courier New"/>
                <a:cs typeface="Courier New"/>
                <a:sym typeface="Courier New"/>
              </a:rPr>
              <a:t>-&gt; i%2 == 0);</a:t>
            </a:r>
          </a:p>
          <a:p>
            <a:pPr marL="0" indent="0" rtl="0">
              <a:spcBef>
                <a:spcPts val="0"/>
              </a:spcBef>
              <a:buNone/>
            </a:pPr>
            <a:endParaRPr sz="2200" b="1" dirty="0">
              <a:solidFill>
                <a:schemeClr val="dk1"/>
              </a:solidFill>
              <a:latin typeface="Courier New"/>
              <a:ea typeface="Courier New"/>
              <a:cs typeface="Courier New"/>
              <a:sym typeface="Courier New"/>
            </a:endParaRPr>
          </a:p>
          <a:p>
            <a:pPr marL="0" lvl="0" indent="0" rtl="0">
              <a:spcBef>
                <a:spcPts val="0"/>
              </a:spcBef>
              <a:buNone/>
            </a:pPr>
            <a:r>
              <a:rPr lang="en" sz="2200" b="1" dirty="0">
                <a:solidFill>
                  <a:schemeClr val="dk1"/>
                </a:solidFill>
                <a:latin typeface="Courier New"/>
                <a:ea typeface="Courier New"/>
                <a:cs typeface="Courier New"/>
                <a:sym typeface="Courier New"/>
              </a:rPr>
              <a:t>// Now evenNumbers have {2, 4, 6, 8}</a:t>
            </a:r>
          </a:p>
        </p:txBody>
      </p:sp>
      <p:sp>
        <p:nvSpPr>
          <p:cNvPr id="472" name="Shape 472"/>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 - filter()</a:t>
            </a:r>
          </a:p>
        </p:txBody>
      </p:sp>
    </p:spTree>
    <p:extLst>
      <p:ext uri="{BB962C8B-B14F-4D97-AF65-F5344CB8AC3E}">
        <p14:creationId xmlns:p14="http://schemas.microsoft.com/office/powerpoint/2010/main" val="368799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body" idx="4294967295"/>
          </p:nvPr>
        </p:nvSpPr>
        <p:spPr>
          <a:xfrm>
            <a:off x="533400" y="1524000"/>
            <a:ext cx="8229600" cy="4619625"/>
          </a:xfrm>
          <a:prstGeom prst="rect">
            <a:avLst/>
          </a:prstGeom>
        </p:spPr>
        <p:txBody>
          <a:bodyPr lIns="91425" tIns="91425" rIns="91425" bIns="91425" anchor="t" anchorCtr="0">
            <a:noAutofit/>
          </a:bodyPr>
          <a:lstStyle/>
          <a:p>
            <a:pPr lvl="0" rtl="0">
              <a:lnSpc>
                <a:spcPct val="115000"/>
              </a:lnSpc>
              <a:spcBef>
                <a:spcPts val="1200"/>
              </a:spcBef>
              <a:spcAft>
                <a:spcPts val="200"/>
              </a:spcAft>
              <a:buNone/>
            </a:pPr>
            <a:r>
              <a:rPr lang="en" sz="2400" b="1" dirty="0">
                <a:solidFill>
                  <a:schemeClr val="dk1"/>
                </a:solidFill>
              </a:rPr>
              <a:t>Terminal operations</a:t>
            </a:r>
          </a:p>
          <a:p>
            <a:pPr marL="914400" lvl="0" indent="-419100" rtl="0">
              <a:lnSpc>
                <a:spcPct val="115000"/>
              </a:lnSpc>
              <a:spcBef>
                <a:spcPts val="1100"/>
              </a:spcBef>
              <a:spcAft>
                <a:spcPts val="200"/>
              </a:spcAft>
              <a:buClr>
                <a:schemeClr val="dk1"/>
              </a:buClr>
              <a:buSzPct val="100000"/>
              <a:buFont typeface="Arial"/>
              <a:buChar char="❖"/>
            </a:pPr>
            <a:r>
              <a:rPr lang="en" sz="2400" dirty="0">
                <a:solidFill>
                  <a:schemeClr val="dk1"/>
                </a:solidFill>
              </a:rPr>
              <a:t>forEach()</a:t>
            </a:r>
          </a:p>
          <a:p>
            <a:pPr marL="914400" lvl="0" indent="-419100" rtl="0">
              <a:lnSpc>
                <a:spcPct val="115000"/>
              </a:lnSpc>
              <a:spcBef>
                <a:spcPts val="1100"/>
              </a:spcBef>
              <a:spcAft>
                <a:spcPts val="200"/>
              </a:spcAft>
              <a:buClr>
                <a:schemeClr val="dk1"/>
              </a:buClr>
              <a:buSzPct val="100000"/>
              <a:buFont typeface="Arial"/>
              <a:buChar char="❖"/>
            </a:pPr>
            <a:r>
              <a:rPr lang="en" sz="2400" dirty="0">
                <a:solidFill>
                  <a:schemeClr val="dk1"/>
                </a:solidFill>
              </a:rPr>
              <a:t>collect()</a:t>
            </a:r>
          </a:p>
          <a:p>
            <a:pPr marL="914400" lvl="0" indent="-419100" rtl="0">
              <a:lnSpc>
                <a:spcPct val="115000"/>
              </a:lnSpc>
              <a:spcBef>
                <a:spcPts val="1100"/>
              </a:spcBef>
              <a:spcAft>
                <a:spcPts val="200"/>
              </a:spcAft>
              <a:buClr>
                <a:schemeClr val="dk1"/>
              </a:buClr>
              <a:buSzPct val="100000"/>
              <a:buFont typeface="Arial"/>
              <a:buChar char="❖"/>
            </a:pPr>
            <a:r>
              <a:rPr lang="en" sz="2400" dirty="0">
                <a:solidFill>
                  <a:schemeClr val="dk1"/>
                </a:solidFill>
              </a:rPr>
              <a:t>match()</a:t>
            </a:r>
          </a:p>
          <a:p>
            <a:pPr marL="914400" lvl="0" indent="-419100" rtl="0">
              <a:lnSpc>
                <a:spcPct val="115000"/>
              </a:lnSpc>
              <a:spcBef>
                <a:spcPts val="1100"/>
              </a:spcBef>
              <a:spcAft>
                <a:spcPts val="200"/>
              </a:spcAft>
              <a:buClr>
                <a:schemeClr val="dk1"/>
              </a:buClr>
              <a:buSzPct val="100000"/>
              <a:buFont typeface="Arial"/>
              <a:buChar char="❖"/>
            </a:pPr>
            <a:r>
              <a:rPr lang="en" sz="2400" dirty="0">
                <a:solidFill>
                  <a:schemeClr val="dk1"/>
                </a:solidFill>
              </a:rPr>
              <a:t>….</a:t>
            </a:r>
          </a:p>
        </p:txBody>
      </p:sp>
      <p:sp>
        <p:nvSpPr>
          <p:cNvPr id="480" name="Shape 480"/>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 - Operations</a:t>
            </a:r>
          </a:p>
        </p:txBody>
      </p:sp>
    </p:spTree>
    <p:extLst>
      <p:ext uri="{BB962C8B-B14F-4D97-AF65-F5344CB8AC3E}">
        <p14:creationId xmlns:p14="http://schemas.microsoft.com/office/powerpoint/2010/main" val="253574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body" idx="4294967295"/>
          </p:nvPr>
        </p:nvSpPr>
        <p:spPr>
          <a:xfrm>
            <a:off x="381000" y="1524000"/>
            <a:ext cx="8229600" cy="4619625"/>
          </a:xfrm>
          <a:prstGeom prst="rect">
            <a:avLst/>
          </a:prstGeom>
        </p:spPr>
        <p:txBody>
          <a:bodyPr lIns="91425" tIns="91425" rIns="91425" bIns="91425" anchor="t" anchorCtr="0">
            <a:noAutofit/>
          </a:bodyPr>
          <a:lstStyle/>
          <a:p>
            <a:pPr lvl="0" rtl="0">
              <a:spcBef>
                <a:spcPts val="0"/>
              </a:spcBef>
              <a:buNone/>
            </a:pPr>
            <a:r>
              <a:rPr lang="en" sz="2400" b="1" dirty="0">
                <a:solidFill>
                  <a:schemeClr val="dk1"/>
                </a:solidFill>
                <a:latin typeface="Courier New"/>
                <a:ea typeface="Courier New"/>
                <a:cs typeface="Courier New"/>
                <a:sym typeface="Courier New"/>
              </a:rPr>
              <a:t>// get even numbers</a:t>
            </a:r>
          </a:p>
          <a:p>
            <a:pPr marL="0" lvl="0" indent="0" rtl="0">
              <a:spcBef>
                <a:spcPts val="0"/>
              </a:spcBef>
              <a:buNone/>
            </a:pPr>
            <a:r>
              <a:rPr lang="en" sz="2200" b="1" dirty="0">
                <a:solidFill>
                  <a:schemeClr val="dk1"/>
                </a:solidFill>
                <a:latin typeface="Courier New"/>
                <a:ea typeface="Courier New"/>
                <a:cs typeface="Courier New"/>
                <a:sym typeface="Courier New"/>
              </a:rPr>
              <a:t>evenNumbers.forEach(i </a:t>
            </a:r>
            <a:r>
              <a:rPr lang="en" sz="2200" b="1" dirty="0" smtClean="0">
                <a:solidFill>
                  <a:schemeClr val="dk1"/>
                </a:solidFill>
                <a:latin typeface="Courier New"/>
                <a:ea typeface="Courier New"/>
                <a:cs typeface="Courier New"/>
                <a:sym typeface="Courier New"/>
              </a:rPr>
              <a:t>-&gt;System.out.println(i</a:t>
            </a:r>
            <a:r>
              <a:rPr lang="en" sz="2200" b="1" dirty="0">
                <a:solidFill>
                  <a:schemeClr val="dk1"/>
                </a:solidFill>
                <a:latin typeface="Courier New"/>
                <a:ea typeface="Courier New"/>
                <a:cs typeface="Courier New"/>
                <a:sym typeface="Courier New"/>
              </a:rPr>
              <a:t>));</a:t>
            </a:r>
          </a:p>
          <a:p>
            <a:pPr marL="0" lvl="0" indent="0" rtl="0">
              <a:spcBef>
                <a:spcPts val="0"/>
              </a:spcBef>
              <a:buNone/>
            </a:pPr>
            <a:endParaRPr sz="2200" b="1" dirty="0">
              <a:solidFill>
                <a:schemeClr val="dk1"/>
              </a:solidFill>
              <a:latin typeface="Courier New"/>
              <a:ea typeface="Courier New"/>
              <a:cs typeface="Courier New"/>
              <a:sym typeface="Courier New"/>
            </a:endParaRPr>
          </a:p>
          <a:p>
            <a:pPr marL="0" indent="0" rtl="0">
              <a:spcBef>
                <a:spcPts val="0"/>
              </a:spcBef>
              <a:buNone/>
            </a:pPr>
            <a:r>
              <a:rPr lang="en" sz="2200" b="1" dirty="0">
                <a:solidFill>
                  <a:schemeClr val="dk1"/>
                </a:solidFill>
                <a:latin typeface="Courier New"/>
                <a:ea typeface="Courier New"/>
                <a:cs typeface="Courier New"/>
                <a:sym typeface="Courier New"/>
              </a:rPr>
              <a:t>/* Console output</a:t>
            </a:r>
          </a:p>
          <a:p>
            <a:pPr marL="0" indent="0" rtl="0">
              <a:spcBef>
                <a:spcPts val="0"/>
              </a:spcBef>
              <a:buNone/>
            </a:pPr>
            <a:r>
              <a:rPr lang="en" sz="2200" b="1" dirty="0">
                <a:solidFill>
                  <a:schemeClr val="dk1"/>
                </a:solidFill>
                <a:latin typeface="Courier New"/>
                <a:ea typeface="Courier New"/>
                <a:cs typeface="Courier New"/>
                <a:sym typeface="Courier New"/>
              </a:rPr>
              <a:t> * 2</a:t>
            </a:r>
          </a:p>
          <a:p>
            <a:pPr marL="0" indent="0" rtl="0">
              <a:spcBef>
                <a:spcPts val="0"/>
              </a:spcBef>
              <a:buNone/>
            </a:pPr>
            <a:r>
              <a:rPr lang="en" sz="2200" b="1" dirty="0">
                <a:solidFill>
                  <a:schemeClr val="dk1"/>
                </a:solidFill>
                <a:latin typeface="Courier New"/>
                <a:ea typeface="Courier New"/>
                <a:cs typeface="Courier New"/>
                <a:sym typeface="Courier New"/>
              </a:rPr>
              <a:t> * 4</a:t>
            </a:r>
          </a:p>
          <a:p>
            <a:pPr marL="0" indent="0" rtl="0">
              <a:spcBef>
                <a:spcPts val="0"/>
              </a:spcBef>
              <a:buNone/>
            </a:pPr>
            <a:r>
              <a:rPr lang="en" sz="2200" b="1" dirty="0">
                <a:solidFill>
                  <a:schemeClr val="dk1"/>
                </a:solidFill>
                <a:latin typeface="Courier New"/>
                <a:ea typeface="Courier New"/>
                <a:cs typeface="Courier New"/>
                <a:sym typeface="Courier New"/>
              </a:rPr>
              <a:t> * 6</a:t>
            </a:r>
          </a:p>
          <a:p>
            <a:pPr marL="0" indent="0" rtl="0">
              <a:spcBef>
                <a:spcPts val="0"/>
              </a:spcBef>
              <a:buNone/>
            </a:pPr>
            <a:r>
              <a:rPr lang="en" sz="2200" b="1" dirty="0">
                <a:solidFill>
                  <a:schemeClr val="dk1"/>
                </a:solidFill>
                <a:latin typeface="Courier New"/>
                <a:ea typeface="Courier New"/>
                <a:cs typeface="Courier New"/>
                <a:sym typeface="Courier New"/>
              </a:rPr>
              <a:t> * 8</a:t>
            </a:r>
          </a:p>
          <a:p>
            <a:pPr marL="0" lvl="0" indent="0" rtl="0">
              <a:spcBef>
                <a:spcPts val="0"/>
              </a:spcBef>
              <a:buNone/>
            </a:pPr>
            <a:r>
              <a:rPr lang="en" sz="2200" b="1" dirty="0">
                <a:solidFill>
                  <a:schemeClr val="dk1"/>
                </a:solidFill>
                <a:latin typeface="Courier New"/>
                <a:ea typeface="Courier New"/>
                <a:cs typeface="Courier New"/>
                <a:sym typeface="Courier New"/>
              </a:rPr>
              <a:t> */</a:t>
            </a:r>
          </a:p>
        </p:txBody>
      </p:sp>
      <p:sp>
        <p:nvSpPr>
          <p:cNvPr id="488" name="Shape 488"/>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rtl="0">
              <a:spcBef>
                <a:spcPts val="0"/>
              </a:spcBef>
              <a:buNone/>
            </a:pPr>
            <a:r>
              <a:rPr lang="en" dirty="0"/>
              <a:t>Stream - forEach()</a:t>
            </a:r>
          </a:p>
        </p:txBody>
      </p:sp>
    </p:spTree>
    <p:extLst>
      <p:ext uri="{BB962C8B-B14F-4D97-AF65-F5344CB8AC3E}">
        <p14:creationId xmlns:p14="http://schemas.microsoft.com/office/powerpoint/2010/main" val="417618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body" idx="4294967295"/>
          </p:nvPr>
        </p:nvSpPr>
        <p:spPr>
          <a:xfrm>
            <a:off x="304800" y="1905000"/>
            <a:ext cx="8609012" cy="4619625"/>
          </a:xfrm>
          <a:prstGeom prst="rect">
            <a:avLst/>
          </a:prstGeom>
        </p:spPr>
        <p:txBody>
          <a:bodyPr lIns="91425" tIns="91425" rIns="91425" bIns="91425" anchor="t" anchorCtr="0">
            <a:noAutofit/>
          </a:bodyPr>
          <a:lstStyle/>
          <a:p>
            <a:pPr rtl="0">
              <a:lnSpc>
                <a:spcPct val="115000"/>
              </a:lnSpc>
              <a:spcBef>
                <a:spcPts val="1100"/>
              </a:spcBef>
              <a:spcAft>
                <a:spcPts val="200"/>
              </a:spcAft>
              <a:buNone/>
            </a:pPr>
            <a:r>
              <a:rPr lang="en" dirty="0">
                <a:solidFill>
                  <a:schemeClr val="dk1"/>
                </a:solidFill>
              </a:rPr>
              <a:t>Converting stream to list</a:t>
            </a:r>
          </a:p>
          <a:p>
            <a:pPr marL="457200" indent="0" rtl="0">
              <a:lnSpc>
                <a:spcPct val="115000"/>
              </a:lnSpc>
              <a:spcBef>
                <a:spcPts val="1100"/>
              </a:spcBef>
              <a:spcAft>
                <a:spcPts val="200"/>
              </a:spcAft>
              <a:buNone/>
            </a:pPr>
            <a:r>
              <a:rPr lang="en" sz="2400" dirty="0">
                <a:solidFill>
                  <a:schemeClr val="dk1"/>
                </a:solidFill>
                <a:latin typeface="Courier New"/>
                <a:ea typeface="Courier New"/>
                <a:cs typeface="Courier New"/>
                <a:sym typeface="Courier New"/>
              </a:rPr>
              <a:t>List&lt;Integer&gt; numbers = </a:t>
            </a:r>
            <a:br>
              <a:rPr lang="en" sz="2400" dirty="0">
                <a:solidFill>
                  <a:schemeClr val="dk1"/>
                </a:solidFill>
                <a:latin typeface="Courier New"/>
                <a:ea typeface="Courier New"/>
                <a:cs typeface="Courier New"/>
                <a:sym typeface="Courier New"/>
              </a:rPr>
            </a:br>
            <a:r>
              <a:rPr lang="en" sz="2400" dirty="0">
                <a:solidFill>
                  <a:schemeClr val="dk1"/>
                </a:solidFill>
                <a:latin typeface="Courier New"/>
                <a:ea typeface="Courier New"/>
                <a:cs typeface="Courier New"/>
                <a:sym typeface="Courier New"/>
              </a:rPr>
              <a:t>	evenNumbers.collect(Collectors.toList());</a:t>
            </a:r>
          </a:p>
          <a:p>
            <a:pPr rtl="0">
              <a:lnSpc>
                <a:spcPct val="115000"/>
              </a:lnSpc>
              <a:spcBef>
                <a:spcPts val="1100"/>
              </a:spcBef>
              <a:spcAft>
                <a:spcPts val="200"/>
              </a:spcAft>
              <a:buNone/>
            </a:pPr>
            <a:r>
              <a:rPr lang="en" dirty="0">
                <a:solidFill>
                  <a:schemeClr val="dk1"/>
                </a:solidFill>
              </a:rPr>
              <a:t>Converting stream to array</a:t>
            </a:r>
          </a:p>
          <a:p>
            <a:pPr marL="457200" lvl="0" indent="0" rtl="0">
              <a:lnSpc>
                <a:spcPct val="115000"/>
              </a:lnSpc>
              <a:spcBef>
                <a:spcPts val="1100"/>
              </a:spcBef>
              <a:spcAft>
                <a:spcPts val="200"/>
              </a:spcAft>
              <a:buNone/>
            </a:pPr>
            <a:r>
              <a:rPr lang="en" sz="2400" dirty="0">
                <a:solidFill>
                  <a:schemeClr val="dk1"/>
                </a:solidFill>
                <a:latin typeface="Courier New"/>
                <a:ea typeface="Courier New"/>
                <a:cs typeface="Courier New"/>
                <a:sym typeface="Courier New"/>
              </a:rPr>
              <a:t>Integer[] numbers = </a:t>
            </a:r>
            <a:br>
              <a:rPr lang="en" sz="2400" dirty="0">
                <a:solidFill>
                  <a:schemeClr val="dk1"/>
                </a:solidFill>
                <a:latin typeface="Courier New"/>
                <a:ea typeface="Courier New"/>
                <a:cs typeface="Courier New"/>
                <a:sym typeface="Courier New"/>
              </a:rPr>
            </a:br>
            <a:r>
              <a:rPr lang="en" sz="2400" dirty="0">
                <a:solidFill>
                  <a:schemeClr val="dk1"/>
                </a:solidFill>
                <a:latin typeface="Courier New"/>
                <a:ea typeface="Courier New"/>
                <a:cs typeface="Courier New"/>
                <a:sym typeface="Courier New"/>
              </a:rPr>
              <a:t>	evenNumbers.toArray(Integer[]::new);</a:t>
            </a:r>
          </a:p>
        </p:txBody>
      </p:sp>
      <p:sp>
        <p:nvSpPr>
          <p:cNvPr id="496" name="Shape 496"/>
          <p:cNvSpPr txBox="1">
            <a:spLocks noGrp="1"/>
          </p:cNvSpPr>
          <p:nvPr>
            <p:ph type="title" idx="4294967295"/>
          </p:nvPr>
        </p:nvSpPr>
        <p:spPr>
          <a:xfrm>
            <a:off x="0" y="274638"/>
            <a:ext cx="8229600" cy="1522412"/>
          </a:xfrm>
          <a:prstGeom prst="rect">
            <a:avLst/>
          </a:prstGeom>
        </p:spPr>
        <p:txBody>
          <a:bodyPr lIns="91425" tIns="91425" rIns="91425" bIns="91425" anchor="t" anchorCtr="0">
            <a:noAutofit/>
          </a:bodyPr>
          <a:lstStyle/>
          <a:p>
            <a:pPr lvl="0">
              <a:spcBef>
                <a:spcPts val="0"/>
              </a:spcBef>
            </a:pPr>
            <a:r>
              <a:rPr lang="en" dirty="0"/>
              <a:t>Stream - </a:t>
            </a:r>
            <a:r>
              <a:rPr lang="en" dirty="0" smtClean="0"/>
              <a:t>COLLECT()</a:t>
            </a:r>
            <a:endParaRPr lang="en" dirty="0"/>
          </a:p>
        </p:txBody>
      </p:sp>
    </p:spTree>
    <p:extLst>
      <p:ext uri="{BB962C8B-B14F-4D97-AF65-F5344CB8AC3E}">
        <p14:creationId xmlns:p14="http://schemas.microsoft.com/office/powerpoint/2010/main" val="391966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java.util.stream.*</a:t>
            </a:r>
            <a:endParaRPr lang="en-US" dirty="0"/>
          </a:p>
        </p:txBody>
      </p:sp>
      <p:sp>
        <p:nvSpPr>
          <p:cNvPr id="2" name="Content Placeholder 1"/>
          <p:cNvSpPr>
            <a:spLocks noGrp="1"/>
          </p:cNvSpPr>
          <p:nvPr>
            <p:ph idx="1"/>
          </p:nvPr>
        </p:nvSpPr>
        <p:spPr>
          <a:xfrm>
            <a:off x="447472" y="1219200"/>
            <a:ext cx="8544128" cy="914400"/>
          </a:xfrm>
        </p:spPr>
        <p:txBody>
          <a:bodyPr>
            <a:normAutofit/>
          </a:bodyPr>
          <a:lstStyle/>
          <a:p>
            <a:r>
              <a:rPr lang="en-US" dirty="0" smtClean="0"/>
              <a:t>New package for </a:t>
            </a:r>
            <a:r>
              <a:rPr lang="en-US" b="1" dirty="0" smtClean="0">
                <a:solidFill>
                  <a:schemeClr val="accent3">
                    <a:lumMod val="75000"/>
                  </a:schemeClr>
                </a:solidFill>
              </a:rPr>
              <a:t>filter/map/reduce</a:t>
            </a:r>
            <a:r>
              <a:rPr lang="en-US" dirty="0" smtClean="0"/>
              <a:t> </a:t>
            </a:r>
            <a:r>
              <a:rPr lang="en-US" dirty="0"/>
              <a:t>transformations </a:t>
            </a:r>
            <a:r>
              <a:rPr lang="en-US" dirty="0" smtClean="0"/>
              <a:t>on streams</a:t>
            </a:r>
          </a:p>
          <a:p>
            <a:r>
              <a:rPr lang="en-US" dirty="0" smtClean="0"/>
              <a:t>Includes many useful built in </a:t>
            </a:r>
            <a:r>
              <a:rPr lang="en-US" b="1" dirty="0" smtClean="0">
                <a:solidFill>
                  <a:schemeClr val="bg2">
                    <a:lumMod val="75000"/>
                  </a:schemeClr>
                </a:solidFill>
              </a:rPr>
              <a:t>aggregate operations</a:t>
            </a:r>
          </a:p>
        </p:txBody>
      </p:sp>
      <p:sp>
        <p:nvSpPr>
          <p:cNvPr id="5" name="TextBox 4"/>
          <p:cNvSpPr txBox="1"/>
          <p:nvPr/>
        </p:nvSpPr>
        <p:spPr>
          <a:xfrm>
            <a:off x="1371600" y="2209800"/>
            <a:ext cx="5334000" cy="196977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a:t>int</a:t>
            </a:r>
            <a:r>
              <a:rPr lang="en-US" dirty="0"/>
              <a:t> </a:t>
            </a:r>
            <a:r>
              <a:rPr lang="en-US" dirty="0" err="1" smtClean="0"/>
              <a:t>avg</a:t>
            </a:r>
            <a:r>
              <a:rPr lang="en-US" dirty="0" smtClean="0"/>
              <a:t> </a:t>
            </a:r>
            <a:r>
              <a:rPr lang="en-US" dirty="0"/>
              <a:t>= </a:t>
            </a:r>
            <a:r>
              <a:rPr lang="en-US" dirty="0" err="1" smtClean="0"/>
              <a:t>Arrays.stream</a:t>
            </a:r>
            <a:r>
              <a:rPr lang="en-US" dirty="0" smtClean="0"/>
              <a:t>(</a:t>
            </a:r>
            <a:r>
              <a:rPr lang="en-US" dirty="0" err="1" smtClean="0"/>
              <a:t>personArr</a:t>
            </a:r>
            <a:r>
              <a:rPr lang="en-US" dirty="0" smtClean="0"/>
              <a:t>) </a:t>
            </a:r>
          </a:p>
          <a:p>
            <a:r>
              <a:rPr lang="en-US" dirty="0"/>
              <a:t>	</a:t>
            </a:r>
            <a:r>
              <a:rPr lang="en-US" dirty="0" smtClean="0"/>
              <a:t>.</a:t>
            </a:r>
            <a:r>
              <a:rPr lang="en-US" dirty="0"/>
              <a:t>filter(b -&gt; </a:t>
            </a:r>
            <a:r>
              <a:rPr lang="en-US" dirty="0" err="1" smtClean="0"/>
              <a:t>b.getGender</a:t>
            </a:r>
            <a:r>
              <a:rPr lang="en-US" dirty="0" smtClean="0"/>
              <a:t>() </a:t>
            </a:r>
            <a:r>
              <a:rPr lang="en-US" dirty="0"/>
              <a:t>== </a:t>
            </a:r>
            <a:r>
              <a:rPr lang="en-US" dirty="0" err="1" smtClean="0"/>
              <a:t>Gender.MALE</a:t>
            </a:r>
            <a:r>
              <a:rPr lang="en-US" dirty="0" smtClean="0"/>
              <a:t>) </a:t>
            </a:r>
          </a:p>
          <a:p>
            <a:r>
              <a:rPr lang="en-US" dirty="0"/>
              <a:t>	</a:t>
            </a:r>
            <a:r>
              <a:rPr lang="en-US" dirty="0" smtClean="0"/>
              <a:t>.</a:t>
            </a:r>
            <a:r>
              <a:rPr lang="en-US" dirty="0" err="1" smtClean="0"/>
              <a:t>mapToDouble</a:t>
            </a:r>
            <a:r>
              <a:rPr lang="en-US" dirty="0" smtClean="0"/>
              <a:t>(Person::</a:t>
            </a:r>
            <a:r>
              <a:rPr lang="en-US" dirty="0" err="1" smtClean="0"/>
              <a:t>getSalary</a:t>
            </a:r>
            <a:r>
              <a:rPr lang="en-US" dirty="0" smtClean="0"/>
              <a:t>)</a:t>
            </a:r>
          </a:p>
          <a:p>
            <a:r>
              <a:rPr lang="en-US" dirty="0"/>
              <a:t>	</a:t>
            </a:r>
            <a:r>
              <a:rPr lang="en-US" dirty="0" smtClean="0"/>
              <a:t> .average()</a:t>
            </a:r>
          </a:p>
          <a:p>
            <a:r>
              <a:rPr lang="en-US" dirty="0" smtClean="0"/>
              <a:t>	.</a:t>
            </a:r>
            <a:r>
              <a:rPr lang="en-US" dirty="0" err="1"/>
              <a:t>getAsDouble</a:t>
            </a:r>
            <a:r>
              <a:rPr lang="en-US" dirty="0"/>
              <a:t>()</a:t>
            </a:r>
            <a:r>
              <a:rPr lang="en-US" dirty="0" smtClean="0"/>
              <a:t>;</a:t>
            </a:r>
          </a:p>
          <a:p>
            <a:pPr algn="r"/>
            <a:r>
              <a:rPr lang="en-US" sz="1400" i="1" dirty="0" smtClean="0"/>
              <a:t>‘persons’ is a</a:t>
            </a:r>
            <a:r>
              <a:rPr lang="en-US" sz="1400" i="1" dirty="0"/>
              <a:t> </a:t>
            </a:r>
            <a:r>
              <a:rPr lang="en-US" sz="1400" i="1" dirty="0" smtClean="0"/>
              <a:t>Collection&lt;Person&gt;</a:t>
            </a:r>
            <a:endParaRPr lang="en-US" sz="1400" i="1" dirty="0"/>
          </a:p>
        </p:txBody>
      </p:sp>
    </p:spTree>
    <p:extLst>
      <p:ext uri="{BB962C8B-B14F-4D97-AF65-F5344CB8AC3E}">
        <p14:creationId xmlns:p14="http://schemas.microsoft.com/office/powerpoint/2010/main" val="105242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use Streams?</a:t>
            </a:r>
            <a:endParaRPr lang="en-US" dirty="0"/>
          </a:p>
        </p:txBody>
      </p:sp>
      <p:sp>
        <p:nvSpPr>
          <p:cNvPr id="2" name="Content Placeholder 1"/>
          <p:cNvSpPr>
            <a:spLocks noGrp="1"/>
          </p:cNvSpPr>
          <p:nvPr>
            <p:ph idx="1"/>
          </p:nvPr>
        </p:nvSpPr>
        <p:spPr>
          <a:xfrm>
            <a:off x="304800" y="1295400"/>
            <a:ext cx="8229600" cy="4713288"/>
          </a:xfrm>
        </p:spPr>
        <p:txBody>
          <a:bodyPr>
            <a:normAutofit/>
          </a:bodyPr>
          <a:lstStyle/>
          <a:p>
            <a:r>
              <a:rPr lang="en-US" dirty="0"/>
              <a:t>No </a:t>
            </a:r>
            <a:r>
              <a:rPr lang="en-US" dirty="0" smtClean="0"/>
              <a:t>storage</a:t>
            </a:r>
          </a:p>
          <a:p>
            <a:pPr lvl="1"/>
            <a:r>
              <a:rPr lang="en-US" dirty="0"/>
              <a:t>A stream is not a data structure that stores </a:t>
            </a:r>
            <a:r>
              <a:rPr lang="en-US" dirty="0" smtClean="0"/>
              <a:t>elements</a:t>
            </a:r>
          </a:p>
          <a:p>
            <a:pPr lvl="1"/>
            <a:r>
              <a:rPr lang="en-US" dirty="0"/>
              <a:t>it conveys elements from a </a:t>
            </a:r>
            <a:r>
              <a:rPr lang="en-US" dirty="0" smtClean="0"/>
              <a:t>source (</a:t>
            </a:r>
            <a:r>
              <a:rPr lang="en-US" dirty="0" err="1" smtClean="0"/>
              <a:t>Array,Collection,IO</a:t>
            </a:r>
            <a:r>
              <a:rPr lang="en-US" dirty="0" smtClean="0"/>
              <a:t> Channel </a:t>
            </a:r>
            <a:r>
              <a:rPr lang="en-US" dirty="0" err="1" smtClean="0"/>
              <a:t>etc</a:t>
            </a:r>
            <a:r>
              <a:rPr lang="en-US" dirty="0" smtClean="0"/>
              <a:t>) </a:t>
            </a:r>
            <a:r>
              <a:rPr lang="en-US" dirty="0"/>
              <a:t> through a </a:t>
            </a:r>
            <a:r>
              <a:rPr lang="en-US" b="1" dirty="0">
                <a:solidFill>
                  <a:schemeClr val="bg2">
                    <a:lumMod val="50000"/>
                  </a:schemeClr>
                </a:solidFill>
              </a:rPr>
              <a:t>pipeline</a:t>
            </a:r>
            <a:r>
              <a:rPr lang="en-US" dirty="0"/>
              <a:t> of computational </a:t>
            </a:r>
            <a:r>
              <a:rPr lang="en-US" dirty="0" smtClean="0"/>
              <a:t>operations</a:t>
            </a:r>
          </a:p>
          <a:p>
            <a:pPr lvl="1"/>
            <a:r>
              <a:rPr lang="en-US" dirty="0"/>
              <a:t>stream operation produces a </a:t>
            </a:r>
            <a:r>
              <a:rPr lang="en-US" dirty="0" smtClean="0"/>
              <a:t>result without </a:t>
            </a:r>
            <a:r>
              <a:rPr lang="en-US" dirty="0" err="1" smtClean="0">
                <a:solidFill>
                  <a:schemeClr val="bg2">
                    <a:lumMod val="50000"/>
                  </a:schemeClr>
                </a:solidFill>
              </a:rPr>
              <a:t>modifing</a:t>
            </a:r>
            <a:r>
              <a:rPr lang="en-US" dirty="0" smtClean="0"/>
              <a:t> </a:t>
            </a:r>
            <a:r>
              <a:rPr lang="en-US" dirty="0"/>
              <a:t>its source</a:t>
            </a:r>
          </a:p>
          <a:p>
            <a:r>
              <a:rPr lang="en-US" dirty="0" smtClean="0"/>
              <a:t>Functional </a:t>
            </a:r>
            <a:r>
              <a:rPr lang="en-US" dirty="0"/>
              <a:t>in </a:t>
            </a:r>
            <a:r>
              <a:rPr lang="en-US" dirty="0" smtClean="0"/>
              <a:t>nature</a:t>
            </a:r>
          </a:p>
          <a:p>
            <a:pPr lvl="1"/>
            <a:r>
              <a:rPr lang="en-US" sz="2100" dirty="0" smtClean="0"/>
              <a:t>Enable Functional way </a:t>
            </a:r>
            <a:r>
              <a:rPr lang="en-US" sz="2100" dirty="0"/>
              <a:t>of Working with </a:t>
            </a:r>
            <a:r>
              <a:rPr lang="en-US" sz="2100" dirty="0" smtClean="0"/>
              <a:t>Databases – Easy and elegant</a:t>
            </a:r>
            <a:endParaRPr lang="en-US" dirty="0" smtClean="0"/>
          </a:p>
          <a:p>
            <a:r>
              <a:rPr lang="en-US" dirty="0" smtClean="0"/>
              <a:t>Parallelism</a:t>
            </a:r>
          </a:p>
          <a:p>
            <a:pPr lvl="1"/>
            <a:r>
              <a:rPr lang="en-US" dirty="0" smtClean="0"/>
              <a:t>Streams facilitate </a:t>
            </a:r>
            <a:r>
              <a:rPr lang="en-US" dirty="0">
                <a:solidFill>
                  <a:schemeClr val="bg2">
                    <a:lumMod val="50000"/>
                  </a:schemeClr>
                </a:solidFill>
              </a:rPr>
              <a:t>parallel execution</a:t>
            </a:r>
            <a:r>
              <a:rPr lang="en-US" dirty="0"/>
              <a:t> by reframing the computation as a pipeline of aggregate operations</a:t>
            </a:r>
            <a:endParaRPr lang="en-US" dirty="0" smtClean="0"/>
          </a:p>
          <a:p>
            <a:r>
              <a:rPr lang="en-US" dirty="0" smtClean="0"/>
              <a:t>Consumable</a:t>
            </a:r>
          </a:p>
          <a:p>
            <a:pPr lvl="1"/>
            <a:r>
              <a:rPr lang="en-US" dirty="0"/>
              <a:t>The elements </a:t>
            </a:r>
            <a:r>
              <a:rPr lang="en-US" dirty="0" smtClean="0"/>
              <a:t>are visited only </a:t>
            </a:r>
            <a:r>
              <a:rPr lang="en-US" dirty="0"/>
              <a:t>once during the life of a stream. </a:t>
            </a:r>
            <a:endParaRPr lang="en-US" dirty="0" smtClean="0"/>
          </a:p>
          <a:p>
            <a:pPr lvl="1"/>
            <a:r>
              <a:rPr lang="en-US" dirty="0" smtClean="0"/>
              <a:t>new </a:t>
            </a:r>
            <a:r>
              <a:rPr lang="en-US" dirty="0"/>
              <a:t>stream must be generated to revisit the same </a:t>
            </a:r>
            <a:r>
              <a:rPr lang="en-US" dirty="0" smtClean="0"/>
              <a:t>elements</a:t>
            </a:r>
          </a:p>
          <a:p>
            <a:pPr lvl="1"/>
            <a:endParaRPr lang="en-US" dirty="0"/>
          </a:p>
        </p:txBody>
      </p:sp>
    </p:spTree>
    <p:extLst>
      <p:ext uri="{BB962C8B-B14F-4D97-AF65-F5344CB8AC3E}">
        <p14:creationId xmlns:p14="http://schemas.microsoft.com/office/powerpoint/2010/main" val="87365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DATE TIME API</a:t>
            </a:r>
            <a:endParaRPr lang="en-US" dirty="0"/>
          </a:p>
        </p:txBody>
      </p:sp>
      <p:pic>
        <p:nvPicPr>
          <p:cNvPr id="9218" name="Picture 2" descr="http://1.f.ix.de/developer/imgs/06/1/2/2/6/6/1/8/aufmacher_ajax.pl-48422a3a0d939ebc.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200400"/>
            <a:ext cx="3780282"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69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4" name="Text Placeholder 3"/>
          <p:cNvSpPr>
            <a:spLocks noGrp="1"/>
          </p:cNvSpPr>
          <p:nvPr>
            <p:ph type="body" idx="1"/>
          </p:nvPr>
        </p:nvSpPr>
        <p:spPr/>
        <p:txBody>
          <a:bodyPr anchor="t">
            <a:normAutofit fontScale="62500" lnSpcReduction="20000"/>
          </a:bodyPr>
          <a:lstStyle/>
          <a:p>
            <a:r>
              <a:rPr lang="en-US" sz="1800" dirty="0"/>
              <a:t>Adds functional processing capability to Java.</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00600" y="3124200"/>
            <a:ext cx="3352800" cy="3338223"/>
          </a:xfrm>
        </p:spPr>
      </p:pic>
    </p:spTree>
    <p:extLst>
      <p:ext uri="{BB962C8B-B14F-4D97-AF65-F5344CB8AC3E}">
        <p14:creationId xmlns:p14="http://schemas.microsoft.com/office/powerpoint/2010/main" val="22541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2960" y="1100629"/>
            <a:ext cx="7520940" cy="1490172"/>
          </a:xfrm>
        </p:spPr>
        <p:txBody>
          <a:bodyPr/>
          <a:lstStyle/>
          <a:p>
            <a:pPr>
              <a:buFont typeface="Wingdings" pitchFamily="2" charset="2"/>
              <a:buChar char="Ø"/>
            </a:pPr>
            <a:r>
              <a:rPr lang="en-US" dirty="0" smtClean="0"/>
              <a:t>Drawbacks of old date-time API</a:t>
            </a:r>
          </a:p>
          <a:p>
            <a:pPr lvl="1"/>
            <a:r>
              <a:rPr lang="en-US" dirty="0" smtClean="0"/>
              <a:t>Not thread safe </a:t>
            </a:r>
          </a:p>
          <a:p>
            <a:pPr lvl="1"/>
            <a:r>
              <a:rPr lang="en-US" dirty="0" smtClean="0"/>
              <a:t>Poor design</a:t>
            </a:r>
          </a:p>
          <a:p>
            <a:pPr lvl="1"/>
            <a:r>
              <a:rPr lang="en-US" dirty="0"/>
              <a:t>Difficult time zone handling </a:t>
            </a:r>
          </a:p>
        </p:txBody>
      </p:sp>
      <p:sp>
        <p:nvSpPr>
          <p:cNvPr id="6" name="Title 2"/>
          <p:cNvSpPr>
            <a:spLocks noGrp="1"/>
          </p:cNvSpPr>
          <p:nvPr>
            <p:ph type="title"/>
          </p:nvPr>
        </p:nvSpPr>
        <p:spPr>
          <a:xfrm>
            <a:off x="822960" y="365760"/>
            <a:ext cx="7520940" cy="548640"/>
          </a:xfrm>
        </p:spPr>
        <p:txBody>
          <a:bodyPr/>
          <a:lstStyle/>
          <a:p>
            <a:r>
              <a:rPr lang="en-US" dirty="0" smtClean="0"/>
              <a:t>Date-Time Packages</a:t>
            </a:r>
            <a:endParaRPr lang="en-US" dirty="0"/>
          </a:p>
        </p:txBody>
      </p:sp>
      <p:sp>
        <p:nvSpPr>
          <p:cNvPr id="9" name="Rectangle 8"/>
          <p:cNvSpPr/>
          <p:nvPr/>
        </p:nvSpPr>
        <p:spPr>
          <a:xfrm>
            <a:off x="856593" y="2743200"/>
            <a:ext cx="7848600" cy="1200329"/>
          </a:xfrm>
          <a:prstGeom prst="rect">
            <a:avLst/>
          </a:prstGeom>
        </p:spPr>
        <p:txBody>
          <a:bodyPr wrap="square">
            <a:spAutoFit/>
          </a:bodyPr>
          <a:lstStyle/>
          <a:p>
            <a:pPr marL="285750" indent="-285750">
              <a:buFont typeface="Wingdings" pitchFamily="2" charset="2"/>
              <a:buChar char="Ø"/>
            </a:pPr>
            <a:r>
              <a:rPr lang="en-US" dirty="0"/>
              <a:t>Java 8 introduces a new date-time API under the package </a:t>
            </a:r>
            <a:r>
              <a:rPr lang="en-US" b="1" dirty="0" err="1"/>
              <a:t>java.time</a:t>
            </a:r>
            <a:r>
              <a:rPr lang="en-US" dirty="0"/>
              <a:t>. </a:t>
            </a:r>
          </a:p>
          <a:p>
            <a:endParaRPr lang="en-US" dirty="0"/>
          </a:p>
          <a:p>
            <a:r>
              <a:rPr lang="en-US" b="1" dirty="0"/>
              <a:t>Local</a:t>
            </a:r>
            <a:r>
              <a:rPr lang="en-US" dirty="0"/>
              <a:t> − Simplified date-time API with no complexity of </a:t>
            </a:r>
            <a:r>
              <a:rPr lang="en-US" dirty="0" err="1"/>
              <a:t>timezone</a:t>
            </a:r>
            <a:r>
              <a:rPr lang="en-US" dirty="0"/>
              <a:t> handling.</a:t>
            </a:r>
          </a:p>
          <a:p>
            <a:r>
              <a:rPr lang="en-US" b="1" dirty="0"/>
              <a:t>Zoned</a:t>
            </a:r>
            <a:r>
              <a:rPr lang="en-US" dirty="0"/>
              <a:t> − Specialized date-time API to deal with various </a:t>
            </a:r>
            <a:r>
              <a:rPr lang="en-US" dirty="0" err="1"/>
              <a:t>timezones</a:t>
            </a:r>
            <a:r>
              <a:rPr lang="en-US" dirty="0"/>
              <a:t>.</a:t>
            </a:r>
          </a:p>
        </p:txBody>
      </p:sp>
    </p:spTree>
    <p:extLst>
      <p:ext uri="{BB962C8B-B14F-4D97-AF65-F5344CB8AC3E}">
        <p14:creationId xmlns:p14="http://schemas.microsoft.com/office/powerpoint/2010/main" val="297789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81000"/>
            <a:ext cx="7520940" cy="548640"/>
          </a:xfrm>
        </p:spPr>
        <p:txBody>
          <a:bodyPr anchor="t"/>
          <a:lstStyle/>
          <a:p>
            <a:r>
              <a:rPr lang="en-US" dirty="0" smtClean="0"/>
              <a:t>Date-Time Packages</a:t>
            </a:r>
            <a:endParaRPr lang="en-US" dirty="0"/>
          </a:p>
        </p:txBody>
      </p:sp>
      <p:sp>
        <p:nvSpPr>
          <p:cNvPr id="2" name="Content Placeholder 1"/>
          <p:cNvSpPr>
            <a:spLocks noGrp="1"/>
          </p:cNvSpPr>
          <p:nvPr>
            <p:ph idx="1"/>
          </p:nvPr>
        </p:nvSpPr>
        <p:spPr>
          <a:xfrm>
            <a:off x="299545" y="1214122"/>
            <a:ext cx="2895600" cy="2209800"/>
          </a:xfrm>
        </p:spPr>
        <p:txBody>
          <a:bodyPr>
            <a:normAutofit/>
          </a:bodyPr>
          <a:lstStyle/>
          <a:p>
            <a:r>
              <a:rPr lang="en-US" dirty="0" err="1" smtClean="0"/>
              <a:t>JavaSE</a:t>
            </a:r>
            <a:r>
              <a:rPr lang="en-US" dirty="0" smtClean="0"/>
              <a:t> 6 </a:t>
            </a:r>
          </a:p>
          <a:p>
            <a:pPr lvl="1"/>
            <a:r>
              <a:rPr lang="en-US" dirty="0" smtClean="0"/>
              <a:t>Date</a:t>
            </a:r>
          </a:p>
          <a:p>
            <a:pPr lvl="1"/>
            <a:r>
              <a:rPr lang="en-US" dirty="0" smtClean="0"/>
              <a:t>Calendar</a:t>
            </a:r>
          </a:p>
          <a:p>
            <a:pPr lvl="1"/>
            <a:r>
              <a:rPr lang="en-US" dirty="0" err="1" smtClean="0"/>
              <a:t>DateFormat</a:t>
            </a:r>
            <a:endParaRPr lang="en-US" dirty="0" smtClean="0"/>
          </a:p>
          <a:p>
            <a:pPr lvl="1"/>
            <a:r>
              <a:rPr lang="en-US" dirty="0" err="1" smtClean="0"/>
              <a:t>TimeZone</a:t>
            </a:r>
            <a:endParaRPr lang="en-US" dirty="0" smtClean="0"/>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552575"/>
            <a:ext cx="45720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3429000" y="1143506"/>
            <a:ext cx="2362200" cy="456694"/>
          </a:xfrm>
          <a:prstGeom prst="rect">
            <a:avLst/>
          </a:prstGeom>
        </p:spPr>
        <p:txBody>
          <a:bodyPr vert="horz" lIns="91440" tIns="45720" rIns="91440" bIns="45720" rtlCol="0">
            <a:normAutofit fontScale="92500" lnSpcReduction="10000"/>
          </a:bodyPr>
          <a:lstStyle>
            <a:lvl1pPr marL="284163" marR="0" indent="-227013" algn="l" defTabSz="457200" rtl="0" eaLnBrk="1" fontAlgn="auto" latinLnBrk="0" hangingPunct="1">
              <a:lnSpc>
                <a:spcPct val="100000"/>
              </a:lnSpc>
              <a:spcBef>
                <a:spcPts val="672"/>
              </a:spcBef>
              <a:spcAft>
                <a:spcPts val="0"/>
              </a:spcAft>
              <a:buClrTx/>
              <a:buSzPct val="110000"/>
              <a:buFont typeface="Wingdings 3" pitchFamily="18" charset="2"/>
              <a:buChar char=""/>
              <a:tabLst/>
              <a:defRPr sz="2800" b="0" i="0" kern="1200">
                <a:solidFill>
                  <a:schemeClr val="accent1">
                    <a:lumMod val="75000"/>
                  </a:schemeClr>
                </a:solidFill>
                <a:latin typeface="Calibri" pitchFamily="34" charset="0"/>
                <a:ea typeface="+mn-ea"/>
                <a:cs typeface="Arial"/>
              </a:defRPr>
            </a:lvl1pPr>
            <a:lvl2pPr marL="630238" marR="0" indent="-285750" algn="l" defTabSz="457200" rtl="0" eaLnBrk="1" fontAlgn="auto" latinLnBrk="0" hangingPunct="1">
              <a:lnSpc>
                <a:spcPct val="100000"/>
              </a:lnSpc>
              <a:spcBef>
                <a:spcPts val="480"/>
              </a:spcBef>
              <a:spcAft>
                <a:spcPts val="0"/>
              </a:spcAft>
              <a:buClrTx/>
              <a:buSzTx/>
              <a:buFont typeface="Arial" pitchFamily="34" charset="0"/>
              <a:buChar char="•"/>
              <a:tabLst/>
              <a:defRPr sz="2000" b="0" i="0" kern="1200">
                <a:solidFill>
                  <a:schemeClr val="tx1">
                    <a:lumMod val="60000"/>
                    <a:lumOff val="40000"/>
                  </a:schemeClr>
                </a:solidFill>
                <a:latin typeface="Calibri" pitchFamily="34" charset="0"/>
                <a:ea typeface="+mn-ea"/>
                <a:cs typeface="Arial"/>
              </a:defRPr>
            </a:lvl2pPr>
            <a:lvl3pPr marL="974725" indent="-284163" algn="l" defTabSz="457200" rtl="0" eaLnBrk="1" latinLnBrk="0" hangingPunct="1">
              <a:lnSpc>
                <a:spcPct val="100000"/>
              </a:lnSpc>
              <a:spcBef>
                <a:spcPts val="480"/>
              </a:spcBef>
              <a:spcAft>
                <a:spcPts val="0"/>
              </a:spcAft>
              <a:buClrTx/>
              <a:buFont typeface="Wingdings" pitchFamily="2" charset="2"/>
              <a:buChar char="§"/>
              <a:defRPr sz="1600" b="0" i="0" kern="1200" baseline="0">
                <a:solidFill>
                  <a:srgbClr val="0070C0"/>
                </a:solidFill>
                <a:latin typeface="Calibri" pitchFamily="34" charset="0"/>
                <a:ea typeface="+mn-ea"/>
                <a:cs typeface="Arial"/>
              </a:defRPr>
            </a:lvl3pPr>
            <a:lvl4pPr marL="1314450" indent="-285750" algn="l" defTabSz="457200" rtl="0" eaLnBrk="1" latinLnBrk="0" hangingPunct="1">
              <a:lnSpc>
                <a:spcPct val="100000"/>
              </a:lnSpc>
              <a:spcBef>
                <a:spcPts val="480"/>
              </a:spcBef>
              <a:spcAft>
                <a:spcPts val="0"/>
              </a:spcAft>
              <a:buClrTx/>
              <a:buFont typeface="Arial" pitchFamily="34" charset="0"/>
              <a:buChar char="•"/>
              <a:tabLst/>
              <a:defRPr sz="2000" b="0" i="0" kern="1200" baseline="0">
                <a:solidFill>
                  <a:schemeClr val="tx1">
                    <a:lumMod val="60000"/>
                    <a:lumOff val="40000"/>
                  </a:schemeClr>
                </a:solidFill>
                <a:latin typeface="Calibri" pitchFamily="34" charset="0"/>
                <a:ea typeface="+mn-ea"/>
                <a:cs typeface="Arial"/>
              </a:defRPr>
            </a:lvl4pPr>
            <a:lvl5pPr marL="1716088" marR="0" indent="-284163" algn="l" defTabSz="457200" rtl="0" eaLnBrk="1" fontAlgn="auto" latinLnBrk="0" hangingPunct="1">
              <a:lnSpc>
                <a:spcPct val="100000"/>
              </a:lnSpc>
              <a:spcBef>
                <a:spcPts val="480"/>
              </a:spcBef>
              <a:spcAft>
                <a:spcPts val="0"/>
              </a:spcAft>
              <a:buClrTx/>
              <a:buSzTx/>
              <a:buFont typeface="Arial" pitchFamily="34" charset="0"/>
              <a:buChar char="•"/>
              <a:tabLst/>
              <a:defRPr sz="2000" b="0" i="0" kern="1200" baseline="0">
                <a:solidFill>
                  <a:schemeClr val="tx1">
                    <a:lumMod val="60000"/>
                    <a:lumOff val="40000"/>
                  </a:schemeClr>
                </a:solidFill>
                <a:latin typeface="Calibri" pitchFamily="34" charset="0"/>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Java 8</a:t>
            </a:r>
            <a:endParaRPr lang="en-US" dirty="0"/>
          </a:p>
        </p:txBody>
      </p:sp>
    </p:spTree>
    <p:extLst>
      <p:ext uri="{BB962C8B-B14F-4D97-AF65-F5344CB8AC3E}">
        <p14:creationId xmlns:p14="http://schemas.microsoft.com/office/powerpoint/2010/main" val="542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520940" cy="548640"/>
          </a:xfrm>
        </p:spPr>
        <p:txBody>
          <a:bodyPr/>
          <a:lstStyle/>
          <a:p>
            <a:r>
              <a:rPr lang="en-US" dirty="0"/>
              <a:t>Local Data-Time API</a:t>
            </a:r>
            <a:br>
              <a:rPr lang="en-US" dirty="0"/>
            </a:b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0834" y="1100137"/>
            <a:ext cx="6255766" cy="559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291" y="4724400"/>
            <a:ext cx="358554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42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fade">
                                      <p:cBhvr>
                                        <p:cTn id="12"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520940" cy="548640"/>
          </a:xfrm>
        </p:spPr>
        <p:txBody>
          <a:bodyPr anchor="b"/>
          <a:lstStyle/>
          <a:p>
            <a:r>
              <a:rPr lang="en-US" dirty="0"/>
              <a:t>Zoned Data-Time API</a:t>
            </a:r>
            <a:br>
              <a:rPr lang="en-US" dirty="0"/>
            </a:b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910" y="1123156"/>
            <a:ext cx="7395085" cy="4439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635" y="5181600"/>
            <a:ext cx="5562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12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fade">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Concurrent </a:t>
            </a:r>
            <a:r>
              <a:rPr lang="en-US" dirty="0" err="1" smtClean="0"/>
              <a:t>HashMap</a:t>
            </a:r>
            <a:r>
              <a:rPr lang="en-US" dirty="0" smtClean="0"/>
              <a:t> Enhancements</a:t>
            </a:r>
            <a:endParaRPr lang="en-US" dirty="0"/>
          </a:p>
        </p:txBody>
      </p:sp>
      <p:sp>
        <p:nvSpPr>
          <p:cNvPr id="2" name="Content Placeholder 1"/>
          <p:cNvSpPr>
            <a:spLocks noGrp="1"/>
          </p:cNvSpPr>
          <p:nvPr>
            <p:ph idx="1"/>
          </p:nvPr>
        </p:nvSpPr>
        <p:spPr>
          <a:xfrm>
            <a:off x="304800" y="1457325"/>
            <a:ext cx="8229600" cy="4029075"/>
          </a:xfrm>
        </p:spPr>
        <p:txBody>
          <a:bodyPr/>
          <a:lstStyle/>
          <a:p>
            <a:r>
              <a:rPr lang="en-US" dirty="0" smtClean="0"/>
              <a:t>Streams &amp; Lambda expression based new methods</a:t>
            </a:r>
          </a:p>
          <a:p>
            <a:pPr lvl="1"/>
            <a:r>
              <a:rPr lang="en-US" dirty="0" err="1" smtClean="0"/>
              <a:t>forEach</a:t>
            </a:r>
            <a:r>
              <a:rPr lang="en-US" dirty="0" smtClean="0"/>
              <a:t> methods </a:t>
            </a:r>
          </a:p>
          <a:p>
            <a:pPr lvl="2"/>
            <a:r>
              <a:rPr lang="en-US" dirty="0" err="1" smtClean="0"/>
              <a:t>forEach</a:t>
            </a:r>
            <a:r>
              <a:rPr lang="en-US" dirty="0"/>
              <a:t>, </a:t>
            </a:r>
            <a:r>
              <a:rPr lang="en-US" dirty="0" err="1"/>
              <a:t>forEachKey</a:t>
            </a:r>
            <a:r>
              <a:rPr lang="en-US" dirty="0"/>
              <a:t>, </a:t>
            </a:r>
            <a:r>
              <a:rPr lang="en-US" dirty="0" err="1"/>
              <a:t>forEachValue</a:t>
            </a:r>
            <a:r>
              <a:rPr lang="en-US" dirty="0"/>
              <a:t>, and </a:t>
            </a:r>
            <a:r>
              <a:rPr lang="en-US" dirty="0" err="1"/>
              <a:t>forEachEntry</a:t>
            </a:r>
            <a:endParaRPr lang="en-US" dirty="0" smtClean="0"/>
          </a:p>
          <a:p>
            <a:pPr lvl="1"/>
            <a:r>
              <a:rPr lang="en-US" dirty="0" smtClean="0"/>
              <a:t>search methods</a:t>
            </a:r>
          </a:p>
          <a:p>
            <a:pPr lvl="2"/>
            <a:r>
              <a:rPr lang="en-US" dirty="0" smtClean="0"/>
              <a:t>search</a:t>
            </a:r>
            <a:r>
              <a:rPr lang="en-US" dirty="0"/>
              <a:t>, </a:t>
            </a:r>
            <a:r>
              <a:rPr lang="en-US" dirty="0" err="1"/>
              <a:t>searchKeys</a:t>
            </a:r>
            <a:r>
              <a:rPr lang="en-US" dirty="0"/>
              <a:t>, </a:t>
            </a:r>
            <a:r>
              <a:rPr lang="en-US" dirty="0" err="1"/>
              <a:t>searchValues</a:t>
            </a:r>
            <a:r>
              <a:rPr lang="en-US" dirty="0"/>
              <a:t>, and </a:t>
            </a:r>
            <a:r>
              <a:rPr lang="en-US" dirty="0" err="1"/>
              <a:t>searchEntries</a:t>
            </a:r>
            <a:endParaRPr lang="en-US" dirty="0" smtClean="0"/>
          </a:p>
          <a:p>
            <a:pPr lvl="1"/>
            <a:r>
              <a:rPr lang="en-US" dirty="0" smtClean="0"/>
              <a:t>reduction methods </a:t>
            </a:r>
          </a:p>
          <a:p>
            <a:pPr lvl="2"/>
            <a:r>
              <a:rPr lang="en-US" dirty="0" smtClean="0"/>
              <a:t>reduce</a:t>
            </a:r>
            <a:r>
              <a:rPr lang="en-US" dirty="0"/>
              <a:t>, </a:t>
            </a:r>
            <a:r>
              <a:rPr lang="en-US" dirty="0" err="1"/>
              <a:t>reduceToDouble</a:t>
            </a:r>
            <a:r>
              <a:rPr lang="en-US" dirty="0"/>
              <a:t>, </a:t>
            </a:r>
            <a:r>
              <a:rPr lang="en-US" dirty="0" err="1" smtClean="0"/>
              <a:t>reduceToLong</a:t>
            </a:r>
            <a:r>
              <a:rPr lang="en-US" dirty="0" smtClean="0"/>
              <a:t> …</a:t>
            </a:r>
            <a:r>
              <a:rPr lang="en-US" dirty="0"/>
              <a:t>  </a:t>
            </a:r>
          </a:p>
        </p:txBody>
      </p:sp>
      <p:sp>
        <p:nvSpPr>
          <p:cNvPr id="5" name="TextBox 4"/>
          <p:cNvSpPr txBox="1"/>
          <p:nvPr/>
        </p:nvSpPr>
        <p:spPr>
          <a:xfrm>
            <a:off x="457200" y="5791200"/>
            <a:ext cx="8229600" cy="369332"/>
          </a:xfrm>
          <a:prstGeom prst="rect">
            <a:avLst/>
          </a:prstGeom>
          <a:noFill/>
        </p:spPr>
        <p:txBody>
          <a:bodyPr wrap="square" rtlCol="0">
            <a:spAutoFit/>
          </a:bodyPr>
          <a:lstStyle/>
          <a:p>
            <a:r>
              <a:rPr lang="en-US" b="1" i="1" dirty="0" smtClean="0"/>
              <a:t>-&gt; </a:t>
            </a:r>
            <a:r>
              <a:rPr lang="en-US" b="1" i="1" dirty="0" err="1" smtClean="0"/>
              <a:t>ConcurrentHashMaps</a:t>
            </a:r>
            <a:r>
              <a:rPr lang="en-US" b="1" i="1" dirty="0" smtClean="0"/>
              <a:t> </a:t>
            </a:r>
            <a:r>
              <a:rPr lang="en-US" b="1" i="1" dirty="0"/>
              <a:t>(and classes built from them) are </a:t>
            </a:r>
            <a:r>
              <a:rPr lang="en-US" b="1" i="1" dirty="0" smtClean="0"/>
              <a:t>more </a:t>
            </a:r>
            <a:r>
              <a:rPr lang="en-US" b="1" i="1" dirty="0"/>
              <a:t>useful as </a:t>
            </a:r>
            <a:r>
              <a:rPr lang="en-US" b="1" i="1" dirty="0" smtClean="0"/>
              <a:t>cache</a:t>
            </a:r>
            <a:endParaRPr lang="en-US" b="1" i="1" dirty="0"/>
          </a:p>
        </p:txBody>
      </p:sp>
    </p:spTree>
    <p:extLst>
      <p:ext uri="{BB962C8B-B14F-4D97-AF65-F5344CB8AC3E}">
        <p14:creationId xmlns:p14="http://schemas.microsoft.com/office/powerpoint/2010/main" val="80469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Annotations</a:t>
            </a:r>
            <a:endParaRPr lang="en-US" dirty="0"/>
          </a:p>
        </p:txBody>
      </p:sp>
      <p:sp>
        <p:nvSpPr>
          <p:cNvPr id="2" name="Content Placeholder 1"/>
          <p:cNvSpPr>
            <a:spLocks noGrp="1"/>
          </p:cNvSpPr>
          <p:nvPr>
            <p:ph idx="1"/>
          </p:nvPr>
        </p:nvSpPr>
        <p:spPr>
          <a:xfrm>
            <a:off x="304800" y="1457325"/>
            <a:ext cx="8458200" cy="3419475"/>
          </a:xfrm>
        </p:spPr>
        <p:txBody>
          <a:bodyPr/>
          <a:lstStyle/>
          <a:p>
            <a:r>
              <a:rPr lang="en-US" dirty="0" smtClean="0"/>
              <a:t>Repeating Annotations</a:t>
            </a:r>
          </a:p>
          <a:p>
            <a:pPr lvl="1"/>
            <a:r>
              <a:rPr lang="en-US" dirty="0"/>
              <a:t>provide the ability to apply the same annotation type more than once to the same declaration</a:t>
            </a:r>
            <a:endParaRPr lang="en-US" dirty="0" smtClean="0"/>
          </a:p>
          <a:p>
            <a:r>
              <a:rPr lang="en-US" dirty="0" smtClean="0"/>
              <a:t>Type Annotations</a:t>
            </a:r>
          </a:p>
          <a:p>
            <a:pPr lvl="1"/>
            <a:r>
              <a:rPr lang="en-US" dirty="0"/>
              <a:t>provide the ability to apply an annotation anywhere a type is used, not just on a declaration. </a:t>
            </a:r>
            <a:endParaRPr lang="en-US" dirty="0" smtClean="0"/>
          </a:p>
          <a:p>
            <a:pPr lvl="1"/>
            <a:r>
              <a:rPr lang="en-US" dirty="0" smtClean="0"/>
              <a:t>Used </a:t>
            </a:r>
            <a:r>
              <a:rPr lang="en-US" dirty="0"/>
              <a:t>with a pluggable type system, </a:t>
            </a:r>
            <a:endParaRPr lang="en-US" dirty="0" smtClean="0"/>
          </a:p>
          <a:p>
            <a:pPr lvl="1"/>
            <a:r>
              <a:rPr lang="en-US" dirty="0" smtClean="0"/>
              <a:t>this </a:t>
            </a:r>
            <a:r>
              <a:rPr lang="en-US" dirty="0"/>
              <a:t>feature enables improved type checking of your code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809821"/>
            <a:ext cx="4104154"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799" y="4809821"/>
            <a:ext cx="4356801"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43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fade">
                                      <p:cBhvr>
                                        <p:cTn id="29" dur="500"/>
                                        <p:tgtEl>
                                          <p:spTgt spid="2050"/>
                                        </p:tgtEl>
                                      </p:cBhvr>
                                    </p:animEffect>
                                  </p:childTnLst>
                                </p:cTn>
                              </p:par>
                              <p:par>
                                <p:cTn id="30" presetID="10" presetClass="entr" presetSubtype="0" fill="hold" nodeType="withEffect">
                                  <p:stCondLst>
                                    <p:cond delay="0"/>
                                  </p:stCondLst>
                                  <p:childTnLst>
                                    <p:set>
                                      <p:cBhvr>
                                        <p:cTn id="31" dur="1" fill="hold">
                                          <p:stCondLst>
                                            <p:cond delay="0"/>
                                          </p:stCondLst>
                                        </p:cTn>
                                        <p:tgtEl>
                                          <p:spTgt spid="2051"/>
                                        </p:tgtEl>
                                        <p:attrNameLst>
                                          <p:attrName>style.visibility</p:attrName>
                                        </p:attrNameLst>
                                      </p:cBhvr>
                                      <p:to>
                                        <p:strVal val="visible"/>
                                      </p:to>
                                    </p:set>
                                    <p:animEffect transition="in" filter="fade">
                                      <p:cBhvr>
                                        <p:cTn id="3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Nashorn</a:t>
            </a:r>
            <a:r>
              <a:rPr lang="en-US" dirty="0"/>
              <a:t> </a:t>
            </a:r>
            <a:r>
              <a:rPr lang="en-US" dirty="0" err="1"/>
              <a:t>Javascript</a:t>
            </a:r>
            <a:r>
              <a:rPr lang="en-US" dirty="0"/>
              <a:t> Engine</a:t>
            </a:r>
          </a:p>
        </p:txBody>
      </p:sp>
      <p:sp>
        <p:nvSpPr>
          <p:cNvPr id="2" name="Content Placeholder 1"/>
          <p:cNvSpPr>
            <a:spLocks noGrp="1"/>
          </p:cNvSpPr>
          <p:nvPr>
            <p:ph idx="1"/>
          </p:nvPr>
        </p:nvSpPr>
        <p:spPr>
          <a:xfrm>
            <a:off x="304800" y="1457325"/>
            <a:ext cx="8305800" cy="4713288"/>
          </a:xfrm>
        </p:spPr>
        <p:txBody>
          <a:bodyPr/>
          <a:lstStyle/>
          <a:p>
            <a:r>
              <a:rPr lang="en-US" dirty="0" smtClean="0"/>
              <a:t>Lightweight, high-performance script engine</a:t>
            </a:r>
          </a:p>
          <a:p>
            <a:r>
              <a:rPr lang="en-US" dirty="0" smtClean="0"/>
              <a:t>Implemented in Java by Oracle</a:t>
            </a:r>
          </a:p>
          <a:p>
            <a:r>
              <a:rPr lang="en-US" dirty="0" smtClean="0"/>
              <a:t>Replaces Mozilla Rhino </a:t>
            </a:r>
            <a:r>
              <a:rPr lang="en-US" dirty="0"/>
              <a:t>JavaScript </a:t>
            </a:r>
            <a:r>
              <a:rPr lang="en-US" dirty="0" smtClean="0"/>
              <a:t>interpreter</a:t>
            </a:r>
          </a:p>
          <a:p>
            <a:pPr lvl="1"/>
            <a:r>
              <a:rPr lang="en-US" dirty="0" smtClean="0"/>
              <a:t>Rhino </a:t>
            </a:r>
            <a:r>
              <a:rPr lang="en-US" dirty="0"/>
              <a:t>compiled all JavaScript code to </a:t>
            </a:r>
            <a:r>
              <a:rPr lang="en-US" dirty="0" err="1" smtClean="0"/>
              <a:t>bytecode</a:t>
            </a:r>
            <a:r>
              <a:rPr lang="en-US" dirty="0"/>
              <a:t> in generated </a:t>
            </a:r>
            <a:r>
              <a:rPr lang="en-US" dirty="0" smtClean="0"/>
              <a:t>class files. </a:t>
            </a:r>
          </a:p>
          <a:p>
            <a:pPr lvl="1"/>
            <a:r>
              <a:rPr lang="en-US" dirty="0" smtClean="0"/>
              <a:t>Compared to C implementation of </a:t>
            </a:r>
            <a:r>
              <a:rPr lang="en-US" dirty="0" err="1" smtClean="0"/>
              <a:t>Javascript</a:t>
            </a:r>
            <a:r>
              <a:rPr lang="en-US" dirty="0" smtClean="0"/>
              <a:t> run with JIT compilation, Rhino had better performance</a:t>
            </a:r>
          </a:p>
          <a:p>
            <a:pPr lvl="1"/>
            <a:r>
              <a:rPr lang="en-US" dirty="0" smtClean="0"/>
              <a:t>Rhino had memory leak since most JVMs don’t clean unused classes</a:t>
            </a:r>
          </a:p>
          <a:p>
            <a:r>
              <a:rPr lang="en-US" dirty="0" err="1" smtClean="0"/>
              <a:t>Nashorn</a:t>
            </a:r>
            <a:endParaRPr lang="en-US" dirty="0" smtClean="0"/>
          </a:p>
          <a:p>
            <a:pPr lvl="1"/>
            <a:r>
              <a:rPr lang="en-US" dirty="0" smtClean="0"/>
              <a:t>compiles scripts in </a:t>
            </a:r>
            <a:r>
              <a:rPr lang="en-US" dirty="0"/>
              <a:t>memory and passes </a:t>
            </a:r>
            <a:r>
              <a:rPr lang="en-US" dirty="0" err="1" smtClean="0"/>
              <a:t>bytecode</a:t>
            </a:r>
            <a:r>
              <a:rPr lang="en-US" dirty="0" smtClean="0"/>
              <a:t> directly to JVM</a:t>
            </a:r>
          </a:p>
          <a:p>
            <a:pPr marL="57150" indent="0">
              <a:buNone/>
            </a:pPr>
            <a:endParaRPr lang="en-US" dirty="0" smtClean="0"/>
          </a:p>
          <a:p>
            <a:endParaRPr lang="en-US" dirty="0"/>
          </a:p>
        </p:txBody>
      </p:sp>
    </p:spTree>
    <p:extLst>
      <p:ext uri="{BB962C8B-B14F-4D97-AF65-F5344CB8AC3E}">
        <p14:creationId xmlns:p14="http://schemas.microsoft.com/office/powerpoint/2010/main" val="406273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JDBC</a:t>
            </a:r>
            <a:endParaRPr lang="en-US" dirty="0"/>
          </a:p>
        </p:txBody>
      </p:sp>
      <p:sp>
        <p:nvSpPr>
          <p:cNvPr id="2" name="Content Placeholder 1"/>
          <p:cNvSpPr>
            <a:spLocks noGrp="1"/>
          </p:cNvSpPr>
          <p:nvPr>
            <p:ph idx="1"/>
          </p:nvPr>
        </p:nvSpPr>
        <p:spPr/>
        <p:txBody>
          <a:bodyPr/>
          <a:lstStyle/>
          <a:p>
            <a:r>
              <a:rPr lang="en-US" dirty="0"/>
              <a:t>The JDBC-ODBC Bridge has been </a:t>
            </a:r>
            <a:r>
              <a:rPr lang="en-US" dirty="0" smtClean="0"/>
              <a:t>removed</a:t>
            </a:r>
          </a:p>
          <a:p>
            <a:pPr lvl="1"/>
            <a:r>
              <a:rPr lang="en-US" dirty="0" smtClean="0"/>
              <a:t>Reason</a:t>
            </a:r>
          </a:p>
          <a:p>
            <a:pPr lvl="2"/>
            <a:r>
              <a:rPr lang="en-US" dirty="0"/>
              <a:t>The JDBC-ODBC Bridge </a:t>
            </a:r>
            <a:r>
              <a:rPr lang="en-US" dirty="0" smtClean="0"/>
              <a:t>had been non-supported product</a:t>
            </a:r>
          </a:p>
          <a:p>
            <a:pPr lvl="2"/>
            <a:r>
              <a:rPr lang="en-US" dirty="0" smtClean="0"/>
              <a:t>Was provided with only selected JDKs  and not included in JRE</a:t>
            </a:r>
          </a:p>
          <a:p>
            <a:pPr lvl="1"/>
            <a:r>
              <a:rPr lang="en-US" dirty="0" smtClean="0"/>
              <a:t>Alternate recommendation</a:t>
            </a:r>
          </a:p>
          <a:p>
            <a:pPr lvl="2"/>
            <a:r>
              <a:rPr lang="en-US" dirty="0" smtClean="0"/>
              <a:t>Use </a:t>
            </a:r>
            <a:r>
              <a:rPr lang="en-US" dirty="0"/>
              <a:t>a JDBC driver provided by the database vendor</a:t>
            </a:r>
            <a:endParaRPr lang="en-US" dirty="0" smtClean="0"/>
          </a:p>
          <a:p>
            <a:pPr lvl="2"/>
            <a:r>
              <a:rPr lang="en-US" dirty="0" smtClean="0"/>
              <a:t>If it was in use to with MS Access DB or Excel spreadsheet </a:t>
            </a:r>
            <a:r>
              <a:rPr lang="en-US" dirty="0" err="1" smtClean="0"/>
              <a:t>etc</a:t>
            </a:r>
            <a:r>
              <a:rPr lang="en-US" dirty="0" smtClean="0"/>
              <a:t>, could be replaced by pure java DB like H2, Java DB etc.</a:t>
            </a:r>
          </a:p>
          <a:p>
            <a:r>
              <a:rPr lang="en-US" dirty="0" smtClean="0"/>
              <a:t>JDBC 4.2</a:t>
            </a:r>
          </a:p>
          <a:p>
            <a:pPr lvl="1"/>
            <a:r>
              <a:rPr lang="en-US" dirty="0" smtClean="0"/>
              <a:t>Minor </a:t>
            </a:r>
            <a:r>
              <a:rPr lang="en-US" dirty="0"/>
              <a:t>enhancements to JDBC to improve usability and portability</a:t>
            </a:r>
            <a:endParaRPr lang="en-US" dirty="0" smtClean="0"/>
          </a:p>
          <a:p>
            <a:r>
              <a:rPr lang="en-US" dirty="0"/>
              <a:t>JDK 8 includes Java DB </a:t>
            </a:r>
            <a:r>
              <a:rPr lang="en-US" dirty="0" smtClean="0"/>
              <a:t>10.10</a:t>
            </a:r>
          </a:p>
          <a:p>
            <a:pPr lvl="1"/>
            <a:r>
              <a:rPr lang="en-US" dirty="0"/>
              <a:t>a version of the Apache Derby </a:t>
            </a:r>
            <a:r>
              <a:rPr lang="en-US" dirty="0" smtClean="0"/>
              <a:t>database (since Java 5)</a:t>
            </a:r>
            <a:endParaRPr lang="en-US" dirty="0"/>
          </a:p>
        </p:txBody>
      </p:sp>
    </p:spTree>
    <p:extLst>
      <p:ext uri="{BB962C8B-B14F-4D97-AF65-F5344CB8AC3E}">
        <p14:creationId xmlns:p14="http://schemas.microsoft.com/office/powerpoint/2010/main" val="261597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ThE</a:t>
            </a:r>
            <a:r>
              <a:rPr lang="en-US" dirty="0" smtClean="0"/>
              <a:t> END</a:t>
            </a:r>
            <a:endParaRPr lang="en-US" dirty="0"/>
          </a:p>
        </p:txBody>
      </p:sp>
      <p:pic>
        <p:nvPicPr>
          <p:cNvPr id="6" name="Shape 577"/>
          <p:cNvPicPr preferRelativeResize="0">
            <a:picLocks noGrp="1"/>
          </p:cNvPicPr>
          <p:nvPr>
            <p:ph idx="1"/>
          </p:nvPr>
        </p:nvPicPr>
        <p:blipFill>
          <a:blip r:embed="rId3">
            <a:alphaModFix/>
          </a:blip>
          <a:stretch>
            <a:fillRect/>
          </a:stretch>
        </p:blipFill>
        <p:spPr>
          <a:xfrm>
            <a:off x="1981200" y="1219200"/>
            <a:ext cx="5257800" cy="3657600"/>
          </a:xfrm>
          <a:prstGeom prst="rect">
            <a:avLst/>
          </a:prstGeom>
          <a:noFill/>
          <a:ln>
            <a:noFill/>
          </a:ln>
        </p:spPr>
      </p:pic>
    </p:spTree>
    <p:extLst>
      <p:ext uri="{BB962C8B-B14F-4D97-AF65-F5344CB8AC3E}">
        <p14:creationId xmlns:p14="http://schemas.microsoft.com/office/powerpoint/2010/main" val="310388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FX</a:t>
            </a:r>
            <a:endParaRPr lang="en-US" dirty="0"/>
          </a:p>
        </p:txBody>
      </p:sp>
      <p:sp>
        <p:nvSpPr>
          <p:cNvPr id="2" name="Content Placeholder 1"/>
          <p:cNvSpPr>
            <a:spLocks noGrp="1"/>
          </p:cNvSpPr>
          <p:nvPr>
            <p:ph idx="1"/>
          </p:nvPr>
        </p:nvSpPr>
        <p:spPr/>
        <p:txBody>
          <a:bodyPr>
            <a:normAutofit/>
          </a:bodyPr>
          <a:lstStyle/>
          <a:p>
            <a:r>
              <a:rPr lang="en-US" dirty="0" smtClean="0"/>
              <a:t>Enriched </a:t>
            </a:r>
            <a:r>
              <a:rPr lang="en-US" dirty="0"/>
              <a:t>3D Graphics features</a:t>
            </a:r>
            <a:endParaRPr lang="en-US" dirty="0" smtClean="0"/>
          </a:p>
          <a:p>
            <a:r>
              <a:rPr lang="en-US" dirty="0" smtClean="0"/>
              <a:t>New</a:t>
            </a:r>
            <a:r>
              <a:rPr lang="en-US" dirty="0"/>
              <a:t> </a:t>
            </a:r>
            <a:r>
              <a:rPr lang="en-US" dirty="0" err="1"/>
              <a:t>SwingNode</a:t>
            </a:r>
            <a:r>
              <a:rPr lang="en-US" dirty="0"/>
              <a:t> </a:t>
            </a:r>
            <a:r>
              <a:rPr lang="en-US" dirty="0" smtClean="0"/>
              <a:t>class</a:t>
            </a:r>
          </a:p>
          <a:p>
            <a:pPr lvl="1"/>
            <a:r>
              <a:rPr lang="en-US" dirty="0" err="1" smtClean="0"/>
              <a:t>SwingNode</a:t>
            </a:r>
            <a:r>
              <a:rPr lang="en-US" dirty="0" smtClean="0"/>
              <a:t> - enables embedding </a:t>
            </a:r>
            <a:r>
              <a:rPr lang="en-US" dirty="0"/>
              <a:t>Swing content into </a:t>
            </a:r>
            <a:r>
              <a:rPr lang="en-US" dirty="0" err="1"/>
              <a:t>JavaFX</a:t>
            </a:r>
            <a:r>
              <a:rPr lang="en-US" dirty="0"/>
              <a:t> </a:t>
            </a:r>
            <a:endParaRPr lang="en-US" dirty="0" smtClean="0"/>
          </a:p>
          <a:p>
            <a:pPr lvl="1"/>
            <a:r>
              <a:rPr lang="en-US" dirty="0" err="1" smtClean="0"/>
              <a:t>ScheduledService</a:t>
            </a:r>
            <a:r>
              <a:rPr lang="en-US" dirty="0" smtClean="0"/>
              <a:t> - </a:t>
            </a:r>
            <a:r>
              <a:rPr lang="en-US" dirty="0"/>
              <a:t>allows to automatically restart the service</a:t>
            </a:r>
            <a:endParaRPr lang="en-US" dirty="0" smtClean="0"/>
          </a:p>
          <a:p>
            <a:r>
              <a:rPr lang="en-US" dirty="0" smtClean="0"/>
              <a:t>Enhanced </a:t>
            </a:r>
            <a:r>
              <a:rPr lang="en-US" dirty="0"/>
              <a:t>text </a:t>
            </a:r>
            <a:r>
              <a:rPr lang="en-US" dirty="0" smtClean="0"/>
              <a:t>support</a:t>
            </a:r>
          </a:p>
          <a:p>
            <a:pPr lvl="1"/>
            <a:r>
              <a:rPr lang="en-US" b="1" dirty="0" smtClean="0">
                <a:solidFill>
                  <a:schemeClr val="bg2">
                    <a:lumMod val="50000"/>
                  </a:schemeClr>
                </a:solidFill>
              </a:rPr>
              <a:t>Hindi</a:t>
            </a:r>
            <a:r>
              <a:rPr lang="en-US" dirty="0" smtClean="0"/>
              <a:t> and Thai controls </a:t>
            </a:r>
          </a:p>
          <a:p>
            <a:pPr lvl="1"/>
            <a:r>
              <a:rPr lang="en-US" dirty="0"/>
              <a:t>New Styles - bi-directional </a:t>
            </a:r>
            <a:r>
              <a:rPr lang="en-US" dirty="0" smtClean="0"/>
              <a:t>text, multi-line </a:t>
            </a:r>
            <a:r>
              <a:rPr lang="en-US" dirty="0" err="1" smtClean="0"/>
              <a:t>etc</a:t>
            </a:r>
            <a:endParaRPr lang="en-US" dirty="0" smtClean="0"/>
          </a:p>
          <a:p>
            <a:r>
              <a:rPr lang="en-US" dirty="0" smtClean="0"/>
              <a:t>Now Compatible with ARM platforms</a:t>
            </a:r>
            <a:endParaRPr lang="en-US" dirty="0"/>
          </a:p>
        </p:txBody>
      </p:sp>
      <p:sp>
        <p:nvSpPr>
          <p:cNvPr id="4" name="Slide Number Placeholder 3"/>
          <p:cNvSpPr>
            <a:spLocks noGrp="1"/>
          </p:cNvSpPr>
          <p:nvPr>
            <p:ph type="sldNum" sz="quarter" idx="12"/>
          </p:nvPr>
        </p:nvSpPr>
        <p:spPr/>
        <p:txBody>
          <a:bodyPr/>
          <a:lstStyle/>
          <a:p>
            <a:fld id="{545D5931-4950-A64C-A895-021A92A9FD2F}" type="slidenum">
              <a:rPr lang="en-US" smtClean="0"/>
              <a:pPr/>
              <a:t>59</a:t>
            </a:fld>
            <a:endParaRPr lang="en-US" dirty="0"/>
          </a:p>
        </p:txBody>
      </p:sp>
    </p:spTree>
    <p:extLst>
      <p:ext uri="{BB962C8B-B14F-4D97-AF65-F5344CB8AC3E}">
        <p14:creationId xmlns:p14="http://schemas.microsoft.com/office/powerpoint/2010/main" val="45926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96" name="Shape 96"/>
          <p:cNvSpPr txBox="1">
            <a:spLocks noGrp="1"/>
          </p:cNvSpPr>
          <p:nvPr>
            <p:ph type="body" idx="4294967295"/>
          </p:nvPr>
        </p:nvSpPr>
        <p:spPr>
          <a:xfrm>
            <a:off x="514350" y="2570163"/>
            <a:ext cx="8629650" cy="468312"/>
          </a:xfrm>
          <a:prstGeom prst="rect">
            <a:avLst/>
          </a:prstGeom>
        </p:spPr>
        <p:txBody>
          <a:bodyPr lIns="91425" tIns="91425" rIns="91425" bIns="91425" anchor="t" anchorCtr="0">
            <a:noAutofit/>
          </a:bodyPr>
          <a:lstStyle/>
          <a:p>
            <a:pPr lvl="0" rtl="0">
              <a:lnSpc>
                <a:spcPct val="115000"/>
              </a:lnSpc>
              <a:spcBef>
                <a:spcPts val="0"/>
              </a:spcBef>
              <a:buNone/>
            </a:pPr>
            <a:r>
              <a:rPr lang="en" sz="1800" dirty="0">
                <a:solidFill>
                  <a:schemeClr val="dk1"/>
                </a:solidFill>
                <a:latin typeface="Courier New"/>
                <a:ea typeface="Courier New"/>
                <a:cs typeface="Courier New"/>
                <a:sym typeface="Courier New"/>
              </a:rPr>
              <a:t>(Person p1, Person p2) -&gt; p1.</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r>
              <a:rPr lang="en" sz="1800" dirty="0">
                <a:solidFill>
                  <a:srgbClr val="0000CC"/>
                </a:solidFill>
                <a:latin typeface="Courier New"/>
                <a:ea typeface="Courier New"/>
                <a:cs typeface="Courier New"/>
                <a:sym typeface="Courier New"/>
              </a:rPr>
              <a:t>compareTo</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p2.</a:t>
            </a:r>
            <a:r>
              <a:rPr lang="en" sz="1800" dirty="0">
                <a:solidFill>
                  <a:srgbClr val="0000CC"/>
                </a:solidFill>
                <a:latin typeface="Courier New"/>
                <a:ea typeface="Courier New"/>
                <a:cs typeface="Courier New"/>
                <a:sym typeface="Courier New"/>
              </a:rPr>
              <a:t>getAge</a:t>
            </a:r>
            <a:r>
              <a:rPr lang="en" sz="1800" b="1" dirty="0">
                <a:solidFill>
                  <a:schemeClr val="dk1"/>
                </a:solidFill>
                <a:latin typeface="Courier New"/>
                <a:ea typeface="Courier New"/>
                <a:cs typeface="Courier New"/>
                <a:sym typeface="Courier New"/>
              </a:rPr>
              <a:t>())</a:t>
            </a:r>
            <a:r>
              <a:rPr lang="en" sz="1800" dirty="0">
                <a:solidFill>
                  <a:schemeClr val="dk1"/>
                </a:solidFill>
                <a:latin typeface="Courier New"/>
                <a:ea typeface="Courier New"/>
                <a:cs typeface="Courier New"/>
                <a:sym typeface="Courier New"/>
              </a:rPr>
              <a:t>;</a:t>
            </a: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
        <p:nvSpPr>
          <p:cNvPr id="98" name="Shape 98"/>
          <p:cNvSpPr txBox="1">
            <a:spLocks noGrp="1"/>
          </p:cNvSpPr>
          <p:nvPr>
            <p:ph type="title" idx="4294967295"/>
          </p:nvPr>
        </p:nvSpPr>
        <p:spPr>
          <a:xfrm>
            <a:off x="-7883" y="304800"/>
            <a:ext cx="8229600" cy="1516063"/>
          </a:xfrm>
          <a:prstGeom prst="rect">
            <a:avLst/>
          </a:prstGeom>
        </p:spPr>
        <p:txBody>
          <a:bodyPr lIns="91425" tIns="91425" rIns="91425" bIns="91425" anchor="t" anchorCtr="0">
            <a:noAutofit/>
          </a:bodyPr>
          <a:lstStyle/>
          <a:p>
            <a:pPr lvl="0" rtl="0">
              <a:spcBef>
                <a:spcPts val="0"/>
              </a:spcBef>
              <a:buNone/>
            </a:pPr>
            <a:r>
              <a:rPr lang="en" dirty="0"/>
              <a:t>Lambda Expression</a:t>
            </a:r>
          </a:p>
        </p:txBody>
      </p:sp>
      <p:sp>
        <p:nvSpPr>
          <p:cNvPr id="99" name="Shape 99"/>
          <p:cNvSpPr txBox="1"/>
          <p:nvPr/>
        </p:nvSpPr>
        <p:spPr>
          <a:xfrm>
            <a:off x="405175" y="4186825"/>
            <a:ext cx="8281499" cy="21768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a:solidFill>
                <a:schemeClr val="dk1"/>
              </a:solidFill>
              <a:latin typeface="Courier New"/>
              <a:ea typeface="Courier New"/>
              <a:cs typeface="Courier New"/>
              <a:sym typeface="Courier New"/>
            </a:endParaRPr>
          </a:p>
          <a:p>
            <a:pPr lvl="0" rtl="0">
              <a:spcBef>
                <a:spcPts val="0"/>
              </a:spcBef>
              <a:buNone/>
            </a:pPr>
            <a:endParaRPr/>
          </a:p>
        </p:txBody>
      </p:sp>
      <p:grpSp>
        <p:nvGrpSpPr>
          <p:cNvPr id="100" name="Shape 100"/>
          <p:cNvGrpSpPr/>
          <p:nvPr/>
        </p:nvGrpSpPr>
        <p:grpSpPr>
          <a:xfrm>
            <a:off x="497550" y="3033400"/>
            <a:ext cx="2893800" cy="960200"/>
            <a:chOff x="497550" y="3033400"/>
            <a:chExt cx="2893800" cy="960200"/>
          </a:xfrm>
        </p:grpSpPr>
        <p:grpSp>
          <p:nvGrpSpPr>
            <p:cNvPr id="101" name="Shape 101"/>
            <p:cNvGrpSpPr/>
            <p:nvPr/>
          </p:nvGrpSpPr>
          <p:grpSpPr>
            <a:xfrm>
              <a:off x="497550" y="3033400"/>
              <a:ext cx="2893800" cy="332900"/>
              <a:chOff x="497550" y="2728600"/>
              <a:chExt cx="2893800" cy="332900"/>
            </a:xfrm>
          </p:grpSpPr>
          <p:cxnSp>
            <p:nvCxnSpPr>
              <p:cNvPr id="102" name="Shape 102"/>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03" name="Shape 103"/>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04" name="Shape 104"/>
            <p:cNvSpPr txBox="1"/>
            <p:nvPr/>
          </p:nvSpPr>
          <p:spPr>
            <a:xfrm>
              <a:off x="879000" y="3290100"/>
              <a:ext cx="2272499" cy="703500"/>
            </a:xfrm>
            <a:prstGeom prst="rect">
              <a:avLst/>
            </a:prstGeom>
            <a:noFill/>
            <a:ln>
              <a:noFill/>
            </a:ln>
          </p:spPr>
          <p:txBody>
            <a:bodyPr lIns="91425" tIns="91425" rIns="91425" bIns="91425" anchor="t" anchorCtr="0">
              <a:noAutofit/>
            </a:bodyPr>
            <a:lstStyle/>
            <a:p>
              <a:pPr>
                <a:spcBef>
                  <a:spcPts val="0"/>
                </a:spcBef>
                <a:buNone/>
              </a:pPr>
              <a:r>
                <a:rPr lang="en" sz="1800"/>
                <a:t>Lambda parameters</a:t>
              </a:r>
            </a:p>
          </p:txBody>
        </p:sp>
      </p:grpSp>
      <p:grpSp>
        <p:nvGrpSpPr>
          <p:cNvPr id="105" name="Shape 105"/>
          <p:cNvGrpSpPr/>
          <p:nvPr/>
        </p:nvGrpSpPr>
        <p:grpSpPr>
          <a:xfrm>
            <a:off x="3966382" y="3033400"/>
            <a:ext cx="4692296" cy="960187"/>
            <a:chOff x="3966382" y="3033400"/>
            <a:chExt cx="4692296" cy="960187"/>
          </a:xfrm>
        </p:grpSpPr>
        <p:grpSp>
          <p:nvGrpSpPr>
            <p:cNvPr id="106" name="Shape 106"/>
            <p:cNvGrpSpPr/>
            <p:nvPr/>
          </p:nvGrpSpPr>
          <p:grpSpPr>
            <a:xfrm>
              <a:off x="3966382" y="3033400"/>
              <a:ext cx="4692296" cy="332900"/>
              <a:chOff x="497550" y="2728600"/>
              <a:chExt cx="2893800" cy="332900"/>
            </a:xfrm>
          </p:grpSpPr>
          <p:cxnSp>
            <p:nvCxnSpPr>
              <p:cNvPr id="107" name="Shape 107"/>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08" name="Shape 108"/>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09" name="Shape 109"/>
            <p:cNvSpPr txBox="1"/>
            <p:nvPr/>
          </p:nvSpPr>
          <p:spPr>
            <a:xfrm>
              <a:off x="5356350" y="3290087"/>
              <a:ext cx="2272499" cy="703500"/>
            </a:xfrm>
            <a:prstGeom prst="rect">
              <a:avLst/>
            </a:prstGeom>
            <a:noFill/>
            <a:ln>
              <a:noFill/>
            </a:ln>
          </p:spPr>
          <p:txBody>
            <a:bodyPr lIns="91425" tIns="91425" rIns="91425" bIns="91425" anchor="t" anchorCtr="0">
              <a:noAutofit/>
            </a:bodyPr>
            <a:lstStyle/>
            <a:p>
              <a:pPr lvl="0" rtl="0">
                <a:spcBef>
                  <a:spcPts val="0"/>
                </a:spcBef>
                <a:buNone/>
              </a:pPr>
              <a:r>
                <a:rPr lang="en" sz="1800"/>
                <a:t>Lambda body</a:t>
              </a:r>
            </a:p>
          </p:txBody>
        </p:sp>
      </p:grpSp>
      <p:grpSp>
        <p:nvGrpSpPr>
          <p:cNvPr id="110" name="Shape 110"/>
          <p:cNvGrpSpPr/>
          <p:nvPr/>
        </p:nvGrpSpPr>
        <p:grpSpPr>
          <a:xfrm>
            <a:off x="3391024" y="1954300"/>
            <a:ext cx="1028575" cy="703499"/>
            <a:chOff x="3391024" y="1954300"/>
            <a:chExt cx="1028575" cy="703499"/>
          </a:xfrm>
        </p:grpSpPr>
        <p:grpSp>
          <p:nvGrpSpPr>
            <p:cNvPr id="111" name="Shape 111"/>
            <p:cNvGrpSpPr/>
            <p:nvPr/>
          </p:nvGrpSpPr>
          <p:grpSpPr>
            <a:xfrm rot="10800000" flipH="1">
              <a:off x="3523295" y="2324899"/>
              <a:ext cx="499759" cy="332900"/>
              <a:chOff x="497550" y="2728600"/>
              <a:chExt cx="2893800" cy="332900"/>
            </a:xfrm>
          </p:grpSpPr>
          <p:cxnSp>
            <p:nvCxnSpPr>
              <p:cNvPr id="112" name="Shape 112"/>
              <p:cNvCxnSpPr/>
              <p:nvPr/>
            </p:nvCxnSpPr>
            <p:spPr>
              <a:xfrm>
                <a:off x="497550" y="2728600"/>
                <a:ext cx="2893800" cy="2699"/>
              </a:xfrm>
              <a:prstGeom prst="straightConnector1">
                <a:avLst/>
              </a:prstGeom>
              <a:noFill/>
              <a:ln w="19050" cap="flat">
                <a:solidFill>
                  <a:schemeClr val="dk2"/>
                </a:solidFill>
                <a:prstDash val="solid"/>
                <a:round/>
                <a:headEnd type="none" w="lg" len="lg"/>
                <a:tailEnd type="none" w="lg" len="lg"/>
              </a:ln>
            </p:spPr>
          </p:cxnSp>
          <p:cxnSp>
            <p:nvCxnSpPr>
              <p:cNvPr id="113" name="Shape 113"/>
              <p:cNvCxnSpPr/>
              <p:nvPr/>
            </p:nvCxnSpPr>
            <p:spPr>
              <a:xfrm>
                <a:off x="1845800" y="2761200"/>
                <a:ext cx="0" cy="300300"/>
              </a:xfrm>
              <a:prstGeom prst="straightConnector1">
                <a:avLst/>
              </a:prstGeom>
              <a:noFill/>
              <a:ln w="19050" cap="flat">
                <a:solidFill>
                  <a:schemeClr val="dk2"/>
                </a:solidFill>
                <a:prstDash val="solid"/>
                <a:round/>
                <a:headEnd type="none" w="lg" len="lg"/>
                <a:tailEnd type="none" w="lg" len="lg"/>
              </a:ln>
            </p:spPr>
          </p:cxnSp>
        </p:grpSp>
        <p:sp>
          <p:nvSpPr>
            <p:cNvPr id="114" name="Shape 114"/>
            <p:cNvSpPr txBox="1"/>
            <p:nvPr/>
          </p:nvSpPr>
          <p:spPr>
            <a:xfrm>
              <a:off x="3391024" y="1954300"/>
              <a:ext cx="1028575" cy="468000"/>
            </a:xfrm>
            <a:prstGeom prst="rect">
              <a:avLst/>
            </a:prstGeom>
            <a:noFill/>
            <a:ln>
              <a:noFill/>
            </a:ln>
          </p:spPr>
          <p:txBody>
            <a:bodyPr lIns="91425" tIns="91425" rIns="91425" bIns="91425" anchor="t" anchorCtr="0">
              <a:noAutofit/>
            </a:bodyPr>
            <a:lstStyle/>
            <a:p>
              <a:pPr lvl="0" rtl="0">
                <a:spcBef>
                  <a:spcPts val="0"/>
                </a:spcBef>
                <a:buNone/>
              </a:pPr>
              <a:r>
                <a:rPr lang="en" sz="1800" dirty="0"/>
                <a:t>Arrow</a:t>
              </a:r>
            </a:p>
          </p:txBody>
        </p:sp>
      </p:grpSp>
      <p:sp>
        <p:nvSpPr>
          <p:cNvPr id="115" name="Shape 115"/>
          <p:cNvSpPr txBox="1"/>
          <p:nvPr/>
        </p:nvSpPr>
        <p:spPr>
          <a:xfrm>
            <a:off x="375175" y="4426925"/>
            <a:ext cx="8628900" cy="9603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dirty="0">
                <a:solidFill>
                  <a:schemeClr val="dk1"/>
                </a:solidFill>
              </a:rPr>
              <a:t>The basic syntax of a lambda is either</a:t>
            </a:r>
          </a:p>
          <a:p>
            <a:pPr lvl="0" rtl="0">
              <a:lnSpc>
                <a:spcPct val="115000"/>
              </a:lnSpc>
              <a:spcBef>
                <a:spcPts val="0"/>
              </a:spcBef>
              <a:buClr>
                <a:schemeClr val="dk1"/>
              </a:buClr>
              <a:buSzPct val="61111"/>
              <a:buFont typeface="Arial"/>
              <a:buNone/>
            </a:pPr>
            <a:r>
              <a:rPr lang="en" sz="1800" b="1" dirty="0">
                <a:solidFill>
                  <a:schemeClr val="dk1"/>
                </a:solidFill>
                <a:latin typeface="Courier New"/>
                <a:ea typeface="Courier New"/>
                <a:cs typeface="Courier New"/>
                <a:sym typeface="Courier New"/>
              </a:rPr>
              <a:t>(</a:t>
            </a:r>
            <a:r>
              <a:rPr lang="en" sz="1800" b="1" i="1" dirty="0">
                <a:solidFill>
                  <a:schemeClr val="dk1"/>
                </a:solidFill>
                <a:latin typeface="Courier New"/>
                <a:ea typeface="Courier New"/>
                <a:cs typeface="Courier New"/>
                <a:sym typeface="Courier New"/>
              </a:rPr>
              <a:t>parameters</a:t>
            </a:r>
            <a:r>
              <a:rPr lang="en" sz="1800" b="1" dirty="0">
                <a:solidFill>
                  <a:schemeClr val="dk1"/>
                </a:solidFill>
                <a:latin typeface="Courier New"/>
                <a:ea typeface="Courier New"/>
                <a:cs typeface="Courier New"/>
                <a:sym typeface="Courier New"/>
              </a:rPr>
              <a:t>) -&gt; </a:t>
            </a:r>
            <a:r>
              <a:rPr lang="en" sz="1800" b="1" i="1" dirty="0">
                <a:solidFill>
                  <a:schemeClr val="dk1"/>
                </a:solidFill>
                <a:latin typeface="Courier New"/>
                <a:ea typeface="Courier New"/>
                <a:cs typeface="Courier New"/>
                <a:sym typeface="Courier New"/>
              </a:rPr>
              <a:t>expression</a:t>
            </a:r>
          </a:p>
          <a:p>
            <a:pPr>
              <a:spcBef>
                <a:spcPts val="0"/>
              </a:spcBef>
              <a:buNone/>
            </a:pPr>
            <a:endParaRPr dirty="0"/>
          </a:p>
        </p:txBody>
      </p:sp>
      <p:sp>
        <p:nvSpPr>
          <p:cNvPr id="116" name="Shape 116"/>
          <p:cNvSpPr txBox="1"/>
          <p:nvPr/>
        </p:nvSpPr>
        <p:spPr>
          <a:xfrm>
            <a:off x="421350" y="5311025"/>
            <a:ext cx="8628900" cy="794099"/>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44000"/>
              <a:buFont typeface="Arial"/>
              <a:buNone/>
            </a:pPr>
            <a:r>
              <a:rPr lang="en" sz="2500">
                <a:solidFill>
                  <a:schemeClr val="dk1"/>
                </a:solidFill>
              </a:rPr>
              <a:t>or</a:t>
            </a:r>
          </a:p>
          <a:p>
            <a:pPr lvl="0" rtl="0">
              <a:lnSpc>
                <a:spcPct val="115000"/>
              </a:lnSpc>
              <a:spcBef>
                <a:spcPts val="0"/>
              </a:spcBef>
              <a:buClr>
                <a:schemeClr val="dk1"/>
              </a:buClr>
              <a:buSzPct val="61111"/>
              <a:buFont typeface="Arial"/>
              <a:buNone/>
            </a:pPr>
            <a:r>
              <a:rPr lang="en" sz="1800" b="1">
                <a:solidFill>
                  <a:schemeClr val="dk1"/>
                </a:solidFill>
                <a:latin typeface="Courier New"/>
                <a:ea typeface="Courier New"/>
                <a:cs typeface="Courier New"/>
                <a:sym typeface="Courier New"/>
              </a:rPr>
              <a:t>(</a:t>
            </a:r>
            <a:r>
              <a:rPr lang="en" sz="1800" b="1" i="1">
                <a:solidFill>
                  <a:schemeClr val="dk1"/>
                </a:solidFill>
                <a:latin typeface="Courier New"/>
                <a:ea typeface="Courier New"/>
                <a:cs typeface="Courier New"/>
                <a:sym typeface="Courier New"/>
              </a:rPr>
              <a:t>parameters</a:t>
            </a:r>
            <a:r>
              <a:rPr lang="en" sz="1800" b="1">
                <a:solidFill>
                  <a:schemeClr val="dk1"/>
                </a:solidFill>
                <a:latin typeface="Courier New"/>
                <a:ea typeface="Courier New"/>
                <a:cs typeface="Courier New"/>
                <a:sym typeface="Courier New"/>
              </a:rPr>
              <a:t>) -&gt; { </a:t>
            </a:r>
            <a:r>
              <a:rPr lang="en" sz="1800" b="1" i="1">
                <a:solidFill>
                  <a:schemeClr val="dk1"/>
                </a:solidFill>
                <a:latin typeface="Courier New"/>
                <a:ea typeface="Courier New"/>
                <a:cs typeface="Courier New"/>
                <a:sym typeface="Courier New"/>
              </a:rPr>
              <a:t>statements;</a:t>
            </a:r>
            <a:r>
              <a:rPr lang="en" sz="1800" b="1">
                <a:solidFill>
                  <a:schemeClr val="dk1"/>
                </a:solidFill>
                <a:latin typeface="Courier New"/>
                <a:ea typeface="Courier New"/>
                <a:cs typeface="Courier New"/>
                <a:sym typeface="Courier New"/>
              </a:rPr>
              <a:t> }</a:t>
            </a:r>
          </a:p>
          <a:p>
            <a:pPr>
              <a:spcBef>
                <a:spcPts val="0"/>
              </a:spcBef>
              <a:buNone/>
            </a:pPr>
            <a:endParaRPr/>
          </a:p>
        </p:txBody>
      </p:sp>
    </p:spTree>
    <p:extLst>
      <p:ext uri="{BB962C8B-B14F-4D97-AF65-F5344CB8AC3E}">
        <p14:creationId xmlns:p14="http://schemas.microsoft.com/office/powerpoint/2010/main" val="130079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1000"/>
                                        <p:tgtEl>
                                          <p:spTgt spid="9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1000"/>
                                        <p:tgtEl>
                                          <p:spTgt spid="10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24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fade">
                                      <p:cBhvr>
                                        <p:cTn id="21" dur="10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fade">
                                      <p:cBhvr>
                                        <p:cTn id="26" dur="1000"/>
                                        <p:tgtEl>
                                          <p:spTgt spid="1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 URL Permission</a:t>
            </a:r>
            <a:endParaRPr lang="en-US" dirty="0"/>
          </a:p>
        </p:txBody>
      </p:sp>
      <p:sp>
        <p:nvSpPr>
          <p:cNvPr id="2" name="Content Placeholder 1"/>
          <p:cNvSpPr>
            <a:spLocks noGrp="1"/>
          </p:cNvSpPr>
          <p:nvPr>
            <p:ph idx="1"/>
          </p:nvPr>
        </p:nvSpPr>
        <p:spPr>
          <a:xfrm>
            <a:off x="304800" y="1295400"/>
            <a:ext cx="8077200" cy="3657600"/>
          </a:xfrm>
        </p:spPr>
        <p:txBody>
          <a:bodyPr>
            <a:normAutofit/>
          </a:bodyPr>
          <a:lstStyle/>
          <a:p>
            <a:r>
              <a:rPr lang="en-US" dirty="0" err="1" smtClean="0"/>
              <a:t>URLPermission</a:t>
            </a:r>
            <a:r>
              <a:rPr lang="en-US" dirty="0"/>
              <a:t> Represents permission to access</a:t>
            </a:r>
          </a:p>
          <a:p>
            <a:pPr lvl="1"/>
            <a:r>
              <a:rPr lang="en-US" dirty="0"/>
              <a:t>a resource defined by </a:t>
            </a:r>
            <a:r>
              <a:rPr lang="en-US" dirty="0" err="1"/>
              <a:t>url</a:t>
            </a:r>
            <a:r>
              <a:rPr lang="en-US" dirty="0"/>
              <a:t> </a:t>
            </a:r>
          </a:p>
          <a:p>
            <a:pPr lvl="1"/>
            <a:r>
              <a:rPr lang="en-US" dirty="0"/>
              <a:t>for a given set of user-settable request methods and request </a:t>
            </a:r>
            <a:r>
              <a:rPr lang="en-US" dirty="0" smtClean="0"/>
              <a:t>headers</a:t>
            </a:r>
          </a:p>
          <a:p>
            <a:r>
              <a:rPr lang="en-US" dirty="0" err="1"/>
              <a:t>URLPermission</a:t>
            </a:r>
            <a:r>
              <a:rPr lang="en-US" dirty="0"/>
              <a:t>(String </a:t>
            </a:r>
            <a:r>
              <a:rPr lang="en-US" dirty="0" err="1" smtClean="0"/>
              <a:t>url_name</a:t>
            </a:r>
            <a:r>
              <a:rPr lang="en-US" dirty="0" smtClean="0"/>
              <a:t>, </a:t>
            </a:r>
            <a:r>
              <a:rPr lang="en-US" dirty="0"/>
              <a:t>String actions</a:t>
            </a:r>
            <a:r>
              <a:rPr lang="en-US" dirty="0" smtClean="0"/>
              <a:t>)</a:t>
            </a:r>
          </a:p>
          <a:p>
            <a:pPr lvl="1"/>
            <a:r>
              <a:rPr lang="en-US" dirty="0"/>
              <a:t>name of the permission is the </a:t>
            </a:r>
            <a:r>
              <a:rPr lang="en-US" dirty="0" err="1"/>
              <a:t>url</a:t>
            </a:r>
            <a:r>
              <a:rPr lang="en-US" dirty="0"/>
              <a:t> </a:t>
            </a:r>
            <a:r>
              <a:rPr lang="en-US" dirty="0" smtClean="0"/>
              <a:t>string</a:t>
            </a:r>
          </a:p>
          <a:p>
            <a:pPr lvl="2"/>
            <a:r>
              <a:rPr lang="en-US" dirty="0"/>
              <a:t>http://www.oracle.com/a/b/*</a:t>
            </a:r>
            <a:endParaRPr lang="en-US" dirty="0" smtClean="0"/>
          </a:p>
          <a:p>
            <a:pPr lvl="1"/>
            <a:r>
              <a:rPr lang="en-US" dirty="0"/>
              <a:t>actions string is a concatenation of the request methods and </a:t>
            </a:r>
            <a:r>
              <a:rPr lang="en-US" dirty="0" smtClean="0"/>
              <a:t>headers</a:t>
            </a:r>
          </a:p>
          <a:p>
            <a:pPr lvl="2"/>
            <a:r>
              <a:rPr lang="en-US" dirty="0"/>
              <a:t>"</a:t>
            </a:r>
            <a:r>
              <a:rPr lang="en-US" dirty="0" smtClean="0"/>
              <a:t>POST,GET,DELETE“</a:t>
            </a:r>
          </a:p>
          <a:p>
            <a:pPr lvl="2"/>
            <a:r>
              <a:rPr lang="en-US" dirty="0"/>
              <a:t>"</a:t>
            </a:r>
            <a:r>
              <a:rPr lang="en-US" dirty="0" smtClean="0"/>
              <a:t>POST,GET:Header1,Header2“</a:t>
            </a:r>
          </a:p>
          <a:p>
            <a:r>
              <a:rPr lang="en-US" dirty="0"/>
              <a:t>Examples of Path </a:t>
            </a:r>
            <a:r>
              <a:rPr lang="en-US" dirty="0" smtClean="0"/>
              <a:t>Matching </a:t>
            </a:r>
          </a:p>
          <a:p>
            <a:pPr lvl="1"/>
            <a:r>
              <a:rPr lang="en-US" dirty="0"/>
              <a:t>public </a:t>
            </a:r>
            <a:r>
              <a:rPr lang="en-US" dirty="0" err="1"/>
              <a:t>boolean</a:t>
            </a:r>
            <a:r>
              <a:rPr lang="en-US" dirty="0"/>
              <a:t> implies(Permission p)</a:t>
            </a:r>
          </a:p>
          <a:p>
            <a:pPr lvl="1"/>
            <a:endParaRPr lang="en-US" dirty="0"/>
          </a:p>
        </p:txBody>
      </p:sp>
      <p:sp>
        <p:nvSpPr>
          <p:cNvPr id="4" name="Slide Number Placeholder 3"/>
          <p:cNvSpPr>
            <a:spLocks noGrp="1"/>
          </p:cNvSpPr>
          <p:nvPr>
            <p:ph type="sldNum" sz="quarter" idx="12"/>
          </p:nvPr>
        </p:nvSpPr>
        <p:spPr/>
        <p:txBody>
          <a:bodyPr/>
          <a:lstStyle/>
          <a:p>
            <a:fld id="{545D5931-4950-A64C-A895-021A92A9FD2F}" type="slidenum">
              <a:rPr lang="en-US" smtClean="0"/>
              <a:pPr/>
              <a:t>60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3811693"/>
              </p:ext>
            </p:extLst>
          </p:nvPr>
        </p:nvGraphicFramePr>
        <p:xfrm>
          <a:off x="1447800" y="4897120"/>
          <a:ext cx="5791200" cy="1463040"/>
        </p:xfrm>
        <a:graphic>
          <a:graphicData uri="http://schemas.openxmlformats.org/drawingml/2006/table">
            <a:tbl>
              <a:tblPr firstRow="1" bandRow="1">
                <a:tableStyleId>{5C22544A-7EE6-4342-B048-85BDC9FD1C3A}</a:tableStyleId>
              </a:tblPr>
              <a:tblGrid>
                <a:gridCol w="1930400"/>
                <a:gridCol w="1574800"/>
                <a:gridCol w="2286000"/>
              </a:tblGrid>
              <a:tr h="294640">
                <a:tc>
                  <a:txBody>
                    <a:bodyPr/>
                    <a:lstStyle/>
                    <a:p>
                      <a:r>
                        <a:rPr lang="en-US" dirty="0" smtClean="0"/>
                        <a:t>This’s path</a:t>
                      </a:r>
                      <a:endParaRPr lang="en-US" dirty="0"/>
                    </a:p>
                  </a:txBody>
                  <a:tcPr/>
                </a:tc>
                <a:tc>
                  <a:txBody>
                    <a:bodyPr/>
                    <a:lstStyle/>
                    <a:p>
                      <a:r>
                        <a:rPr lang="en-US" dirty="0" smtClean="0"/>
                        <a:t>P’s path</a:t>
                      </a:r>
                      <a:endParaRPr lang="en-US" dirty="0"/>
                    </a:p>
                  </a:txBody>
                  <a:tcPr/>
                </a:tc>
                <a:tc>
                  <a:txBody>
                    <a:bodyPr/>
                    <a:lstStyle/>
                    <a:p>
                      <a:r>
                        <a:rPr lang="en-US" dirty="0" smtClean="0"/>
                        <a:t>Matches /implies</a:t>
                      </a:r>
                      <a:endParaRPr lang="en-US" dirty="0"/>
                    </a:p>
                  </a:txBody>
                  <a:tcPr/>
                </a:tc>
              </a:tr>
              <a:tr h="294640">
                <a:tc>
                  <a:txBody>
                    <a:bodyPr/>
                    <a:lstStyle/>
                    <a:p>
                      <a:r>
                        <a:rPr lang="en-US" dirty="0" smtClean="0"/>
                        <a:t>/a/b/*</a:t>
                      </a:r>
                      <a:endParaRPr lang="en-US" dirty="0"/>
                    </a:p>
                  </a:txBody>
                  <a:tcPr/>
                </a:tc>
                <a:tc>
                  <a:txBody>
                    <a:bodyPr/>
                    <a:lstStyle/>
                    <a:p>
                      <a:r>
                        <a:rPr lang="en-US" dirty="0" smtClean="0"/>
                        <a:t>/a/b/c</a:t>
                      </a:r>
                      <a:endParaRPr lang="en-US" dirty="0"/>
                    </a:p>
                  </a:txBody>
                  <a:tcPr/>
                </a:tc>
                <a:tc>
                  <a:txBody>
                    <a:bodyPr/>
                    <a:lstStyle/>
                    <a:p>
                      <a:r>
                        <a:rPr lang="en-US" dirty="0" smtClean="0"/>
                        <a:t>Yes</a:t>
                      </a:r>
                      <a:endParaRPr lang="en-US" dirty="0"/>
                    </a:p>
                  </a:txBody>
                  <a:tcPr/>
                </a:tc>
              </a:tr>
              <a:tr h="294640">
                <a:tc>
                  <a:txBody>
                    <a:bodyPr/>
                    <a:lstStyle/>
                    <a:p>
                      <a:r>
                        <a:rPr lang="en-US" dirty="0" smtClean="0"/>
                        <a:t>/a/b/*</a:t>
                      </a:r>
                      <a:endParaRPr lang="en-US" dirty="0"/>
                    </a:p>
                  </a:txBody>
                  <a:tcPr/>
                </a:tc>
                <a:tc>
                  <a:txBody>
                    <a:bodyPr/>
                    <a:lstStyle/>
                    <a:p>
                      <a:r>
                        <a:rPr lang="en-US" dirty="0" smtClean="0"/>
                        <a:t>/a/b/c/d</a:t>
                      </a:r>
                      <a:endParaRPr lang="en-US" dirty="0"/>
                    </a:p>
                  </a:txBody>
                  <a:tcPr/>
                </a:tc>
                <a:tc>
                  <a:txBody>
                    <a:bodyPr/>
                    <a:lstStyle/>
                    <a:p>
                      <a:r>
                        <a:rPr lang="en-US" dirty="0" smtClean="0"/>
                        <a:t>No</a:t>
                      </a:r>
                      <a:endParaRPr lang="en-US" dirty="0"/>
                    </a:p>
                  </a:txBody>
                  <a:tcPr/>
                </a:tc>
              </a:tr>
              <a:tr h="294640">
                <a:tc>
                  <a:txBody>
                    <a:bodyPr/>
                    <a:lstStyle/>
                    <a:p>
                      <a:r>
                        <a:rPr lang="en-US" dirty="0" smtClean="0"/>
                        <a:t>/a/b/-</a:t>
                      </a:r>
                      <a:endParaRPr lang="en-US" dirty="0"/>
                    </a:p>
                  </a:txBody>
                  <a:tcPr/>
                </a:tc>
                <a:tc>
                  <a:txBody>
                    <a:bodyPr/>
                    <a:lstStyle/>
                    <a:p>
                      <a:r>
                        <a:rPr lang="en-US" dirty="0" smtClean="0"/>
                        <a:t>/a/b/c/d/e</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262586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a:t>
            </a:r>
            <a:endParaRPr lang="en-US" dirty="0"/>
          </a:p>
        </p:txBody>
      </p:sp>
      <p:sp>
        <p:nvSpPr>
          <p:cNvPr id="2" name="Content Placeholder 1"/>
          <p:cNvSpPr>
            <a:spLocks noGrp="1"/>
          </p:cNvSpPr>
          <p:nvPr>
            <p:ph idx="1"/>
          </p:nvPr>
        </p:nvSpPr>
        <p:spPr/>
        <p:txBody>
          <a:bodyPr/>
          <a:lstStyle/>
          <a:p>
            <a:r>
              <a:rPr lang="en-US" dirty="0" err="1"/>
              <a:t>KeyStore</a:t>
            </a:r>
            <a:r>
              <a:rPr lang="en-US" dirty="0"/>
              <a:t> </a:t>
            </a:r>
            <a:r>
              <a:rPr lang="en-US" dirty="0" smtClean="0"/>
              <a:t>enhancements</a:t>
            </a:r>
          </a:p>
          <a:p>
            <a:pPr lvl="1"/>
            <a:r>
              <a:rPr lang="en-US" dirty="0"/>
              <a:t>new Domain </a:t>
            </a:r>
            <a:r>
              <a:rPr lang="en-US" dirty="0" err="1"/>
              <a:t>KeyStore</a:t>
            </a:r>
            <a:r>
              <a:rPr lang="en-US" dirty="0"/>
              <a:t> type </a:t>
            </a:r>
            <a:r>
              <a:rPr lang="en-US" dirty="0" err="1" smtClean="0"/>
              <a:t>java.security.DomainLoadStoreParameter</a:t>
            </a:r>
            <a:endParaRPr lang="en-US" dirty="0" smtClean="0"/>
          </a:p>
          <a:p>
            <a:pPr lvl="1"/>
            <a:r>
              <a:rPr lang="en-US" dirty="0"/>
              <a:t>new command option </a:t>
            </a:r>
            <a:r>
              <a:rPr lang="en-US" dirty="0" smtClean="0"/>
              <a:t>- </a:t>
            </a:r>
            <a:r>
              <a:rPr lang="en-US" dirty="0" err="1" smtClean="0"/>
              <a:t>importpassword</a:t>
            </a:r>
            <a:r>
              <a:rPr lang="en-US" dirty="0" smtClean="0"/>
              <a:t> </a:t>
            </a:r>
            <a:r>
              <a:rPr lang="en-US" dirty="0"/>
              <a:t>for the </a:t>
            </a:r>
            <a:r>
              <a:rPr lang="en-US" dirty="0" err="1"/>
              <a:t>keytool</a:t>
            </a:r>
            <a:r>
              <a:rPr lang="en-US" dirty="0"/>
              <a:t> </a:t>
            </a:r>
            <a:r>
              <a:rPr lang="en-US" dirty="0" smtClean="0"/>
              <a:t>utility</a:t>
            </a:r>
          </a:p>
          <a:p>
            <a:r>
              <a:rPr lang="en-US" dirty="0"/>
              <a:t>New variant of </a:t>
            </a:r>
            <a:r>
              <a:rPr lang="en-US" dirty="0" err="1"/>
              <a:t>AccessController.doPrivileged</a:t>
            </a:r>
            <a:r>
              <a:rPr lang="en-US" dirty="0"/>
              <a:t> </a:t>
            </a:r>
            <a:endParaRPr lang="en-US" dirty="0" smtClean="0"/>
          </a:p>
          <a:p>
            <a:pPr lvl="1"/>
            <a:r>
              <a:rPr lang="en-US" dirty="0" smtClean="0"/>
              <a:t>enables </a:t>
            </a:r>
            <a:r>
              <a:rPr lang="en-US" dirty="0"/>
              <a:t>code to assert a subset of its privileges, without preventing the full traversal of the stack to check for other </a:t>
            </a:r>
            <a:r>
              <a:rPr lang="en-US" dirty="0" smtClean="0"/>
              <a:t>permissions</a:t>
            </a:r>
          </a:p>
          <a:p>
            <a:r>
              <a:rPr lang="en-US" dirty="0" smtClean="0"/>
              <a:t>Support for</a:t>
            </a:r>
          </a:p>
          <a:p>
            <a:pPr lvl="1"/>
            <a:r>
              <a:rPr lang="en-US" dirty="0" smtClean="0"/>
              <a:t>Stronger algorithms for password-based encryption</a:t>
            </a:r>
          </a:p>
          <a:p>
            <a:pPr lvl="1"/>
            <a:r>
              <a:rPr lang="en-US" dirty="0" smtClean="0"/>
              <a:t>AEAD algorithms</a:t>
            </a:r>
          </a:p>
          <a:p>
            <a:pPr lvl="1"/>
            <a:r>
              <a:rPr lang="en-US" dirty="0"/>
              <a:t>SHA-224 Message Digests</a:t>
            </a:r>
          </a:p>
          <a:p>
            <a:pPr lvl="1"/>
            <a:r>
              <a:rPr lang="en-US" dirty="0" err="1"/>
              <a:t>rcache</a:t>
            </a:r>
            <a:r>
              <a:rPr lang="en-US" dirty="0"/>
              <a:t> Types in Kerberos 5 Replay Caching</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545D5931-4950-A64C-A895-021A92A9FD2F}" type="slidenum">
              <a:rPr lang="en-US" smtClean="0"/>
              <a:pPr/>
              <a:t>61</a:t>
            </a:fld>
            <a:endParaRPr lang="en-US" dirty="0"/>
          </a:p>
        </p:txBody>
      </p:sp>
    </p:spTree>
    <p:extLst>
      <p:ext uri="{BB962C8B-B14F-4D97-AF65-F5344CB8AC3E}">
        <p14:creationId xmlns:p14="http://schemas.microsoft.com/office/powerpoint/2010/main" val="171389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HotSpot</a:t>
            </a:r>
            <a:r>
              <a:rPr lang="en-US" dirty="0" smtClean="0"/>
              <a:t> VM</a:t>
            </a:r>
            <a:endParaRPr lang="en-US" dirty="0"/>
          </a:p>
        </p:txBody>
      </p:sp>
      <p:sp>
        <p:nvSpPr>
          <p:cNvPr id="2" name="Content Placeholder 1"/>
          <p:cNvSpPr>
            <a:spLocks noGrp="1"/>
          </p:cNvSpPr>
          <p:nvPr>
            <p:ph idx="1"/>
          </p:nvPr>
        </p:nvSpPr>
        <p:spPr/>
        <p:txBody>
          <a:bodyPr/>
          <a:lstStyle/>
          <a:p>
            <a:r>
              <a:rPr lang="en-US" dirty="0"/>
              <a:t>Leverage CPU Instructions for AES </a:t>
            </a:r>
            <a:r>
              <a:rPr lang="en-US" dirty="0" smtClean="0"/>
              <a:t>Cryptography  </a:t>
            </a:r>
          </a:p>
          <a:p>
            <a:pPr lvl="1"/>
            <a:r>
              <a:rPr lang="en-US" dirty="0" smtClean="0"/>
              <a:t>Intel </a:t>
            </a:r>
            <a:r>
              <a:rPr lang="en-US" dirty="0" err="1"/>
              <a:t>Westmere</a:t>
            </a:r>
            <a:r>
              <a:rPr lang="en-US" dirty="0"/>
              <a:t> hardware </a:t>
            </a:r>
            <a:r>
              <a:rPr lang="en-US" dirty="0" smtClean="0"/>
              <a:t>(2010 </a:t>
            </a:r>
            <a:r>
              <a:rPr lang="en-US" dirty="0"/>
              <a:t>or </a:t>
            </a:r>
            <a:r>
              <a:rPr lang="en-US" dirty="0" smtClean="0"/>
              <a:t>newer) has instruction set to support AES (Advanced </a:t>
            </a:r>
            <a:r>
              <a:rPr lang="en-US" dirty="0"/>
              <a:t>Encryption </a:t>
            </a:r>
            <a:r>
              <a:rPr lang="en-US" dirty="0" smtClean="0"/>
              <a:t>Standard)</a:t>
            </a:r>
          </a:p>
          <a:p>
            <a:pPr lvl="1"/>
            <a:r>
              <a:rPr lang="en-US" dirty="0" smtClean="0"/>
              <a:t>Syntax: </a:t>
            </a:r>
            <a:r>
              <a:rPr lang="en-US" dirty="0"/>
              <a:t>-XX:+</a:t>
            </a:r>
            <a:r>
              <a:rPr lang="en-US" dirty="0" err="1"/>
              <a:t>UseAES</a:t>
            </a:r>
            <a:r>
              <a:rPr lang="en-US" dirty="0"/>
              <a:t> -XX:+</a:t>
            </a:r>
            <a:r>
              <a:rPr lang="en-US" dirty="0" err="1" smtClean="0"/>
              <a:t>UseAESIntrinsics</a:t>
            </a:r>
            <a:endParaRPr lang="en-US" dirty="0" smtClean="0"/>
          </a:p>
          <a:p>
            <a:r>
              <a:rPr lang="en-US" dirty="0" smtClean="0"/>
              <a:t>JMC </a:t>
            </a:r>
            <a:r>
              <a:rPr lang="en-US" dirty="0"/>
              <a:t>5.3</a:t>
            </a:r>
          </a:p>
          <a:p>
            <a:pPr lvl="1"/>
            <a:r>
              <a:rPr lang="en-US" dirty="0"/>
              <a:t>JMC (Originally </a:t>
            </a:r>
            <a:r>
              <a:rPr lang="en-US" dirty="0" smtClean="0"/>
              <a:t>developed by </a:t>
            </a:r>
            <a:r>
              <a:rPr lang="en-US" dirty="0" err="1" smtClean="0"/>
              <a:t>JRockit</a:t>
            </a:r>
            <a:r>
              <a:rPr lang="en-US" dirty="0"/>
              <a:t>) is an advanced set of tools that enabling efficient JVM </a:t>
            </a:r>
            <a:r>
              <a:rPr lang="en-US" dirty="0" smtClean="0"/>
              <a:t>monitoring &amp; profiling</a:t>
            </a:r>
            <a:endParaRPr lang="en-US" dirty="0"/>
          </a:p>
          <a:p>
            <a:pPr lvl="1"/>
            <a:r>
              <a:rPr lang="en-US" dirty="0"/>
              <a:t>JMC is bundled with the </a:t>
            </a:r>
            <a:r>
              <a:rPr lang="en-US" dirty="0" err="1"/>
              <a:t>HotSpot</a:t>
            </a:r>
            <a:r>
              <a:rPr lang="en-US" dirty="0"/>
              <a:t> JVM starting from Java SE 7u40</a:t>
            </a:r>
          </a:p>
        </p:txBody>
      </p:sp>
      <p:sp>
        <p:nvSpPr>
          <p:cNvPr id="4" name="Slide Number Placeholder 3"/>
          <p:cNvSpPr>
            <a:spLocks noGrp="1"/>
          </p:cNvSpPr>
          <p:nvPr>
            <p:ph type="sldNum" sz="quarter" idx="12"/>
          </p:nvPr>
        </p:nvSpPr>
        <p:spPr/>
        <p:txBody>
          <a:bodyPr/>
          <a:lstStyle/>
          <a:p>
            <a:fld id="{545D5931-4950-A64C-A895-021A92A9FD2F}" type="slidenum">
              <a:rPr lang="en-US" smtClean="0"/>
              <a:pPr/>
              <a:t>62</a:t>
            </a:fld>
            <a:endParaRPr lang="en-US" dirty="0"/>
          </a:p>
        </p:txBody>
      </p:sp>
    </p:spTree>
    <p:extLst>
      <p:ext uri="{BB962C8B-B14F-4D97-AF65-F5344CB8AC3E}">
        <p14:creationId xmlns:p14="http://schemas.microsoft.com/office/powerpoint/2010/main" val="203606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a:t>
            </a:r>
            <a:endParaRPr lang="en-US" dirty="0"/>
          </a:p>
        </p:txBody>
      </p:sp>
      <p:sp>
        <p:nvSpPr>
          <p:cNvPr id="2" name="Content Placeholder 1"/>
          <p:cNvSpPr>
            <a:spLocks noGrp="1"/>
          </p:cNvSpPr>
          <p:nvPr>
            <p:ph idx="1"/>
          </p:nvPr>
        </p:nvSpPr>
        <p:spPr/>
        <p:txBody>
          <a:bodyPr/>
          <a:lstStyle/>
          <a:p>
            <a:r>
              <a:rPr lang="en-US" dirty="0" smtClean="0"/>
              <a:t>New Commands</a:t>
            </a:r>
          </a:p>
          <a:p>
            <a:pPr lvl="1"/>
            <a:r>
              <a:rPr lang="en-US" dirty="0" err="1" smtClean="0"/>
              <a:t>Jjs</a:t>
            </a:r>
            <a:r>
              <a:rPr lang="en-US" dirty="0" smtClean="0"/>
              <a:t> – invoke </a:t>
            </a:r>
            <a:r>
              <a:rPr lang="en-US" dirty="0" err="1" smtClean="0"/>
              <a:t>Nashorn</a:t>
            </a:r>
            <a:r>
              <a:rPr lang="en-US" dirty="0" smtClean="0"/>
              <a:t> java script engine</a:t>
            </a:r>
          </a:p>
          <a:p>
            <a:pPr lvl="1"/>
            <a:r>
              <a:rPr lang="en-US" dirty="0" smtClean="0"/>
              <a:t>Java – can launch </a:t>
            </a:r>
            <a:r>
              <a:rPr lang="en-US" dirty="0" err="1" smtClean="0"/>
              <a:t>JavaFX</a:t>
            </a:r>
            <a:r>
              <a:rPr lang="en-US" dirty="0" smtClean="0"/>
              <a:t> </a:t>
            </a:r>
          </a:p>
          <a:p>
            <a:pPr lvl="1"/>
            <a:r>
              <a:rPr lang="en-US" dirty="0" err="1" smtClean="0"/>
              <a:t>Jdeps</a:t>
            </a:r>
            <a:r>
              <a:rPr lang="en-US" dirty="0" smtClean="0"/>
              <a:t> -  analyze class files</a:t>
            </a:r>
          </a:p>
          <a:p>
            <a:r>
              <a:rPr lang="en-US" dirty="0"/>
              <a:t>Pack200 </a:t>
            </a:r>
            <a:endParaRPr lang="en-US" dirty="0" smtClean="0"/>
          </a:p>
          <a:p>
            <a:pPr lvl="1"/>
            <a:r>
              <a:rPr lang="en-US" dirty="0" smtClean="0"/>
              <a:t>Pack200 support </a:t>
            </a:r>
            <a:r>
              <a:rPr lang="en-US" dirty="0"/>
              <a:t>for Constant Pool Entries and New </a:t>
            </a:r>
            <a:r>
              <a:rPr lang="en-US" dirty="0" err="1"/>
              <a:t>Bytecodes</a:t>
            </a:r>
            <a:endParaRPr lang="en-US" dirty="0"/>
          </a:p>
        </p:txBody>
      </p:sp>
      <p:sp>
        <p:nvSpPr>
          <p:cNvPr id="4" name="Slide Number Placeholder 3"/>
          <p:cNvSpPr>
            <a:spLocks noGrp="1"/>
          </p:cNvSpPr>
          <p:nvPr>
            <p:ph type="sldNum" sz="quarter" idx="12"/>
          </p:nvPr>
        </p:nvSpPr>
        <p:spPr/>
        <p:txBody>
          <a:bodyPr/>
          <a:lstStyle/>
          <a:p>
            <a:fld id="{545D5931-4950-A64C-A895-021A92A9FD2F}" type="slidenum">
              <a:rPr lang="en-US" smtClean="0"/>
              <a:pPr/>
              <a:t>63</a:t>
            </a:fld>
            <a:endParaRPr lang="en-US" dirty="0"/>
          </a:p>
        </p:txBody>
      </p:sp>
    </p:spTree>
    <p:extLst>
      <p:ext uri="{BB962C8B-B14F-4D97-AF65-F5344CB8AC3E}">
        <p14:creationId xmlns:p14="http://schemas.microsoft.com/office/powerpoint/2010/main" val="352224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Shape 130"/>
          <p:cNvSpPr txBox="1">
            <a:spLocks noGrp="1"/>
          </p:cNvSpPr>
          <p:nvPr>
            <p:ph type="title" idx="4294967295"/>
          </p:nvPr>
        </p:nvSpPr>
        <p:spPr>
          <a:xfrm>
            <a:off x="0" y="280988"/>
            <a:ext cx="8229600" cy="1516062"/>
          </a:xfrm>
          <a:prstGeom prst="rect">
            <a:avLst/>
          </a:prstGeom>
        </p:spPr>
        <p:txBody>
          <a:bodyPr lIns="91425" tIns="91425" rIns="91425" bIns="91425" anchor="t" anchorCtr="0">
            <a:noAutofit/>
          </a:bodyPr>
          <a:lstStyle/>
          <a:p>
            <a:pPr lvl="0" rtl="0">
              <a:spcBef>
                <a:spcPts val="0"/>
              </a:spcBef>
              <a:buNone/>
            </a:pPr>
            <a:r>
              <a:rPr lang="en" dirty="0"/>
              <a:t>Lambda Expression</a:t>
            </a:r>
          </a:p>
        </p:txBody>
      </p:sp>
      <p:sp>
        <p:nvSpPr>
          <p:cNvPr id="128" name="Shape 128"/>
          <p:cNvSpPr txBox="1">
            <a:spLocks noGrp="1"/>
          </p:cNvSpPr>
          <p:nvPr>
            <p:ph type="body" idx="4294967295"/>
          </p:nvPr>
        </p:nvSpPr>
        <p:spPr>
          <a:xfrm>
            <a:off x="381000" y="1447800"/>
            <a:ext cx="8342313" cy="4148137"/>
          </a:xfrm>
          <a:prstGeom prst="rect">
            <a:avLst/>
          </a:prstGeom>
        </p:spPr>
        <p:txBody>
          <a:bodyPr lIns="91425" tIns="91425" rIns="91425" bIns="91425" anchor="t" anchorCtr="0">
            <a:noAutofit/>
          </a:bodyPr>
          <a:lstStyle/>
          <a:p>
            <a:pPr lvl="0" rtl="0">
              <a:lnSpc>
                <a:spcPct val="115000"/>
              </a:lnSpc>
              <a:spcBef>
                <a:spcPts val="0"/>
              </a:spcBef>
              <a:buNone/>
            </a:pPr>
            <a:r>
              <a:rPr lang="en" sz="2500" dirty="0">
                <a:solidFill>
                  <a:schemeClr val="dk1"/>
                </a:solidFill>
              </a:rPr>
              <a:t>Examples:</a:t>
            </a:r>
          </a:p>
          <a:p>
            <a:pPr marL="457200" marR="0" lvl="0" indent="-342900" algn="l" rtl="0">
              <a:lnSpc>
                <a:spcPct val="115000"/>
              </a:lnSpc>
              <a:spcBef>
                <a:spcPts val="0"/>
              </a:spcBef>
              <a:spcAft>
                <a:spcPts val="0"/>
              </a:spcAft>
              <a:buClr>
                <a:schemeClr val="dk1"/>
              </a:buClr>
              <a:buSzPct val="100000"/>
              <a:buFont typeface="Arial"/>
              <a:buAutoNum type="arabicPeriod"/>
            </a:pPr>
            <a:r>
              <a:rPr lang="en" sz="1800" b="1" dirty="0">
                <a:solidFill>
                  <a:schemeClr val="dk1"/>
                </a:solidFill>
                <a:latin typeface="Courier New"/>
                <a:ea typeface="Courier New"/>
                <a:cs typeface="Courier New"/>
                <a:sym typeface="Courier New"/>
              </a:rPr>
              <a:t>(String s) -&gt; s.</a:t>
            </a:r>
            <a:r>
              <a:rPr lang="en" sz="1800" dirty="0">
                <a:solidFill>
                  <a:srgbClr val="0000CC"/>
                </a:solidFill>
                <a:latin typeface="Courier New"/>
                <a:ea typeface="Courier New"/>
                <a:cs typeface="Courier New"/>
                <a:sym typeface="Courier New"/>
              </a:rPr>
              <a:t>length</a:t>
            </a:r>
            <a:r>
              <a:rPr lang="en" sz="1800" b="1" dirty="0">
                <a:solidFill>
                  <a:srgbClr val="000000"/>
                </a:solidFill>
                <a:latin typeface="Courier New"/>
                <a:ea typeface="Courier New"/>
                <a:cs typeface="Courier New"/>
                <a:sym typeface="Courier New"/>
              </a:rPr>
              <a:t>()</a:t>
            </a:r>
          </a:p>
          <a:p>
            <a:pPr marL="457200" lvl="0" indent="-342900" rtl="0">
              <a:lnSpc>
                <a:spcPct val="115000"/>
              </a:lnSpc>
              <a:spcBef>
                <a:spcPts val="0"/>
              </a:spcBef>
              <a:buClr>
                <a:schemeClr val="dk1"/>
              </a:buClr>
              <a:buSzPct val="100000"/>
              <a:buFont typeface="Arial"/>
              <a:buAutoNum type="arabicPeriod"/>
            </a:pPr>
            <a:r>
              <a:rPr lang="en" sz="1800" b="1" dirty="0">
                <a:solidFill>
                  <a:schemeClr val="dk1"/>
                </a:solidFill>
                <a:latin typeface="Courier New"/>
                <a:ea typeface="Courier New"/>
                <a:cs typeface="Courier New"/>
                <a:sym typeface="Courier New"/>
              </a:rPr>
              <a:t>(Person p) -&gt; p.</a:t>
            </a:r>
            <a:r>
              <a:rPr lang="en" sz="1800" dirty="0">
                <a:solidFill>
                  <a:srgbClr val="0000CC"/>
                </a:solidFill>
                <a:latin typeface="Courier New"/>
                <a:ea typeface="Courier New"/>
                <a:cs typeface="Courier New"/>
                <a:sym typeface="Courier New"/>
              </a:rPr>
              <a:t>getAge</a:t>
            </a:r>
            <a:r>
              <a:rPr lang="en" sz="1800" b="1" dirty="0">
                <a:solidFill>
                  <a:srgbClr val="000000"/>
                </a:solidFill>
                <a:latin typeface="Courier New"/>
                <a:ea typeface="Courier New"/>
                <a:cs typeface="Courier New"/>
                <a:sym typeface="Courier New"/>
              </a:rPr>
              <a:t>(</a:t>
            </a:r>
            <a:r>
              <a:rPr lang="en" sz="1800" b="1" dirty="0">
                <a:solidFill>
                  <a:schemeClr val="dk1"/>
                </a:solidFill>
                <a:latin typeface="Courier New"/>
                <a:ea typeface="Courier New"/>
                <a:cs typeface="Courier New"/>
                <a:sym typeface="Courier New"/>
              </a:rPr>
              <a:t>) &gt; 20</a:t>
            </a:r>
          </a:p>
          <a:p>
            <a:pPr marL="457200">
              <a:lnSpc>
                <a:spcPct val="115000"/>
              </a:lnSpc>
              <a:spcBef>
                <a:spcPts val="0"/>
              </a:spcBef>
              <a:buClr>
                <a:schemeClr val="dk1"/>
              </a:buClr>
              <a:buSzPct val="100000"/>
              <a:buFont typeface="Arial"/>
              <a:buAutoNum type="arabicPeriod"/>
            </a:pPr>
            <a:r>
              <a:rPr lang="en" sz="1800" b="1" dirty="0">
                <a:solidFill>
                  <a:schemeClr val="dk1"/>
                </a:solidFill>
                <a:latin typeface="Courier New"/>
                <a:ea typeface="Courier New"/>
                <a:cs typeface="Courier New"/>
                <a:sym typeface="Courier New"/>
              </a:rPr>
              <a:t>() -&gt; </a:t>
            </a:r>
            <a:r>
              <a:rPr lang="en" sz="1800" b="1" dirty="0" smtClean="0">
                <a:solidFill>
                  <a:schemeClr val="dk1"/>
                </a:solidFill>
                <a:latin typeface="Courier New"/>
                <a:ea typeface="Courier New"/>
                <a:cs typeface="Courier New"/>
                <a:sym typeface="Courier New"/>
              </a:rPr>
              <a:t>92  </a:t>
            </a:r>
          </a:p>
          <a:p>
            <a:pPr marL="457200">
              <a:lnSpc>
                <a:spcPct val="115000"/>
              </a:lnSpc>
              <a:spcBef>
                <a:spcPts val="0"/>
              </a:spcBef>
              <a:buClr>
                <a:schemeClr val="dk1"/>
              </a:buClr>
              <a:buSzPct val="100000"/>
              <a:buFont typeface="Arial"/>
              <a:buAutoNum type="arabicPeriod"/>
            </a:pPr>
            <a:r>
              <a:rPr lang="en-US" sz="1800" dirty="0">
                <a:solidFill>
                  <a:schemeClr val="dk1"/>
                </a:solidFill>
                <a:latin typeface="Courier New"/>
                <a:ea typeface="Courier New"/>
                <a:cs typeface="Courier New"/>
              </a:rPr>
              <a:t>() -&gt; </a:t>
            </a:r>
            <a:r>
              <a:rPr lang="en-US" sz="1800" dirty="0" err="1">
                <a:solidFill>
                  <a:schemeClr val="dk1"/>
                </a:solidFill>
                <a:latin typeface="Courier New"/>
                <a:ea typeface="Courier New"/>
                <a:cs typeface="Courier New"/>
              </a:rPr>
              <a:t>System.out.println</a:t>
            </a:r>
            <a:r>
              <a:rPr lang="en-US" sz="1800" dirty="0">
                <a:solidFill>
                  <a:schemeClr val="dk1"/>
                </a:solidFill>
                <a:latin typeface="Courier New"/>
                <a:ea typeface="Courier New"/>
                <a:cs typeface="Courier New"/>
              </a:rPr>
              <a:t>("Hello World</a:t>
            </a:r>
            <a:r>
              <a:rPr lang="en-US" sz="1800" dirty="0" smtClean="0">
                <a:solidFill>
                  <a:schemeClr val="dk1"/>
                </a:solidFill>
                <a:latin typeface="Courier New"/>
                <a:ea typeface="Courier New"/>
                <a:cs typeface="Courier New"/>
              </a:rPr>
              <a:t>");</a:t>
            </a:r>
          </a:p>
          <a:p>
            <a:pPr marL="457200">
              <a:lnSpc>
                <a:spcPct val="115000"/>
              </a:lnSpc>
              <a:spcBef>
                <a:spcPts val="0"/>
              </a:spcBef>
              <a:buClr>
                <a:schemeClr val="dk1"/>
              </a:buClr>
              <a:buSzPct val="100000"/>
              <a:buFont typeface="Arial"/>
              <a:buAutoNum type="arabicPeriod"/>
            </a:pPr>
            <a:r>
              <a:rPr lang="en" sz="1800" b="1" dirty="0" smtClean="0">
                <a:solidFill>
                  <a:schemeClr val="dk1"/>
                </a:solidFill>
                <a:latin typeface="Courier New"/>
                <a:ea typeface="Courier New"/>
                <a:cs typeface="Courier New"/>
                <a:sym typeface="Courier New"/>
              </a:rPr>
              <a:t>(</a:t>
            </a:r>
            <a:r>
              <a:rPr lang="en" sz="1800" b="1" dirty="0">
                <a:solidFill>
                  <a:srgbClr val="660000"/>
                </a:solidFill>
                <a:latin typeface="Courier New"/>
                <a:ea typeface="Courier New"/>
                <a:cs typeface="Courier New"/>
                <a:sym typeface="Courier New"/>
              </a:rPr>
              <a:t>int </a:t>
            </a:r>
            <a:r>
              <a:rPr lang="en" sz="1800" b="1" dirty="0">
                <a:solidFill>
                  <a:schemeClr val="dk1"/>
                </a:solidFill>
                <a:latin typeface="Courier New"/>
                <a:ea typeface="Courier New"/>
                <a:cs typeface="Courier New"/>
                <a:sym typeface="Courier New"/>
              </a:rPr>
              <a:t>x, </a:t>
            </a:r>
            <a:r>
              <a:rPr lang="en" sz="1800" b="1" dirty="0">
                <a:solidFill>
                  <a:srgbClr val="660000"/>
                </a:solidFill>
                <a:latin typeface="Courier New"/>
                <a:ea typeface="Courier New"/>
                <a:cs typeface="Courier New"/>
                <a:sym typeface="Courier New"/>
              </a:rPr>
              <a:t>int </a:t>
            </a:r>
            <a:r>
              <a:rPr lang="en" sz="1800" b="1" dirty="0">
                <a:solidFill>
                  <a:schemeClr val="dk1"/>
                </a:solidFill>
                <a:latin typeface="Courier New"/>
                <a:ea typeface="Courier New"/>
                <a:cs typeface="Courier New"/>
                <a:sym typeface="Courier New"/>
              </a:rPr>
              <a:t>y) -&gt; x + </a:t>
            </a:r>
            <a:r>
              <a:rPr lang="en" sz="1800" b="1" dirty="0" smtClean="0">
                <a:solidFill>
                  <a:schemeClr val="dk1"/>
                </a:solidFill>
                <a:latin typeface="Courier New"/>
                <a:ea typeface="Courier New"/>
                <a:cs typeface="Courier New"/>
                <a:sym typeface="Courier New"/>
              </a:rPr>
              <a:t>y</a:t>
            </a:r>
          </a:p>
          <a:p>
            <a:pPr marL="457200">
              <a:lnSpc>
                <a:spcPct val="115000"/>
              </a:lnSpc>
              <a:spcBef>
                <a:spcPts val="0"/>
              </a:spcBef>
              <a:buClr>
                <a:schemeClr val="dk1"/>
              </a:buClr>
              <a:buSzPct val="100000"/>
              <a:buFont typeface="Arial"/>
              <a:buAutoNum type="arabicPeriod"/>
            </a:pPr>
            <a:r>
              <a:rPr lang="en-US" sz="1800" dirty="0">
                <a:solidFill>
                  <a:schemeClr val="dk1"/>
                </a:solidFill>
                <a:latin typeface="Courier New"/>
                <a:ea typeface="Courier New"/>
                <a:cs typeface="Courier New"/>
              </a:rPr>
              <a:t>() -&gt; { return 3.1415 </a:t>
            </a:r>
            <a:r>
              <a:rPr lang="en-US" sz="1800" dirty="0" smtClean="0">
                <a:solidFill>
                  <a:schemeClr val="dk1"/>
                </a:solidFill>
                <a:latin typeface="Courier New"/>
                <a:ea typeface="Courier New"/>
                <a:cs typeface="Courier New"/>
              </a:rPr>
              <a:t>};</a:t>
            </a:r>
            <a:endParaRPr lang="en" sz="1800" b="1" dirty="0" smtClean="0">
              <a:solidFill>
                <a:schemeClr val="dk1"/>
              </a:solidFill>
              <a:latin typeface="Courier New"/>
              <a:ea typeface="Courier New"/>
              <a:cs typeface="Courier New"/>
              <a:sym typeface="Courier New"/>
            </a:endParaRPr>
          </a:p>
          <a:p>
            <a:pPr marL="457200" lvl="0">
              <a:lnSpc>
                <a:spcPct val="115000"/>
              </a:lnSpc>
              <a:spcBef>
                <a:spcPts val="0"/>
              </a:spcBef>
              <a:buClr>
                <a:schemeClr val="dk1"/>
              </a:buClr>
              <a:buSzPct val="100000"/>
              <a:buFont typeface="Arial"/>
              <a:buAutoNum type="arabicPeriod"/>
            </a:pPr>
            <a:r>
              <a:rPr lang="en" sz="1800" dirty="0" smtClean="0">
                <a:solidFill>
                  <a:schemeClr val="dk1"/>
                </a:solidFill>
                <a:latin typeface="Courier New"/>
                <a:ea typeface="Courier New"/>
                <a:cs typeface="Courier New"/>
                <a:sym typeface="Courier New"/>
              </a:rPr>
              <a:t>(</a:t>
            </a:r>
            <a:r>
              <a:rPr lang="en" sz="1800" dirty="0" smtClean="0">
                <a:solidFill>
                  <a:srgbClr val="660000"/>
                </a:solidFill>
                <a:latin typeface="Courier New"/>
                <a:ea typeface="Courier New"/>
                <a:cs typeface="Courier New"/>
                <a:sym typeface="Courier New"/>
              </a:rPr>
              <a:t>int </a:t>
            </a:r>
            <a:r>
              <a:rPr lang="en" sz="1800" dirty="0" smtClean="0">
                <a:solidFill>
                  <a:schemeClr val="dk1"/>
                </a:solidFill>
                <a:latin typeface="Courier New"/>
                <a:ea typeface="Courier New"/>
                <a:cs typeface="Courier New"/>
                <a:sym typeface="Courier New"/>
              </a:rPr>
              <a:t>x, </a:t>
            </a:r>
            <a:r>
              <a:rPr lang="en" sz="1800" dirty="0" smtClean="0">
                <a:solidFill>
                  <a:srgbClr val="660000"/>
                </a:solidFill>
                <a:latin typeface="Courier New"/>
                <a:ea typeface="Courier New"/>
                <a:cs typeface="Courier New"/>
                <a:sym typeface="Courier New"/>
              </a:rPr>
              <a:t>int </a:t>
            </a:r>
            <a:r>
              <a:rPr lang="en" sz="1800" dirty="0" smtClean="0">
                <a:solidFill>
                  <a:schemeClr val="dk1"/>
                </a:solidFill>
                <a:latin typeface="Courier New"/>
                <a:ea typeface="Courier New"/>
                <a:cs typeface="Courier New"/>
                <a:sym typeface="Courier New"/>
              </a:rPr>
              <a:t>y) -&gt; {</a:t>
            </a:r>
          </a:p>
          <a:p>
            <a:pPr marL="457200" lvl="0" indent="457200">
              <a:lnSpc>
                <a:spcPct val="115000"/>
              </a:lnSpc>
              <a:spcBef>
                <a:spcPts val="0"/>
              </a:spcBef>
              <a:buClr>
                <a:schemeClr val="dk1"/>
              </a:buClr>
              <a:buSzPct val="61111"/>
            </a:pPr>
            <a:r>
              <a:rPr lang="en" sz="1800" dirty="0" smtClean="0">
                <a:solidFill>
                  <a:schemeClr val="dk1"/>
                </a:solidFill>
                <a:latin typeface="Courier New"/>
                <a:ea typeface="Courier New"/>
                <a:cs typeface="Courier New"/>
                <a:sym typeface="Courier New"/>
              </a:rPr>
              <a:t>System.out.</a:t>
            </a:r>
            <a:r>
              <a:rPr lang="en" sz="1800" dirty="0" smtClean="0">
                <a:solidFill>
                  <a:srgbClr val="0000CC"/>
                </a:solidFill>
                <a:latin typeface="Courier New"/>
                <a:ea typeface="Courier New"/>
                <a:cs typeface="Courier New"/>
                <a:sym typeface="Courier New"/>
              </a:rPr>
              <a:t>println</a:t>
            </a:r>
            <a:r>
              <a:rPr lang="en" sz="1800" dirty="0" smtClean="0">
                <a:solidFill>
                  <a:schemeClr val="dk1"/>
                </a:solidFill>
                <a:latin typeface="Courier New"/>
                <a:ea typeface="Courier New"/>
                <a:cs typeface="Courier New"/>
                <a:sym typeface="Courier New"/>
              </a:rPr>
              <a:t>(“</a:t>
            </a:r>
            <a:r>
              <a:rPr lang="en" sz="1800" dirty="0" smtClean="0">
                <a:solidFill>
                  <a:srgbClr val="9E7BFF"/>
                </a:solidFill>
                <a:latin typeface="Courier New"/>
                <a:ea typeface="Courier New"/>
                <a:cs typeface="Courier New"/>
                <a:sym typeface="Courier New"/>
              </a:rPr>
              <a:t>Result:</a:t>
            </a:r>
            <a:r>
              <a:rPr lang="en" sz="1800" dirty="0" smtClean="0">
                <a:solidFill>
                  <a:schemeClr val="dk1"/>
                </a:solidFill>
                <a:latin typeface="Courier New"/>
                <a:ea typeface="Courier New"/>
                <a:cs typeface="Courier New"/>
                <a:sym typeface="Courier New"/>
              </a:rPr>
              <a:t>”);</a:t>
            </a:r>
          </a:p>
          <a:p>
            <a:pPr marL="457200" indent="457200">
              <a:lnSpc>
                <a:spcPct val="115000"/>
              </a:lnSpc>
              <a:spcBef>
                <a:spcPts val="0"/>
              </a:spcBef>
            </a:pPr>
            <a:r>
              <a:rPr lang="en" sz="1800" dirty="0" smtClean="0">
                <a:solidFill>
                  <a:schemeClr val="dk1"/>
                </a:solidFill>
                <a:latin typeface="Courier New"/>
                <a:ea typeface="Courier New"/>
                <a:cs typeface="Courier New"/>
                <a:sym typeface="Courier New"/>
              </a:rPr>
              <a:t>System.out.</a:t>
            </a:r>
            <a:r>
              <a:rPr lang="en" sz="1800" dirty="0" smtClean="0">
                <a:solidFill>
                  <a:srgbClr val="0000CC"/>
                </a:solidFill>
                <a:latin typeface="Courier New"/>
                <a:ea typeface="Courier New"/>
                <a:cs typeface="Courier New"/>
                <a:sym typeface="Courier New"/>
              </a:rPr>
              <a:t>println</a:t>
            </a:r>
            <a:r>
              <a:rPr lang="en" sz="1800" dirty="0" smtClean="0">
                <a:solidFill>
                  <a:schemeClr val="dk1"/>
                </a:solidFill>
                <a:latin typeface="Courier New"/>
                <a:ea typeface="Courier New"/>
                <a:cs typeface="Courier New"/>
                <a:sym typeface="Courier New"/>
              </a:rPr>
              <a:t>(x + y);</a:t>
            </a:r>
          </a:p>
          <a:p>
            <a:pPr marL="457200" indent="0">
              <a:lnSpc>
                <a:spcPct val="115000"/>
              </a:lnSpc>
              <a:spcBef>
                <a:spcPts val="0"/>
              </a:spcBef>
            </a:pPr>
            <a:r>
              <a:rPr lang="en" sz="1800" dirty="0" smtClean="0">
                <a:solidFill>
                  <a:schemeClr val="dk1"/>
                </a:solidFill>
                <a:latin typeface="Courier New"/>
                <a:ea typeface="Courier New"/>
                <a:cs typeface="Courier New"/>
                <a:sym typeface="Courier New"/>
              </a:rPr>
              <a:t>}</a:t>
            </a:r>
          </a:p>
          <a:p>
            <a:pPr marL="457200" indent="0">
              <a:lnSpc>
                <a:spcPct val="115000"/>
              </a:lnSpc>
              <a:spcBef>
                <a:spcPts val="0"/>
              </a:spcBef>
            </a:pPr>
            <a:endParaRPr lang="en" sz="1800" dirty="0">
              <a:solidFill>
                <a:schemeClr val="dk1"/>
              </a:solidFill>
              <a:latin typeface="Courier New"/>
              <a:ea typeface="Courier New"/>
              <a:cs typeface="Courier New"/>
              <a:sym typeface="Courier New"/>
            </a:endParaRPr>
          </a:p>
          <a:p>
            <a:pPr marL="457200" indent="0" rtl="0">
              <a:lnSpc>
                <a:spcPct val="115000"/>
              </a:lnSpc>
              <a:spcBef>
                <a:spcPts val="0"/>
              </a:spcBef>
              <a:buNone/>
            </a:pPr>
            <a:endParaRPr lang="en" sz="1800" b="1" dirty="0" smtClean="0">
              <a:solidFill>
                <a:schemeClr val="dk1"/>
              </a:solidFill>
              <a:latin typeface="Courier New"/>
              <a:ea typeface="Courier New"/>
              <a:cs typeface="Courier New"/>
              <a:sym typeface="Courier New"/>
            </a:endParaRPr>
          </a:p>
          <a:p>
            <a:pPr marL="457200" indent="0" rtl="0">
              <a:lnSpc>
                <a:spcPct val="115000"/>
              </a:lnSpc>
              <a:spcBef>
                <a:spcPts val="0"/>
              </a:spcBef>
              <a:buNone/>
            </a:pPr>
            <a:endParaRPr lang="en" sz="1800" b="1" dirty="0">
              <a:solidFill>
                <a:schemeClr val="dk1"/>
              </a:solidFill>
              <a:latin typeface="Courier New"/>
              <a:ea typeface="Courier New"/>
              <a:cs typeface="Courier New"/>
              <a:sym typeface="Courier New"/>
            </a:endParaRPr>
          </a:p>
          <a:p>
            <a:pPr marL="0" lvl="0" indent="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b="1"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lnSpc>
                <a:spcPct val="115000"/>
              </a:lnSpc>
              <a:spcBef>
                <a:spcPts val="0"/>
              </a:spcBef>
              <a:buNone/>
            </a:pPr>
            <a:endParaRPr sz="1800" dirty="0">
              <a:solidFill>
                <a:schemeClr val="dk1"/>
              </a:solidFill>
              <a:latin typeface="Courier New"/>
              <a:ea typeface="Courier New"/>
              <a:cs typeface="Courier New"/>
              <a:sym typeface="Courier New"/>
            </a:endParaRPr>
          </a:p>
          <a:p>
            <a:pPr lvl="0" rtl="0">
              <a:spcBef>
                <a:spcPts val="0"/>
              </a:spcBef>
              <a:buNone/>
            </a:pPr>
            <a:endParaRPr sz="2000" dirty="0"/>
          </a:p>
        </p:txBody>
      </p:sp>
    </p:spTree>
    <p:extLst>
      <p:ext uri="{BB962C8B-B14F-4D97-AF65-F5344CB8AC3E}">
        <p14:creationId xmlns:p14="http://schemas.microsoft.com/office/powerpoint/2010/main" val="128507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0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000"/>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1000"/>
                                        <p:tgtEl>
                                          <p:spTgt spid="1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xEl>
                                              <p:pRg st="5" end="5"/>
                                            </p:txEl>
                                          </p:spTgt>
                                        </p:tgtEl>
                                        <p:attrNameLst>
                                          <p:attrName>style.visibility</p:attrName>
                                        </p:attrNameLst>
                                      </p:cBhvr>
                                      <p:to>
                                        <p:strVal val="visible"/>
                                      </p:to>
                                    </p:set>
                                    <p:animEffect transition="in" filter="fade">
                                      <p:cBhvr>
                                        <p:cTn id="32" dur="1000"/>
                                        <p:tgtEl>
                                          <p:spTgt spid="1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
                                            <p:txEl>
                                              <p:pRg st="6" end="6"/>
                                            </p:txEl>
                                          </p:spTgt>
                                        </p:tgtEl>
                                        <p:attrNameLst>
                                          <p:attrName>style.visibility</p:attrName>
                                        </p:attrNameLst>
                                      </p:cBhvr>
                                      <p:to>
                                        <p:strVal val="visible"/>
                                      </p:to>
                                    </p:set>
                                    <p:animEffect transition="in" filter="fade">
                                      <p:cBhvr>
                                        <p:cTn id="37" dur="1000"/>
                                        <p:tgtEl>
                                          <p:spTgt spid="12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8">
                                            <p:txEl>
                                              <p:pRg st="7" end="7"/>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28">
                                            <p:txEl>
                                              <p:pRg st="8" end="8"/>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28">
                                            <p:txEl>
                                              <p:pRg st="9" end="9"/>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Shape 146"/>
          <p:cNvSpPr txBox="1">
            <a:spLocks noGrp="1"/>
          </p:cNvSpPr>
          <p:nvPr>
            <p:ph type="title" idx="4294967295"/>
          </p:nvPr>
        </p:nvSpPr>
        <p:spPr>
          <a:xfrm>
            <a:off x="0" y="280988"/>
            <a:ext cx="8229600" cy="1516062"/>
          </a:xfrm>
          <a:prstGeom prst="rect">
            <a:avLst/>
          </a:prstGeom>
        </p:spPr>
        <p:txBody>
          <a:bodyPr lIns="91425" tIns="91425" rIns="91425" bIns="91425" anchor="t" anchorCtr="0">
            <a:noAutofit/>
          </a:bodyPr>
          <a:lstStyle/>
          <a:p>
            <a:pPr lvl="0" rtl="0">
              <a:spcBef>
                <a:spcPts val="0"/>
              </a:spcBef>
              <a:buNone/>
            </a:pPr>
            <a:r>
              <a:rPr lang="en" dirty="0"/>
              <a:t>Lambda Expression</a:t>
            </a:r>
          </a:p>
        </p:txBody>
      </p:sp>
      <p:sp>
        <p:nvSpPr>
          <p:cNvPr id="147" name="Shape 147"/>
          <p:cNvSpPr txBox="1">
            <a:spLocks noGrp="1"/>
          </p:cNvSpPr>
          <p:nvPr>
            <p:ph type="body" idx="4294967295"/>
          </p:nvPr>
        </p:nvSpPr>
        <p:spPr>
          <a:xfrm>
            <a:off x="533400" y="685800"/>
            <a:ext cx="8229600" cy="4646612"/>
          </a:xfrm>
          <a:prstGeom prst="rect">
            <a:avLst/>
          </a:prstGeom>
        </p:spPr>
        <p:txBody>
          <a:bodyPr lIns="91425" tIns="91425" rIns="91425" bIns="91425" anchor="ctr" anchorCtr="0">
            <a:noAutofit/>
          </a:bodyPr>
          <a:lstStyle/>
          <a:p>
            <a:pPr marL="0" lvl="0" indent="0" algn="ctr" rtl="0">
              <a:spcBef>
                <a:spcPts val="0"/>
              </a:spcBef>
              <a:buNone/>
            </a:pPr>
            <a:r>
              <a:rPr lang="en" sz="4400" dirty="0">
                <a:solidFill>
                  <a:schemeClr val="dk1"/>
                </a:solidFill>
              </a:rPr>
              <a:t>Where should we use Lambda?</a:t>
            </a:r>
          </a:p>
        </p:txBody>
      </p:sp>
    </p:spTree>
    <p:extLst>
      <p:ext uri="{BB962C8B-B14F-4D97-AF65-F5344CB8AC3E}">
        <p14:creationId xmlns:p14="http://schemas.microsoft.com/office/powerpoint/2010/main" val="61216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4"/>
        <p:cNvGrpSpPr/>
        <p:nvPr/>
      </p:nvGrpSpPr>
      <p:grpSpPr>
        <a:xfrm>
          <a:off x="0" y="0"/>
          <a:ext cx="0" cy="0"/>
          <a:chOff x="0" y="0"/>
          <a:chExt cx="0" cy="0"/>
        </a:xfrm>
      </p:grpSpPr>
      <p:sp>
        <p:nvSpPr>
          <p:cNvPr id="146" name="Shape 146"/>
          <p:cNvSpPr txBox="1">
            <a:spLocks noGrp="1"/>
          </p:cNvSpPr>
          <p:nvPr>
            <p:ph type="title" idx="4294967295"/>
          </p:nvPr>
        </p:nvSpPr>
        <p:spPr>
          <a:xfrm>
            <a:off x="0" y="280988"/>
            <a:ext cx="8229600" cy="1516062"/>
          </a:xfrm>
          <a:prstGeom prst="rect">
            <a:avLst/>
          </a:prstGeom>
        </p:spPr>
        <p:txBody>
          <a:bodyPr lIns="91425" tIns="91425" rIns="91425" bIns="91425" anchor="t" anchorCtr="0">
            <a:noAutofit/>
          </a:bodyPr>
          <a:lstStyle/>
          <a:p>
            <a:pPr lvl="0" rtl="0">
              <a:spcBef>
                <a:spcPts val="0"/>
              </a:spcBef>
              <a:buNone/>
            </a:pPr>
            <a:r>
              <a:rPr lang="en" dirty="0"/>
              <a:t>Lambda Expression</a:t>
            </a:r>
          </a:p>
        </p:txBody>
      </p:sp>
      <p:graphicFrame>
        <p:nvGraphicFramePr>
          <p:cNvPr id="3" name="Table 2"/>
          <p:cNvGraphicFramePr>
            <a:graphicFrameLocks noGrp="1"/>
          </p:cNvGraphicFramePr>
          <p:nvPr>
            <p:extLst>
              <p:ext uri="{D42A27DB-BD31-4B8C-83A1-F6EECF244321}">
                <p14:modId xmlns:p14="http://schemas.microsoft.com/office/powerpoint/2010/main" val="2085684726"/>
              </p:ext>
            </p:extLst>
          </p:nvPr>
        </p:nvGraphicFramePr>
        <p:xfrm>
          <a:off x="1219200" y="2033752"/>
          <a:ext cx="6781800" cy="3291840"/>
        </p:xfrm>
        <a:graphic>
          <a:graphicData uri="http://schemas.openxmlformats.org/drawingml/2006/table">
            <a:tbl>
              <a:tblPr/>
              <a:tblGrid>
                <a:gridCol w="6781800"/>
              </a:tblGrid>
              <a:tr h="0">
                <a:tc>
                  <a:txBody>
                    <a:bodyPr/>
                    <a:lstStyle/>
                    <a:p>
                      <a:pPr algn="l" rtl="0" fontAlgn="base"/>
                      <a:r>
                        <a:rPr lang="en-US" b="0" i="0" dirty="0">
                          <a:solidFill>
                            <a:srgbClr val="FF0000"/>
                          </a:solidFill>
                          <a:effectLst/>
                          <a:latin typeface="Consolas"/>
                        </a:rPr>
                        <a:t>//Old way:</a:t>
                      </a:r>
                    </a:p>
                    <a:p>
                      <a:pPr algn="l" rtl="0" fontAlgn="base"/>
                      <a:r>
                        <a:rPr lang="en-US" b="0" i="0" dirty="0">
                          <a:effectLst/>
                          <a:latin typeface="Consolas"/>
                        </a:rPr>
                        <a:t>new Thread(new Runnable() {</a:t>
                      </a:r>
                    </a:p>
                    <a:p>
                      <a:pPr algn="l" rtl="0" fontAlgn="base"/>
                      <a:r>
                        <a:rPr lang="en-US" b="0" i="0" dirty="0">
                          <a:effectLst/>
                          <a:latin typeface="Consolas"/>
                        </a:rPr>
                        <a:t>    @Override</a:t>
                      </a:r>
                    </a:p>
                    <a:p>
                      <a:pPr algn="l" rtl="0" fontAlgn="base"/>
                      <a:r>
                        <a:rPr lang="en-US" b="0" i="0" dirty="0">
                          <a:effectLst/>
                          <a:latin typeface="Consolas"/>
                        </a:rPr>
                        <a:t>    public void run() {</a:t>
                      </a:r>
                    </a:p>
                    <a:p>
                      <a:pPr algn="l" rtl="0" fontAlgn="base"/>
                      <a:r>
                        <a:rPr lang="en-US" b="0" i="0" dirty="0">
                          <a:effectLst/>
                          <a:latin typeface="Consolas"/>
                        </a:rPr>
                        <a:t>        </a:t>
                      </a:r>
                      <a:r>
                        <a:rPr lang="en-US" b="0" i="0" dirty="0" err="1">
                          <a:effectLst/>
                          <a:latin typeface="Consolas"/>
                        </a:rPr>
                        <a:t>System.out.println</a:t>
                      </a:r>
                      <a:r>
                        <a:rPr lang="en-US" b="0" i="0" dirty="0">
                          <a:effectLst/>
                          <a:latin typeface="Consolas"/>
                        </a:rPr>
                        <a:t>("Hello from thread");</a:t>
                      </a:r>
                    </a:p>
                    <a:p>
                      <a:pPr algn="l" rtl="0" fontAlgn="base"/>
                      <a:r>
                        <a:rPr lang="en-US" b="0" i="0" dirty="0">
                          <a:effectLst/>
                          <a:latin typeface="Consolas"/>
                        </a:rPr>
                        <a:t>    }</a:t>
                      </a:r>
                    </a:p>
                    <a:p>
                      <a:pPr algn="l" rtl="0" fontAlgn="base"/>
                      <a:r>
                        <a:rPr lang="en-US" b="0" i="0" dirty="0">
                          <a:effectLst/>
                          <a:latin typeface="Consolas"/>
                        </a:rPr>
                        <a:t>}).start();</a:t>
                      </a:r>
                    </a:p>
                    <a:p>
                      <a:pPr algn="l" rtl="0" fontAlgn="base"/>
                      <a:r>
                        <a:rPr lang="en-US" b="0" i="0" dirty="0">
                          <a:effectLst/>
                          <a:latin typeface="Consolas"/>
                        </a:rPr>
                        <a:t> </a:t>
                      </a:r>
                    </a:p>
                    <a:p>
                      <a:pPr algn="l" rtl="0" fontAlgn="base"/>
                      <a:r>
                        <a:rPr lang="en-US" b="0" i="0" dirty="0">
                          <a:solidFill>
                            <a:srgbClr val="FF0000"/>
                          </a:solidFill>
                          <a:effectLst/>
                          <a:latin typeface="Consolas"/>
                        </a:rPr>
                        <a:t>//New way:</a:t>
                      </a:r>
                    </a:p>
                    <a:p>
                      <a:pPr algn="l" rtl="0" fontAlgn="base"/>
                      <a:r>
                        <a:rPr lang="en-US" b="0" i="0" dirty="0">
                          <a:effectLst/>
                          <a:latin typeface="Consolas"/>
                        </a:rPr>
                        <a:t>new Thread(</a:t>
                      </a:r>
                    </a:p>
                    <a:p>
                      <a:pPr algn="l" rtl="0" fontAlgn="base"/>
                      <a:r>
                        <a:rPr lang="en-US" b="0" i="0" dirty="0">
                          <a:effectLst/>
                          <a:latin typeface="Consolas"/>
                        </a:rPr>
                        <a:t>    () -&gt; </a:t>
                      </a:r>
                      <a:r>
                        <a:rPr lang="en-US" b="0" i="0" dirty="0" err="1">
                          <a:effectLst/>
                          <a:latin typeface="Consolas"/>
                        </a:rPr>
                        <a:t>System.out.println</a:t>
                      </a:r>
                      <a:r>
                        <a:rPr lang="en-US" b="0" i="0" dirty="0">
                          <a:effectLst/>
                          <a:latin typeface="Consolas"/>
                        </a:rPr>
                        <a:t>("Hello from thread")</a:t>
                      </a:r>
                    </a:p>
                    <a:p>
                      <a:pPr algn="l" rtl="0" fontAlgn="base"/>
                      <a:r>
                        <a:rPr lang="en-US" b="0" i="0" dirty="0">
                          <a:effectLst/>
                          <a:latin typeface="Consolas"/>
                        </a:rPr>
                        <a:t>).start();</a:t>
                      </a:r>
                    </a:p>
                  </a:txBody>
                  <a:tcPr marL="0" marR="0" marT="0" marB="0" anchor="ctr">
                    <a:lnL>
                      <a:noFill/>
                    </a:lnL>
                    <a:lnR>
                      <a:noFill/>
                    </a:lnR>
                    <a:lnT>
                      <a:noFill/>
                    </a:lnT>
                    <a:lnB>
                      <a:noFill/>
                    </a:lnB>
                  </a:tcPr>
                </a:tc>
              </a:tr>
            </a:tbl>
          </a:graphicData>
        </a:graphic>
      </p:graphicFrame>
      <p:sp>
        <p:nvSpPr>
          <p:cNvPr id="5" name="TextBox 4"/>
          <p:cNvSpPr txBox="1"/>
          <p:nvPr/>
        </p:nvSpPr>
        <p:spPr>
          <a:xfrm>
            <a:off x="478221" y="1411069"/>
            <a:ext cx="5105400" cy="646331"/>
          </a:xfrm>
          <a:prstGeom prst="rect">
            <a:avLst/>
          </a:prstGeom>
          <a:noFill/>
        </p:spPr>
        <p:txBody>
          <a:bodyPr wrap="square" rtlCol="0">
            <a:spAutoFit/>
          </a:bodyPr>
          <a:lstStyle/>
          <a:p>
            <a:pPr lvl="0"/>
            <a:r>
              <a:rPr lang="en-US" b="1" dirty="0" smtClean="0">
                <a:latin typeface="Titillium"/>
                <a:cs typeface="Arial" pitchFamily="34" charset="0"/>
              </a:rPr>
              <a:t>Threads </a:t>
            </a:r>
            <a:r>
              <a:rPr lang="en-US" b="1" dirty="0">
                <a:latin typeface="Titillium"/>
                <a:cs typeface="Arial" pitchFamily="34" charset="0"/>
              </a:rPr>
              <a:t>can be initialized like following:</a:t>
            </a:r>
            <a:endParaRPr lang="en-US" sz="1000" b="1"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214050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73457</TotalTime>
  <Words>2386</Words>
  <Application>Microsoft Office PowerPoint</Application>
  <PresentationFormat>On-screen Show (4:3)</PresentationFormat>
  <Paragraphs>564</Paragraphs>
  <Slides>63</Slides>
  <Notes>36</Notes>
  <HiddenSlides>0</HiddenSlides>
  <MMClips>0</MMClips>
  <ScaleCrop>false</ScaleCrop>
  <HeadingPairs>
    <vt:vector size="4" baseType="variant">
      <vt:variant>
        <vt:lpstr>Theme</vt:lpstr>
      </vt:variant>
      <vt:variant>
        <vt:i4>4</vt:i4>
      </vt:variant>
      <vt:variant>
        <vt:lpstr>Slide Titles</vt:lpstr>
      </vt:variant>
      <vt:variant>
        <vt:i4>63</vt:i4>
      </vt:variant>
    </vt:vector>
  </HeadingPairs>
  <TitlesOfParts>
    <vt:vector size="67" baseType="lpstr">
      <vt:lpstr>2_Custom Design</vt:lpstr>
      <vt:lpstr>Custom Design</vt:lpstr>
      <vt:lpstr>1_Custom Design</vt:lpstr>
      <vt:lpstr>Angles</vt:lpstr>
      <vt:lpstr>Java 8 Introduction </vt:lpstr>
      <vt:lpstr>Java Version History</vt:lpstr>
      <vt:lpstr>Recap - Major Feature Additions in Java</vt:lpstr>
      <vt:lpstr>Java SE 8 New Features at glance</vt:lpstr>
      <vt:lpstr>Lambda Expressions</vt:lpstr>
      <vt:lpstr>Lambda Expression</vt:lpstr>
      <vt:lpstr>Lambda Expression</vt:lpstr>
      <vt:lpstr>Lambda Expression</vt:lpstr>
      <vt:lpstr>Lambda Expression</vt:lpstr>
      <vt:lpstr>Lambda Expression</vt:lpstr>
      <vt:lpstr>PowerPoint Presentation</vt:lpstr>
      <vt:lpstr>Lambda Expression</vt:lpstr>
      <vt:lpstr>Lambda Expression</vt:lpstr>
      <vt:lpstr>Lambda Expression</vt:lpstr>
      <vt:lpstr>Lambda Expressions Advantages</vt:lpstr>
      <vt:lpstr>Functional Interface</vt:lpstr>
      <vt:lpstr>Functional Interface</vt:lpstr>
      <vt:lpstr>Functional Interface</vt:lpstr>
      <vt:lpstr>Functional Interface</vt:lpstr>
      <vt:lpstr>Functional Interface</vt:lpstr>
      <vt:lpstr>Functional Interface</vt:lpstr>
      <vt:lpstr>Functional Interface</vt:lpstr>
      <vt:lpstr>Functional Interface</vt:lpstr>
      <vt:lpstr>Consumer Interface</vt:lpstr>
      <vt:lpstr>PowerPoint Presentation</vt:lpstr>
      <vt:lpstr>PowerPoint Presentation</vt:lpstr>
      <vt:lpstr>PowerPoint Presentation</vt:lpstr>
      <vt:lpstr>PowerPoint Presentation</vt:lpstr>
      <vt:lpstr>PowerPoint Presentation</vt:lpstr>
      <vt:lpstr>Static methods</vt:lpstr>
      <vt:lpstr>Method References</vt:lpstr>
      <vt:lpstr>Method References</vt:lpstr>
      <vt:lpstr>Method References</vt:lpstr>
      <vt:lpstr>STREAMS</vt:lpstr>
      <vt:lpstr>Stream</vt:lpstr>
      <vt:lpstr>Stream</vt:lpstr>
      <vt:lpstr>Stream</vt:lpstr>
      <vt:lpstr>Stream</vt:lpstr>
      <vt:lpstr>Stream - How to use</vt:lpstr>
      <vt:lpstr>Stream - build streams</vt:lpstr>
      <vt:lpstr>Stream - build streams</vt:lpstr>
      <vt:lpstr>Stream - Operations</vt:lpstr>
      <vt:lpstr>Stream - filter()</vt:lpstr>
      <vt:lpstr>Stream - Operations</vt:lpstr>
      <vt:lpstr>Stream - forEach()</vt:lpstr>
      <vt:lpstr>Stream - COLLECT()</vt:lpstr>
      <vt:lpstr>java.util.stream.*</vt:lpstr>
      <vt:lpstr>Why use Streams?</vt:lpstr>
      <vt:lpstr>DATE TIME API</vt:lpstr>
      <vt:lpstr>Date-Time Packages</vt:lpstr>
      <vt:lpstr>Date-Time Packages</vt:lpstr>
      <vt:lpstr>Local Data-Time API </vt:lpstr>
      <vt:lpstr>Zoned Data-Time API </vt:lpstr>
      <vt:lpstr>Concurrent HashMap Enhancements</vt:lpstr>
      <vt:lpstr>Annotations</vt:lpstr>
      <vt:lpstr>Nashorn Javascript Engine</vt:lpstr>
      <vt:lpstr>JDBC</vt:lpstr>
      <vt:lpstr>ThE END</vt:lpstr>
      <vt:lpstr>Java FX</vt:lpstr>
      <vt:lpstr>HTTP URL Permission</vt:lpstr>
      <vt:lpstr>Security</vt:lpstr>
      <vt:lpstr>HotSpot VM</vt:lpstr>
      <vt:lpstr>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RAFFLE Introduction</dc:title>
  <dc:creator>Raj Venkatesan</dc:creator>
  <cp:lastModifiedBy>harsh</cp:lastModifiedBy>
  <cp:revision>897</cp:revision>
  <dcterms:created xsi:type="dcterms:W3CDTF">2010-08-11T03:52:44Z</dcterms:created>
  <dcterms:modified xsi:type="dcterms:W3CDTF">2015-10-27T18:10:20Z</dcterms:modified>
</cp:coreProperties>
</file>