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1" r:id="rId7"/>
    <p:sldId id="262" r:id="rId8"/>
    <p:sldId id="277" r:id="rId9"/>
    <p:sldId id="264" r:id="rId10"/>
    <p:sldId id="265" r:id="rId11"/>
    <p:sldId id="266" r:id="rId12"/>
    <p:sldId id="268" r:id="rId13"/>
    <p:sldId id="269" r:id="rId14"/>
    <p:sldId id="275" r:id="rId15"/>
    <p:sldId id="271" r:id="rId16"/>
    <p:sldId id="272" r:id="rId17"/>
    <p:sldId id="273"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F6E91-41FA-0B9B-79DA-42D0BA0EFE80}" v="13" dt="2023-11-29T00:56:26.476"/>
    <p1510:client id="{08FBC182-B2A5-1F48-D86D-038E8D6E34AA}" v="159" dt="2023-12-01T01:48:53.622"/>
    <p1510:client id="{104C99F4-E0B1-F5F1-EE37-72721BE7CE5A}" v="65" dt="2023-12-01T00:01:29.239"/>
    <p1510:client id="{138ADE76-D31A-0884-76FD-D53D746D7F60}" v="558" dt="2023-12-01T05:27:07.626"/>
    <p1510:client id="{16A5DBD6-8FDA-19F6-85FD-CDE121B7B7A8}" v="23" dt="2023-12-01T18:30:12.448"/>
    <p1510:client id="{1B43E983-38C5-6007-BA2E-66AD0D6ED458}" v="2151" dt="2023-12-01T03:28:50.860"/>
    <p1510:client id="{25BD90DC-A9F9-A64F-A7C2-3F4326DAD4AC}" v="5" dt="2023-11-10T22:27:11.369"/>
    <p1510:client id="{3C20F37A-AC8D-2EAE-3DB4-968C2ED58FA7}" v="9" dt="2023-11-30T20:58:08.211"/>
    <p1510:client id="{478BB967-32AD-5506-8427-0E63B5328480}" v="1159" dt="2023-12-01T18:53:53.030"/>
    <p1510:client id="{492FC640-3FF8-65E9-F5A4-BAB19A6987C8}" v="804" dt="2023-12-01T18:30:35.389"/>
    <p1510:client id="{579C0B44-BA51-B5F9-5D3F-33007A5FE8A7}" v="8" dt="2023-12-01T18:04:30.132"/>
    <p1510:client id="{70339887-7A90-4FF7-A083-2C8168CDC1A3}" v="2" dt="2023-12-01T15:01:56.178"/>
    <p1510:client id="{82D46D8B-3D87-493C-8862-2168CB5C658F}" v="300" dt="2023-11-28T16:31:12.438"/>
    <p1510:client id="{8D8974E8-20C3-5D5F-C717-E404C4581990}" v="21" dt="2023-12-01T03:01:43.386"/>
    <p1510:client id="{8EC106A4-2DD3-4932-BCE0-8F558FE36BA0}" v="5" dt="2023-11-30T21:37:20.903"/>
    <p1510:client id="{964239BA-C84E-283A-538F-6B54568616AE}" v="6" dt="2023-11-30T22:28:44.140"/>
    <p1510:client id="{AD6D66A8-3548-88A9-4CEB-9CB33EBD7AD9}" v="10" dt="2023-12-01T03:47:02.510"/>
    <p1510:client id="{AE50F29D-B405-1541-8545-5E732AEB806A}" v="78" dt="2023-11-29T01:16:08.641"/>
    <p1510:client id="{D781A213-72F5-75D4-0F19-021D21EA355C}" v="62" dt="2023-11-29T04:11:48.744"/>
    <p1510:client id="{D90E3961-4476-FB5F-193F-50392B66EB26}" v="38" dt="2023-12-01T17:43:09.119"/>
    <p1510:client id="{DDFE31AD-6E96-DBCB-AFDA-1A923292C4FB}" v="56" dt="2023-12-01T00:01:03.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4A25EE2-F79E-4C88-9A33-CD868A47A9B1}" type="datetimeFigureOut">
              <a:rPr lang="en-US" smtClean="0"/>
              <a:pPr/>
              <a:t>12/1/2023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DAC9785-0FFD-46A0-9AF5-A0C498F47D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A25EE2-F79E-4C88-9A33-CD868A47A9B1}"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C9785-0FFD-46A0-9AF5-A0C498F47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4A25EE2-F79E-4C88-9A33-CD868A47A9B1}" type="datetimeFigureOut">
              <a:rPr lang="en-US" smtClean="0"/>
              <a:pPr/>
              <a:t>12/1/2023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DAC9785-0FFD-46A0-9AF5-A0C498F47D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4A25EE2-F79E-4C88-9A33-CD868A47A9B1}"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AC9785-0FFD-46A0-9AF5-A0C498F47D4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D4A25EE2-F79E-4C88-9A33-CD868A47A9B1}" type="datetimeFigureOut">
              <a:rPr lang="en-US" smtClean="0"/>
              <a:pPr/>
              <a:t>12/1/2023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DAC9785-0FFD-46A0-9AF5-A0C498F47D4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4A25EE2-F79E-4C88-9A33-CD868A47A9B1}" type="datetimeFigureOut">
              <a:rPr lang="en-US" smtClean="0"/>
              <a:pPr/>
              <a:t>12/1/2023</a:t>
            </a:fld>
            <a:endParaRPr lang="en-US"/>
          </a:p>
        </p:txBody>
      </p:sp>
      <p:sp>
        <p:nvSpPr>
          <p:cNvPr id="10" name="Slide Number Placeholder 9"/>
          <p:cNvSpPr>
            <a:spLocks noGrp="1"/>
          </p:cNvSpPr>
          <p:nvPr>
            <p:ph type="sldNum" sz="quarter" idx="16"/>
          </p:nvPr>
        </p:nvSpPr>
        <p:spPr/>
        <p:txBody>
          <a:bodyPr rtlCol="0"/>
          <a:lstStyle/>
          <a:p>
            <a:fld id="{EDAC9785-0FFD-46A0-9AF5-A0C498F47D4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4A25EE2-F79E-4C88-9A33-CD868A47A9B1}" type="datetimeFigureOut">
              <a:rPr lang="en-US" smtClean="0"/>
              <a:pPr/>
              <a:t>12/1/2023</a:t>
            </a:fld>
            <a:endParaRPr lang="en-US"/>
          </a:p>
        </p:txBody>
      </p:sp>
      <p:sp>
        <p:nvSpPr>
          <p:cNvPr id="12" name="Slide Number Placeholder 11"/>
          <p:cNvSpPr>
            <a:spLocks noGrp="1"/>
          </p:cNvSpPr>
          <p:nvPr>
            <p:ph type="sldNum" sz="quarter" idx="16"/>
          </p:nvPr>
        </p:nvSpPr>
        <p:spPr/>
        <p:txBody>
          <a:bodyPr rtlCol="0"/>
          <a:lstStyle/>
          <a:p>
            <a:fld id="{EDAC9785-0FFD-46A0-9AF5-A0C498F47D4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4A25EE2-F79E-4C88-9A33-CD868A47A9B1}"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DAC9785-0FFD-46A0-9AF5-A0C498F47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25EE2-F79E-4C88-9A33-CD868A47A9B1}"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DAC9785-0FFD-46A0-9AF5-A0C498F47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4A25EE2-F79E-4C88-9A33-CD868A47A9B1}"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DAC9785-0FFD-46A0-9AF5-A0C498F47D4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4A25EE2-F79E-4C88-9A33-CD868A47A9B1}" type="datetimeFigureOut">
              <a:rPr lang="en-US" smtClean="0"/>
              <a:pPr/>
              <a:t>12/1/2023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DAC9785-0FFD-46A0-9AF5-A0C498F47D4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4A25EE2-F79E-4C88-9A33-CD868A47A9B1}" type="datetimeFigureOut">
              <a:rPr lang="en-US" smtClean="0"/>
              <a:pPr/>
              <a:t>12/1/2023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DAC9785-0FFD-46A0-9AF5-A0C498F47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642918"/>
            <a:ext cx="7572428" cy="5214974"/>
          </a:xfrm>
        </p:spPr>
        <p:txBody>
          <a:bodyPr vert="horz" lIns="91440" tIns="45720" rIns="91440" bIns="45720" anchor="ctr">
            <a:normAutofit fontScale="92500" lnSpcReduction="10000"/>
          </a:bodyPr>
          <a:lstStyle/>
          <a:p>
            <a:pPr algn="l"/>
            <a:endParaRPr lang="en-US" sz="2800">
              <a:solidFill>
                <a:schemeClr val="tx1"/>
              </a:solidFill>
              <a:latin typeface="Arial Rounded MT Bold" pitchFamily="34" charset="0"/>
            </a:endParaRPr>
          </a:p>
          <a:p>
            <a:pPr algn="ctr"/>
            <a:r>
              <a:rPr lang="en-US" sz="3900" dirty="0" err="1">
                <a:solidFill>
                  <a:schemeClr val="tx1"/>
                </a:solidFill>
                <a:latin typeface="Arial Rounded MT Bold"/>
              </a:rPr>
              <a:t>ShareRyde</a:t>
            </a:r>
          </a:p>
          <a:p>
            <a:pPr algn="l"/>
            <a:endParaRPr lang="en-US" sz="3000">
              <a:solidFill>
                <a:schemeClr val="tx1"/>
              </a:solidFill>
              <a:latin typeface="Arial Rounded MT Bold"/>
            </a:endParaRPr>
          </a:p>
          <a:p>
            <a:endParaRPr lang="en-US" sz="2000">
              <a:solidFill>
                <a:schemeClr val="tx1"/>
              </a:solidFill>
              <a:latin typeface="Arial Rounded MT Bold" pitchFamily="34" charset="0"/>
            </a:endParaRPr>
          </a:p>
          <a:p>
            <a:pPr algn="l"/>
            <a:r>
              <a:rPr lang="en-US" sz="2200" dirty="0">
                <a:solidFill>
                  <a:schemeClr val="tx1"/>
                </a:solidFill>
                <a:latin typeface="Arial Rounded MT Bold"/>
              </a:rPr>
              <a:t>Daksh Vyas</a:t>
            </a:r>
          </a:p>
          <a:p>
            <a:pPr algn="just"/>
            <a:r>
              <a:rPr lang="en-US" sz="2200" dirty="0">
                <a:solidFill>
                  <a:schemeClr val="tx1"/>
                </a:solidFill>
                <a:latin typeface="Arial Rounded MT Bold"/>
              </a:rPr>
              <a:t>Harsh Panchal</a:t>
            </a:r>
          </a:p>
          <a:p>
            <a:pPr algn="just"/>
            <a:r>
              <a:rPr lang="en-US" sz="2200" dirty="0">
                <a:solidFill>
                  <a:schemeClr val="tx1"/>
                </a:solidFill>
                <a:latin typeface="Arial Rounded MT Bold"/>
              </a:rPr>
              <a:t>Thomas Smith</a:t>
            </a:r>
            <a:endParaRPr lang="en-US" dirty="0">
              <a:solidFill>
                <a:schemeClr val="tx1"/>
              </a:solidFill>
            </a:endParaRPr>
          </a:p>
          <a:p>
            <a:pPr algn="just"/>
            <a:r>
              <a:rPr lang="en-US" sz="2200" dirty="0">
                <a:solidFill>
                  <a:schemeClr val="tx1"/>
                </a:solidFill>
                <a:latin typeface="Arial Rounded MT Bold"/>
              </a:rPr>
              <a:t>Saleh </a:t>
            </a:r>
            <a:r>
              <a:rPr lang="en-US" sz="2200" dirty="0" err="1">
                <a:solidFill>
                  <a:schemeClr val="tx1"/>
                </a:solidFill>
                <a:latin typeface="Arial Rounded MT Bold"/>
              </a:rPr>
              <a:t>Alshetaiwi</a:t>
            </a:r>
            <a:endParaRPr lang="en-US" sz="2200" dirty="0">
              <a:solidFill>
                <a:schemeClr val="tx1"/>
              </a:solidFill>
              <a:latin typeface="Arial Rounded MT Bold"/>
            </a:endParaRPr>
          </a:p>
          <a:p>
            <a:pPr algn="just"/>
            <a:r>
              <a:rPr lang="en-US" sz="2200" dirty="0">
                <a:solidFill>
                  <a:schemeClr val="tx1"/>
                </a:solidFill>
                <a:latin typeface="Arial Rounded MT Bold"/>
              </a:rPr>
              <a:t>Hari Vamsi </a:t>
            </a:r>
            <a:endParaRPr lang="en-US" sz="2200" dirty="0">
              <a:solidFill>
                <a:schemeClr val="tx1"/>
              </a:solidFill>
              <a:latin typeface="Arial Rounded MT Bold" pitchFamily="34" charset="0"/>
            </a:endParaRPr>
          </a:p>
          <a:p>
            <a:pPr algn="l"/>
            <a:endParaRPr lang="en-US" sz="1800">
              <a:solidFill>
                <a:schemeClr val="tx1"/>
              </a:solidFill>
              <a:latin typeface="Arial Rounded MT Bold" pitchFamily="34" charset="0"/>
            </a:endParaRPr>
          </a:p>
          <a:p>
            <a:pPr algn="r"/>
            <a:r>
              <a:rPr lang="en-US" sz="1900" dirty="0">
                <a:solidFill>
                  <a:schemeClr val="tx1"/>
                </a:solidFill>
                <a:latin typeface="Arial Rounded MT Bold"/>
              </a:rPr>
              <a:t>MIE 670 Technical Project Management</a:t>
            </a:r>
          </a:p>
          <a:p>
            <a:pPr algn="r"/>
            <a:r>
              <a:rPr lang="en-US" sz="1900" dirty="0">
                <a:solidFill>
                  <a:schemeClr val="tx1"/>
                </a:solidFill>
                <a:latin typeface="Arial Rounded MT Bold"/>
              </a:rPr>
              <a:t>Professor Nehal Patel</a:t>
            </a:r>
          </a:p>
          <a:p>
            <a:pPr algn="r"/>
            <a:r>
              <a:rPr lang="en-US" sz="1900" dirty="0">
                <a:solidFill>
                  <a:schemeClr val="tx1"/>
                </a:solidFill>
                <a:latin typeface="Arial Rounded MT Bold"/>
              </a:rPr>
              <a:t>Fall 2023</a:t>
            </a:r>
          </a:p>
          <a:p>
            <a:pPr algn="r"/>
            <a:endParaRPr lang="en-US" sz="1800">
              <a:solidFill>
                <a:schemeClr val="tx1"/>
              </a:solidFill>
              <a:latin typeface="Arial Rounded MT Bold" pitchFamily="34" charset="0"/>
            </a:endParaRPr>
          </a:p>
          <a:p>
            <a:pPr algn="r"/>
            <a:endParaRPr lang="en-US" sz="1800">
              <a:solidFill>
                <a:schemeClr val="tx1"/>
              </a:solidFill>
              <a:latin typeface="Arial Rounded MT Bold" pitchFamily="34" charset="0"/>
            </a:endParaRPr>
          </a:p>
          <a:p>
            <a:endParaRPr lang="en-US">
              <a:solidFill>
                <a:schemeClr val="tx1"/>
              </a:solidFill>
            </a:endParaRPr>
          </a:p>
        </p:txBody>
      </p:sp>
      <p:pic>
        <p:nvPicPr>
          <p:cNvPr id="4" name="Picture 3" descr="car symbol 1.jpg"/>
          <p:cNvPicPr>
            <a:picLocks noChangeAspect="1"/>
          </p:cNvPicPr>
          <p:nvPr/>
        </p:nvPicPr>
        <p:blipFill>
          <a:blip r:embed="rId2"/>
          <a:stretch>
            <a:fillRect/>
          </a:stretch>
        </p:blipFill>
        <p:spPr>
          <a:xfrm>
            <a:off x="5857884" y="785794"/>
            <a:ext cx="2679753" cy="2357454"/>
          </a:xfrm>
          <a:prstGeom prst="ellipse">
            <a:avLst/>
          </a:prstGeom>
          <a:ln>
            <a:solidFill>
              <a:schemeClr val="bg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7288-8675-B576-20DB-043BAE1DEEDB}"/>
              </a:ext>
            </a:extLst>
          </p:cNvPr>
          <p:cNvSpPr>
            <a:spLocks noGrp="1"/>
          </p:cNvSpPr>
          <p:nvPr>
            <p:ph type="title"/>
          </p:nvPr>
        </p:nvSpPr>
        <p:spPr/>
        <p:txBody>
          <a:bodyPr vert="horz" lIns="91440" tIns="45720" rIns="91440" bIns="45720" anchor="ctr">
            <a:normAutofit/>
          </a:bodyPr>
          <a:lstStyle/>
          <a:p>
            <a:r>
              <a:rPr lang="en-US"/>
              <a:t>Schedule Management</a:t>
            </a:r>
          </a:p>
        </p:txBody>
      </p:sp>
      <p:pic>
        <p:nvPicPr>
          <p:cNvPr id="6" name="Picture 5" descr="A screenshot of a progress report&#10;&#10;Description automatically generated">
            <a:extLst>
              <a:ext uri="{FF2B5EF4-FFF2-40B4-BE49-F238E27FC236}">
                <a16:creationId xmlns:a16="http://schemas.microsoft.com/office/drawing/2014/main" id="{57E4E204-5DE0-44E1-D012-FB72C71B5A7A}"/>
              </a:ext>
            </a:extLst>
          </p:cNvPr>
          <p:cNvPicPr>
            <a:picLocks noChangeAspect="1"/>
          </p:cNvPicPr>
          <p:nvPr/>
        </p:nvPicPr>
        <p:blipFill>
          <a:blip r:embed="rId2"/>
          <a:stretch>
            <a:fillRect/>
          </a:stretch>
        </p:blipFill>
        <p:spPr>
          <a:xfrm>
            <a:off x="1505262" y="1603010"/>
            <a:ext cx="6145967" cy="2053028"/>
          </a:xfrm>
          <a:prstGeom prst="rect">
            <a:avLst/>
          </a:prstGeom>
          <a:ln w="28575">
            <a:solidFill>
              <a:schemeClr val="accent2"/>
            </a:solidFill>
          </a:ln>
        </p:spPr>
      </p:pic>
      <p:pic>
        <p:nvPicPr>
          <p:cNvPr id="7" name="Picture 6" descr="A screenshot of a project&#10;&#10;Description automatically generated">
            <a:extLst>
              <a:ext uri="{FF2B5EF4-FFF2-40B4-BE49-F238E27FC236}">
                <a16:creationId xmlns:a16="http://schemas.microsoft.com/office/drawing/2014/main" id="{6ED20D13-845E-699B-747C-C83816F18AAB}"/>
              </a:ext>
            </a:extLst>
          </p:cNvPr>
          <p:cNvPicPr>
            <a:picLocks noChangeAspect="1"/>
          </p:cNvPicPr>
          <p:nvPr/>
        </p:nvPicPr>
        <p:blipFill rotWithShape="1">
          <a:blip r:embed="rId3"/>
          <a:srcRect l="76" t="2424" b="2222"/>
          <a:stretch/>
        </p:blipFill>
        <p:spPr>
          <a:xfrm>
            <a:off x="1497454" y="3794360"/>
            <a:ext cx="6147532" cy="2948118"/>
          </a:xfrm>
          <a:prstGeom prst="rect">
            <a:avLst/>
          </a:prstGeom>
          <a:ln w="28575">
            <a:solidFill>
              <a:schemeClr val="accent2"/>
            </a:solidFill>
          </a:ln>
        </p:spPr>
      </p:pic>
    </p:spTree>
    <p:extLst>
      <p:ext uri="{BB962C8B-B14F-4D97-AF65-F5344CB8AC3E}">
        <p14:creationId xmlns:p14="http://schemas.microsoft.com/office/powerpoint/2010/main" val="180306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F0F5-A963-7D4D-69A7-D6D0DA3B0BC1}"/>
              </a:ext>
            </a:extLst>
          </p:cNvPr>
          <p:cNvSpPr>
            <a:spLocks noGrp="1"/>
          </p:cNvSpPr>
          <p:nvPr>
            <p:ph type="title"/>
          </p:nvPr>
        </p:nvSpPr>
        <p:spPr/>
        <p:txBody>
          <a:bodyPr vert="horz" lIns="91440" tIns="45720" rIns="91440" bIns="45720" anchor="ctr">
            <a:normAutofit/>
          </a:bodyPr>
          <a:lstStyle/>
          <a:p>
            <a:r>
              <a:rPr lang="en-US"/>
              <a:t>Critical Path</a:t>
            </a:r>
          </a:p>
        </p:txBody>
      </p:sp>
      <p:sp>
        <p:nvSpPr>
          <p:cNvPr id="6" name="Content Placeholder 2">
            <a:extLst>
              <a:ext uri="{FF2B5EF4-FFF2-40B4-BE49-F238E27FC236}">
                <a16:creationId xmlns:a16="http://schemas.microsoft.com/office/drawing/2014/main" id="{C67BD989-6882-62E4-51C2-5C8EFC35E299}"/>
              </a:ext>
            </a:extLst>
          </p:cNvPr>
          <p:cNvSpPr txBox="1">
            <a:spLocks/>
          </p:cNvSpPr>
          <p:nvPr/>
        </p:nvSpPr>
        <p:spPr>
          <a:xfrm>
            <a:off x="568981" y="4855401"/>
            <a:ext cx="8229600" cy="1220435"/>
          </a:xfrm>
          <a:prstGeom prst="rect">
            <a:avLst/>
          </a:prstGeom>
        </p:spPr>
        <p:txBody>
          <a:bodyPr vert="horz" lIns="91440" tIns="45720" rIns="91440" bIns="45720" anchor="t">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just">
              <a:buNone/>
            </a:pPr>
            <a:endParaRPr lang="en-US" sz="2800">
              <a:solidFill>
                <a:srgbClr val="000000"/>
              </a:solidFill>
              <a:ea typeface="+mn-lt"/>
              <a:cs typeface="+mn-lt"/>
            </a:endParaRPr>
          </a:p>
          <a:p>
            <a:pPr algn="just"/>
            <a:r>
              <a:rPr lang="en-US" sz="2800">
                <a:solidFill>
                  <a:srgbClr val="000000"/>
                </a:solidFill>
                <a:ea typeface="+mn-lt"/>
                <a:cs typeface="+mn-lt"/>
              </a:rPr>
              <a:t>Total Duration: 97 days</a:t>
            </a:r>
            <a:endParaRPr lang="en-US"/>
          </a:p>
        </p:txBody>
      </p:sp>
      <p:graphicFrame>
        <p:nvGraphicFramePr>
          <p:cNvPr id="8" name="Content Placeholder 7">
            <a:extLst>
              <a:ext uri="{FF2B5EF4-FFF2-40B4-BE49-F238E27FC236}">
                <a16:creationId xmlns:a16="http://schemas.microsoft.com/office/drawing/2014/main" id="{A3652427-D97B-7BF0-6FDA-93FF12EDF5E3}"/>
              </a:ext>
            </a:extLst>
          </p:cNvPr>
          <p:cNvGraphicFramePr>
            <a:graphicFrameLocks noGrp="1"/>
          </p:cNvGraphicFramePr>
          <p:nvPr>
            <p:ph sz="quarter" idx="1"/>
            <p:extLst>
              <p:ext uri="{D42A27DB-BD31-4B8C-83A1-F6EECF244321}">
                <p14:modId xmlns:p14="http://schemas.microsoft.com/office/powerpoint/2010/main" val="2233714617"/>
              </p:ext>
            </p:extLst>
          </p:nvPr>
        </p:nvGraphicFramePr>
        <p:xfrm>
          <a:off x="612775" y="1600200"/>
          <a:ext cx="8153398" cy="2885600"/>
        </p:xfrm>
        <a:graphic>
          <a:graphicData uri="http://schemas.openxmlformats.org/drawingml/2006/table">
            <a:tbl>
              <a:tblPr firstRow="1" bandRow="1">
                <a:tableStyleId>{5C22544A-7EE6-4342-B048-85BDC9FD1C3A}</a:tableStyleId>
              </a:tblPr>
              <a:tblGrid>
                <a:gridCol w="3818258">
                  <a:extLst>
                    <a:ext uri="{9D8B030D-6E8A-4147-A177-3AD203B41FA5}">
                      <a16:colId xmlns:a16="http://schemas.microsoft.com/office/drawing/2014/main" val="4042459063"/>
                    </a:ext>
                  </a:extLst>
                </a:gridCol>
                <a:gridCol w="1083785">
                  <a:extLst>
                    <a:ext uri="{9D8B030D-6E8A-4147-A177-3AD203B41FA5}">
                      <a16:colId xmlns:a16="http://schemas.microsoft.com/office/drawing/2014/main" val="3797150477"/>
                    </a:ext>
                  </a:extLst>
                </a:gridCol>
                <a:gridCol w="1083785">
                  <a:extLst>
                    <a:ext uri="{9D8B030D-6E8A-4147-A177-3AD203B41FA5}">
                      <a16:colId xmlns:a16="http://schemas.microsoft.com/office/drawing/2014/main" val="378644953"/>
                    </a:ext>
                  </a:extLst>
                </a:gridCol>
                <a:gridCol w="1083785">
                  <a:extLst>
                    <a:ext uri="{9D8B030D-6E8A-4147-A177-3AD203B41FA5}">
                      <a16:colId xmlns:a16="http://schemas.microsoft.com/office/drawing/2014/main" val="895897033"/>
                    </a:ext>
                  </a:extLst>
                </a:gridCol>
                <a:gridCol w="1083785">
                  <a:extLst>
                    <a:ext uri="{9D8B030D-6E8A-4147-A177-3AD203B41FA5}">
                      <a16:colId xmlns:a16="http://schemas.microsoft.com/office/drawing/2014/main" val="3632098027"/>
                    </a:ext>
                  </a:extLst>
                </a:gridCol>
              </a:tblGrid>
              <a:tr h="360700">
                <a:tc>
                  <a:txBody>
                    <a:bodyPr/>
                    <a:lstStyle/>
                    <a:p>
                      <a:pPr algn="ctr" fontAlgn="b"/>
                      <a:r>
                        <a:rPr lang="en-US" sz="1200" b="1" i="0" u="none" strike="noStrike">
                          <a:solidFill>
                            <a:srgbClr val="000000"/>
                          </a:solidFill>
                          <a:effectLst/>
                          <a:latin typeface="Calibri"/>
                        </a:rPr>
                        <a:t>Task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Calibri"/>
                        </a:rPr>
                        <a:t>Start 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Calibri"/>
                        </a:rPr>
                        <a:t>End 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Calibri"/>
                        </a:rPr>
                        <a:t>Duration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Calibri"/>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8366858"/>
                  </a:ext>
                </a:extLst>
              </a:tr>
              <a:tr h="360700">
                <a:tc>
                  <a:txBody>
                    <a:bodyPr/>
                    <a:lstStyle/>
                    <a:p>
                      <a:pPr algn="ctr" fontAlgn="b"/>
                      <a:r>
                        <a:rPr lang="en-US" sz="1200" b="0" i="0" u="none" strike="noStrike">
                          <a:solidFill>
                            <a:srgbClr val="000000"/>
                          </a:solidFill>
                          <a:effectLst/>
                          <a:latin typeface="Calibri"/>
                        </a:rPr>
                        <a:t>Discuss format with customer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9/1/23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9/4/23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58305837"/>
                  </a:ext>
                </a:extLst>
              </a:tr>
              <a:tr h="360700">
                <a:tc>
                  <a:txBody>
                    <a:bodyPr/>
                    <a:lstStyle/>
                    <a:p>
                      <a:pPr algn="ctr" fontAlgn="b"/>
                      <a:r>
                        <a:rPr lang="en-US" sz="1200" b="0" i="0" u="none" strike="noStrike">
                          <a:solidFill>
                            <a:srgbClr val="000000"/>
                          </a:solidFill>
                          <a:effectLst/>
                          <a:latin typeface="Calibri"/>
                        </a:rPr>
                        <a:t>Conduct research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9/5/23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9/18/23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48855263"/>
                  </a:ext>
                </a:extLst>
              </a:tr>
              <a:tr h="360700">
                <a:tc>
                  <a:txBody>
                    <a:bodyPr/>
                    <a:lstStyle/>
                    <a:p>
                      <a:pPr algn="ctr" fontAlgn="b"/>
                      <a:r>
                        <a:rPr lang="en-US" sz="1200" b="0" i="0" u="none" strike="noStrike">
                          <a:solidFill>
                            <a:srgbClr val="000000"/>
                          </a:solidFill>
                          <a:effectLst/>
                          <a:latin typeface="Calibri"/>
                        </a:rPr>
                        <a:t>Build vehicle inventory management system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9/19/23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10/30/23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96561820"/>
                  </a:ext>
                </a:extLst>
              </a:tr>
              <a:tr h="360700">
                <a:tc>
                  <a:txBody>
                    <a:bodyPr/>
                    <a:lstStyle/>
                    <a:p>
                      <a:pPr algn="ctr" fontAlgn="b"/>
                      <a:r>
                        <a:rPr lang="en-US" sz="1200" b="0" i="0" u="none" strike="noStrike">
                          <a:solidFill>
                            <a:srgbClr val="000000"/>
                          </a:solidFill>
                          <a:effectLst/>
                          <a:latin typeface="Calibri"/>
                        </a:rPr>
                        <a:t>User Verification System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10/31/23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11/13/23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89384072"/>
                  </a:ext>
                </a:extLst>
              </a:tr>
              <a:tr h="360700">
                <a:tc>
                  <a:txBody>
                    <a:bodyPr/>
                    <a:lstStyle/>
                    <a:p>
                      <a:pPr algn="ctr" fontAlgn="b"/>
                      <a:r>
                        <a:rPr lang="en-US" sz="1200" b="0" i="0" u="none" strike="noStrike">
                          <a:solidFill>
                            <a:srgbClr val="000000"/>
                          </a:solidFill>
                          <a:effectLst/>
                          <a:latin typeface="Calibri"/>
                        </a:rPr>
                        <a:t>Testing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11/14/23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12/4/23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In Progress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438983636"/>
                  </a:ext>
                </a:extLst>
              </a:tr>
              <a:tr h="360700">
                <a:tc>
                  <a:txBody>
                    <a:bodyPr/>
                    <a:lstStyle/>
                    <a:p>
                      <a:pPr algn="ctr" fontAlgn="b"/>
                      <a:r>
                        <a:rPr lang="en-US" sz="1200" b="0" i="0" u="none" strike="noStrike">
                          <a:solidFill>
                            <a:srgbClr val="000000"/>
                          </a:solidFill>
                          <a:effectLst/>
                          <a:latin typeface="Calibri"/>
                        </a:rPr>
                        <a:t>Prototyping and Testing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12/5/23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Not Started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1393282630"/>
                  </a:ext>
                </a:extLst>
              </a:tr>
              <a:tr h="360700">
                <a:tc>
                  <a:txBody>
                    <a:bodyPr/>
                    <a:lstStyle/>
                    <a:p>
                      <a:pPr algn="ctr" fontAlgn="b"/>
                      <a:r>
                        <a:rPr lang="en-US" sz="1200" b="0" i="0" u="none" strike="noStrike">
                          <a:solidFill>
                            <a:srgbClr val="000000"/>
                          </a:solidFill>
                          <a:effectLst/>
                          <a:latin typeface="Calibri"/>
                        </a:rPr>
                        <a:t>Debugging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1/15/24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latin typeface="Calibri" panose="020F0502020204030204" pitchFamily="34" charset="0"/>
                        </a:rPr>
                        <a:t>Not Started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1528993592"/>
                  </a:ext>
                </a:extLst>
              </a:tr>
            </a:tbl>
          </a:graphicData>
        </a:graphic>
      </p:graphicFrame>
    </p:spTree>
    <p:extLst>
      <p:ext uri="{BB962C8B-B14F-4D97-AF65-F5344CB8AC3E}">
        <p14:creationId xmlns:p14="http://schemas.microsoft.com/office/powerpoint/2010/main" val="2245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FDE583-0F70-B602-DDDE-0BBC64720AB9}"/>
              </a:ext>
            </a:extLst>
          </p:cNvPr>
          <p:cNvPicPr>
            <a:picLocks noChangeAspect="1"/>
          </p:cNvPicPr>
          <p:nvPr/>
        </p:nvPicPr>
        <p:blipFill rotWithShape="1">
          <a:blip r:embed="rId2">
            <a:extLst>
              <a:ext uri="{28A0092B-C50C-407E-A947-70E740481C1C}">
                <a14:useLocalDpi xmlns:a14="http://schemas.microsoft.com/office/drawing/2010/main" val="0"/>
              </a:ext>
            </a:extLst>
          </a:blip>
          <a:srcRect r="9999" b="12477"/>
          <a:stretch/>
        </p:blipFill>
        <p:spPr>
          <a:xfrm>
            <a:off x="468034" y="1743567"/>
            <a:ext cx="8229600" cy="870704"/>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35523D8E-3D03-0B83-3006-5A1B28F3FE2D}"/>
              </a:ext>
            </a:extLst>
          </p:cNvPr>
          <p:cNvSpPr>
            <a:spLocks noGrp="1"/>
          </p:cNvSpPr>
          <p:nvPr>
            <p:ph type="title"/>
          </p:nvPr>
        </p:nvSpPr>
        <p:spPr>
          <a:xfrm>
            <a:off x="612648" y="228600"/>
            <a:ext cx="8153400" cy="666750"/>
          </a:xfrm>
        </p:spPr>
        <p:txBody>
          <a:bodyPr vert="horz" lIns="91440" tIns="45720" rIns="91440" bIns="45720" anchor="ctr">
            <a:normAutofit fontScale="90000"/>
          </a:bodyPr>
          <a:lstStyle/>
          <a:p>
            <a:r>
              <a:rPr lang="en-US"/>
              <a:t>Recovery of Schedule</a:t>
            </a:r>
          </a:p>
        </p:txBody>
      </p:sp>
      <p:sp>
        <p:nvSpPr>
          <p:cNvPr id="9" name="Oval 8">
            <a:extLst>
              <a:ext uri="{FF2B5EF4-FFF2-40B4-BE49-F238E27FC236}">
                <a16:creationId xmlns:a16="http://schemas.microsoft.com/office/drawing/2014/main" id="{2507053D-3C93-81CB-A921-0D8FB23D70CB}"/>
              </a:ext>
            </a:extLst>
          </p:cNvPr>
          <p:cNvSpPr/>
          <p:nvPr/>
        </p:nvSpPr>
        <p:spPr>
          <a:xfrm>
            <a:off x="4346614" y="2038516"/>
            <a:ext cx="472440" cy="575755"/>
          </a:xfrm>
          <a:prstGeom prst="ellipse">
            <a:avLst/>
          </a:prstGeom>
          <a:noFill/>
          <a:ln w="15875">
            <a:solidFill>
              <a:schemeClr val="accent2">
                <a:lumMod val="75000"/>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500FF90-11B7-DF44-E7D3-13DCA2289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34" y="2683022"/>
            <a:ext cx="8229600" cy="865595"/>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
        <p:nvSpPr>
          <p:cNvPr id="13" name="Oval 12">
            <a:extLst>
              <a:ext uri="{FF2B5EF4-FFF2-40B4-BE49-F238E27FC236}">
                <a16:creationId xmlns:a16="http://schemas.microsoft.com/office/drawing/2014/main" id="{E6B009B6-0D31-FBED-B7E4-52AA9CBBD33D}"/>
              </a:ext>
            </a:extLst>
          </p:cNvPr>
          <p:cNvSpPr/>
          <p:nvPr/>
        </p:nvSpPr>
        <p:spPr>
          <a:xfrm>
            <a:off x="4582834" y="2884336"/>
            <a:ext cx="472440" cy="464820"/>
          </a:xfrm>
          <a:prstGeom prst="ellipse">
            <a:avLst/>
          </a:prstGeom>
          <a:noFill/>
          <a:ln w="15875">
            <a:solidFill>
              <a:schemeClr val="accent2">
                <a:lumMod val="75000"/>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4D99AC-C96E-32E7-0466-7A0F6975D806}"/>
              </a:ext>
            </a:extLst>
          </p:cNvPr>
          <p:cNvSpPr txBox="1"/>
          <p:nvPr/>
        </p:nvSpPr>
        <p:spPr>
          <a:xfrm rot="20015665">
            <a:off x="6226011" y="2482966"/>
            <a:ext cx="1961243" cy="400110"/>
          </a:xfrm>
          <a:prstGeom prst="rect">
            <a:avLst/>
          </a:prstGeom>
          <a:solidFill>
            <a:schemeClr val="bg1">
              <a:lumMod val="95000"/>
            </a:schemeClr>
          </a:solidFill>
        </p:spPr>
        <p:txBody>
          <a:bodyPr wrap="none" rtlCol="0">
            <a:spAutoFit/>
          </a:bodyPr>
          <a:lstStyle/>
          <a:p>
            <a:r>
              <a:rPr lang="en-US" sz="2000">
                <a:solidFill>
                  <a:srgbClr val="F66F0A"/>
                </a:solidFill>
                <a:latin typeface="Söhne"/>
              </a:rPr>
              <a:t>Parallel Activities</a:t>
            </a:r>
          </a:p>
        </p:txBody>
      </p:sp>
      <p:pic>
        <p:nvPicPr>
          <p:cNvPr id="24" name="Picture 23" descr="A screenshot of a computer">
            <a:extLst>
              <a:ext uri="{FF2B5EF4-FFF2-40B4-BE49-F238E27FC236}">
                <a16:creationId xmlns:a16="http://schemas.microsoft.com/office/drawing/2014/main" id="{74DC5432-D555-6527-4954-5F1D9D9A5B9F}"/>
              </a:ext>
            </a:extLst>
          </p:cNvPr>
          <p:cNvPicPr>
            <a:picLocks noChangeAspect="1"/>
          </p:cNvPicPr>
          <p:nvPr/>
        </p:nvPicPr>
        <p:blipFill rotWithShape="1">
          <a:blip r:embed="rId4">
            <a:extLst>
              <a:ext uri="{28A0092B-C50C-407E-A947-70E740481C1C}">
                <a14:useLocalDpi xmlns:a14="http://schemas.microsoft.com/office/drawing/2010/main" val="0"/>
              </a:ext>
            </a:extLst>
          </a:blip>
          <a:srcRect l="976" t="43972" r="7188" b="-253"/>
          <a:stretch/>
        </p:blipFill>
        <p:spPr>
          <a:xfrm>
            <a:off x="468034" y="3548617"/>
            <a:ext cx="8229600" cy="1223015"/>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
        <p:nvSpPr>
          <p:cNvPr id="25" name="Oval 24">
            <a:extLst>
              <a:ext uri="{FF2B5EF4-FFF2-40B4-BE49-F238E27FC236}">
                <a16:creationId xmlns:a16="http://schemas.microsoft.com/office/drawing/2014/main" id="{11FC3247-8822-E2D5-6A0B-F11E7847ABAE}"/>
              </a:ext>
            </a:extLst>
          </p:cNvPr>
          <p:cNvSpPr/>
          <p:nvPr/>
        </p:nvSpPr>
        <p:spPr>
          <a:xfrm>
            <a:off x="5675034" y="4227579"/>
            <a:ext cx="472440" cy="464820"/>
          </a:xfrm>
          <a:prstGeom prst="ellipse">
            <a:avLst/>
          </a:prstGeom>
          <a:noFill/>
          <a:ln w="15875">
            <a:solidFill>
              <a:schemeClr val="accent2">
                <a:lumMod val="75000"/>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0CA22D50-C228-366B-2D0A-55C4F83488A4}"/>
              </a:ext>
            </a:extLst>
          </p:cNvPr>
          <p:cNvSpPr>
            <a:spLocks noGrp="1"/>
          </p:cNvSpPr>
          <p:nvPr>
            <p:ph sz="quarter" idx="1"/>
          </p:nvPr>
        </p:nvSpPr>
        <p:spPr>
          <a:xfrm>
            <a:off x="546625" y="4849051"/>
            <a:ext cx="8346023" cy="1789972"/>
          </a:xfrm>
        </p:spPr>
        <p:txBody>
          <a:bodyPr vert="horz" lIns="91440" tIns="45720" rIns="91440" bIns="45720" anchor="t">
            <a:normAutofit fontScale="77500" lnSpcReduction="20000"/>
          </a:bodyPr>
          <a:lstStyle/>
          <a:p>
            <a:pPr algn="just"/>
            <a:r>
              <a:rPr lang="en-US" sz="3000">
                <a:latin typeface="Tw Cen MT"/>
                <a:ea typeface="+mn-lt"/>
                <a:cs typeface="Arial"/>
              </a:rPr>
              <a:t>Subsequent tasks</a:t>
            </a:r>
          </a:p>
          <a:p>
            <a:pPr algn="just"/>
            <a:r>
              <a:rPr lang="en-US" sz="3000">
                <a:latin typeface="Tw Cen MT"/>
                <a:cs typeface="Arial"/>
              </a:rPr>
              <a:t>Outsourcing non-critical activities to other teams/vendors</a:t>
            </a:r>
          </a:p>
          <a:p>
            <a:pPr algn="just"/>
            <a:r>
              <a:rPr lang="en-US" sz="3000">
                <a:latin typeface="Tw Cen MT"/>
                <a:cs typeface="Arial"/>
              </a:rPr>
              <a:t>Frequent process updates, critical path monitoring, and adaptive re-plan.</a:t>
            </a:r>
          </a:p>
          <a:p>
            <a:pPr algn="just"/>
            <a:r>
              <a:rPr lang="en-US" sz="3000">
                <a:latin typeface="Tw Cen MT"/>
                <a:cs typeface="Arial"/>
              </a:rPr>
              <a:t>Examine near-critical path tasks for potential resource optimization</a:t>
            </a:r>
          </a:p>
          <a:p>
            <a:pPr algn="just"/>
            <a:endParaRPr lang="en-US" sz="3000">
              <a:latin typeface="Tw Cen MT"/>
              <a:cs typeface="Arial"/>
            </a:endParaRPr>
          </a:p>
        </p:txBody>
      </p:sp>
    </p:spTree>
    <p:extLst>
      <p:ext uri="{BB962C8B-B14F-4D97-AF65-F5344CB8AC3E}">
        <p14:creationId xmlns:p14="http://schemas.microsoft.com/office/powerpoint/2010/main" val="63359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662E-C1ED-EFC7-7E43-76957FB74D3E}"/>
              </a:ext>
            </a:extLst>
          </p:cNvPr>
          <p:cNvSpPr>
            <a:spLocks noGrp="1"/>
          </p:cNvSpPr>
          <p:nvPr>
            <p:ph type="title"/>
          </p:nvPr>
        </p:nvSpPr>
        <p:spPr/>
        <p:txBody>
          <a:bodyPr vert="horz" lIns="91440" tIns="45720" rIns="91440" bIns="45720" anchor="ctr">
            <a:normAutofit/>
          </a:bodyPr>
          <a:lstStyle/>
          <a:p>
            <a:r>
              <a:rPr lang="en-US"/>
              <a:t>Potential Risks</a:t>
            </a:r>
          </a:p>
        </p:txBody>
      </p:sp>
      <p:sp>
        <p:nvSpPr>
          <p:cNvPr id="3" name="Content Placeholder 2">
            <a:extLst>
              <a:ext uri="{FF2B5EF4-FFF2-40B4-BE49-F238E27FC236}">
                <a16:creationId xmlns:a16="http://schemas.microsoft.com/office/drawing/2014/main" id="{A88E7F6F-734D-BC14-BF03-FC94976B166E}"/>
              </a:ext>
            </a:extLst>
          </p:cNvPr>
          <p:cNvSpPr>
            <a:spLocks noGrp="1"/>
          </p:cNvSpPr>
          <p:nvPr>
            <p:ph sz="quarter" idx="1"/>
          </p:nvPr>
        </p:nvSpPr>
        <p:spPr>
          <a:xfrm>
            <a:off x="382610" y="1628955"/>
            <a:ext cx="8153400" cy="4495800"/>
          </a:xfrm>
        </p:spPr>
        <p:txBody>
          <a:bodyPr vert="horz" lIns="91440" tIns="45720" rIns="91440" bIns="45720" anchor="t">
            <a:noAutofit/>
          </a:bodyPr>
          <a:lstStyle/>
          <a:p>
            <a:pPr algn="just">
              <a:buFont typeface="Wingdings,Sans-Serif"/>
              <a:buChar char="q"/>
            </a:pPr>
            <a:endParaRPr lang="en-US" sz="1600" b="1" dirty="0">
              <a:latin typeface="TW Cen MT"/>
              <a:cs typeface="Times New Roman"/>
            </a:endParaRPr>
          </a:p>
          <a:p>
            <a:pPr algn="just">
              <a:buFont typeface="Wingdings,Sans-Serif"/>
              <a:buChar char="q"/>
            </a:pPr>
            <a:r>
              <a:rPr lang="en-US" sz="1600" b="1" dirty="0">
                <a:latin typeface="TW Cen MT"/>
                <a:cs typeface="Times New Roman"/>
              </a:rPr>
              <a:t>Car condition and safety </a:t>
            </a:r>
            <a:endParaRPr lang="en-US" sz="1600" dirty="0">
              <a:latin typeface="TW Cen MT"/>
              <a:cs typeface="Times New Roman"/>
            </a:endParaRPr>
          </a:p>
          <a:p>
            <a:pPr marL="0" indent="0" algn="just">
              <a:buNone/>
            </a:pPr>
            <a:r>
              <a:rPr lang="en-US" sz="1600" dirty="0">
                <a:latin typeface="TW Cen MT"/>
                <a:cs typeface="Times New Roman"/>
              </a:rPr>
              <a:t>To perform a safety and condition check of the car to be rented out</a:t>
            </a:r>
            <a:endParaRPr lang="en-US" dirty="0"/>
          </a:p>
          <a:p>
            <a:pPr algn="just">
              <a:buChar char="q"/>
            </a:pPr>
            <a:r>
              <a:rPr lang="en-US" sz="1600" b="1" dirty="0">
                <a:latin typeface="TW Cen MT"/>
                <a:cs typeface="Times New Roman"/>
              </a:rPr>
              <a:t>Data Privacy</a:t>
            </a:r>
            <a:endParaRPr lang="en-US" sz="1600" dirty="0">
              <a:latin typeface="TW Cen MT"/>
            </a:endParaRPr>
          </a:p>
          <a:p>
            <a:pPr marL="0" indent="0" algn="just">
              <a:buNone/>
            </a:pPr>
            <a:r>
              <a:rPr lang="en-US" sz="1600" dirty="0">
                <a:latin typeface="TW Cen MT"/>
                <a:cs typeface="Times New Roman"/>
              </a:rPr>
              <a:t>To protect the data of users for maintaining their privacy</a:t>
            </a:r>
            <a:endParaRPr lang="en-US" sz="1600" dirty="0">
              <a:latin typeface="TW Cen MT"/>
            </a:endParaRPr>
          </a:p>
          <a:p>
            <a:pPr algn="just">
              <a:buChar char="q"/>
            </a:pPr>
            <a:r>
              <a:rPr lang="en-US" sz="1600" b="1" dirty="0">
                <a:latin typeface="TW Cen MT"/>
                <a:cs typeface="Times New Roman"/>
              </a:rPr>
              <a:t>Security system</a:t>
            </a:r>
            <a:endParaRPr lang="en-US" sz="1600" dirty="0">
              <a:latin typeface="Tw Cen MT"/>
              <a:cs typeface="Times New Roman"/>
            </a:endParaRPr>
          </a:p>
          <a:p>
            <a:pPr marL="0" indent="0" algn="just">
              <a:buNone/>
            </a:pPr>
            <a:r>
              <a:rPr lang="en-US" sz="1600" dirty="0">
                <a:latin typeface="TW Cen MT"/>
                <a:cs typeface="Times New Roman"/>
              </a:rPr>
              <a:t>Use of strong security method for allowing the access to verified users and admin only</a:t>
            </a:r>
            <a:endParaRPr lang="en-US" sz="1600" dirty="0"/>
          </a:p>
          <a:p>
            <a:pPr marL="0" indent="0" algn="just">
              <a:buNone/>
            </a:pPr>
            <a:r>
              <a:rPr lang="en-US" sz="1600" dirty="0">
                <a:latin typeface="TW Cen MT"/>
                <a:cs typeface="Times New Roman"/>
              </a:rPr>
              <a:t>Verification of the users to prevent any fraud and damage to the company</a:t>
            </a:r>
            <a:endParaRPr lang="en-US" sz="1600" dirty="0">
              <a:latin typeface="TW Cen MT"/>
            </a:endParaRPr>
          </a:p>
          <a:p>
            <a:pPr algn="just">
              <a:buChar char="q"/>
            </a:pPr>
            <a:r>
              <a:rPr lang="en-US" sz="1600" b="1" dirty="0">
                <a:latin typeface="TW Cen MT"/>
                <a:cs typeface="Times New Roman"/>
              </a:rPr>
              <a:t>Insurance/car paperwork</a:t>
            </a:r>
            <a:endParaRPr lang="en-US" sz="1600" dirty="0">
              <a:latin typeface="TW Cen MT"/>
              <a:cs typeface="Times New Roman"/>
            </a:endParaRPr>
          </a:p>
          <a:p>
            <a:pPr marL="0" indent="0" algn="just">
              <a:buNone/>
            </a:pPr>
            <a:r>
              <a:rPr lang="en-US" sz="1600" dirty="0">
                <a:latin typeface="TW Cen MT"/>
                <a:cs typeface="Times New Roman"/>
              </a:rPr>
              <a:t>Ensuring the car has all the legal paperwork like car insurance also the user’s driving license verification</a:t>
            </a:r>
          </a:p>
          <a:p>
            <a:pPr algn="just">
              <a:buChar char="q"/>
            </a:pPr>
            <a:r>
              <a:rPr lang="en-US" sz="1600" b="1" dirty="0">
                <a:latin typeface="TW Cen MT"/>
                <a:cs typeface="Times New Roman"/>
              </a:rPr>
              <a:t>Competition against rivals</a:t>
            </a:r>
            <a:endParaRPr lang="en-US" dirty="0"/>
          </a:p>
          <a:p>
            <a:pPr marL="0" indent="0" algn="just">
              <a:buNone/>
            </a:pPr>
            <a:r>
              <a:rPr lang="en-US" sz="1600" dirty="0">
                <a:latin typeface="TW Cen MT"/>
                <a:cs typeface="Times New Roman"/>
              </a:rPr>
              <a:t>To build a strong methodology and strategy to compete with rivals and to be in </a:t>
            </a:r>
            <a:r>
              <a:rPr lang="en-US" sz="1600">
                <a:latin typeface="TW Cen MT"/>
                <a:cs typeface="Times New Roman"/>
              </a:rPr>
              <a:t>profit</a:t>
            </a:r>
            <a:endParaRPr lang="en-US" sz="1600" dirty="0">
              <a:latin typeface="TW Cen MT"/>
              <a:cs typeface="Times New Roman"/>
            </a:endParaRPr>
          </a:p>
        </p:txBody>
      </p:sp>
    </p:spTree>
    <p:extLst>
      <p:ext uri="{BB962C8B-B14F-4D97-AF65-F5344CB8AC3E}">
        <p14:creationId xmlns:p14="http://schemas.microsoft.com/office/powerpoint/2010/main" val="115698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41F0-90FA-C870-124B-B2EAD10BFD6A}"/>
              </a:ext>
            </a:extLst>
          </p:cNvPr>
          <p:cNvSpPr>
            <a:spLocks noGrp="1"/>
          </p:cNvSpPr>
          <p:nvPr>
            <p:ph type="title"/>
          </p:nvPr>
        </p:nvSpPr>
        <p:spPr/>
        <p:txBody>
          <a:bodyPr vert="horz" lIns="91440" tIns="45720" rIns="91440" bIns="45720" anchor="ctr">
            <a:normAutofit/>
          </a:bodyPr>
          <a:lstStyle/>
          <a:p>
            <a:r>
              <a:rPr lang="en-US" dirty="0"/>
              <a:t>Likelihood/Consequence Analysis</a:t>
            </a:r>
          </a:p>
        </p:txBody>
      </p:sp>
      <p:sp>
        <p:nvSpPr>
          <p:cNvPr id="3" name="Content Placeholder 2">
            <a:extLst>
              <a:ext uri="{FF2B5EF4-FFF2-40B4-BE49-F238E27FC236}">
                <a16:creationId xmlns:a16="http://schemas.microsoft.com/office/drawing/2014/main" id="{EE81254A-749B-7E0E-897E-F5524AD1B02F}"/>
              </a:ext>
            </a:extLst>
          </p:cNvPr>
          <p:cNvSpPr>
            <a:spLocks noGrp="1"/>
          </p:cNvSpPr>
          <p:nvPr>
            <p:ph sz="quarter" idx="1"/>
          </p:nvPr>
        </p:nvSpPr>
        <p:spPr/>
        <p:txBody>
          <a:bodyPr vert="horz" lIns="91440" tIns="45720" rIns="91440" bIns="45720" anchor="t">
            <a:normAutofit/>
          </a:bodyPr>
          <a:lstStyle/>
          <a:p>
            <a:pPr marL="0" indent="0">
              <a:buNone/>
            </a:pPr>
            <a:r>
              <a:rPr lang="en-US" dirty="0"/>
              <a:t>  </a:t>
            </a:r>
          </a:p>
        </p:txBody>
      </p:sp>
      <p:sp>
        <p:nvSpPr>
          <p:cNvPr id="4" name="Rectangle 3">
            <a:extLst>
              <a:ext uri="{FF2B5EF4-FFF2-40B4-BE49-F238E27FC236}">
                <a16:creationId xmlns:a16="http://schemas.microsoft.com/office/drawing/2014/main" id="{5DF7E2BC-3705-A7EB-D0C4-5BF215277765}"/>
              </a:ext>
            </a:extLst>
          </p:cNvPr>
          <p:cNvSpPr/>
          <p:nvPr/>
        </p:nvSpPr>
        <p:spPr>
          <a:xfrm>
            <a:off x="608698" y="2056047"/>
            <a:ext cx="2921750" cy="109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The condition of the listed car by the renter doesn't match with what he </a:t>
            </a:r>
            <a:r>
              <a:rPr lang="en-US"/>
              <a:t>mentioned in the description</a:t>
            </a:r>
            <a:endParaRPr lang="en-US" dirty="0"/>
          </a:p>
        </p:txBody>
      </p:sp>
      <p:sp>
        <p:nvSpPr>
          <p:cNvPr id="5" name="TextBox 4">
            <a:extLst>
              <a:ext uri="{FF2B5EF4-FFF2-40B4-BE49-F238E27FC236}">
                <a16:creationId xmlns:a16="http://schemas.microsoft.com/office/drawing/2014/main" id="{593C3650-1D47-F592-20E1-11D70C1C90EE}"/>
              </a:ext>
            </a:extLst>
          </p:cNvPr>
          <p:cNvSpPr txBox="1"/>
          <p:nvPr/>
        </p:nvSpPr>
        <p:spPr>
          <a:xfrm>
            <a:off x="1947834" y="1690827"/>
            <a:ext cx="4599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If</a:t>
            </a:r>
          </a:p>
        </p:txBody>
      </p:sp>
      <p:sp>
        <p:nvSpPr>
          <p:cNvPr id="6" name="Rectangle 5">
            <a:extLst>
              <a:ext uri="{FF2B5EF4-FFF2-40B4-BE49-F238E27FC236}">
                <a16:creationId xmlns:a16="http://schemas.microsoft.com/office/drawing/2014/main" id="{5CCEC155-A78E-1CE4-CCA0-13D4D79A4C7A}"/>
              </a:ext>
            </a:extLst>
          </p:cNvPr>
          <p:cNvSpPr/>
          <p:nvPr/>
        </p:nvSpPr>
        <p:spPr>
          <a:xfrm>
            <a:off x="3909194" y="2056046"/>
            <a:ext cx="2921750" cy="1028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dirty="0"/>
              <a:t>The process will be delayed and need to do a condition and safety check by the team</a:t>
            </a:r>
          </a:p>
        </p:txBody>
      </p:sp>
      <p:sp>
        <p:nvSpPr>
          <p:cNvPr id="7" name="TextBox 6">
            <a:extLst>
              <a:ext uri="{FF2B5EF4-FFF2-40B4-BE49-F238E27FC236}">
                <a16:creationId xmlns:a16="http://schemas.microsoft.com/office/drawing/2014/main" id="{638254D3-242F-A65C-93C2-0C5CCC0FEED0}"/>
              </a:ext>
            </a:extLst>
          </p:cNvPr>
          <p:cNvSpPr txBox="1"/>
          <p:nvPr/>
        </p:nvSpPr>
        <p:spPr>
          <a:xfrm>
            <a:off x="5086011" y="1717879"/>
            <a:ext cx="7033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Then</a:t>
            </a:r>
          </a:p>
        </p:txBody>
      </p:sp>
      <p:cxnSp>
        <p:nvCxnSpPr>
          <p:cNvPr id="8" name="Straight Arrow Connector 7">
            <a:extLst>
              <a:ext uri="{FF2B5EF4-FFF2-40B4-BE49-F238E27FC236}">
                <a16:creationId xmlns:a16="http://schemas.microsoft.com/office/drawing/2014/main" id="{5175C254-3BDA-7B62-8D4C-A30B1632B9D5}"/>
              </a:ext>
            </a:extLst>
          </p:cNvPr>
          <p:cNvCxnSpPr/>
          <p:nvPr/>
        </p:nvCxnSpPr>
        <p:spPr>
          <a:xfrm flipV="1">
            <a:off x="3573735" y="2628222"/>
            <a:ext cx="292175" cy="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27C19E-5C00-F321-9684-E2CD462A31B1}"/>
              </a:ext>
            </a:extLst>
          </p:cNvPr>
          <p:cNvSpPr/>
          <p:nvPr/>
        </p:nvSpPr>
        <p:spPr>
          <a:xfrm>
            <a:off x="5639422" y="3327238"/>
            <a:ext cx="2921750" cy="1059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dirty="0"/>
              <a:t>Mentioning the imperfections of the vehicle and reducing the price of the car accordingly</a:t>
            </a:r>
          </a:p>
        </p:txBody>
      </p:sp>
      <p:cxnSp>
        <p:nvCxnSpPr>
          <p:cNvPr id="14" name="Straight Arrow Connector 13">
            <a:extLst>
              <a:ext uri="{FF2B5EF4-FFF2-40B4-BE49-F238E27FC236}">
                <a16:creationId xmlns:a16="http://schemas.microsoft.com/office/drawing/2014/main" id="{312D09BD-2DF6-5529-8A68-C7130CDEFFBB}"/>
              </a:ext>
            </a:extLst>
          </p:cNvPr>
          <p:cNvCxnSpPr/>
          <p:nvPr/>
        </p:nvCxnSpPr>
        <p:spPr>
          <a:xfrm flipV="1">
            <a:off x="6823070" y="2629136"/>
            <a:ext cx="907052" cy="12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8CA69C-F95A-6342-E331-2CAD0C3072AA}"/>
              </a:ext>
            </a:extLst>
          </p:cNvPr>
          <p:cNvCxnSpPr/>
          <p:nvPr/>
        </p:nvCxnSpPr>
        <p:spPr>
          <a:xfrm flipH="1">
            <a:off x="7718784" y="2632490"/>
            <a:ext cx="11808" cy="69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A table with numbers and a number on it&#10;&#10;Description automatically generated">
            <a:extLst>
              <a:ext uri="{FF2B5EF4-FFF2-40B4-BE49-F238E27FC236}">
                <a16:creationId xmlns:a16="http://schemas.microsoft.com/office/drawing/2014/main" id="{EF65B1CE-1DFF-8247-8C13-AFB89DFA2619}"/>
              </a:ext>
            </a:extLst>
          </p:cNvPr>
          <p:cNvPicPr>
            <a:picLocks noChangeAspect="1"/>
          </p:cNvPicPr>
          <p:nvPr/>
        </p:nvPicPr>
        <p:blipFill>
          <a:blip r:embed="rId2"/>
          <a:stretch>
            <a:fillRect/>
          </a:stretch>
        </p:blipFill>
        <p:spPr>
          <a:xfrm>
            <a:off x="701830" y="3539808"/>
            <a:ext cx="4456652" cy="2098192"/>
          </a:xfrm>
          <a:prstGeom prst="rect">
            <a:avLst/>
          </a:prstGeom>
        </p:spPr>
      </p:pic>
      <p:sp>
        <p:nvSpPr>
          <p:cNvPr id="18" name="TextBox 17">
            <a:extLst>
              <a:ext uri="{FF2B5EF4-FFF2-40B4-BE49-F238E27FC236}">
                <a16:creationId xmlns:a16="http://schemas.microsoft.com/office/drawing/2014/main" id="{4A2F2767-C5F0-53CB-CC6B-EE7BF177C3E0}"/>
              </a:ext>
            </a:extLst>
          </p:cNvPr>
          <p:cNvSpPr txBox="1"/>
          <p:nvPr/>
        </p:nvSpPr>
        <p:spPr>
          <a:xfrm>
            <a:off x="5494788" y="4886587"/>
            <a:ext cx="29466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L/C Index is 15</a:t>
            </a:r>
            <a:r>
              <a:rPr lang="en-US" dirty="0">
                <a:solidFill>
                  <a:srgbClr val="FF0000"/>
                </a:solidFill>
              </a:rPr>
              <a:t>(red)</a:t>
            </a:r>
            <a:r>
              <a:rPr lang="en-US" dirty="0"/>
              <a:t>, so the risk likelihood needs to brought down to 5</a:t>
            </a:r>
            <a:r>
              <a:rPr lang="en-US" dirty="0">
                <a:solidFill>
                  <a:srgbClr val="00B050"/>
                </a:solidFill>
              </a:rPr>
              <a:t>(green)</a:t>
            </a:r>
            <a:endParaRPr lang="en-US" dirty="0"/>
          </a:p>
        </p:txBody>
      </p:sp>
    </p:spTree>
    <p:extLst>
      <p:ext uri="{BB962C8B-B14F-4D97-AF65-F5344CB8AC3E}">
        <p14:creationId xmlns:p14="http://schemas.microsoft.com/office/powerpoint/2010/main" val="62874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204C-57E1-5EED-170C-B103FEB3B500}"/>
              </a:ext>
            </a:extLst>
          </p:cNvPr>
          <p:cNvSpPr>
            <a:spLocks noGrp="1"/>
          </p:cNvSpPr>
          <p:nvPr>
            <p:ph type="title"/>
          </p:nvPr>
        </p:nvSpPr>
        <p:spPr/>
        <p:txBody>
          <a:bodyPr vert="horz" lIns="91440" tIns="45720" rIns="91440" bIns="45720" anchor="ctr">
            <a:normAutofit/>
          </a:bodyPr>
          <a:lstStyle/>
          <a:p>
            <a:r>
              <a:rPr lang="en-US"/>
              <a:t>Cost Mitigation</a:t>
            </a:r>
          </a:p>
        </p:txBody>
      </p:sp>
      <p:sp>
        <p:nvSpPr>
          <p:cNvPr id="3" name="Content Placeholder 2">
            <a:extLst>
              <a:ext uri="{FF2B5EF4-FFF2-40B4-BE49-F238E27FC236}">
                <a16:creationId xmlns:a16="http://schemas.microsoft.com/office/drawing/2014/main" id="{77EBB4C3-DFE0-7767-BE4B-783FBBCAC944}"/>
              </a:ext>
            </a:extLst>
          </p:cNvPr>
          <p:cNvSpPr>
            <a:spLocks noGrp="1"/>
          </p:cNvSpPr>
          <p:nvPr>
            <p:ph sz="quarter" idx="1"/>
          </p:nvPr>
        </p:nvSpPr>
        <p:spPr/>
        <p:txBody>
          <a:bodyPr vert="horz" lIns="91440" tIns="45720" rIns="91440" bIns="45720" anchor="t">
            <a:normAutofit/>
          </a:bodyPr>
          <a:lstStyle/>
          <a:p>
            <a:pPr marL="285750" indent="-285750" algn="just">
              <a:buChar char="q"/>
            </a:pPr>
            <a:r>
              <a:rPr lang="en-US" sz="1800" b="1">
                <a:latin typeface="Times New Roman"/>
                <a:cs typeface="Times New Roman"/>
              </a:rPr>
              <a:t>Partnerships</a:t>
            </a:r>
            <a:endParaRPr lang="en-US" sz="1800"/>
          </a:p>
          <a:p>
            <a:pPr marL="0" indent="0" algn="just">
              <a:buNone/>
            </a:pPr>
            <a:r>
              <a:rPr lang="en-US" sz="1800">
                <a:latin typeface="Times New Roman"/>
                <a:cs typeface="Times New Roman"/>
              </a:rPr>
              <a:t>To build a strong partnership with service providers and stakeholders this will be beneficial in future for long term business goals</a:t>
            </a:r>
            <a:endParaRPr lang="en-US" sz="1800"/>
          </a:p>
          <a:p>
            <a:pPr marL="285750" indent="-285750" algn="just">
              <a:buChar char="q"/>
            </a:pPr>
            <a:r>
              <a:rPr lang="en-US" sz="1800" b="1">
                <a:latin typeface="Times New Roman"/>
                <a:cs typeface="Times New Roman"/>
              </a:rPr>
              <a:t>Insurance cost</a:t>
            </a:r>
            <a:endParaRPr lang="en-US" sz="1800"/>
          </a:p>
          <a:p>
            <a:pPr marL="0" indent="0" algn="just">
              <a:buNone/>
            </a:pPr>
            <a:r>
              <a:rPr lang="en-US" sz="1800">
                <a:latin typeface="Times New Roman"/>
                <a:cs typeface="Times New Roman"/>
              </a:rPr>
              <a:t>Try to get the best possible rates of insurance policies which can be helpful in cost  cutting</a:t>
            </a:r>
            <a:endParaRPr lang="en-US" sz="1800"/>
          </a:p>
          <a:p>
            <a:pPr marL="285750" indent="-285750" algn="just">
              <a:buChar char="q"/>
            </a:pPr>
            <a:r>
              <a:rPr lang="en-US" sz="1800" b="1">
                <a:latin typeface="Times New Roman"/>
                <a:cs typeface="Times New Roman"/>
              </a:rPr>
              <a:t>Pricing Factor</a:t>
            </a:r>
            <a:endParaRPr lang="en-US" sz="1800"/>
          </a:p>
          <a:p>
            <a:pPr marL="0" indent="0" algn="just">
              <a:buNone/>
            </a:pPr>
            <a:r>
              <a:rPr lang="en-US" sz="1800">
                <a:latin typeface="Times New Roman"/>
                <a:cs typeface="Times New Roman"/>
              </a:rPr>
              <a:t>Keep the rates affordable and flexible so every user can use the system and also to  be in profit so it could be a win </a:t>
            </a:r>
            <a:r>
              <a:rPr lang="en-US" sz="1800" err="1">
                <a:latin typeface="Times New Roman"/>
                <a:cs typeface="Times New Roman"/>
              </a:rPr>
              <a:t>win</a:t>
            </a:r>
            <a:r>
              <a:rPr lang="en-US" sz="1800">
                <a:latin typeface="Times New Roman"/>
                <a:cs typeface="Times New Roman"/>
              </a:rPr>
              <a:t> situation for both</a:t>
            </a:r>
            <a:endParaRPr lang="en-US" sz="1800"/>
          </a:p>
          <a:p>
            <a:pPr marL="285750" indent="-285750" algn="just">
              <a:buChar char="q"/>
            </a:pPr>
            <a:r>
              <a:rPr lang="en-US" sz="1800" b="1">
                <a:latin typeface="Times New Roman"/>
                <a:cs typeface="Times New Roman"/>
              </a:rPr>
              <a:t>Regular System optimization</a:t>
            </a:r>
            <a:endParaRPr lang="en-US" sz="1800"/>
          </a:p>
          <a:p>
            <a:pPr marL="0" indent="0" algn="just">
              <a:buNone/>
            </a:pPr>
            <a:r>
              <a:rPr lang="en-US" sz="1800">
                <a:latin typeface="Times New Roman"/>
                <a:cs typeface="Times New Roman"/>
              </a:rPr>
              <a:t>Try to figure out any cost saving options in current system and make changes according to user needs or make any updates to system which will be beneficial in long term</a:t>
            </a:r>
            <a:endParaRPr lang="en-US" sz="1800">
              <a:cs typeface="Times New Roman"/>
            </a:endParaRPr>
          </a:p>
          <a:p>
            <a:pPr marL="457200" indent="-457200" algn="just">
              <a:buChar char="q"/>
            </a:pPr>
            <a:endParaRPr lang="en-US"/>
          </a:p>
        </p:txBody>
      </p:sp>
    </p:spTree>
    <p:extLst>
      <p:ext uri="{BB962C8B-B14F-4D97-AF65-F5344CB8AC3E}">
        <p14:creationId xmlns:p14="http://schemas.microsoft.com/office/powerpoint/2010/main" val="405280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57F8-20F6-20C1-714F-65DFD16C3B15}"/>
              </a:ext>
            </a:extLst>
          </p:cNvPr>
          <p:cNvSpPr>
            <a:spLocks noGrp="1"/>
          </p:cNvSpPr>
          <p:nvPr>
            <p:ph type="title"/>
          </p:nvPr>
        </p:nvSpPr>
        <p:spPr/>
        <p:txBody>
          <a:bodyPr vert="horz" lIns="91440" tIns="45720" rIns="91440" bIns="45720" anchor="ctr">
            <a:normAutofit/>
          </a:bodyPr>
          <a:lstStyle/>
          <a:p>
            <a:r>
              <a:rPr lang="en-US"/>
              <a:t>Mitigation of Schedule</a:t>
            </a:r>
          </a:p>
        </p:txBody>
      </p:sp>
      <p:sp>
        <p:nvSpPr>
          <p:cNvPr id="3" name="Content Placeholder 2">
            <a:extLst>
              <a:ext uri="{FF2B5EF4-FFF2-40B4-BE49-F238E27FC236}">
                <a16:creationId xmlns:a16="http://schemas.microsoft.com/office/drawing/2014/main" id="{7FD17B76-11C1-E0FB-907D-B5CA15745E85}"/>
              </a:ext>
            </a:extLst>
          </p:cNvPr>
          <p:cNvSpPr>
            <a:spLocks noGrp="1"/>
          </p:cNvSpPr>
          <p:nvPr>
            <p:ph sz="quarter" idx="1"/>
          </p:nvPr>
        </p:nvSpPr>
        <p:spPr/>
        <p:txBody>
          <a:bodyPr vert="horz" lIns="91440" tIns="45720" rIns="91440" bIns="45720" anchor="t">
            <a:normAutofit/>
          </a:bodyPr>
          <a:lstStyle/>
          <a:p>
            <a:pPr algn="just"/>
            <a:r>
              <a:rPr lang="en-US" sz="1600" b="1" dirty="0">
                <a:latin typeface="Times New Roman"/>
                <a:cs typeface="Times New Roman"/>
              </a:rPr>
              <a:t>Strong Project planning</a:t>
            </a:r>
            <a:endParaRPr lang="en-US" sz="1600" dirty="0"/>
          </a:p>
          <a:p>
            <a:pPr marL="0" indent="0" algn="just">
              <a:buNone/>
            </a:pPr>
            <a:r>
              <a:rPr lang="en-US" sz="1600" dirty="0">
                <a:latin typeface="Times New Roman"/>
                <a:cs typeface="Times New Roman"/>
              </a:rPr>
              <a:t>Give more time in proper planning of the project and detailed schedule with all the tasks and deadlines. Doing the research and understanding the user needs</a:t>
            </a:r>
            <a:endParaRPr lang="en-US" sz="1600" dirty="0"/>
          </a:p>
          <a:p>
            <a:pPr algn="just"/>
            <a:r>
              <a:rPr lang="en-US" sz="1600" b="1" dirty="0">
                <a:latin typeface="Times New Roman"/>
                <a:cs typeface="Times New Roman"/>
              </a:rPr>
              <a:t>Risk Planning </a:t>
            </a:r>
            <a:endParaRPr lang="en-US" sz="1600" dirty="0">
              <a:latin typeface="Tw Cen MT"/>
              <a:cs typeface="Times New Roman"/>
            </a:endParaRPr>
          </a:p>
          <a:p>
            <a:pPr marL="0" indent="0" algn="just">
              <a:buNone/>
            </a:pPr>
            <a:r>
              <a:rPr lang="en-US" sz="1600" dirty="0">
                <a:latin typeface="Times New Roman"/>
                <a:cs typeface="Times New Roman"/>
              </a:rPr>
              <a:t>First identification the potential risks and to do some preplanning for avoiding it.</a:t>
            </a:r>
            <a:endParaRPr lang="en-US" sz="1600" dirty="0"/>
          </a:p>
          <a:p>
            <a:pPr algn="just"/>
            <a:r>
              <a:rPr lang="en-US" sz="1600" b="1" dirty="0">
                <a:latin typeface="Times New Roman"/>
                <a:cs typeface="Times New Roman"/>
              </a:rPr>
              <a:t>Team Communication </a:t>
            </a:r>
            <a:endParaRPr lang="en-US" sz="1600" dirty="0"/>
          </a:p>
          <a:p>
            <a:pPr marL="0" indent="0" algn="just">
              <a:buNone/>
            </a:pPr>
            <a:r>
              <a:rPr lang="en-US" sz="1600" dirty="0">
                <a:latin typeface="Times New Roman"/>
                <a:cs typeface="Times New Roman"/>
              </a:rPr>
              <a:t>Establish an effective way for team communication and make sure that everyone is aware about their tasks.</a:t>
            </a:r>
            <a:endParaRPr lang="en-US" sz="1600" dirty="0"/>
          </a:p>
          <a:p>
            <a:pPr marL="0" indent="0" algn="just">
              <a:buNone/>
            </a:pPr>
            <a:r>
              <a:rPr lang="en-US" sz="1600" dirty="0">
                <a:latin typeface="Times New Roman"/>
                <a:cs typeface="Times New Roman"/>
              </a:rPr>
              <a:t>Get regular updates and do team meetings to get the update of the work.</a:t>
            </a:r>
            <a:endParaRPr lang="en-US" sz="1600" dirty="0"/>
          </a:p>
          <a:p>
            <a:pPr algn="just"/>
            <a:r>
              <a:rPr lang="en-US" sz="1600" b="1" dirty="0">
                <a:latin typeface="Times New Roman"/>
                <a:cs typeface="Times New Roman"/>
              </a:rPr>
              <a:t>Vendor Management</a:t>
            </a:r>
            <a:endParaRPr lang="en-US" sz="1600" dirty="0"/>
          </a:p>
          <a:p>
            <a:pPr marL="0" indent="0" algn="just">
              <a:buNone/>
            </a:pPr>
            <a:r>
              <a:rPr lang="en-US" sz="1600" dirty="0">
                <a:latin typeface="Times New Roman"/>
                <a:cs typeface="Times New Roman"/>
              </a:rPr>
              <a:t>Try to work closely with the vendor and also make them understand about the requirements and deadlines</a:t>
            </a:r>
            <a:endParaRPr lang="en-US" sz="1600" dirty="0"/>
          </a:p>
          <a:p>
            <a:pPr algn="just"/>
            <a:r>
              <a:rPr lang="en-US" sz="1600" b="1" dirty="0">
                <a:latin typeface="Times New Roman"/>
                <a:cs typeface="Times New Roman"/>
              </a:rPr>
              <a:t>Multitasking</a:t>
            </a:r>
            <a:endParaRPr lang="en-US" sz="1600" dirty="0"/>
          </a:p>
          <a:p>
            <a:pPr marL="0" indent="0" algn="just">
              <a:buNone/>
            </a:pPr>
            <a:r>
              <a:rPr lang="en-US" sz="1600" dirty="0">
                <a:latin typeface="Times New Roman"/>
                <a:cs typeface="Times New Roman"/>
              </a:rPr>
              <a:t>Try to run multiple tasks simultaneously which will decrease the overall project time period</a:t>
            </a:r>
            <a:endParaRPr lang="en-US" sz="1600" dirty="0"/>
          </a:p>
          <a:p>
            <a:pPr algn="just"/>
            <a:endParaRPr lang="en-US"/>
          </a:p>
          <a:p>
            <a:pPr algn="just"/>
            <a:endParaRPr lang="en-US"/>
          </a:p>
        </p:txBody>
      </p:sp>
    </p:spTree>
    <p:extLst>
      <p:ext uri="{BB962C8B-B14F-4D97-AF65-F5344CB8AC3E}">
        <p14:creationId xmlns:p14="http://schemas.microsoft.com/office/powerpoint/2010/main" val="276421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6ADA-1692-5AE2-C8A1-982D5E9415D9}"/>
              </a:ext>
            </a:extLst>
          </p:cNvPr>
          <p:cNvSpPr>
            <a:spLocks noGrp="1"/>
          </p:cNvSpPr>
          <p:nvPr>
            <p:ph type="title"/>
          </p:nvPr>
        </p:nvSpPr>
        <p:spPr/>
        <p:txBody>
          <a:bodyPr vert="horz" lIns="91440" tIns="45720" rIns="91440" bIns="45720" anchor="ctr">
            <a:normAutofit/>
          </a:bodyPr>
          <a:lstStyle/>
          <a:p>
            <a:r>
              <a:rPr lang="en-US"/>
              <a:t>Mitigation of Performance</a:t>
            </a:r>
          </a:p>
        </p:txBody>
      </p:sp>
      <p:sp>
        <p:nvSpPr>
          <p:cNvPr id="3" name="Content Placeholder 2">
            <a:extLst>
              <a:ext uri="{FF2B5EF4-FFF2-40B4-BE49-F238E27FC236}">
                <a16:creationId xmlns:a16="http://schemas.microsoft.com/office/drawing/2014/main" id="{0576326A-4E9B-27ED-B930-2E7618380FD3}"/>
              </a:ext>
            </a:extLst>
          </p:cNvPr>
          <p:cNvSpPr>
            <a:spLocks noGrp="1"/>
          </p:cNvSpPr>
          <p:nvPr>
            <p:ph sz="quarter" idx="1"/>
          </p:nvPr>
        </p:nvSpPr>
        <p:spPr>
          <a:xfrm>
            <a:off x="612648" y="1600200"/>
            <a:ext cx="8153400" cy="5016374"/>
          </a:xfrm>
        </p:spPr>
        <p:txBody>
          <a:bodyPr vert="horz" lIns="91440" tIns="45720" rIns="91440" bIns="45720" anchor="t">
            <a:noAutofit/>
          </a:bodyPr>
          <a:lstStyle/>
          <a:p>
            <a:pPr algn="just">
              <a:buChar char="q"/>
            </a:pPr>
            <a:r>
              <a:rPr lang="en-US" sz="1600" b="1" dirty="0">
                <a:latin typeface="Times New Roman"/>
                <a:cs typeface="Times New Roman"/>
              </a:rPr>
              <a:t>Use of strong user verification</a:t>
            </a:r>
            <a:endParaRPr lang="en-US" sz="1600" b="1"/>
          </a:p>
          <a:p>
            <a:pPr marL="0" indent="0" algn="just">
              <a:buNone/>
            </a:pPr>
            <a:r>
              <a:rPr lang="en-US" sz="1600" dirty="0">
                <a:latin typeface="Times New Roman"/>
                <a:cs typeface="Times New Roman"/>
              </a:rPr>
              <a:t>This can be achieved using two-factor authentication. </a:t>
            </a:r>
            <a:endParaRPr lang="en-US" sz="1600">
              <a:latin typeface="Tw Cen MT"/>
              <a:cs typeface="Times New Roman"/>
            </a:endParaRPr>
          </a:p>
          <a:p>
            <a:pPr marL="285750" indent="-285750" algn="just">
              <a:buChar char="q"/>
            </a:pPr>
            <a:r>
              <a:rPr lang="en-US" sz="1600" b="1" dirty="0">
                <a:latin typeface="Times New Roman"/>
                <a:cs typeface="Times New Roman"/>
              </a:rPr>
              <a:t>Use of effective database</a:t>
            </a:r>
            <a:endParaRPr lang="en-US" sz="1600" b="1"/>
          </a:p>
          <a:p>
            <a:pPr marL="0" indent="0" algn="just">
              <a:buNone/>
            </a:pPr>
            <a:r>
              <a:rPr lang="en-US" sz="1600" dirty="0">
                <a:latin typeface="Times New Roman"/>
                <a:cs typeface="Times New Roman"/>
              </a:rPr>
              <a:t>This can be helpful in retrieving details and required data even in high bookings situations.</a:t>
            </a:r>
            <a:endParaRPr lang="en-US" sz="1600"/>
          </a:p>
          <a:p>
            <a:pPr algn="just">
              <a:buChar char="q"/>
            </a:pPr>
            <a:r>
              <a:rPr lang="en-US" sz="1600" b="1" dirty="0">
                <a:latin typeface="Times New Roman"/>
                <a:cs typeface="Times New Roman"/>
              </a:rPr>
              <a:t>Use of secure and robust payments system</a:t>
            </a:r>
            <a:endParaRPr lang="en-US" sz="1600" b="1"/>
          </a:p>
          <a:p>
            <a:pPr marL="0" indent="0" algn="just">
              <a:buNone/>
            </a:pPr>
            <a:r>
              <a:rPr lang="en-US" sz="1600" dirty="0">
                <a:latin typeface="Times New Roman"/>
                <a:cs typeface="Times New Roman"/>
              </a:rPr>
              <a:t>A high-level secure payment system is required for processing and implementing all the payments and refunds to the customers and renters</a:t>
            </a:r>
            <a:endParaRPr lang="en-US" sz="1600"/>
          </a:p>
          <a:p>
            <a:pPr algn="just">
              <a:buChar char="q"/>
            </a:pPr>
            <a:r>
              <a:rPr lang="en-US" sz="1600" b="1" dirty="0">
                <a:latin typeface="Times New Roman"/>
                <a:cs typeface="Times New Roman"/>
              </a:rPr>
              <a:t>Feedback System</a:t>
            </a:r>
            <a:endParaRPr lang="en-US" sz="1600" b="1"/>
          </a:p>
          <a:p>
            <a:pPr marL="0" indent="0" algn="just">
              <a:buNone/>
            </a:pPr>
            <a:r>
              <a:rPr lang="en-US" sz="1600" dirty="0">
                <a:latin typeface="Times New Roman"/>
                <a:cs typeface="Times New Roman"/>
              </a:rPr>
              <a:t>Use of proper user feedbacks for improving the system performance and user requirements </a:t>
            </a:r>
            <a:endParaRPr lang="en-US" sz="1600">
              <a:latin typeface="Tw Cen MT"/>
              <a:cs typeface="Times New Roman"/>
            </a:endParaRPr>
          </a:p>
          <a:p>
            <a:pPr algn="just">
              <a:buFont typeface="Wingdings,Sans-Serif"/>
              <a:buChar char="q"/>
            </a:pPr>
            <a:r>
              <a:rPr lang="en-US" sz="1600" b="1">
                <a:latin typeface="Times New Roman"/>
                <a:cs typeface="Times New Roman"/>
              </a:rPr>
              <a:t>Updates to user </a:t>
            </a:r>
            <a:endParaRPr lang="en-US" sz="1600" b="1" dirty="0">
              <a:latin typeface="Times New Roman"/>
              <a:cs typeface="Times New Roman"/>
            </a:endParaRPr>
          </a:p>
          <a:p>
            <a:pPr marL="0" indent="0" algn="just">
              <a:buNone/>
            </a:pPr>
            <a:r>
              <a:rPr lang="en-US" sz="1600">
                <a:latin typeface="Times New Roman"/>
                <a:cs typeface="Times New Roman"/>
              </a:rPr>
              <a:t>Providing regular updates to users about offers and other notifications like successful</a:t>
            </a:r>
            <a:endParaRPr lang="en-US" sz="1600" dirty="0">
              <a:latin typeface="Times New Roman"/>
              <a:cs typeface="Times New Roman"/>
            </a:endParaRPr>
          </a:p>
          <a:p>
            <a:pPr marL="0" indent="0" algn="just">
              <a:buNone/>
            </a:pPr>
            <a:r>
              <a:rPr lang="en-US" sz="1600" dirty="0">
                <a:latin typeface="Times New Roman"/>
                <a:cs typeface="Times New Roman"/>
              </a:rPr>
              <a:t>booking and payment.</a:t>
            </a:r>
          </a:p>
          <a:p>
            <a:pPr algn="just">
              <a:buFont typeface="Wingdings,Sans-Serif"/>
              <a:buChar char="q"/>
            </a:pPr>
            <a:r>
              <a:rPr lang="en-US" sz="1600" b="1" dirty="0">
                <a:latin typeface="Times New Roman"/>
                <a:cs typeface="Times New Roman"/>
              </a:rPr>
              <a:t>Recovery system data</a:t>
            </a:r>
          </a:p>
          <a:p>
            <a:pPr marL="0" indent="0" algn="just">
              <a:buNone/>
            </a:pPr>
            <a:r>
              <a:rPr lang="en-US" sz="1600" dirty="0">
                <a:latin typeface="Times New Roman"/>
                <a:cs typeface="Times New Roman"/>
              </a:rPr>
              <a:t>Use of effective data recovery system in case of some failure and do regular checks of</a:t>
            </a:r>
          </a:p>
          <a:p>
            <a:pPr marL="0" indent="0" algn="just">
              <a:buNone/>
            </a:pPr>
            <a:r>
              <a:rPr lang="en-US" sz="1600" dirty="0">
                <a:latin typeface="Times New Roman"/>
                <a:cs typeface="Times New Roman"/>
              </a:rPr>
              <a:t>the severs and regular backups</a:t>
            </a:r>
            <a:endParaRPr lang="en-US" sz="1600"/>
          </a:p>
        </p:txBody>
      </p:sp>
    </p:spTree>
    <p:extLst>
      <p:ext uri="{BB962C8B-B14F-4D97-AF65-F5344CB8AC3E}">
        <p14:creationId xmlns:p14="http://schemas.microsoft.com/office/powerpoint/2010/main" val="390407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AF23-4783-5FD4-6869-5156AE6BA0A4}"/>
              </a:ext>
            </a:extLst>
          </p:cNvPr>
          <p:cNvSpPr>
            <a:spLocks noGrp="1"/>
          </p:cNvSpPr>
          <p:nvPr>
            <p:ph type="title"/>
          </p:nvPr>
        </p:nvSpPr>
        <p:spPr/>
        <p:txBody>
          <a:bodyPr vert="horz" lIns="91440" tIns="45720" rIns="91440" bIns="45720" anchor="ctr">
            <a:normAutofit/>
          </a:bodyPr>
          <a:lstStyle/>
          <a:p>
            <a:r>
              <a:rPr lang="en-US"/>
              <a:t>Conclusion</a:t>
            </a:r>
          </a:p>
        </p:txBody>
      </p:sp>
      <p:sp>
        <p:nvSpPr>
          <p:cNvPr id="3" name="Content Placeholder 2">
            <a:extLst>
              <a:ext uri="{FF2B5EF4-FFF2-40B4-BE49-F238E27FC236}">
                <a16:creationId xmlns:a16="http://schemas.microsoft.com/office/drawing/2014/main" id="{8426C98A-2852-3B37-682B-860AF3365FDD}"/>
              </a:ext>
            </a:extLst>
          </p:cNvPr>
          <p:cNvSpPr>
            <a:spLocks noGrp="1"/>
          </p:cNvSpPr>
          <p:nvPr>
            <p:ph sz="quarter" idx="1"/>
          </p:nvPr>
        </p:nvSpPr>
        <p:spPr/>
        <p:txBody>
          <a:bodyPr vert="horz" lIns="91440" tIns="45720" rIns="91440" bIns="45720" anchor="t">
            <a:normAutofit/>
          </a:bodyPr>
          <a:lstStyle/>
          <a:p>
            <a:r>
              <a:rPr lang="en-US"/>
              <a:t>Completion Date: January 15, 2024</a:t>
            </a:r>
          </a:p>
          <a:p>
            <a:r>
              <a:rPr lang="en-US"/>
              <a:t>Total Cost of Project: $2 million</a:t>
            </a:r>
          </a:p>
          <a:p>
            <a:r>
              <a:rPr lang="en-US"/>
              <a:t>With </a:t>
            </a:r>
            <a:r>
              <a:rPr lang="en-US" err="1"/>
              <a:t>ShareRyde</a:t>
            </a:r>
            <a:r>
              <a:rPr lang="en-US"/>
              <a:t>, the future of the rental car industry is one of convenience, reliability, and affordability</a:t>
            </a:r>
          </a:p>
          <a:p>
            <a:endParaRPr lang="en-US"/>
          </a:p>
          <a:p>
            <a:endParaRPr lang="en-US"/>
          </a:p>
          <a:p>
            <a:pPr marL="0" indent="0">
              <a:buNone/>
            </a:pPr>
            <a:r>
              <a:rPr lang="en-US"/>
              <a:t>                 </a:t>
            </a:r>
            <a:r>
              <a:rPr lang="en-US" sz="4000">
                <a:solidFill>
                  <a:schemeClr val="accent2"/>
                </a:solidFill>
              </a:rPr>
              <a:t>Join </a:t>
            </a:r>
            <a:r>
              <a:rPr lang="en-US" sz="4000" err="1">
                <a:solidFill>
                  <a:schemeClr val="accent2"/>
                </a:solidFill>
              </a:rPr>
              <a:t>ShareRyde</a:t>
            </a:r>
            <a:r>
              <a:rPr lang="en-US" sz="4000">
                <a:solidFill>
                  <a:schemeClr val="accent2"/>
                </a:solidFill>
              </a:rPr>
              <a:t> Soon!</a:t>
            </a:r>
          </a:p>
          <a:p>
            <a:endParaRPr lang="en-US"/>
          </a:p>
          <a:p>
            <a:endParaRPr lang="en-US"/>
          </a:p>
          <a:p>
            <a:endParaRPr lang="en-US"/>
          </a:p>
        </p:txBody>
      </p:sp>
    </p:spTree>
    <p:extLst>
      <p:ext uri="{BB962C8B-B14F-4D97-AF65-F5344CB8AC3E}">
        <p14:creationId xmlns:p14="http://schemas.microsoft.com/office/powerpoint/2010/main" val="212076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Project Description</a:t>
            </a:r>
          </a:p>
        </p:txBody>
      </p:sp>
      <p:sp>
        <p:nvSpPr>
          <p:cNvPr id="3" name="Content Placeholder 2"/>
          <p:cNvSpPr>
            <a:spLocks noGrp="1"/>
          </p:cNvSpPr>
          <p:nvPr>
            <p:ph sz="quarter" idx="1"/>
          </p:nvPr>
        </p:nvSpPr>
        <p:spPr>
          <a:xfrm>
            <a:off x="571472" y="1600200"/>
            <a:ext cx="8321176" cy="5038823"/>
          </a:xfrm>
        </p:spPr>
        <p:txBody>
          <a:bodyPr vert="horz" lIns="91440" tIns="45720" rIns="91440" bIns="45720" anchor="t">
            <a:normAutofit/>
          </a:bodyPr>
          <a:lstStyle/>
          <a:p>
            <a:pPr algn="just"/>
            <a:r>
              <a:rPr lang="en-US" sz="3000">
                <a:ea typeface="+mn-lt"/>
                <a:cs typeface="+mn-lt"/>
              </a:rPr>
              <a:t>Many</a:t>
            </a:r>
            <a:r>
              <a:rPr lang="en-US" sz="3000"/>
              <a:t> people own cars that go unused for long periods during the day or week. This results in wasted value for the car owner and wasted opportunity for car renters. </a:t>
            </a:r>
          </a:p>
          <a:p>
            <a:pPr algn="just"/>
            <a:r>
              <a:rPr lang="en-US" sz="3000" err="1"/>
              <a:t>ShareRyde</a:t>
            </a:r>
            <a:r>
              <a:rPr lang="en-US" sz="3000"/>
              <a:t> connects these vehicle owners with vehicle renters. Allowing owners to earn extra income by renting their cars during times they aren't being used. While offering renters a cheaper and more convenient short-term transportation option.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Purpose</a:t>
            </a:r>
            <a:endParaRPr lang="en-US"/>
          </a:p>
        </p:txBody>
      </p:sp>
      <p:sp>
        <p:nvSpPr>
          <p:cNvPr id="3" name="Content Placeholder 2"/>
          <p:cNvSpPr>
            <a:spLocks noGrp="1"/>
          </p:cNvSpPr>
          <p:nvPr>
            <p:ph sz="quarter" idx="1"/>
          </p:nvPr>
        </p:nvSpPr>
        <p:spPr>
          <a:xfrm>
            <a:off x="457200" y="1600201"/>
            <a:ext cx="8303028" cy="5079855"/>
          </a:xfrm>
        </p:spPr>
        <p:txBody>
          <a:bodyPr vert="horz" lIns="91440" tIns="45720" rIns="91440" bIns="45720" anchor="t">
            <a:normAutofit/>
          </a:bodyPr>
          <a:lstStyle/>
          <a:p>
            <a:pPr algn="just"/>
            <a:r>
              <a:rPr lang="en-US" sz="2800">
                <a:solidFill>
                  <a:srgbClr val="000000"/>
                </a:solidFill>
                <a:ea typeface="+mn-lt"/>
                <a:cs typeface="+mn-lt"/>
              </a:rPr>
              <a:t>Address the problem of underutilized personal vehicles and the inefficiency of traditional vehicle rentals.</a:t>
            </a:r>
            <a:endParaRPr lang="en-US"/>
          </a:p>
          <a:p>
            <a:pPr algn="just"/>
            <a:r>
              <a:rPr lang="en-US" sz="2800">
                <a:solidFill>
                  <a:srgbClr val="000000"/>
                </a:solidFill>
                <a:ea typeface="+mn-lt"/>
                <a:cs typeface="+mn-lt"/>
              </a:rPr>
              <a:t>Connects car owners with customers wishing to purchase a short-term rental of a vehicle</a:t>
            </a:r>
            <a:endParaRPr lang="en-US"/>
          </a:p>
          <a:p>
            <a:pPr algn="just"/>
            <a:r>
              <a:rPr lang="en-US" sz="2800">
                <a:solidFill>
                  <a:srgbClr val="000000"/>
                </a:solidFill>
                <a:ea typeface="+mn-lt"/>
                <a:cs typeface="+mn-lt"/>
              </a:rPr>
              <a:t>Disrupt the car rental industry by providing a more convenient and affordable rental service</a:t>
            </a:r>
          </a:p>
          <a:p>
            <a:pPr algn="just"/>
            <a:r>
              <a:rPr lang="en-US" sz="2800">
                <a:solidFill>
                  <a:srgbClr val="000000"/>
                </a:solidFill>
                <a:ea typeface="+mn-lt"/>
                <a:cs typeface="+mn-lt"/>
              </a:rPr>
              <a:t>Allow people to use their personal vehicle as an asset more than just a tool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Scope</a:t>
            </a:r>
            <a:endParaRPr lang="en-US"/>
          </a:p>
        </p:txBody>
      </p:sp>
      <p:sp>
        <p:nvSpPr>
          <p:cNvPr id="3" name="Content Placeholder 2"/>
          <p:cNvSpPr>
            <a:spLocks noGrp="1"/>
          </p:cNvSpPr>
          <p:nvPr>
            <p:ph sz="quarter" idx="1"/>
          </p:nvPr>
        </p:nvSpPr>
        <p:spPr>
          <a:xfrm>
            <a:off x="612648" y="1600200"/>
            <a:ext cx="8280000" cy="4680000"/>
          </a:xfrm>
        </p:spPr>
        <p:txBody>
          <a:bodyPr vert="horz" lIns="91440" tIns="45720" rIns="91440" bIns="45720" anchor="t">
            <a:normAutofit/>
          </a:bodyPr>
          <a:lstStyle/>
          <a:p>
            <a:pPr algn="just"/>
            <a:r>
              <a:rPr lang="en-US" sz="2400" b="1" dirty="0">
                <a:solidFill>
                  <a:srgbClr val="0E101A"/>
                </a:solidFill>
                <a:ea typeface="+mn-lt"/>
                <a:cs typeface="+mn-lt"/>
              </a:rPr>
              <a:t>Mobile App for Renters and Drivers:</a:t>
            </a:r>
            <a:r>
              <a:rPr lang="en-US" sz="2400" dirty="0">
                <a:solidFill>
                  <a:srgbClr val="0E101A"/>
                </a:solidFill>
                <a:ea typeface="+mn-lt"/>
                <a:cs typeface="+mn-lt"/>
              </a:rPr>
              <a:t> Create mobile app for drivers and renters to connect with each other. The application will include a feature to allow users to make their car available to people looking to rent during times the car is not being used. It also enables users to communicate with each other and will process payments.</a:t>
            </a:r>
            <a:endParaRPr lang="en-US" dirty="0">
              <a:solidFill>
                <a:srgbClr val="0E101A"/>
              </a:solidFill>
              <a:ea typeface="+mn-lt"/>
              <a:cs typeface="+mn-lt"/>
            </a:endParaRPr>
          </a:p>
          <a:p>
            <a:pPr algn="just"/>
            <a:endParaRPr lang="en-US" sz="2400">
              <a:solidFill>
                <a:srgbClr val="0E101A"/>
              </a:solidFill>
              <a:ea typeface="+mn-lt"/>
              <a:cs typeface="+mn-lt"/>
            </a:endParaRPr>
          </a:p>
          <a:p>
            <a:pPr algn="just"/>
            <a:r>
              <a:rPr lang="en-US" sz="2400" b="1" dirty="0">
                <a:solidFill>
                  <a:srgbClr val="0E101A"/>
                </a:solidFill>
                <a:ea typeface="+mn-lt"/>
                <a:cs typeface="+mn-lt"/>
              </a:rPr>
              <a:t>Legal Compliance and Insurance: </a:t>
            </a:r>
            <a:r>
              <a:rPr lang="en-US" sz="2400" dirty="0">
                <a:solidFill>
                  <a:srgbClr val="0E101A"/>
                </a:solidFill>
                <a:ea typeface="+mn-lt"/>
                <a:cs typeface="+mn-lt"/>
              </a:rPr>
              <a:t>Conduct the needed legal processes to obtain proper licensure. Find economic insurance policies that offer necessary coverage. Work with traffic agencies to comply with federal and regional transportation laws. </a:t>
            </a:r>
            <a:endParaRPr lang="en-US" sz="2400" dirty="0">
              <a:solidFill>
                <a:srgbClr val="0E101A"/>
              </a:solidFill>
            </a:endParaRPr>
          </a:p>
          <a:p>
            <a:pPr marL="0" indent="0" algn="just">
              <a:buNone/>
            </a:pPr>
            <a:endParaRPr lang="en-US" sz="2400">
              <a:solidFill>
                <a:srgbClr val="0E101A"/>
              </a:solidFill>
              <a:ea typeface="+mn-lt"/>
              <a:cs typeface="+mn-lt"/>
            </a:endParaRPr>
          </a:p>
          <a:p>
            <a:pPr algn="just"/>
            <a:endParaRPr lang="en-US" sz="2400">
              <a:solidFill>
                <a:srgbClr val="0E101A"/>
              </a:solidFill>
              <a:ea typeface="+mn-lt"/>
              <a:cs typeface="+mn-lt"/>
            </a:endParaRPr>
          </a:p>
          <a:p>
            <a:pPr algn="just"/>
            <a:endParaRPr lang="en-US" sz="2400">
              <a:solidFill>
                <a:srgbClr val="0E101A"/>
              </a:solidFill>
              <a:ea typeface="+mn-lt"/>
              <a:cs typeface="+mn-lt"/>
            </a:endParaRPr>
          </a:p>
          <a:p>
            <a:pPr algn="just"/>
            <a:endParaRPr lang="en-US" sz="2400">
              <a:solidFill>
                <a:srgbClr val="0E101A"/>
              </a:solidFill>
              <a:ea typeface="+mn-lt"/>
              <a:cs typeface="Arial"/>
            </a:endParaRPr>
          </a:p>
          <a:p>
            <a:pPr algn="just"/>
            <a:endParaRPr lang="en-US" sz="2400">
              <a:solidFill>
                <a:srgbClr val="000000"/>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714488"/>
            <a:ext cx="8280000" cy="4680000"/>
          </a:xfrm>
        </p:spPr>
        <p:txBody>
          <a:bodyPr vert="horz" lIns="91440" tIns="45720" rIns="91440" bIns="45720" anchor="t">
            <a:normAutofit/>
          </a:bodyPr>
          <a:lstStyle/>
          <a:p>
            <a:pPr algn="just"/>
            <a:r>
              <a:rPr lang="en-US" sz="2400" b="1"/>
              <a:t>Marketing and Community Outreach:</a:t>
            </a:r>
            <a:r>
              <a:rPr lang="en-US" sz="2400"/>
              <a:t> </a:t>
            </a:r>
            <a:r>
              <a:rPr lang="en-US" sz="2400">
                <a:ea typeface="+mn-lt"/>
                <a:cs typeface="+mn-lt"/>
              </a:rPr>
              <a:t>Implementation of a strong marketing strategy using digital media, local partnerships, and community events to foster trust and encourage platform adoption. </a:t>
            </a:r>
            <a:endParaRPr lang="en-US" sz="2400"/>
          </a:p>
          <a:p>
            <a:pPr algn="just"/>
            <a:endParaRPr lang="en-US" sz="2400">
              <a:solidFill>
                <a:srgbClr val="000000"/>
              </a:solidFill>
              <a:ea typeface="+mn-lt"/>
              <a:cs typeface="+mn-lt"/>
            </a:endParaRPr>
          </a:p>
          <a:p>
            <a:pPr algn="just"/>
            <a:r>
              <a:rPr lang="en-US" sz="2400" b="1">
                <a:solidFill>
                  <a:srgbClr val="0E101A"/>
                </a:solidFill>
                <a:ea typeface="+mn-lt"/>
                <a:cs typeface="+mn-lt"/>
              </a:rPr>
              <a:t>Customer Experience Management:</a:t>
            </a:r>
            <a:r>
              <a:rPr lang="en-US" sz="2400">
                <a:solidFill>
                  <a:srgbClr val="0E101A"/>
                </a:solidFill>
                <a:ea typeface="+mn-lt"/>
                <a:cs typeface="+mn-lt"/>
              </a:rPr>
              <a:t> Establish a team to manage customer questions, feedback, and driver renter disputes. Ensure quality service standards and positive user reviews.</a:t>
            </a:r>
            <a:endParaRPr lang="en-US" sz="2400">
              <a:solidFill>
                <a:srgbClr val="0E101A"/>
              </a:solidFill>
            </a:endParaRPr>
          </a:p>
          <a:p>
            <a:pPr algn="just"/>
            <a:endParaRPr lang="en-US" sz="2400">
              <a:solidFill>
                <a:srgbClr val="0E101A"/>
              </a:solidFill>
            </a:endParaRPr>
          </a:p>
          <a:p>
            <a:pPr algn="just"/>
            <a:endParaRPr lang="en-US" sz="2400">
              <a:solidFill>
                <a:srgbClr val="0E101A"/>
              </a:solidFill>
            </a:endParaRPr>
          </a:p>
          <a:p>
            <a:pPr algn="just"/>
            <a:endParaRPr lang="en-US">
              <a:solidFill>
                <a:srgbClr val="000000"/>
              </a:solidFill>
            </a:endParaRPr>
          </a:p>
        </p:txBody>
      </p:sp>
      <p:sp>
        <p:nvSpPr>
          <p:cNvPr id="4" name="Title 1"/>
          <p:cNvSpPr>
            <a:spLocks noGrp="1"/>
          </p:cNvSpPr>
          <p:nvPr>
            <p:ph type="title"/>
          </p:nvPr>
        </p:nvSpPr>
        <p:spPr>
          <a:xfrm>
            <a:off x="612648" y="228600"/>
            <a:ext cx="8153400" cy="990600"/>
          </a:xfrm>
        </p:spPr>
        <p:txBody>
          <a:bodyPr/>
          <a:lstStyle/>
          <a:p>
            <a:r>
              <a:rPr lang="en-US" b="1"/>
              <a:t>Scope continue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Assumptions</a:t>
            </a:r>
            <a:endParaRPr lang="en-US"/>
          </a:p>
        </p:txBody>
      </p:sp>
      <p:sp>
        <p:nvSpPr>
          <p:cNvPr id="3" name="Content Placeholder 2"/>
          <p:cNvSpPr>
            <a:spLocks noGrp="1"/>
          </p:cNvSpPr>
          <p:nvPr>
            <p:ph sz="quarter" idx="1"/>
          </p:nvPr>
        </p:nvSpPr>
        <p:spPr/>
        <p:txBody>
          <a:bodyPr vert="horz" lIns="91440" tIns="45720" rIns="91440" bIns="45720" anchor="t">
            <a:normAutofit fontScale="92500"/>
          </a:bodyPr>
          <a:lstStyle/>
          <a:p>
            <a:pPr algn="just"/>
            <a:r>
              <a:rPr lang="en-US" sz="2400" b="1">
                <a:solidFill>
                  <a:srgbClr val="0E101A"/>
                </a:solidFill>
                <a:ea typeface="+mn-lt"/>
                <a:cs typeface="+mn-lt"/>
              </a:rPr>
              <a:t>Market Need</a:t>
            </a:r>
            <a:r>
              <a:rPr lang="en-US" sz="2400">
                <a:solidFill>
                  <a:srgbClr val="0E101A"/>
                </a:solidFill>
                <a:ea typeface="+mn-lt"/>
                <a:cs typeface="+mn-lt"/>
              </a:rPr>
              <a:t>: Many people want easier and cheaper ways to rent cars.</a:t>
            </a:r>
            <a:endParaRPr lang="en-US" sz="2400">
              <a:ea typeface="+mn-lt"/>
              <a:cs typeface="+mn-lt"/>
            </a:endParaRPr>
          </a:p>
          <a:p>
            <a:pPr algn="just"/>
            <a:r>
              <a:rPr lang="en-US" sz="2400" b="1">
                <a:solidFill>
                  <a:srgbClr val="0E101A"/>
                </a:solidFill>
                <a:ea typeface="+mn-lt"/>
                <a:cs typeface="+mn-lt"/>
              </a:rPr>
              <a:t>Car Owners</a:t>
            </a:r>
            <a:r>
              <a:rPr lang="en-US" sz="2400">
                <a:solidFill>
                  <a:srgbClr val="0E101A"/>
                </a:solidFill>
                <a:ea typeface="+mn-lt"/>
                <a:cs typeface="+mn-lt"/>
              </a:rPr>
              <a:t>: Enough car owners are ready to rent out their cars when they're not using them.</a:t>
            </a:r>
            <a:endParaRPr lang="en-US"/>
          </a:p>
          <a:p>
            <a:pPr algn="just"/>
            <a:r>
              <a:rPr lang="en-US" sz="2400" b="1">
                <a:solidFill>
                  <a:srgbClr val="0E101A"/>
                </a:solidFill>
                <a:ea typeface="+mn-lt"/>
                <a:cs typeface="+mn-lt"/>
              </a:rPr>
              <a:t>App Use</a:t>
            </a:r>
            <a:r>
              <a:rPr lang="en-US" sz="2400">
                <a:solidFill>
                  <a:srgbClr val="0E101A"/>
                </a:solidFill>
                <a:ea typeface="+mn-lt"/>
                <a:cs typeface="+mn-lt"/>
              </a:rPr>
              <a:t>: People renting cars and drivers are okay with using an app.</a:t>
            </a:r>
            <a:endParaRPr lang="en-US"/>
          </a:p>
          <a:p>
            <a:pPr algn="just"/>
            <a:r>
              <a:rPr lang="en-US" sz="2400" b="1">
                <a:solidFill>
                  <a:srgbClr val="0E101A"/>
                </a:solidFill>
                <a:ea typeface="+mn-lt"/>
                <a:cs typeface="+mn-lt"/>
              </a:rPr>
              <a:t>Laws</a:t>
            </a:r>
            <a:r>
              <a:rPr lang="en-US" sz="2400">
                <a:solidFill>
                  <a:srgbClr val="0E101A"/>
                </a:solidFill>
                <a:ea typeface="+mn-lt"/>
                <a:cs typeface="+mn-lt"/>
              </a:rPr>
              <a:t>: </a:t>
            </a:r>
            <a:r>
              <a:rPr lang="en-US" sz="2400" err="1">
                <a:solidFill>
                  <a:srgbClr val="0E101A"/>
                </a:solidFill>
                <a:ea typeface="+mn-lt"/>
                <a:cs typeface="+mn-lt"/>
              </a:rPr>
              <a:t>ShareRyde</a:t>
            </a:r>
            <a:r>
              <a:rPr lang="en-US" sz="2400">
                <a:solidFill>
                  <a:srgbClr val="0E101A"/>
                </a:solidFill>
                <a:ea typeface="+mn-lt"/>
                <a:cs typeface="+mn-lt"/>
              </a:rPr>
              <a:t> will follow all the laws in the places it works.</a:t>
            </a:r>
            <a:endParaRPr lang="en-US"/>
          </a:p>
          <a:p>
            <a:pPr algn="just"/>
            <a:r>
              <a:rPr lang="en-US" sz="2400" b="1">
                <a:solidFill>
                  <a:srgbClr val="0E101A"/>
                </a:solidFill>
                <a:ea typeface="+mn-lt"/>
                <a:cs typeface="+mn-lt"/>
              </a:rPr>
              <a:t>Insurance</a:t>
            </a:r>
            <a:r>
              <a:rPr lang="en-US" sz="2400">
                <a:solidFill>
                  <a:srgbClr val="0E101A"/>
                </a:solidFill>
                <a:ea typeface="+mn-lt"/>
                <a:cs typeface="+mn-lt"/>
              </a:rPr>
              <a:t>: We can get good insurance for cars and drivers.</a:t>
            </a:r>
            <a:endParaRPr lang="en-US">
              <a:ea typeface="+mn-lt"/>
              <a:cs typeface="+mn-lt"/>
            </a:endParaRPr>
          </a:p>
          <a:p>
            <a:pPr algn="just"/>
            <a:r>
              <a:rPr lang="en-US" sz="2400" b="1">
                <a:solidFill>
                  <a:srgbClr val="0E101A"/>
                </a:solidFill>
                <a:ea typeface="+mn-lt"/>
                <a:cs typeface="+mn-lt"/>
              </a:rPr>
              <a:t>App and Service</a:t>
            </a:r>
            <a:r>
              <a:rPr lang="en-US" sz="2400">
                <a:solidFill>
                  <a:srgbClr val="0E101A"/>
                </a:solidFill>
                <a:ea typeface="+mn-lt"/>
                <a:cs typeface="+mn-lt"/>
              </a:rPr>
              <a:t>: Our app and customer service will be easy to use.</a:t>
            </a:r>
            <a:endParaRPr lang="en-US"/>
          </a:p>
          <a:p>
            <a:pPr algn="just"/>
            <a:r>
              <a:rPr lang="en-US" sz="2400" b="1">
                <a:solidFill>
                  <a:srgbClr val="0E101A"/>
                </a:solidFill>
                <a:ea typeface="+mn-lt"/>
                <a:cs typeface="+mn-lt"/>
              </a:rPr>
              <a:t>Making Money</a:t>
            </a:r>
            <a:r>
              <a:rPr lang="en-US" sz="2400">
                <a:solidFill>
                  <a:srgbClr val="0E101A"/>
                </a:solidFill>
                <a:ea typeface="+mn-lt"/>
                <a:cs typeface="+mn-lt"/>
              </a:rPr>
              <a:t>: The money we make from rentals will be enough to run the business and make a profit.</a:t>
            </a:r>
            <a:endParaRPr lang="en-US">
              <a:ea typeface="+mn-lt"/>
              <a:cs typeface="+mn-lt"/>
            </a:endParaRPr>
          </a:p>
          <a:p>
            <a:pPr marL="457200" indent="-457200" algn="just"/>
            <a:endParaRPr lang="en-US"/>
          </a:p>
          <a:p>
            <a:pPr marL="0" indent="0" algn="just">
              <a:buNone/>
            </a:pP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E158CB94-301A-DA1D-7D28-A37129966047}"/>
              </a:ext>
            </a:extLst>
          </p:cNvPr>
          <p:cNvCxnSpPr>
            <a:cxnSpLocks/>
          </p:cNvCxnSpPr>
          <p:nvPr/>
        </p:nvCxnSpPr>
        <p:spPr>
          <a:xfrm flipH="1">
            <a:off x="3563922" y="2564904"/>
            <a:ext cx="10522" cy="24692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746591-60C2-A385-7FFB-C36F75273C42}"/>
              </a:ext>
            </a:extLst>
          </p:cNvPr>
          <p:cNvCxnSpPr>
            <a:cxnSpLocks/>
            <a:stCxn id="17" idx="2"/>
          </p:cNvCxnSpPr>
          <p:nvPr/>
        </p:nvCxnSpPr>
        <p:spPr>
          <a:xfrm>
            <a:off x="7705227" y="2556884"/>
            <a:ext cx="0" cy="21566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C3F6F5-7CB7-0AAE-C08D-83E6E00FFFE7}"/>
              </a:ext>
            </a:extLst>
          </p:cNvPr>
          <p:cNvCxnSpPr>
            <a:cxnSpLocks/>
            <a:stCxn id="4" idx="2"/>
          </p:cNvCxnSpPr>
          <p:nvPr/>
        </p:nvCxnSpPr>
        <p:spPr>
          <a:xfrm>
            <a:off x="4710862" y="2210542"/>
            <a:ext cx="0" cy="3543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b="1"/>
              <a:t>Work Breakdown Structure (WBS)</a:t>
            </a:r>
          </a:p>
        </p:txBody>
      </p:sp>
      <p:sp>
        <p:nvSpPr>
          <p:cNvPr id="4" name="Rectangle: Rounded Corners 3">
            <a:extLst>
              <a:ext uri="{FF2B5EF4-FFF2-40B4-BE49-F238E27FC236}">
                <a16:creationId xmlns:a16="http://schemas.microsoft.com/office/drawing/2014/main" id="{6EBADC9B-53CB-1B91-01BE-B2F6F39DBB56}"/>
              </a:ext>
            </a:extLst>
          </p:cNvPr>
          <p:cNvSpPr/>
          <p:nvPr/>
        </p:nvSpPr>
        <p:spPr>
          <a:xfrm>
            <a:off x="3878666" y="1631099"/>
            <a:ext cx="1664391" cy="579443"/>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ShareRyde</a:t>
            </a:r>
            <a:endParaRPr lang="en-IN"/>
          </a:p>
        </p:txBody>
      </p:sp>
      <p:cxnSp>
        <p:nvCxnSpPr>
          <p:cNvPr id="6" name="Straight Connector 5">
            <a:extLst>
              <a:ext uri="{FF2B5EF4-FFF2-40B4-BE49-F238E27FC236}">
                <a16:creationId xmlns:a16="http://schemas.microsoft.com/office/drawing/2014/main" id="{29BD907A-72A5-3DAE-0A67-03F1A79CD5E5}"/>
              </a:ext>
            </a:extLst>
          </p:cNvPr>
          <p:cNvCxnSpPr>
            <a:cxnSpLocks/>
          </p:cNvCxnSpPr>
          <p:nvPr/>
        </p:nvCxnSpPr>
        <p:spPr>
          <a:xfrm flipV="1">
            <a:off x="1475656" y="2572091"/>
            <a:ext cx="6229570" cy="35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D3877D-FB46-FF74-52B9-4F4633B692C5}"/>
              </a:ext>
            </a:extLst>
          </p:cNvPr>
          <p:cNvCxnSpPr>
            <a:cxnSpLocks/>
          </p:cNvCxnSpPr>
          <p:nvPr/>
        </p:nvCxnSpPr>
        <p:spPr>
          <a:xfrm flipH="1">
            <a:off x="1459328" y="2564904"/>
            <a:ext cx="24492" cy="38206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5774FC5-4469-18E8-6B92-6FA3283429A6}"/>
              </a:ext>
            </a:extLst>
          </p:cNvPr>
          <p:cNvSpPr/>
          <p:nvPr/>
        </p:nvSpPr>
        <p:spPr>
          <a:xfrm>
            <a:off x="716083" y="2756148"/>
            <a:ext cx="1512168" cy="36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200">
                <a:solidFill>
                  <a:schemeClr val="tx1"/>
                </a:solidFill>
              </a:rPr>
              <a:t>Renter Feature</a:t>
            </a:r>
          </a:p>
        </p:txBody>
      </p:sp>
      <p:sp>
        <p:nvSpPr>
          <p:cNvPr id="16" name="Rectangle: Rounded Corners 15">
            <a:extLst>
              <a:ext uri="{FF2B5EF4-FFF2-40B4-BE49-F238E27FC236}">
                <a16:creationId xmlns:a16="http://schemas.microsoft.com/office/drawing/2014/main" id="{933F1C93-4B19-7631-5F31-1F679F0F7BC5}"/>
              </a:ext>
            </a:extLst>
          </p:cNvPr>
          <p:cNvSpPr/>
          <p:nvPr/>
        </p:nvSpPr>
        <p:spPr>
          <a:xfrm>
            <a:off x="2670452" y="2689839"/>
            <a:ext cx="1816614" cy="521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200">
                <a:solidFill>
                  <a:schemeClr val="tx1"/>
                </a:solidFill>
              </a:rPr>
              <a:t>Driver Feature</a:t>
            </a:r>
          </a:p>
        </p:txBody>
      </p:sp>
      <p:sp>
        <p:nvSpPr>
          <p:cNvPr id="17" name="Rectangle: Rounded Corners 16">
            <a:extLst>
              <a:ext uri="{FF2B5EF4-FFF2-40B4-BE49-F238E27FC236}">
                <a16:creationId xmlns:a16="http://schemas.microsoft.com/office/drawing/2014/main" id="{DD36FB9E-93D6-6A1C-3647-4704463F6353}"/>
              </a:ext>
            </a:extLst>
          </p:cNvPr>
          <p:cNvSpPr/>
          <p:nvPr/>
        </p:nvSpPr>
        <p:spPr>
          <a:xfrm>
            <a:off x="6743904" y="2690319"/>
            <a:ext cx="1944211" cy="538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Legal and Regulatory Compliance/Documentation</a:t>
            </a:r>
          </a:p>
        </p:txBody>
      </p:sp>
      <p:sp>
        <p:nvSpPr>
          <p:cNvPr id="18" name="Rectangle: Rounded Corners 17">
            <a:extLst>
              <a:ext uri="{FF2B5EF4-FFF2-40B4-BE49-F238E27FC236}">
                <a16:creationId xmlns:a16="http://schemas.microsoft.com/office/drawing/2014/main" id="{D8859E78-16FF-586B-B38B-61A33C415B1C}"/>
              </a:ext>
            </a:extLst>
          </p:cNvPr>
          <p:cNvSpPr/>
          <p:nvPr/>
        </p:nvSpPr>
        <p:spPr>
          <a:xfrm>
            <a:off x="2810429" y="3966433"/>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tx1"/>
                </a:solidFill>
              </a:rPr>
              <a:t>Vehicle inventory management</a:t>
            </a:r>
          </a:p>
        </p:txBody>
      </p:sp>
      <p:sp>
        <p:nvSpPr>
          <p:cNvPr id="19" name="Rectangle: Rounded Corners 18">
            <a:extLst>
              <a:ext uri="{FF2B5EF4-FFF2-40B4-BE49-F238E27FC236}">
                <a16:creationId xmlns:a16="http://schemas.microsoft.com/office/drawing/2014/main" id="{6056D053-E408-5E94-EC5D-DC03DEE8F5B5}"/>
              </a:ext>
            </a:extLst>
          </p:cNvPr>
          <p:cNvSpPr/>
          <p:nvPr/>
        </p:nvSpPr>
        <p:spPr>
          <a:xfrm>
            <a:off x="721228" y="3431333"/>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Booking Interface</a:t>
            </a:r>
            <a:endParaRPr lang="en-IN" sz="1200">
              <a:solidFill>
                <a:schemeClr val="tx1"/>
              </a:solidFill>
            </a:endParaRPr>
          </a:p>
        </p:txBody>
      </p:sp>
      <p:sp>
        <p:nvSpPr>
          <p:cNvPr id="20" name="Rectangle: Rounded Corners 19">
            <a:extLst>
              <a:ext uri="{FF2B5EF4-FFF2-40B4-BE49-F238E27FC236}">
                <a16:creationId xmlns:a16="http://schemas.microsoft.com/office/drawing/2014/main" id="{3AF12703-F7AF-989C-E5AC-4DD7FDC9AA82}"/>
              </a:ext>
            </a:extLst>
          </p:cNvPr>
          <p:cNvSpPr/>
          <p:nvPr/>
        </p:nvSpPr>
        <p:spPr>
          <a:xfrm>
            <a:off x="758332" y="5038397"/>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Payment Integration</a:t>
            </a:r>
            <a:endParaRPr lang="en-IN" sz="1200">
              <a:solidFill>
                <a:schemeClr val="tx1"/>
              </a:solidFill>
            </a:endParaRPr>
          </a:p>
        </p:txBody>
      </p:sp>
      <p:sp>
        <p:nvSpPr>
          <p:cNvPr id="21" name="Rectangle: Rounded Corners 20">
            <a:extLst>
              <a:ext uri="{FF2B5EF4-FFF2-40B4-BE49-F238E27FC236}">
                <a16:creationId xmlns:a16="http://schemas.microsoft.com/office/drawing/2014/main" id="{D709A6D5-1229-3A7B-33E8-8230AD8EF495}"/>
              </a:ext>
            </a:extLst>
          </p:cNvPr>
          <p:cNvSpPr/>
          <p:nvPr/>
        </p:nvSpPr>
        <p:spPr>
          <a:xfrm>
            <a:off x="758332" y="5574519"/>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Notification System</a:t>
            </a:r>
            <a:endParaRPr lang="en-IN" sz="1200"/>
          </a:p>
        </p:txBody>
      </p:sp>
      <p:sp>
        <p:nvSpPr>
          <p:cNvPr id="25" name="Rectangle: Rounded Corners 24">
            <a:extLst>
              <a:ext uri="{FF2B5EF4-FFF2-40B4-BE49-F238E27FC236}">
                <a16:creationId xmlns:a16="http://schemas.microsoft.com/office/drawing/2014/main" id="{1C3324E8-92E6-62CE-E3C7-E27D3B3CD48A}"/>
              </a:ext>
            </a:extLst>
          </p:cNvPr>
          <p:cNvSpPr/>
          <p:nvPr/>
        </p:nvSpPr>
        <p:spPr>
          <a:xfrm>
            <a:off x="758956" y="3967455"/>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Scheduling Algorithm</a:t>
            </a:r>
            <a:endParaRPr lang="en-IN" sz="1200">
              <a:solidFill>
                <a:schemeClr val="tx1"/>
              </a:solidFill>
            </a:endParaRPr>
          </a:p>
        </p:txBody>
      </p:sp>
      <p:sp>
        <p:nvSpPr>
          <p:cNvPr id="3" name="Rectangle: Rounded Corners 21">
            <a:extLst>
              <a:ext uri="{FF2B5EF4-FFF2-40B4-BE49-F238E27FC236}">
                <a16:creationId xmlns:a16="http://schemas.microsoft.com/office/drawing/2014/main" id="{9485F219-25D1-1B08-7584-CA40488C5FCA}"/>
              </a:ext>
            </a:extLst>
          </p:cNvPr>
          <p:cNvSpPr/>
          <p:nvPr/>
        </p:nvSpPr>
        <p:spPr>
          <a:xfrm>
            <a:off x="6873055" y="3466991"/>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Insurance</a:t>
            </a:r>
            <a:endParaRPr lang="en-IN" sz="1200">
              <a:solidFill>
                <a:schemeClr val="tx1"/>
              </a:solidFill>
            </a:endParaRPr>
          </a:p>
        </p:txBody>
      </p:sp>
      <p:sp>
        <p:nvSpPr>
          <p:cNvPr id="8" name="Rectangle: Rounded Corners 21">
            <a:extLst>
              <a:ext uri="{FF2B5EF4-FFF2-40B4-BE49-F238E27FC236}">
                <a16:creationId xmlns:a16="http://schemas.microsoft.com/office/drawing/2014/main" id="{FE06F293-F9B7-E44A-9093-4533011E3B4E}"/>
              </a:ext>
            </a:extLst>
          </p:cNvPr>
          <p:cNvSpPr/>
          <p:nvPr/>
        </p:nvSpPr>
        <p:spPr>
          <a:xfrm>
            <a:off x="6873055" y="3968060"/>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Safety</a:t>
            </a:r>
            <a:endParaRPr lang="en-IN" sz="1200">
              <a:solidFill>
                <a:schemeClr val="tx1"/>
              </a:solidFill>
            </a:endParaRPr>
          </a:p>
        </p:txBody>
      </p:sp>
      <p:sp>
        <p:nvSpPr>
          <p:cNvPr id="11" name="Rectangle: Rounded Corners 21">
            <a:extLst>
              <a:ext uri="{FF2B5EF4-FFF2-40B4-BE49-F238E27FC236}">
                <a16:creationId xmlns:a16="http://schemas.microsoft.com/office/drawing/2014/main" id="{883AB178-18FC-4DB9-C0EB-0890679B5F93}"/>
              </a:ext>
            </a:extLst>
          </p:cNvPr>
          <p:cNvSpPr/>
          <p:nvPr/>
        </p:nvSpPr>
        <p:spPr>
          <a:xfrm>
            <a:off x="6873500" y="4498178"/>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User Verification </a:t>
            </a:r>
            <a:endParaRPr lang="en-IN" sz="1200">
              <a:solidFill>
                <a:schemeClr val="tx1"/>
              </a:solidFill>
            </a:endParaRPr>
          </a:p>
        </p:txBody>
      </p:sp>
      <p:cxnSp>
        <p:nvCxnSpPr>
          <p:cNvPr id="36" name="Straight Connector 35">
            <a:extLst>
              <a:ext uri="{FF2B5EF4-FFF2-40B4-BE49-F238E27FC236}">
                <a16:creationId xmlns:a16="http://schemas.microsoft.com/office/drawing/2014/main" id="{B1107AA7-2466-EF54-8F35-40E27A8AD970}"/>
              </a:ext>
            </a:extLst>
          </p:cNvPr>
          <p:cNvCxnSpPr>
            <a:cxnSpLocks/>
            <a:endCxn id="39" idx="2"/>
          </p:cNvCxnSpPr>
          <p:nvPr/>
        </p:nvCxnSpPr>
        <p:spPr>
          <a:xfrm>
            <a:off x="5740089" y="2568986"/>
            <a:ext cx="39724" cy="17581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Rounded Corners 14">
            <a:extLst>
              <a:ext uri="{FF2B5EF4-FFF2-40B4-BE49-F238E27FC236}">
                <a16:creationId xmlns:a16="http://schemas.microsoft.com/office/drawing/2014/main" id="{A47512A3-7772-0C3A-97D5-F643D9699FA7}"/>
              </a:ext>
            </a:extLst>
          </p:cNvPr>
          <p:cNvSpPr/>
          <p:nvPr/>
        </p:nvSpPr>
        <p:spPr>
          <a:xfrm>
            <a:off x="4961774" y="2769027"/>
            <a:ext cx="1512168" cy="36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tx1"/>
                </a:solidFill>
              </a:rPr>
              <a:t> Marketing</a:t>
            </a:r>
          </a:p>
        </p:txBody>
      </p:sp>
      <p:sp>
        <p:nvSpPr>
          <p:cNvPr id="37" name="Rectangle: Rounded Corners 21">
            <a:extLst>
              <a:ext uri="{FF2B5EF4-FFF2-40B4-BE49-F238E27FC236}">
                <a16:creationId xmlns:a16="http://schemas.microsoft.com/office/drawing/2014/main" id="{4E1B362F-74ED-2964-22DC-234FEBD5A15F}"/>
              </a:ext>
            </a:extLst>
          </p:cNvPr>
          <p:cNvSpPr/>
          <p:nvPr/>
        </p:nvSpPr>
        <p:spPr>
          <a:xfrm>
            <a:off x="5018265" y="3450877"/>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Ad Line to Renters</a:t>
            </a:r>
            <a:endParaRPr lang="en-IN" sz="1200">
              <a:solidFill>
                <a:schemeClr val="tx1"/>
              </a:solidFill>
            </a:endParaRPr>
          </a:p>
        </p:txBody>
      </p:sp>
      <p:sp>
        <p:nvSpPr>
          <p:cNvPr id="39" name="Rectangle: Rounded Corners 21">
            <a:extLst>
              <a:ext uri="{FF2B5EF4-FFF2-40B4-BE49-F238E27FC236}">
                <a16:creationId xmlns:a16="http://schemas.microsoft.com/office/drawing/2014/main" id="{3EDDA65B-15D8-B799-7DB7-66C509DBF40C}"/>
              </a:ext>
            </a:extLst>
          </p:cNvPr>
          <p:cNvSpPr/>
          <p:nvPr/>
        </p:nvSpPr>
        <p:spPr>
          <a:xfrm>
            <a:off x="5023729" y="3967060"/>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Promotion Line</a:t>
            </a:r>
            <a:endParaRPr lang="en-IN" sz="1200">
              <a:solidFill>
                <a:schemeClr val="tx1"/>
              </a:solidFill>
            </a:endParaRPr>
          </a:p>
        </p:txBody>
      </p:sp>
      <p:sp>
        <p:nvSpPr>
          <p:cNvPr id="7" name="Rectangle: Rounded Corners 19">
            <a:extLst>
              <a:ext uri="{FF2B5EF4-FFF2-40B4-BE49-F238E27FC236}">
                <a16:creationId xmlns:a16="http://schemas.microsoft.com/office/drawing/2014/main" id="{E491088D-CAB9-9224-A292-AA6C4CC6A29C}"/>
              </a:ext>
            </a:extLst>
          </p:cNvPr>
          <p:cNvSpPr/>
          <p:nvPr/>
        </p:nvSpPr>
        <p:spPr>
          <a:xfrm>
            <a:off x="2810429" y="4499604"/>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Payment Integration</a:t>
            </a:r>
            <a:endParaRPr lang="en-IN" sz="1200">
              <a:solidFill>
                <a:schemeClr val="tx1"/>
              </a:solidFill>
            </a:endParaRPr>
          </a:p>
        </p:txBody>
      </p:sp>
      <p:sp>
        <p:nvSpPr>
          <p:cNvPr id="12" name="Rectangle: Rounded Corners 18">
            <a:extLst>
              <a:ext uri="{FF2B5EF4-FFF2-40B4-BE49-F238E27FC236}">
                <a16:creationId xmlns:a16="http://schemas.microsoft.com/office/drawing/2014/main" id="{01CA568C-FFFB-1A46-1CD3-32C0A49B5465}"/>
              </a:ext>
            </a:extLst>
          </p:cNvPr>
          <p:cNvSpPr/>
          <p:nvPr/>
        </p:nvSpPr>
        <p:spPr>
          <a:xfrm>
            <a:off x="2803109" y="3443927"/>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Renter Interface</a:t>
            </a:r>
            <a:endParaRPr lang="en-IN" sz="1200">
              <a:solidFill>
                <a:schemeClr val="tx1"/>
              </a:solidFill>
            </a:endParaRPr>
          </a:p>
        </p:txBody>
      </p:sp>
      <p:sp>
        <p:nvSpPr>
          <p:cNvPr id="14" name="Rectangle: Rounded Corners 20">
            <a:extLst>
              <a:ext uri="{FF2B5EF4-FFF2-40B4-BE49-F238E27FC236}">
                <a16:creationId xmlns:a16="http://schemas.microsoft.com/office/drawing/2014/main" id="{F25FEC9A-CA07-B061-D2C4-FE66C7CD4376}"/>
              </a:ext>
            </a:extLst>
          </p:cNvPr>
          <p:cNvSpPr/>
          <p:nvPr/>
        </p:nvSpPr>
        <p:spPr>
          <a:xfrm>
            <a:off x="758332" y="4499351"/>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Customer Profile Database</a:t>
            </a:r>
            <a:endParaRPr lang="en-IN" sz="1200"/>
          </a:p>
        </p:txBody>
      </p:sp>
      <p:sp>
        <p:nvSpPr>
          <p:cNvPr id="9" name="Rectangle: Rounded Corners 8">
            <a:extLst>
              <a:ext uri="{FF2B5EF4-FFF2-40B4-BE49-F238E27FC236}">
                <a16:creationId xmlns:a16="http://schemas.microsoft.com/office/drawing/2014/main" id="{5C17110A-AC42-3378-B5AB-FDC49192ADE5}"/>
              </a:ext>
            </a:extLst>
          </p:cNvPr>
          <p:cNvSpPr/>
          <p:nvPr/>
        </p:nvSpPr>
        <p:spPr>
          <a:xfrm>
            <a:off x="758509" y="6111055"/>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Customer Support</a:t>
            </a:r>
          </a:p>
        </p:txBody>
      </p:sp>
      <p:sp>
        <p:nvSpPr>
          <p:cNvPr id="22" name="Rectangle: Rounded Corners 21">
            <a:extLst>
              <a:ext uri="{FF2B5EF4-FFF2-40B4-BE49-F238E27FC236}">
                <a16:creationId xmlns:a16="http://schemas.microsoft.com/office/drawing/2014/main" id="{8A6AFC44-1947-D9DA-707B-2BF199328646}"/>
              </a:ext>
            </a:extLst>
          </p:cNvPr>
          <p:cNvSpPr/>
          <p:nvPr/>
        </p:nvSpPr>
        <p:spPr>
          <a:xfrm>
            <a:off x="2833303" y="5038517"/>
            <a:ext cx="1512168" cy="36004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Customer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E158CB94-301A-DA1D-7D28-A37129966047}"/>
              </a:ext>
            </a:extLst>
          </p:cNvPr>
          <p:cNvCxnSpPr>
            <a:cxnSpLocks/>
          </p:cNvCxnSpPr>
          <p:nvPr/>
        </p:nvCxnSpPr>
        <p:spPr>
          <a:xfrm flipH="1">
            <a:off x="3815941" y="2780929"/>
            <a:ext cx="7892" cy="18519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746591-60C2-A385-7FFB-C36F75273C42}"/>
              </a:ext>
            </a:extLst>
          </p:cNvPr>
          <p:cNvCxnSpPr>
            <a:cxnSpLocks/>
            <a:stCxn id="17" idx="2"/>
          </p:cNvCxnSpPr>
          <p:nvPr/>
        </p:nvCxnSpPr>
        <p:spPr>
          <a:xfrm flipH="1">
            <a:off x="6904951" y="3101225"/>
            <a:ext cx="32757" cy="11188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C3F6F5-7CB7-0AAE-C08D-83E6E00FFFE7}"/>
              </a:ext>
            </a:extLst>
          </p:cNvPr>
          <p:cNvCxnSpPr>
            <a:cxnSpLocks/>
            <a:stCxn id="4" idx="2"/>
          </p:cNvCxnSpPr>
          <p:nvPr/>
        </p:nvCxnSpPr>
        <p:spPr>
          <a:xfrm flipH="1">
            <a:off x="4672356" y="2515158"/>
            <a:ext cx="3791" cy="3112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b="1"/>
              <a:t>Cost Breakdown Structure (CBS)</a:t>
            </a:r>
          </a:p>
        </p:txBody>
      </p:sp>
      <p:sp>
        <p:nvSpPr>
          <p:cNvPr id="4" name="Rectangle: Rounded Corners 3">
            <a:extLst>
              <a:ext uri="{FF2B5EF4-FFF2-40B4-BE49-F238E27FC236}">
                <a16:creationId xmlns:a16="http://schemas.microsoft.com/office/drawing/2014/main" id="{6EBADC9B-53CB-1B91-01BE-B2F6F39DBB56}"/>
              </a:ext>
            </a:extLst>
          </p:cNvPr>
          <p:cNvSpPr/>
          <p:nvPr/>
        </p:nvSpPr>
        <p:spPr>
          <a:xfrm>
            <a:off x="4052001" y="2080576"/>
            <a:ext cx="1248293" cy="434582"/>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err="1"/>
              <a:t>ShareRyde</a:t>
            </a:r>
            <a:endParaRPr lang="en-US" sz="1350"/>
          </a:p>
          <a:p>
            <a:pPr algn="ctr"/>
            <a:r>
              <a:rPr lang="en-US" sz="1350"/>
              <a:t>(2 Million)</a:t>
            </a:r>
            <a:endParaRPr lang="en-IN" sz="1350"/>
          </a:p>
        </p:txBody>
      </p:sp>
      <p:cxnSp>
        <p:nvCxnSpPr>
          <p:cNvPr id="6" name="Straight Connector 5">
            <a:extLst>
              <a:ext uri="{FF2B5EF4-FFF2-40B4-BE49-F238E27FC236}">
                <a16:creationId xmlns:a16="http://schemas.microsoft.com/office/drawing/2014/main" id="{29BD907A-72A5-3DAE-0A67-03F1A79CD5E5}"/>
              </a:ext>
            </a:extLst>
          </p:cNvPr>
          <p:cNvCxnSpPr>
            <a:cxnSpLocks/>
          </p:cNvCxnSpPr>
          <p:nvPr/>
        </p:nvCxnSpPr>
        <p:spPr>
          <a:xfrm>
            <a:off x="2249742" y="2805461"/>
            <a:ext cx="4698458" cy="104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D3877D-FB46-FF74-52B9-4F4633B692C5}"/>
              </a:ext>
            </a:extLst>
          </p:cNvPr>
          <p:cNvCxnSpPr>
            <a:cxnSpLocks/>
          </p:cNvCxnSpPr>
          <p:nvPr/>
        </p:nvCxnSpPr>
        <p:spPr>
          <a:xfrm flipH="1">
            <a:off x="2237496" y="2780929"/>
            <a:ext cx="18369" cy="28655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5774FC5-4469-18E8-6B92-6FA3283429A6}"/>
              </a:ext>
            </a:extLst>
          </p:cNvPr>
          <p:cNvSpPr/>
          <p:nvPr/>
        </p:nvSpPr>
        <p:spPr>
          <a:xfrm>
            <a:off x="1680062" y="2709929"/>
            <a:ext cx="1134126" cy="270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Renter App(670k)</a:t>
            </a:r>
          </a:p>
        </p:txBody>
      </p:sp>
      <p:sp>
        <p:nvSpPr>
          <p:cNvPr id="16" name="Rectangle: Rounded Corners 15">
            <a:extLst>
              <a:ext uri="{FF2B5EF4-FFF2-40B4-BE49-F238E27FC236}">
                <a16:creationId xmlns:a16="http://schemas.microsoft.com/office/drawing/2014/main" id="{933F1C93-4B19-7631-5F31-1F679F0F7BC5}"/>
              </a:ext>
            </a:extLst>
          </p:cNvPr>
          <p:cNvSpPr/>
          <p:nvPr/>
        </p:nvSpPr>
        <p:spPr>
          <a:xfrm>
            <a:off x="3157326" y="2648709"/>
            <a:ext cx="1362461" cy="391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IN" sz="900">
                <a:solidFill>
                  <a:schemeClr val="tx1"/>
                </a:solidFill>
              </a:rPr>
              <a:t>Driver App(570k)</a:t>
            </a:r>
          </a:p>
        </p:txBody>
      </p:sp>
      <p:sp>
        <p:nvSpPr>
          <p:cNvPr id="17" name="Rectangle: Rounded Corners 16">
            <a:extLst>
              <a:ext uri="{FF2B5EF4-FFF2-40B4-BE49-F238E27FC236}">
                <a16:creationId xmlns:a16="http://schemas.microsoft.com/office/drawing/2014/main" id="{DD36FB9E-93D6-6A1C-3647-4704463F6353}"/>
              </a:ext>
            </a:extLst>
          </p:cNvPr>
          <p:cNvSpPr/>
          <p:nvPr/>
        </p:nvSpPr>
        <p:spPr>
          <a:xfrm>
            <a:off x="6189442" y="2702677"/>
            <a:ext cx="1496532" cy="3985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Legal and Regulatory Compliance/Documentation(530k)</a:t>
            </a:r>
          </a:p>
        </p:txBody>
      </p:sp>
      <p:sp>
        <p:nvSpPr>
          <p:cNvPr id="18" name="Rectangle: Rounded Corners 17">
            <a:extLst>
              <a:ext uri="{FF2B5EF4-FFF2-40B4-BE49-F238E27FC236}">
                <a16:creationId xmlns:a16="http://schemas.microsoft.com/office/drawing/2014/main" id="{D8859E78-16FF-586B-B38B-61A33C415B1C}"/>
              </a:ext>
            </a:extLst>
          </p:cNvPr>
          <p:cNvSpPr/>
          <p:nvPr/>
        </p:nvSpPr>
        <p:spPr>
          <a:xfrm>
            <a:off x="3250822" y="3659763"/>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Vehicle inventory management(200k)</a:t>
            </a:r>
          </a:p>
        </p:txBody>
      </p:sp>
      <p:sp>
        <p:nvSpPr>
          <p:cNvPr id="19" name="Rectangle: Rounded Corners 18">
            <a:extLst>
              <a:ext uri="{FF2B5EF4-FFF2-40B4-BE49-F238E27FC236}">
                <a16:creationId xmlns:a16="http://schemas.microsoft.com/office/drawing/2014/main" id="{6056D053-E408-5E94-EC5D-DC03DEE8F5B5}"/>
              </a:ext>
            </a:extLst>
          </p:cNvPr>
          <p:cNvSpPr/>
          <p:nvPr/>
        </p:nvSpPr>
        <p:spPr>
          <a:xfrm>
            <a:off x="1710725" y="3223976"/>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Booking Interface(150k)</a:t>
            </a:r>
            <a:endParaRPr lang="en-IN" sz="900">
              <a:solidFill>
                <a:schemeClr val="tx1"/>
              </a:solidFill>
            </a:endParaRPr>
          </a:p>
        </p:txBody>
      </p:sp>
      <p:sp>
        <p:nvSpPr>
          <p:cNvPr id="20" name="Rectangle: Rounded Corners 19">
            <a:extLst>
              <a:ext uri="{FF2B5EF4-FFF2-40B4-BE49-F238E27FC236}">
                <a16:creationId xmlns:a16="http://schemas.microsoft.com/office/drawing/2014/main" id="{3AF12703-F7AF-989C-E5AC-4DD7FDC9AA82}"/>
              </a:ext>
            </a:extLst>
          </p:cNvPr>
          <p:cNvSpPr/>
          <p:nvPr/>
        </p:nvSpPr>
        <p:spPr>
          <a:xfrm>
            <a:off x="1711749" y="4636048"/>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Payment Integration(120k)</a:t>
            </a:r>
            <a:endParaRPr lang="en-IN" sz="900">
              <a:solidFill>
                <a:schemeClr val="tx1"/>
              </a:solidFill>
            </a:endParaRPr>
          </a:p>
        </p:txBody>
      </p:sp>
      <p:sp>
        <p:nvSpPr>
          <p:cNvPr id="21" name="Rectangle: Rounded Corners 20">
            <a:extLst>
              <a:ext uri="{FF2B5EF4-FFF2-40B4-BE49-F238E27FC236}">
                <a16:creationId xmlns:a16="http://schemas.microsoft.com/office/drawing/2014/main" id="{D709A6D5-1229-3A7B-33E8-8230AD8EF495}"/>
              </a:ext>
            </a:extLst>
          </p:cNvPr>
          <p:cNvSpPr/>
          <p:nvPr/>
        </p:nvSpPr>
        <p:spPr>
          <a:xfrm>
            <a:off x="1711749" y="5038139"/>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Notification System(110k)</a:t>
            </a:r>
            <a:endParaRPr lang="en-IN" sz="900"/>
          </a:p>
        </p:txBody>
      </p:sp>
      <p:sp>
        <p:nvSpPr>
          <p:cNvPr id="25" name="Rectangle: Rounded Corners 24">
            <a:extLst>
              <a:ext uri="{FF2B5EF4-FFF2-40B4-BE49-F238E27FC236}">
                <a16:creationId xmlns:a16="http://schemas.microsoft.com/office/drawing/2014/main" id="{1C3324E8-92E6-62CE-E3C7-E27D3B3CD48A}"/>
              </a:ext>
            </a:extLst>
          </p:cNvPr>
          <p:cNvSpPr/>
          <p:nvPr/>
        </p:nvSpPr>
        <p:spPr>
          <a:xfrm>
            <a:off x="1719875" y="3660529"/>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Scheduling Algorithm(90k)</a:t>
            </a:r>
            <a:endParaRPr lang="en-IN" sz="900">
              <a:solidFill>
                <a:schemeClr val="tx1"/>
              </a:solidFill>
            </a:endParaRPr>
          </a:p>
        </p:txBody>
      </p:sp>
      <p:sp>
        <p:nvSpPr>
          <p:cNvPr id="3" name="Rectangle: Rounded Corners 21">
            <a:extLst>
              <a:ext uri="{FF2B5EF4-FFF2-40B4-BE49-F238E27FC236}">
                <a16:creationId xmlns:a16="http://schemas.microsoft.com/office/drawing/2014/main" id="{9485F219-25D1-1B08-7584-CA40488C5FCA}"/>
              </a:ext>
            </a:extLst>
          </p:cNvPr>
          <p:cNvSpPr/>
          <p:nvPr/>
        </p:nvSpPr>
        <p:spPr>
          <a:xfrm>
            <a:off x="6274816" y="3323473"/>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Insurance(150k)</a:t>
            </a:r>
            <a:endParaRPr lang="en-IN" sz="900">
              <a:solidFill>
                <a:schemeClr val="tx1"/>
              </a:solidFill>
            </a:endParaRPr>
          </a:p>
        </p:txBody>
      </p:sp>
      <p:sp>
        <p:nvSpPr>
          <p:cNvPr id="8" name="Rectangle: Rounded Corners 21">
            <a:extLst>
              <a:ext uri="{FF2B5EF4-FFF2-40B4-BE49-F238E27FC236}">
                <a16:creationId xmlns:a16="http://schemas.microsoft.com/office/drawing/2014/main" id="{FE06F293-F9B7-E44A-9093-4533011E3B4E}"/>
              </a:ext>
            </a:extLst>
          </p:cNvPr>
          <p:cNvSpPr/>
          <p:nvPr/>
        </p:nvSpPr>
        <p:spPr>
          <a:xfrm>
            <a:off x="6274816" y="3749054"/>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Safety(190k)</a:t>
            </a:r>
            <a:endParaRPr lang="en-IN" sz="900">
              <a:solidFill>
                <a:schemeClr val="tx1"/>
              </a:solidFill>
            </a:endParaRPr>
          </a:p>
        </p:txBody>
      </p:sp>
      <p:sp>
        <p:nvSpPr>
          <p:cNvPr id="11" name="Rectangle: Rounded Corners 21">
            <a:extLst>
              <a:ext uri="{FF2B5EF4-FFF2-40B4-BE49-F238E27FC236}">
                <a16:creationId xmlns:a16="http://schemas.microsoft.com/office/drawing/2014/main" id="{883AB178-18FC-4DB9-C0EB-0890679B5F93}"/>
              </a:ext>
            </a:extLst>
          </p:cNvPr>
          <p:cNvSpPr/>
          <p:nvPr/>
        </p:nvSpPr>
        <p:spPr>
          <a:xfrm>
            <a:off x="6298125" y="4230884"/>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User Verification(190k) </a:t>
            </a:r>
            <a:endParaRPr lang="en-IN" sz="900">
              <a:solidFill>
                <a:schemeClr val="tx1"/>
              </a:solidFill>
            </a:endParaRPr>
          </a:p>
        </p:txBody>
      </p:sp>
      <p:cxnSp>
        <p:nvCxnSpPr>
          <p:cNvPr id="36" name="Straight Connector 35">
            <a:extLst>
              <a:ext uri="{FF2B5EF4-FFF2-40B4-BE49-F238E27FC236}">
                <a16:creationId xmlns:a16="http://schemas.microsoft.com/office/drawing/2014/main" id="{B1107AA7-2466-EF54-8F35-40E27A8AD970}"/>
              </a:ext>
            </a:extLst>
          </p:cNvPr>
          <p:cNvCxnSpPr>
            <a:cxnSpLocks/>
            <a:endCxn id="39" idx="2"/>
          </p:cNvCxnSpPr>
          <p:nvPr/>
        </p:nvCxnSpPr>
        <p:spPr>
          <a:xfrm>
            <a:off x="5448067" y="2783989"/>
            <a:ext cx="29793" cy="131858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Rounded Corners 14">
            <a:extLst>
              <a:ext uri="{FF2B5EF4-FFF2-40B4-BE49-F238E27FC236}">
                <a16:creationId xmlns:a16="http://schemas.microsoft.com/office/drawing/2014/main" id="{A47512A3-7772-0C3A-97D5-F643D9699FA7}"/>
              </a:ext>
            </a:extLst>
          </p:cNvPr>
          <p:cNvSpPr/>
          <p:nvPr/>
        </p:nvSpPr>
        <p:spPr>
          <a:xfrm>
            <a:off x="4860502" y="2696613"/>
            <a:ext cx="1134126" cy="270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 Marketing(280k)</a:t>
            </a:r>
          </a:p>
        </p:txBody>
      </p:sp>
      <p:sp>
        <p:nvSpPr>
          <p:cNvPr id="37" name="Rectangle: Rounded Corners 21">
            <a:extLst>
              <a:ext uri="{FF2B5EF4-FFF2-40B4-BE49-F238E27FC236}">
                <a16:creationId xmlns:a16="http://schemas.microsoft.com/office/drawing/2014/main" id="{4E1B362F-74ED-2964-22DC-234FEBD5A15F}"/>
              </a:ext>
            </a:extLst>
          </p:cNvPr>
          <p:cNvSpPr/>
          <p:nvPr/>
        </p:nvSpPr>
        <p:spPr>
          <a:xfrm>
            <a:off x="4910528" y="3322875"/>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Ad Line to Renters(80k)</a:t>
            </a:r>
            <a:endParaRPr lang="en-IN" sz="900">
              <a:solidFill>
                <a:schemeClr val="tx1"/>
              </a:solidFill>
            </a:endParaRPr>
          </a:p>
        </p:txBody>
      </p:sp>
      <p:sp>
        <p:nvSpPr>
          <p:cNvPr id="39" name="Rectangle: Rounded Corners 21">
            <a:extLst>
              <a:ext uri="{FF2B5EF4-FFF2-40B4-BE49-F238E27FC236}">
                <a16:creationId xmlns:a16="http://schemas.microsoft.com/office/drawing/2014/main" id="{3EDDA65B-15D8-B799-7DB7-66C509DBF40C}"/>
              </a:ext>
            </a:extLst>
          </p:cNvPr>
          <p:cNvSpPr/>
          <p:nvPr/>
        </p:nvSpPr>
        <p:spPr>
          <a:xfrm>
            <a:off x="4910797" y="3832545"/>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Promotion Line(200k)</a:t>
            </a:r>
            <a:endParaRPr lang="en-IN" sz="900">
              <a:solidFill>
                <a:schemeClr val="tx1"/>
              </a:solidFill>
            </a:endParaRPr>
          </a:p>
        </p:txBody>
      </p:sp>
      <p:sp>
        <p:nvSpPr>
          <p:cNvPr id="7" name="Rectangle: Rounded Corners 19">
            <a:extLst>
              <a:ext uri="{FF2B5EF4-FFF2-40B4-BE49-F238E27FC236}">
                <a16:creationId xmlns:a16="http://schemas.microsoft.com/office/drawing/2014/main" id="{E491088D-CAB9-9224-A292-AA6C4CC6A29C}"/>
              </a:ext>
            </a:extLst>
          </p:cNvPr>
          <p:cNvSpPr/>
          <p:nvPr/>
        </p:nvSpPr>
        <p:spPr>
          <a:xfrm>
            <a:off x="3250822" y="4128566"/>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Payment Integration(60k)</a:t>
            </a:r>
            <a:endParaRPr lang="en-IN" sz="900">
              <a:solidFill>
                <a:schemeClr val="tx1"/>
              </a:solidFill>
            </a:endParaRPr>
          </a:p>
        </p:txBody>
      </p:sp>
      <p:sp>
        <p:nvSpPr>
          <p:cNvPr id="12" name="Rectangle: Rounded Corners 18">
            <a:extLst>
              <a:ext uri="{FF2B5EF4-FFF2-40B4-BE49-F238E27FC236}">
                <a16:creationId xmlns:a16="http://schemas.microsoft.com/office/drawing/2014/main" id="{01CA568C-FFFB-1A46-1CD3-32C0A49B5465}"/>
              </a:ext>
            </a:extLst>
          </p:cNvPr>
          <p:cNvSpPr/>
          <p:nvPr/>
        </p:nvSpPr>
        <p:spPr>
          <a:xfrm>
            <a:off x="3252990" y="3221934"/>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Renter Interface(210k)</a:t>
            </a:r>
            <a:endParaRPr lang="en-IN" sz="900">
              <a:solidFill>
                <a:schemeClr val="tx1"/>
              </a:solidFill>
            </a:endParaRPr>
          </a:p>
        </p:txBody>
      </p:sp>
      <p:sp>
        <p:nvSpPr>
          <p:cNvPr id="14" name="Rectangle: Rounded Corners 20">
            <a:extLst>
              <a:ext uri="{FF2B5EF4-FFF2-40B4-BE49-F238E27FC236}">
                <a16:creationId xmlns:a16="http://schemas.microsoft.com/office/drawing/2014/main" id="{F25FEC9A-CA07-B061-D2C4-FE66C7CD4376}"/>
              </a:ext>
            </a:extLst>
          </p:cNvPr>
          <p:cNvSpPr/>
          <p:nvPr/>
        </p:nvSpPr>
        <p:spPr>
          <a:xfrm>
            <a:off x="1719407" y="4128376"/>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Customer Profile Database(100k)</a:t>
            </a:r>
            <a:endParaRPr lang="en-IN" sz="900"/>
          </a:p>
        </p:txBody>
      </p:sp>
      <p:sp>
        <p:nvSpPr>
          <p:cNvPr id="9" name="Rectangle: Rounded Corners 8">
            <a:extLst>
              <a:ext uri="{FF2B5EF4-FFF2-40B4-BE49-F238E27FC236}">
                <a16:creationId xmlns:a16="http://schemas.microsoft.com/office/drawing/2014/main" id="{5C17110A-AC42-3378-B5AB-FDC49192ADE5}"/>
              </a:ext>
            </a:extLst>
          </p:cNvPr>
          <p:cNvSpPr/>
          <p:nvPr/>
        </p:nvSpPr>
        <p:spPr>
          <a:xfrm>
            <a:off x="1711882" y="5440541"/>
            <a:ext cx="1134126" cy="2700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rPr>
              <a:t>Customer Support(100k)</a:t>
            </a:r>
          </a:p>
        </p:txBody>
      </p:sp>
      <p:sp>
        <p:nvSpPr>
          <p:cNvPr id="22" name="Rectangle: Rounded Corners 21">
            <a:extLst>
              <a:ext uri="{FF2B5EF4-FFF2-40B4-BE49-F238E27FC236}">
                <a16:creationId xmlns:a16="http://schemas.microsoft.com/office/drawing/2014/main" id="{8A6AFC44-1947-D9DA-707B-2BF199328646}"/>
              </a:ext>
            </a:extLst>
          </p:cNvPr>
          <p:cNvSpPr/>
          <p:nvPr/>
        </p:nvSpPr>
        <p:spPr>
          <a:xfrm>
            <a:off x="3267977" y="4636138"/>
            <a:ext cx="1134126" cy="40200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rPr>
              <a:t>Customer Support(100k)</a:t>
            </a:r>
          </a:p>
        </p:txBody>
      </p:sp>
      <p:sp>
        <p:nvSpPr>
          <p:cNvPr id="24" name="Rectangle: Rounded Corners 23">
            <a:extLst>
              <a:ext uri="{FF2B5EF4-FFF2-40B4-BE49-F238E27FC236}">
                <a16:creationId xmlns:a16="http://schemas.microsoft.com/office/drawing/2014/main" id="{E05C3AF8-347C-2A2C-3434-B27B294A1AC2}"/>
              </a:ext>
            </a:extLst>
          </p:cNvPr>
          <p:cNvSpPr/>
          <p:nvPr/>
        </p:nvSpPr>
        <p:spPr>
          <a:xfrm>
            <a:off x="6509503" y="5306602"/>
            <a:ext cx="1678054" cy="10803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200">
                <a:latin typeface="Tw Cen MT"/>
                <a:ea typeface="Calibri"/>
                <a:cs typeface="Calibri"/>
              </a:rPr>
              <a:t>Assuming a contingency margin of 10%  or $200k</a:t>
            </a:r>
            <a:endParaRPr lang="en-US" sz="1200">
              <a:latin typeface="Tw Cen MT"/>
            </a:endParaRPr>
          </a:p>
          <a:p>
            <a:pPr algn="ctr"/>
            <a:endParaRPr lang="en-IN" sz="750"/>
          </a:p>
        </p:txBody>
      </p:sp>
    </p:spTree>
    <p:extLst>
      <p:ext uri="{BB962C8B-B14F-4D97-AF65-F5344CB8AC3E}">
        <p14:creationId xmlns:p14="http://schemas.microsoft.com/office/powerpoint/2010/main" val="28749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3D8E-3D03-0B83-3006-5A1B28F3FE2D}"/>
              </a:ext>
            </a:extLst>
          </p:cNvPr>
          <p:cNvSpPr>
            <a:spLocks noGrp="1"/>
          </p:cNvSpPr>
          <p:nvPr>
            <p:ph type="title"/>
          </p:nvPr>
        </p:nvSpPr>
        <p:spPr/>
        <p:txBody>
          <a:bodyPr vert="horz" lIns="91440" tIns="45720" rIns="91440" bIns="45720" anchor="ctr">
            <a:normAutofit/>
          </a:bodyPr>
          <a:lstStyle/>
          <a:p>
            <a:r>
              <a:rPr lang="en-US"/>
              <a:t>Schedule Management</a:t>
            </a:r>
          </a:p>
        </p:txBody>
      </p:sp>
      <p:pic>
        <p:nvPicPr>
          <p:cNvPr id="4" name="Picture 3" descr="A screenshot of a project management&#10;&#10;Description automatically generated">
            <a:extLst>
              <a:ext uri="{FF2B5EF4-FFF2-40B4-BE49-F238E27FC236}">
                <a16:creationId xmlns:a16="http://schemas.microsoft.com/office/drawing/2014/main" id="{38D8D008-504B-51E7-3143-3AF3AF12EBE7}"/>
              </a:ext>
            </a:extLst>
          </p:cNvPr>
          <p:cNvPicPr>
            <a:picLocks noChangeAspect="1"/>
          </p:cNvPicPr>
          <p:nvPr/>
        </p:nvPicPr>
        <p:blipFill>
          <a:blip r:embed="rId2"/>
          <a:stretch>
            <a:fillRect/>
          </a:stretch>
        </p:blipFill>
        <p:spPr>
          <a:xfrm>
            <a:off x="43722" y="1892072"/>
            <a:ext cx="9050311" cy="3942038"/>
          </a:xfrm>
          <a:prstGeom prst="rect">
            <a:avLst/>
          </a:prstGeom>
          <a:ln w="28575">
            <a:solidFill>
              <a:schemeClr val="accent2"/>
            </a:solidFill>
          </a:ln>
        </p:spPr>
      </p:pic>
      <p:sp>
        <p:nvSpPr>
          <p:cNvPr id="6" name="Oval 5">
            <a:extLst>
              <a:ext uri="{FF2B5EF4-FFF2-40B4-BE49-F238E27FC236}">
                <a16:creationId xmlns:a16="http://schemas.microsoft.com/office/drawing/2014/main" id="{EE66EF84-2B97-99B8-2A4E-378C3FADD49C}"/>
              </a:ext>
            </a:extLst>
          </p:cNvPr>
          <p:cNvSpPr/>
          <p:nvPr/>
        </p:nvSpPr>
        <p:spPr>
          <a:xfrm>
            <a:off x="6370286" y="2088484"/>
            <a:ext cx="822211" cy="388378"/>
          </a:xfrm>
          <a:prstGeom prst="ellipse">
            <a:avLst/>
          </a:prstGeom>
          <a:noFill/>
          <a:ln w="15875">
            <a:solidFill>
              <a:schemeClr val="accent2">
                <a:lumMod val="75000"/>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510DEDC-0BD1-7145-7DF0-AD9F7A0CACE8}"/>
              </a:ext>
            </a:extLst>
          </p:cNvPr>
          <p:cNvSpPr/>
          <p:nvPr/>
        </p:nvSpPr>
        <p:spPr>
          <a:xfrm>
            <a:off x="6370285" y="2869221"/>
            <a:ext cx="822211" cy="388378"/>
          </a:xfrm>
          <a:prstGeom prst="ellipse">
            <a:avLst/>
          </a:prstGeom>
          <a:noFill/>
          <a:ln w="15875">
            <a:solidFill>
              <a:schemeClr val="accent2">
                <a:lumMod val="75000"/>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FC7133-4F68-B809-8B3E-51B6C4F83AF7}"/>
              </a:ext>
            </a:extLst>
          </p:cNvPr>
          <p:cNvSpPr/>
          <p:nvPr/>
        </p:nvSpPr>
        <p:spPr>
          <a:xfrm>
            <a:off x="6626366" y="3899794"/>
            <a:ext cx="2308735" cy="663197"/>
          </a:xfrm>
          <a:prstGeom prst="ellipse">
            <a:avLst/>
          </a:prstGeom>
          <a:noFill/>
          <a:ln w="15875">
            <a:solidFill>
              <a:schemeClr val="accent2">
                <a:lumMod val="75000"/>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FD9700-2BEF-E51F-005C-5BE94979AD62}"/>
              </a:ext>
            </a:extLst>
          </p:cNvPr>
          <p:cNvSpPr txBox="1"/>
          <p:nvPr/>
        </p:nvSpPr>
        <p:spPr>
          <a:xfrm>
            <a:off x="7025487" y="4806441"/>
            <a:ext cx="1909935" cy="400110"/>
          </a:xfrm>
          <a:prstGeom prst="rect">
            <a:avLst/>
          </a:prstGeom>
          <a:solidFill>
            <a:schemeClr val="bg1">
              <a:lumMod val="95000"/>
            </a:schemeClr>
          </a:solidFill>
        </p:spPr>
        <p:txBody>
          <a:bodyPr wrap="square" lIns="91440" tIns="45720" rIns="91440" bIns="45720" rtlCol="0" anchor="t">
            <a:spAutoFit/>
          </a:bodyPr>
          <a:lstStyle/>
          <a:p>
            <a:r>
              <a:rPr lang="en-US" sz="2000">
                <a:solidFill>
                  <a:srgbClr val="F66F0A"/>
                </a:solidFill>
                <a:latin typeface="Söhne"/>
              </a:rPr>
              <a:t>Key Milestones</a:t>
            </a:r>
          </a:p>
        </p:txBody>
      </p:sp>
    </p:spTree>
    <p:extLst>
      <p:ext uri="{BB962C8B-B14F-4D97-AF65-F5344CB8AC3E}">
        <p14:creationId xmlns:p14="http://schemas.microsoft.com/office/powerpoint/2010/main" val="11572878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Application>Microsoft Office PowerPoint</Application>
  <PresentationFormat>On-screen Show (4:3)</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PowerPoint Presentation</vt:lpstr>
      <vt:lpstr>Project Description</vt:lpstr>
      <vt:lpstr>Purpose</vt:lpstr>
      <vt:lpstr>Scope</vt:lpstr>
      <vt:lpstr>Scope continue</vt:lpstr>
      <vt:lpstr>Assumptions</vt:lpstr>
      <vt:lpstr>Work Breakdown Structure (WBS)</vt:lpstr>
      <vt:lpstr>Cost Breakdown Structure (CBS)</vt:lpstr>
      <vt:lpstr>Schedule Management</vt:lpstr>
      <vt:lpstr>Schedule Management</vt:lpstr>
      <vt:lpstr>Critical Path</vt:lpstr>
      <vt:lpstr>Recovery of Schedule</vt:lpstr>
      <vt:lpstr>Potential Risks</vt:lpstr>
      <vt:lpstr>Likelihood/Consequence Analysis</vt:lpstr>
      <vt:lpstr>Cost Mitigation</vt:lpstr>
      <vt:lpstr>Mitigation of Schedule</vt:lpstr>
      <vt:lpstr>Mitigation of Performance</vt:lpstr>
      <vt:lpstr>Conclusion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revision>833</cp:revision>
  <dcterms:created xsi:type="dcterms:W3CDTF">2023-10-24T22:55:58Z</dcterms:created>
  <dcterms:modified xsi:type="dcterms:W3CDTF">2023-12-01T19:08:48Z</dcterms:modified>
</cp:coreProperties>
</file>