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75" d="100"/>
          <a:sy n="75" d="100"/>
        </p:scale>
        <p:origin x="970" y="40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Harsh </a:t>
            </a:r>
            <a:r>
              <a:rPr lang="en-US" sz="2000" b="1" dirty="0" err="1">
                <a:solidFill>
                  <a:schemeClr val="accent1">
                    <a:lumMod val="75000"/>
                  </a:schemeClr>
                </a:solidFill>
                <a:latin typeface="Arial"/>
                <a:cs typeface="Arial"/>
              </a:rPr>
              <a:t>khanal</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Chandigarh Group of College , Jhanjeri.</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5555974"/>
          </a:xfrm>
        </p:spPr>
        <p:txBody>
          <a:bodyPr>
            <a:normAutofit/>
          </a:bodyPr>
          <a:lstStyle/>
          <a:p>
            <a:pPr>
              <a:lnSpc>
                <a:spcPct val="200000"/>
              </a:lnSpc>
              <a:buFont typeface="+mj-lt"/>
              <a:buAutoNum type="arabicPeriod"/>
            </a:pPr>
            <a:r>
              <a:rPr lang="en-IN" sz="2400" b="1" dirty="0"/>
              <a:t>Zillow Research Data:</a:t>
            </a:r>
            <a:r>
              <a:rPr lang="en-IN" sz="2400" dirty="0"/>
              <a:t> Public datasets on real estate listings and price trends.</a:t>
            </a:r>
          </a:p>
          <a:p>
            <a:pPr>
              <a:lnSpc>
                <a:spcPct val="200000"/>
              </a:lnSpc>
              <a:buFont typeface="+mj-lt"/>
              <a:buAutoNum type="arabicPeriod"/>
            </a:pPr>
            <a:r>
              <a:rPr lang="en-IN" sz="2400" b="1" dirty="0"/>
              <a:t>Kaggle Datasets:</a:t>
            </a:r>
            <a:r>
              <a:rPr lang="en-IN" sz="2400" dirty="0"/>
              <a:t> Comprehensive datasets on house prices from various regions.</a:t>
            </a:r>
            <a:endParaRPr lang="en-IN" sz="2400" b="1" dirty="0"/>
          </a:p>
          <a:p>
            <a:pPr>
              <a:lnSpc>
                <a:spcPct val="200000"/>
              </a:lnSpc>
              <a:buFont typeface="+mj-lt"/>
              <a:buAutoNum type="arabicPeriod" startAt="3"/>
            </a:pPr>
            <a:r>
              <a:rPr lang="en-IN" sz="2400" b="1" dirty="0"/>
              <a:t>Bishop, C. M. (2006).</a:t>
            </a:r>
            <a:r>
              <a:rPr lang="en-IN" sz="2400" dirty="0"/>
              <a:t> Pattern Recognition and Machine Learning. Springer</a:t>
            </a:r>
          </a:p>
          <a:p>
            <a:pPr>
              <a:lnSpc>
                <a:spcPct val="200000"/>
              </a:lnSpc>
              <a:buFont typeface="+mj-lt"/>
              <a:buAutoNum type="arabicPeriod" startAt="3"/>
            </a:pPr>
            <a:r>
              <a:rPr lang="en-IN" sz="2400" b="1" dirty="0"/>
              <a:t>Friedman, J., Hastie, T., &amp; </a:t>
            </a:r>
            <a:r>
              <a:rPr lang="en-IN" sz="2400" b="1" dirty="0" err="1"/>
              <a:t>Tibshirani</a:t>
            </a:r>
            <a:r>
              <a:rPr lang="en-IN" sz="2400" b="1" dirty="0"/>
              <a:t>, R. (2001).</a:t>
            </a:r>
            <a:r>
              <a:rPr lang="en-IN" sz="2400" dirty="0"/>
              <a:t> The Elements of Statistical Learning. Springer</a:t>
            </a:r>
            <a:r>
              <a:rPr lang="en-IN" dirty="0"/>
              <a:t>.</a:t>
            </a:r>
          </a:p>
          <a:p>
            <a:pPr marL="305435" indent="-305435"/>
            <a:r>
              <a:rPr lang="en-US" sz="2400" b="1" dirty="0"/>
              <a:t>Kuhn, M., &amp; Johnson, K. (2019).</a:t>
            </a:r>
            <a:r>
              <a:rPr lang="en-US" sz="2400" dirty="0"/>
              <a:t> Feature Engineering and Selection: A Practical Approach for Predictive Models. CRC Press.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95D93A16-253D-8B8A-B144-FC363E4A6FD8}"/>
              </a:ext>
            </a:extLst>
          </p:cNvPr>
          <p:cNvPicPr>
            <a:picLocks noChangeAspect="1"/>
          </p:cNvPicPr>
          <p:nvPr/>
        </p:nvPicPr>
        <p:blipFill>
          <a:blip r:embed="rId2"/>
          <a:stretch>
            <a:fillRect/>
          </a:stretch>
        </p:blipFill>
        <p:spPr>
          <a:xfrm>
            <a:off x="660400" y="1232452"/>
            <a:ext cx="9574790" cy="5416447"/>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DBE3E877-1787-16A7-7478-ED0A350189F6}"/>
              </a:ext>
            </a:extLst>
          </p:cNvPr>
          <p:cNvPicPr>
            <a:picLocks noChangeAspect="1"/>
          </p:cNvPicPr>
          <p:nvPr/>
        </p:nvPicPr>
        <p:blipFill>
          <a:blip r:embed="rId2"/>
          <a:stretch>
            <a:fillRect/>
          </a:stretch>
        </p:blipFill>
        <p:spPr>
          <a:xfrm>
            <a:off x="565952" y="1247692"/>
            <a:ext cx="9801502" cy="5203908"/>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t>The real estate market is highly dynamic and influenced by numerous variables. Accurately predicting house prices is valuable for buyers, sellers, real estate agents, and investors. Traditional valuation methods often involve manual assessments, which can be subjective and time-consuming. Machine learning offers a data-driven approach to make more accurate and objective predictions by analyzing historical data and identifying patterns.</a:t>
            </a:r>
          </a:p>
          <a:p>
            <a:pPr marL="0" indent="0">
              <a:buNone/>
            </a:pPr>
            <a:r>
              <a:rPr lang="en-US" sz="2400" dirty="0"/>
              <a:t>Given a dataset containing historical data on house prices and their associated features, the goal is to build a machine learning model that can predict the price of a house based on its characteristics. The model should be able to generalize well to new, unseen data.</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026716" y="702156"/>
            <a:ext cx="6191075"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62062" y="1232452"/>
            <a:ext cx="11493094" cy="5418899"/>
          </a:xfrm>
        </p:spPr>
        <p:txBody>
          <a:bodyPr vert="horz" lIns="91440" tIns="45720" rIns="91440" bIns="45720" rtlCol="0" anchor="ctr">
            <a:noAutofit/>
          </a:bodyPr>
          <a:lstStyle/>
          <a:p>
            <a:pPr marL="305435" indent="-305435"/>
            <a:endParaRPr lang="en-IN" sz="1200" b="1" dirty="0">
              <a:latin typeface="Calibri"/>
              <a:cs typeface="Calibri"/>
            </a:endParaRPr>
          </a:p>
          <a:p>
            <a:pPr marL="0" indent="0">
              <a:lnSpc>
                <a:spcPct val="100000"/>
              </a:lnSpc>
              <a:buNone/>
            </a:pPr>
            <a:r>
              <a:rPr lang="en-US" b="1" dirty="0"/>
              <a:t>Linear Regression Model:</a:t>
            </a:r>
            <a:endParaRPr lang="en-US" dirty="0"/>
          </a:p>
          <a:p>
            <a:pPr>
              <a:lnSpc>
                <a:spcPct val="100000"/>
              </a:lnSpc>
              <a:buFont typeface="Arial" panose="020B0604020202020204" pitchFamily="34" charset="0"/>
              <a:buChar char="•"/>
            </a:pPr>
            <a:r>
              <a:rPr lang="en-US" b="1" dirty="0"/>
              <a:t>Description:</a:t>
            </a:r>
            <a:r>
              <a:rPr lang="en-US" dirty="0"/>
              <a:t> A simple regression model that assumes a linear relationship between the dependent variable (house price) and the independent variables (features).</a:t>
            </a:r>
          </a:p>
          <a:p>
            <a:pPr>
              <a:lnSpc>
                <a:spcPct val="100000"/>
              </a:lnSpc>
              <a:buFont typeface="Arial" panose="020B0604020202020204" pitchFamily="34" charset="0"/>
              <a:buChar char="•"/>
            </a:pPr>
            <a:r>
              <a:rPr lang="en-US" b="1" dirty="0"/>
              <a:t>Pros:</a:t>
            </a:r>
            <a:endParaRPr lang="en-US" dirty="0"/>
          </a:p>
          <a:p>
            <a:pPr marL="742950" lvl="1" indent="-285750">
              <a:buFont typeface="Arial" panose="020B0604020202020204" pitchFamily="34" charset="0"/>
              <a:buChar char="•"/>
            </a:pPr>
            <a:r>
              <a:rPr lang="en-US" dirty="0"/>
              <a:t>Easy to implement and interpret.</a:t>
            </a:r>
          </a:p>
          <a:p>
            <a:pPr marL="742950" lvl="1" indent="-285750">
              <a:buFont typeface="Arial" panose="020B0604020202020204" pitchFamily="34" charset="0"/>
              <a:buChar char="•"/>
            </a:pPr>
            <a:r>
              <a:rPr lang="en-US" dirty="0"/>
              <a:t>Provides insights into the importance of each feature.</a:t>
            </a:r>
          </a:p>
          <a:p>
            <a:pPr marL="742950" lvl="1" indent="-285750">
              <a:buFont typeface="Arial" panose="020B0604020202020204" pitchFamily="34" charset="0"/>
              <a:buChar char="•"/>
            </a:pPr>
            <a:r>
              <a:rPr lang="en-US" dirty="0"/>
              <a:t>Works well with linearly separable data.</a:t>
            </a:r>
          </a:p>
          <a:p>
            <a:pPr>
              <a:lnSpc>
                <a:spcPct val="100000"/>
              </a:lnSpc>
              <a:buFont typeface="Arial" panose="020B0604020202020204" pitchFamily="34" charset="0"/>
              <a:buChar char="•"/>
            </a:pPr>
            <a:r>
              <a:rPr lang="en-US" b="1" dirty="0"/>
              <a:t>Cons:</a:t>
            </a:r>
            <a:endParaRPr lang="en-US" dirty="0"/>
          </a:p>
          <a:p>
            <a:pPr marL="742950" lvl="1" indent="-285750">
              <a:buFont typeface="Arial" panose="020B0604020202020204" pitchFamily="34" charset="0"/>
              <a:buChar char="•"/>
            </a:pPr>
            <a:r>
              <a:rPr lang="en-US" dirty="0"/>
              <a:t>May underperform with non-linear relationships.</a:t>
            </a:r>
          </a:p>
          <a:p>
            <a:pPr>
              <a:lnSpc>
                <a:spcPct val="100000"/>
              </a:lnSpc>
            </a:pPr>
            <a:r>
              <a:rPr lang="en-US" dirty="0"/>
              <a:t>Sensitive to outliers.</a:t>
            </a:r>
          </a:p>
          <a:p>
            <a:pPr>
              <a:lnSpc>
                <a:spcPct val="100000"/>
              </a:lnSpc>
            </a:pPr>
            <a:r>
              <a:rPr lang="en-US" b="1" dirty="0"/>
              <a:t> Decision Tree Regressor:</a:t>
            </a:r>
            <a:endParaRPr lang="en-US" dirty="0"/>
          </a:p>
          <a:p>
            <a:pPr>
              <a:lnSpc>
                <a:spcPct val="100000"/>
              </a:lnSpc>
              <a:buFont typeface="Arial" panose="020B0604020202020204" pitchFamily="34" charset="0"/>
              <a:buChar char="•"/>
            </a:pPr>
            <a:r>
              <a:rPr lang="en-US" b="1" dirty="0"/>
              <a:t>Description:</a:t>
            </a:r>
            <a:r>
              <a:rPr lang="en-US" dirty="0"/>
              <a:t> A non-linear model that splits the data into subsets based on feature values, forming a tree structure.</a:t>
            </a:r>
          </a:p>
          <a:p>
            <a:pPr>
              <a:lnSpc>
                <a:spcPct val="100000"/>
              </a:lnSpc>
              <a:buFont typeface="Arial" panose="020B0604020202020204" pitchFamily="34" charset="0"/>
              <a:buChar char="•"/>
            </a:pPr>
            <a:r>
              <a:rPr lang="en-US" b="1" dirty="0"/>
              <a:t>Pros:</a:t>
            </a:r>
            <a:endParaRPr lang="en-US" dirty="0"/>
          </a:p>
          <a:p>
            <a:pPr marL="742950" lvl="1" indent="-285750">
              <a:buFont typeface="Arial" panose="020B0604020202020204" pitchFamily="34" charset="0"/>
              <a:buChar char="•"/>
            </a:pPr>
            <a:r>
              <a:rPr lang="en-US" dirty="0"/>
              <a:t>Handles non-linear relationships.</a:t>
            </a:r>
          </a:p>
          <a:p>
            <a:pPr marL="742950" lvl="1" indent="-285750">
              <a:buFont typeface="Arial" panose="020B0604020202020204" pitchFamily="34" charset="0"/>
              <a:buChar char="•"/>
            </a:pPr>
            <a:r>
              <a:rPr lang="en-US" dirty="0"/>
              <a:t>Easy to interpret and visualize.</a:t>
            </a:r>
          </a:p>
          <a:p>
            <a:pPr marL="742950" lvl="1" indent="-285750">
              <a:buFont typeface="Arial" panose="020B0604020202020204" pitchFamily="34" charset="0"/>
              <a:buChar char="•"/>
            </a:pPr>
            <a:r>
              <a:rPr lang="en-US" dirty="0"/>
              <a:t>Can handle both numerical and categorical data.</a:t>
            </a:r>
          </a:p>
          <a:p>
            <a:pPr marL="742950" lvl="1" indent="-285750">
              <a:buFont typeface="Arial" panose="020B0604020202020204" pitchFamily="34" charset="0"/>
              <a:buChar char="•"/>
            </a:pPr>
            <a:endParaRPr lang="en-US"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10000"/>
          </a:bodyPr>
          <a:lstStyle/>
          <a:p>
            <a:r>
              <a:rPr lang="en-US" sz="2000" b="1" dirty="0">
                <a:latin typeface="Cooper Black" panose="0208090404030B020404" pitchFamily="18" charset="0"/>
              </a:rPr>
              <a:t>Data Preprocessing:</a:t>
            </a:r>
            <a:endParaRPr lang="en-US" sz="2000" dirty="0">
              <a:latin typeface="Cooper Black" panose="0208090404030B020404" pitchFamily="18" charset="0"/>
            </a:endParaRPr>
          </a:p>
          <a:p>
            <a:pPr>
              <a:buFont typeface="Arial" panose="020B0604020202020204" pitchFamily="34" charset="0"/>
              <a:buChar char="•"/>
            </a:pPr>
            <a:r>
              <a:rPr lang="en-US" sz="2000" b="1" dirty="0"/>
              <a:t>Cleaning:</a:t>
            </a:r>
            <a:r>
              <a:rPr lang="en-US" sz="2000" dirty="0"/>
              <a:t> Handle missing values, outliers, and inconsistencies in the dataset.</a:t>
            </a:r>
          </a:p>
          <a:p>
            <a:pPr>
              <a:buFont typeface="Arial" panose="020B0604020202020204" pitchFamily="34" charset="0"/>
              <a:buChar char="•"/>
            </a:pPr>
            <a:r>
              <a:rPr lang="en-US" sz="2000" b="1" dirty="0"/>
              <a:t>Transformation:</a:t>
            </a:r>
            <a:r>
              <a:rPr lang="en-US" sz="2000" dirty="0"/>
              <a:t> Normalize, standardize, and encode categorical variables.</a:t>
            </a:r>
          </a:p>
          <a:p>
            <a:pPr>
              <a:buFont typeface="Arial" panose="020B0604020202020204" pitchFamily="34" charset="0"/>
              <a:buChar char="•"/>
            </a:pPr>
            <a:r>
              <a:rPr lang="en-US" sz="2000" b="1" dirty="0"/>
              <a:t>Integration:</a:t>
            </a:r>
            <a:r>
              <a:rPr lang="en-US" sz="2000" dirty="0"/>
              <a:t> Merge data from multiple sources and ensure consistency.</a:t>
            </a:r>
          </a:p>
          <a:p>
            <a:r>
              <a:rPr lang="en-US" sz="2000" b="1" dirty="0">
                <a:latin typeface="Cooper Black" panose="0208090404030B020404" pitchFamily="18" charset="0"/>
              </a:rPr>
              <a:t> Exploratory Data Analysis (EDA):</a:t>
            </a:r>
            <a:endParaRPr lang="en-US" sz="2000" dirty="0">
              <a:latin typeface="Cooper Black" panose="0208090404030B020404" pitchFamily="18" charset="0"/>
            </a:endParaRPr>
          </a:p>
          <a:p>
            <a:pPr>
              <a:buFont typeface="Arial" panose="020B0604020202020204" pitchFamily="34" charset="0"/>
              <a:buChar char="•"/>
            </a:pPr>
            <a:r>
              <a:rPr lang="en-US" sz="2000" b="1" dirty="0"/>
              <a:t>Visualization:</a:t>
            </a:r>
            <a:r>
              <a:rPr lang="en-US" sz="2000" dirty="0"/>
              <a:t> Use tools like Matplotlib, Seaborn, or </a:t>
            </a:r>
            <a:r>
              <a:rPr lang="en-US" sz="2000" dirty="0" err="1"/>
              <a:t>Plotly</a:t>
            </a:r>
            <a:r>
              <a:rPr lang="en-US" sz="2000" dirty="0"/>
              <a:t> to visualize data distributions and relationships.</a:t>
            </a:r>
          </a:p>
          <a:p>
            <a:pPr>
              <a:buFont typeface="Arial" panose="020B0604020202020204" pitchFamily="34" charset="0"/>
              <a:buChar char="•"/>
            </a:pPr>
            <a:r>
              <a:rPr lang="en-US" sz="2000" b="1" dirty="0"/>
              <a:t>Statistical Analysis:</a:t>
            </a:r>
            <a:r>
              <a:rPr lang="en-US" sz="2000" dirty="0"/>
              <a:t> Perform correlation analysis and hypothesis testing to understand feature relationships.</a:t>
            </a:r>
          </a:p>
          <a:p>
            <a:r>
              <a:rPr lang="en-US" sz="2000" b="1" dirty="0"/>
              <a:t> Feature Engineering:</a:t>
            </a:r>
            <a:endParaRPr lang="en-US" sz="2000" dirty="0"/>
          </a:p>
          <a:p>
            <a:pPr>
              <a:buFont typeface="Arial" panose="020B0604020202020204" pitchFamily="34" charset="0"/>
              <a:buChar char="•"/>
            </a:pPr>
            <a:r>
              <a:rPr lang="en-US" sz="2000" b="1" dirty="0"/>
              <a:t>Creation:</a:t>
            </a:r>
            <a:r>
              <a:rPr lang="en-US" sz="2000" dirty="0"/>
              <a:t> Generate new features that could enhance model performance (e.g., price per square foot, neighborhood quality index).</a:t>
            </a:r>
          </a:p>
          <a:p>
            <a:pPr>
              <a:buFont typeface="Arial" panose="020B0604020202020204" pitchFamily="34" charset="0"/>
              <a:buChar char="•"/>
            </a:pPr>
            <a:r>
              <a:rPr lang="en-US" sz="2000" b="1" dirty="0"/>
              <a:t>Selection:</a:t>
            </a:r>
            <a:r>
              <a:rPr lang="en-US" sz="2000" dirty="0"/>
              <a:t> Use techniques like PCA, Lasso regression, or tree-based methods to select the most relevant features.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rot="10800000">
            <a:off x="930463" y="5943599"/>
            <a:ext cx="10680344" cy="65114"/>
          </a:xfrm>
        </p:spPr>
        <p:txBody>
          <a:bodyPr>
            <a:normAutofit fontScale="25000" lnSpcReduction="20000"/>
          </a:bodyPr>
          <a:lstStyle/>
          <a:p>
            <a:pPr marL="0" indent="0">
              <a:buNone/>
            </a:pPr>
            <a:r>
              <a:rPr lang="en-US" dirty="0"/>
              <a:t>    </a:t>
            </a:r>
            <a:endParaRPr lang="en-IN" dirty="0"/>
          </a:p>
        </p:txBody>
      </p:sp>
      <p:sp>
        <p:nvSpPr>
          <p:cNvPr id="11" name="Rectangle 8">
            <a:extLst>
              <a:ext uri="{FF2B5EF4-FFF2-40B4-BE49-F238E27FC236}">
                <a16:creationId xmlns:a16="http://schemas.microsoft.com/office/drawing/2014/main" id="{FFD79668-1E56-3AA8-EDBF-B4ACAFF250EB}"/>
              </a:ext>
            </a:extLst>
          </p:cNvPr>
          <p:cNvSpPr>
            <a:spLocks noChangeArrowheads="1"/>
          </p:cNvSpPr>
          <p:nvPr/>
        </p:nvSpPr>
        <p:spPr bwMode="auto">
          <a:xfrm rot="10800000" flipV="1">
            <a:off x="81280" y="1353692"/>
            <a:ext cx="1379728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Linear Regression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Justification</a:t>
            </a:r>
            <a:r>
              <a:rPr kumimoji="0" lang="en-US" altLang="en-US" sz="1800" b="0" i="0" u="none" strike="noStrike" cap="none" normalizeH="0" baseline="0" dirty="0">
                <a:ln>
                  <a:noFill/>
                </a:ln>
                <a:solidFill>
                  <a:schemeClr val="tx1"/>
                </a:solidFill>
                <a:effectLst/>
                <a:latin typeface="Arial" panose="020B0604020202020204" pitchFamily="34" charset="0"/>
              </a:rPr>
              <a:t>: Simple and interpretable, suitable for establishing a baseline performance.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Usage</a:t>
            </a:r>
            <a:r>
              <a:rPr kumimoji="0" lang="en-US" altLang="en-US" sz="1800" b="0" i="0" u="none" strike="noStrike" cap="none" normalizeH="0" baseline="0" dirty="0">
                <a:ln>
                  <a:noFill/>
                </a:ln>
                <a:solidFill>
                  <a:schemeClr val="tx1"/>
                </a:solidFill>
                <a:effectLst/>
                <a:latin typeface="Arial" panose="020B0604020202020204" pitchFamily="34" charset="0"/>
              </a:rPr>
              <a:t>: Provides insights into feature importance and linear relationships between features and the target variable.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Decision Tree Regressor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Justification</a:t>
            </a:r>
            <a:r>
              <a:rPr kumimoji="0" lang="en-US" altLang="en-US" sz="1800" b="0" i="0" u="none" strike="noStrike" cap="none" normalizeH="0" baseline="0" dirty="0">
                <a:ln>
                  <a:noFill/>
                </a:ln>
                <a:solidFill>
                  <a:schemeClr val="tx1"/>
                </a:solidFill>
                <a:effectLst/>
                <a:latin typeface="Arial" panose="020B0604020202020204" pitchFamily="34" charset="0"/>
              </a:rPr>
              <a:t>: Captures non-linear relationships and interactions between features.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Usage</a:t>
            </a:r>
            <a:r>
              <a:rPr kumimoji="0" lang="en-US" altLang="en-US" sz="1800" b="0" i="0" u="none" strike="noStrike" cap="none" normalizeH="0" baseline="0" dirty="0">
                <a:ln>
                  <a:noFill/>
                </a:ln>
                <a:solidFill>
                  <a:schemeClr val="tx1"/>
                </a:solidFill>
                <a:effectLst/>
                <a:latin typeface="Arial" panose="020B0604020202020204" pitchFamily="34" charset="0"/>
              </a:rPr>
              <a:t>: Easy to visualize and understand, useful for exploratory analysis.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Random Forest Regressor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Justification</a:t>
            </a:r>
            <a:r>
              <a:rPr kumimoji="0" lang="en-US" altLang="en-US" sz="1800" b="0" i="0" u="none" strike="noStrike" cap="none" normalizeH="0" baseline="0" dirty="0">
                <a:ln>
                  <a:noFill/>
                </a:ln>
                <a:solidFill>
                  <a:schemeClr val="tx1"/>
                </a:solidFill>
                <a:effectLst/>
                <a:latin typeface="Arial" panose="020B0604020202020204" pitchFamily="34" charset="0"/>
              </a:rPr>
              <a:t>: An ensemble method that reduces overfitting and improves accuracy by averaging multiple decision trees.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Usage</a:t>
            </a:r>
            <a:r>
              <a:rPr kumimoji="0" lang="en-US" altLang="en-US" sz="1800" b="0" i="0" u="none" strike="noStrike" cap="none" normalizeH="0" baseline="0" dirty="0">
                <a:ln>
                  <a:noFill/>
                </a:ln>
                <a:solidFill>
                  <a:schemeClr val="tx1"/>
                </a:solidFill>
                <a:effectLst/>
                <a:latin typeface="Arial" panose="020B0604020202020204" pitchFamily="34" charset="0"/>
              </a:rPr>
              <a:t>: Effective for handling large datasets with many features.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Gradient Boosting Machines (GBM)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Justification</a:t>
            </a:r>
            <a:r>
              <a:rPr kumimoji="0" lang="en-US" altLang="en-US" sz="1800" b="0" i="0" u="none" strike="noStrike" cap="none" normalizeH="0" baseline="0" dirty="0">
                <a:ln>
                  <a:noFill/>
                </a:ln>
                <a:solidFill>
                  <a:schemeClr val="tx1"/>
                </a:solidFill>
                <a:effectLst/>
                <a:latin typeface="Arial" panose="020B0604020202020204" pitchFamily="34" charset="0"/>
              </a:rPr>
              <a:t>: Combines the strengths of multiple weak learners to form a strong predictive model.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Usage</a:t>
            </a:r>
            <a:r>
              <a:rPr kumimoji="0" lang="en-US" altLang="en-US" sz="1800" b="0" i="0" u="none" strike="noStrike" cap="none" normalizeH="0" baseline="0" dirty="0">
                <a:ln>
                  <a:noFill/>
                </a:ln>
                <a:solidFill>
                  <a:schemeClr val="tx1"/>
                </a:solidFill>
                <a:effectLst/>
                <a:latin typeface="Arial" panose="020B0604020202020204" pitchFamily="34" charset="0"/>
              </a:rPr>
              <a:t>: Capable of capturing complex relationships and patterns in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4E0EAA6F-2494-E2A4-7983-50FCE3DE1FF0}"/>
              </a:ext>
            </a:extLst>
          </p:cNvPr>
          <p:cNvPicPr>
            <a:picLocks noGrp="1" noChangeAspect="1"/>
          </p:cNvPicPr>
          <p:nvPr>
            <p:ph idx="1"/>
          </p:nvPr>
        </p:nvPicPr>
        <p:blipFill>
          <a:blip r:embed="rId2"/>
          <a:stretch>
            <a:fillRect/>
          </a:stretch>
        </p:blipFill>
        <p:spPr>
          <a:xfrm>
            <a:off x="0" y="1141249"/>
            <a:ext cx="5482161" cy="2546831"/>
          </a:xfrm>
        </p:spPr>
      </p:pic>
      <p:pic>
        <p:nvPicPr>
          <p:cNvPr id="7" name="Picture 6">
            <a:extLst>
              <a:ext uri="{FF2B5EF4-FFF2-40B4-BE49-F238E27FC236}">
                <a16:creationId xmlns:a16="http://schemas.microsoft.com/office/drawing/2014/main" id="{9294DBEF-9CC3-0E0B-7ADA-E44C58E49C7D}"/>
              </a:ext>
            </a:extLst>
          </p:cNvPr>
          <p:cNvPicPr>
            <a:picLocks noChangeAspect="1"/>
          </p:cNvPicPr>
          <p:nvPr/>
        </p:nvPicPr>
        <p:blipFill>
          <a:blip r:embed="rId3"/>
          <a:stretch>
            <a:fillRect/>
          </a:stretch>
        </p:blipFill>
        <p:spPr>
          <a:xfrm>
            <a:off x="5860059" y="825626"/>
            <a:ext cx="5372850" cy="3143689"/>
          </a:xfrm>
          <a:prstGeom prst="rect">
            <a:avLst/>
          </a:prstGeom>
        </p:spPr>
      </p:pic>
      <p:pic>
        <p:nvPicPr>
          <p:cNvPr id="9" name="Picture 8">
            <a:extLst>
              <a:ext uri="{FF2B5EF4-FFF2-40B4-BE49-F238E27FC236}">
                <a16:creationId xmlns:a16="http://schemas.microsoft.com/office/drawing/2014/main" id="{2EFE545A-291E-6634-6A44-DA2530933876}"/>
              </a:ext>
            </a:extLst>
          </p:cNvPr>
          <p:cNvPicPr>
            <a:picLocks noChangeAspect="1"/>
          </p:cNvPicPr>
          <p:nvPr/>
        </p:nvPicPr>
        <p:blipFill>
          <a:blip r:embed="rId4"/>
          <a:stretch>
            <a:fillRect/>
          </a:stretch>
        </p:blipFill>
        <p:spPr>
          <a:xfrm>
            <a:off x="498313" y="3969315"/>
            <a:ext cx="5172797" cy="2440037"/>
          </a:xfrm>
          <a:prstGeom prst="rect">
            <a:avLst/>
          </a:prstGeom>
        </p:spPr>
      </p:pic>
      <p:pic>
        <p:nvPicPr>
          <p:cNvPr id="11" name="Picture 10">
            <a:extLst>
              <a:ext uri="{FF2B5EF4-FFF2-40B4-BE49-F238E27FC236}">
                <a16:creationId xmlns:a16="http://schemas.microsoft.com/office/drawing/2014/main" id="{14CD9BB0-4270-CC43-BFA5-F3544BC258D8}"/>
              </a:ext>
            </a:extLst>
          </p:cNvPr>
          <p:cNvPicPr>
            <a:picLocks noChangeAspect="1"/>
          </p:cNvPicPr>
          <p:nvPr/>
        </p:nvPicPr>
        <p:blipFill>
          <a:blip r:embed="rId5"/>
          <a:stretch>
            <a:fillRect/>
          </a:stretch>
        </p:blipFill>
        <p:spPr>
          <a:xfrm>
            <a:off x="6417590" y="3969315"/>
            <a:ext cx="5087060" cy="244003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548640"/>
            <a:ext cx="11029615" cy="6847840"/>
          </a:xfrm>
        </p:spPr>
        <p:txBody>
          <a:bodyPr>
            <a:normAutofit/>
          </a:bodyPr>
          <a:lstStyle/>
          <a:p>
            <a:r>
              <a:rPr lang="en-US" dirty="0"/>
              <a:t>The house price prediction project has demonstrated the power and potential of machine learning in the real estate sector. By leveraging various advanced algorithms and a systematic development approach, we have successfully created a robust model capable of predicting house prices with high accuracy. Here are the key takeaways and conclusions from the project:</a:t>
            </a:r>
          </a:p>
          <a:p>
            <a:pPr>
              <a:buFont typeface="+mj-lt"/>
              <a:buAutoNum type="arabicPeriod"/>
            </a:pPr>
            <a:r>
              <a:rPr lang="en-US" b="1" dirty="0">
                <a:latin typeface="Cooper Black" panose="0208090404030B020404" pitchFamily="18" charset="0"/>
              </a:rPr>
              <a:t>Data-Driven Insights:</a:t>
            </a:r>
            <a:endParaRPr lang="en-US" dirty="0">
              <a:latin typeface="Cooper Black" panose="0208090404030B020404" pitchFamily="18" charset="0"/>
            </a:endParaRPr>
          </a:p>
          <a:p>
            <a:pPr marL="742950" lvl="1" indent="-285750">
              <a:buFont typeface="+mj-lt"/>
              <a:buAutoNum type="arabicPeriod"/>
            </a:pPr>
            <a:r>
              <a:rPr lang="en-US" dirty="0"/>
              <a:t>Through extensive data collection and preprocessing, we gathered a comprehensive dataset that allowed us to capture a wide range of factors influencing house prices.</a:t>
            </a:r>
          </a:p>
          <a:p>
            <a:pPr marL="742950" lvl="1" indent="-285750">
              <a:buFont typeface="+mj-lt"/>
              <a:buAutoNum type="arabicPeriod"/>
            </a:pPr>
            <a:r>
              <a:rPr lang="en-US" dirty="0"/>
              <a:t>Exploratory Data Analysis (EDA) provided valuable insights into the relationships between features and house prices, guiding our feature engineering efforts.</a:t>
            </a:r>
          </a:p>
          <a:p>
            <a:pPr>
              <a:buFont typeface="+mj-lt"/>
              <a:buAutoNum type="arabicPeriod"/>
            </a:pPr>
            <a:r>
              <a:rPr lang="en-US" b="1" dirty="0">
                <a:latin typeface="Cooper Black" panose="0208090404030B020404" pitchFamily="18" charset="0"/>
              </a:rPr>
              <a:t>Model Performance</a:t>
            </a:r>
            <a:r>
              <a:rPr lang="en-US" b="1" dirty="0"/>
              <a:t>:</a:t>
            </a:r>
            <a:endParaRPr lang="en-US" dirty="0"/>
          </a:p>
          <a:p>
            <a:pPr marL="742950" lvl="1" indent="-285750">
              <a:buFont typeface="+mj-lt"/>
              <a:buAutoNum type="arabicPeriod"/>
            </a:pPr>
            <a:r>
              <a:rPr lang="en-US" dirty="0"/>
              <a:t>We evaluated multiple machine learning algorithms, including Linear Regression, Decision Trees, Random Forests, Gradient Boosting Machines, </a:t>
            </a:r>
            <a:r>
              <a:rPr lang="en-US" dirty="0" err="1"/>
              <a:t>XGBoost</a:t>
            </a:r>
            <a:r>
              <a:rPr lang="en-US" dirty="0"/>
              <a:t>, </a:t>
            </a:r>
            <a:r>
              <a:rPr lang="en-US" dirty="0" err="1"/>
              <a:t>LightGBM</a:t>
            </a:r>
            <a:r>
              <a:rPr lang="en-US" dirty="0"/>
              <a:t>, </a:t>
            </a:r>
            <a:r>
              <a:rPr lang="en-US" dirty="0" err="1"/>
              <a:t>CatBoost</a:t>
            </a:r>
            <a:r>
              <a:rPr lang="en-US" dirty="0"/>
              <a:t>, and Neural Networks.</a:t>
            </a:r>
          </a:p>
          <a:p>
            <a:pPr marL="742950" lvl="1" indent="-285750">
              <a:buFont typeface="+mj-lt"/>
              <a:buAutoNum type="arabicPeriod"/>
            </a:pPr>
            <a:r>
              <a:rPr lang="en-US" dirty="0"/>
              <a:t>The ensemble methods, particularly </a:t>
            </a:r>
            <a:r>
              <a:rPr lang="en-US" dirty="0" err="1"/>
              <a:t>XGBoost</a:t>
            </a:r>
            <a:r>
              <a:rPr lang="en-US" dirty="0"/>
              <a:t> and </a:t>
            </a:r>
            <a:r>
              <a:rPr lang="en-US" dirty="0" err="1"/>
              <a:t>LightGBM</a:t>
            </a:r>
            <a:r>
              <a:rPr lang="en-US" dirty="0"/>
              <a:t>, demonstrated superior performance in capturing complex relationships and provided accurate predictions.</a:t>
            </a:r>
          </a:p>
          <a:p>
            <a:pPr marL="742950" lvl="1" indent="-285750">
              <a:buFont typeface="+mj-lt"/>
              <a:buAutoNum type="arabicPeriod"/>
            </a:pPr>
            <a:r>
              <a:rPr lang="en-US" dirty="0"/>
              <a:t>Neural Networks also showed promise, especially for capturing non-linear interactions, although they require more data and computational resources.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5362934"/>
          </a:xfrm>
        </p:spPr>
        <p:txBody>
          <a:bodyPr>
            <a:normAutofit/>
          </a:bodyPr>
          <a:lstStyle/>
          <a:p>
            <a:r>
              <a:rPr lang="en-US" b="1" dirty="0"/>
              <a:t>Incorporation of Additional Data Sources:</a:t>
            </a:r>
          </a:p>
          <a:p>
            <a:pPr>
              <a:buFont typeface="Arial" panose="020B0604020202020204" pitchFamily="34" charset="0"/>
              <a:buChar char="•"/>
            </a:pPr>
            <a:r>
              <a:rPr lang="en-US" b="1" dirty="0"/>
              <a:t>Economic Indicators:</a:t>
            </a:r>
            <a:r>
              <a:rPr lang="en-US" dirty="0"/>
              <a:t> Integrate macroeconomic factors such as interest rates, unemployment rates, and GDP growth to capture broader market trends.</a:t>
            </a:r>
          </a:p>
          <a:p>
            <a:pPr>
              <a:buFont typeface="Arial" panose="020B0604020202020204" pitchFamily="34" charset="0"/>
              <a:buChar char="•"/>
            </a:pPr>
            <a:r>
              <a:rPr lang="en-US" b="1" dirty="0"/>
              <a:t>Demographic Data:</a:t>
            </a:r>
            <a:r>
              <a:rPr lang="en-US" dirty="0"/>
              <a:t> Use demographic information like population density, age distribution, and income levels to refine predictions.</a:t>
            </a:r>
          </a:p>
          <a:p>
            <a:pPr>
              <a:buFont typeface="Arial" panose="020B0604020202020204" pitchFamily="34" charset="0"/>
              <a:buChar char="•"/>
            </a:pPr>
            <a:r>
              <a:rPr lang="en-US" b="1" dirty="0"/>
              <a:t>Social Media and Sentiment Analysis:</a:t>
            </a:r>
            <a:r>
              <a:rPr lang="en-US" dirty="0"/>
              <a:t> Analyze social media trends and sentiments about neighborhoods to gauge public perception and potential future demand.</a:t>
            </a:r>
          </a:p>
          <a:p>
            <a:r>
              <a:rPr lang="en-US" b="1" dirty="0"/>
              <a:t>2. Advanced Modeling Techniques:</a:t>
            </a:r>
          </a:p>
          <a:p>
            <a:pPr>
              <a:buFont typeface="Arial" panose="020B0604020202020204" pitchFamily="34" charset="0"/>
              <a:buChar char="•"/>
            </a:pPr>
            <a:r>
              <a:rPr lang="en-US" b="1" dirty="0"/>
              <a:t>Deep Learning Models:</a:t>
            </a:r>
            <a:r>
              <a:rPr lang="en-US" dirty="0"/>
              <a:t> Explore advanced deep learning architectures, including:</a:t>
            </a:r>
          </a:p>
          <a:p>
            <a:pPr marL="742950" lvl="1" indent="-285750">
              <a:buFont typeface="Arial" panose="020B0604020202020204" pitchFamily="34" charset="0"/>
              <a:buChar char="•"/>
            </a:pPr>
            <a:r>
              <a:rPr lang="en-US" b="1" dirty="0"/>
              <a:t>Convolutional Neural Networks (CNNs):</a:t>
            </a:r>
            <a:r>
              <a:rPr lang="en-US" dirty="0"/>
              <a:t> For analyzing property images and neighborhood characteristics.</a:t>
            </a:r>
          </a:p>
          <a:p>
            <a:pPr marL="742950" lvl="1" indent="-285750">
              <a:buFont typeface="Arial" panose="020B0604020202020204" pitchFamily="34" charset="0"/>
              <a:buChar char="•"/>
            </a:pPr>
            <a:r>
              <a:rPr lang="en-US" b="1" dirty="0"/>
              <a:t>Recurrent Neural Networks (RNNs) and Long Short-Term Memory Networks (LSTMs):</a:t>
            </a:r>
            <a:r>
              <a:rPr lang="en-US" dirty="0"/>
              <a:t> For incorporating time-series data and capturing temporal dependencies.</a:t>
            </a:r>
          </a:p>
          <a:p>
            <a:pPr>
              <a:buFont typeface="Arial" panose="020B0604020202020204" pitchFamily="34" charset="0"/>
              <a:buChar char="•"/>
            </a:pPr>
            <a:r>
              <a:rPr lang="en-US" b="1" dirty="0"/>
              <a:t>Hybrid Models:</a:t>
            </a:r>
            <a:r>
              <a:rPr lang="en-US" dirty="0"/>
              <a:t> Combine different machine learning approaches to leverage their respective strengths and improve overall performance.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27</TotalTime>
  <Words>969</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Cooper Black</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Gaurav Singh</cp:lastModifiedBy>
  <cp:revision>26</cp:revision>
  <dcterms:created xsi:type="dcterms:W3CDTF">2021-05-26T16:50:10Z</dcterms:created>
  <dcterms:modified xsi:type="dcterms:W3CDTF">2024-06-30T10:25:46Z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