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367" r:id="rId5"/>
    <p:sldId id="368" r:id="rId6"/>
    <p:sldId id="369" r:id="rId7"/>
    <p:sldId id="370" r:id="rId8"/>
    <p:sldId id="371" r:id="rId9"/>
    <p:sldId id="372" r:id="rId10"/>
    <p:sldId id="373" r:id="rId11"/>
    <p:sldId id="374" r:id="rId12"/>
    <p:sldId id="375" r:id="rId13"/>
    <p:sldId id="379" r:id="rId14"/>
    <p:sldId id="376" r:id="rId15"/>
    <p:sldId id="377" r:id="rId16"/>
    <p:sldId id="349" r:id="rId17"/>
    <p:sldId id="378"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109" d="100"/>
          <a:sy n="109" d="100"/>
        </p:scale>
        <p:origin x="706" y="101"/>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dirty="0">
                <a:latin typeface="Calibri"/>
                <a:cs typeface="Calibri"/>
              </a:rPr>
              <a:t>These are the list of chapters that we are going to cover in these foundation codes. Those are chapter one what are AI and ML? chapter 2 applied Python programming in AI,  and chapter 3 is</a:t>
            </a:r>
            <a:r>
              <a:rPr lang="en-US" b="1" dirty="0"/>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dirty="0">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dirty="0">
                <a:solidFill>
                  <a:srgbClr val="213163"/>
                </a:solidFill>
              </a:rPr>
              <a:t>Reference</a:t>
            </a:r>
            <a:endParaRPr lang="en-US" sz="2000" dirty="0"/>
          </a:p>
          <a:p>
            <a:pPr marL="173736" indent="-173736">
              <a:buFont typeface="Arial" panose="020B0604020202020204" pitchFamily="34" charset="0"/>
              <a:buChar char="•"/>
              <a:tabLst>
                <a:tab pos="0" algn="l"/>
              </a:tabLst>
            </a:pPr>
            <a:endParaRPr lang="en-IN" sz="2000" spc="-1" dirty="0"/>
          </a:p>
          <a:p>
            <a:pPr marL="173736" indent="-173736">
              <a:buFont typeface="Arial" panose="020B0604020202020204" pitchFamily="34" charset="0"/>
              <a:buChar char="•"/>
              <a:tabLst>
                <a:tab pos="0" algn="l"/>
              </a:tabLst>
            </a:pPr>
            <a:r>
              <a:rPr lang="en-IN" sz="2000" spc="-1" dirty="0"/>
              <a:t>These are the references for this session.</a:t>
            </a:r>
            <a:endParaRPr lang="en-IN"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dirty="0">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dirty="0"/>
              <a:t>thank you very much for joining</a:t>
            </a:r>
            <a:r>
              <a:rPr lang="en-IN" b="0" dirty="0"/>
              <a:t> this </a:t>
            </a:r>
            <a:r>
              <a:rPr lang="en-IN" dirty="0"/>
              <a:t>PPT</a:t>
            </a:r>
            <a:r>
              <a:rPr lang="en-IN" b="0" dirty="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15</a:t>
            </a:fld>
            <a:endParaRPr lang="en-US" sz="1200" b="0" strike="noStrike" spc="-1" dirty="0">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06-06-2024</a:t>
            </a:fld>
            <a:endParaRPr lang="en-US" dirty="0"/>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dirty="0"/>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Credit Card Fraud Detection</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Relationship Id="rId7" Type="http://schemas.openxmlformats.org/officeDocument/2006/relationships/hyperlink" Target="https://www.youtube.com/watch?v=NCgjcHLFNDg&amp;list=PLfFghEzKVmjvuSA67LszN1dZ-Dd_pkus6&amp;index=10&amp;t=129s&amp;ab_channel=Siddhardha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mdpi.com/2504-2289/8/1/6" TargetMode="External"/><Relationship Id="rId5" Type="http://schemas.openxmlformats.org/officeDocument/2006/relationships/hyperlink" Target="https://www.geeksforgeeks.org/ml-credit-card-fraud-detection" TargetMode="External"/><Relationship Id="rId4" Type="http://schemas.openxmlformats.org/officeDocument/2006/relationships/hyperlink" Target="https://gemini.google.com/app/dfca426a7e9c30d7"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drive/folders/1mEiiCfQd9IalJuNx_9SshqEtps-BAFaX"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11681"/>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6262557" y="1374495"/>
            <a:ext cx="1232810" cy="493626"/>
          </a:xfrm>
          <a:prstGeom prst="rect">
            <a:avLst/>
          </a:prstGeom>
          <a:noFill/>
          <a:ln>
            <a:noFill/>
          </a:ln>
        </p:spPr>
      </p:pic>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246769"/>
          </a:xfrm>
          <a:prstGeom prst="rect">
            <a:avLst/>
          </a:prstGeom>
          <a:noFill/>
        </p:spPr>
        <p:txBody>
          <a:bodyPr wrap="square">
            <a:spAutoFit/>
          </a:bodyPr>
          <a:lstStyle/>
          <a:p>
            <a:pPr algn="ctr"/>
            <a:r>
              <a:rPr lang="en-US" sz="2800" dirty="0"/>
              <a:t>CREDIT CARD FRAUD DETECTION </a:t>
            </a:r>
            <a:endParaRPr lang="en-US" dirty="0"/>
          </a:p>
          <a:p>
            <a:endParaRPr lang="en-US" sz="1400" dirty="0"/>
          </a:p>
          <a:p>
            <a:r>
              <a:rPr lang="en-US" sz="1400" dirty="0"/>
              <a:t>Team Members: Parth Mehta 			Guide: Jay Rathod</a:t>
            </a:r>
          </a:p>
          <a:p>
            <a:r>
              <a:rPr lang="en-US" dirty="0"/>
              <a:t>                           </a:t>
            </a:r>
            <a:r>
              <a:rPr lang="en-US" dirty="0" err="1"/>
              <a:t>Abizer</a:t>
            </a:r>
            <a:r>
              <a:rPr lang="en-US" dirty="0"/>
              <a:t> </a:t>
            </a:r>
            <a:r>
              <a:rPr lang="en-US" dirty="0" err="1"/>
              <a:t>Popat</a:t>
            </a:r>
            <a:endParaRPr lang="en-US" sz="1400" dirty="0"/>
          </a:p>
          <a:p>
            <a:r>
              <a:rPr lang="en-US" dirty="0"/>
              <a:t>                           Nauman Khokhar</a:t>
            </a:r>
          </a:p>
          <a:p>
            <a:r>
              <a:rPr lang="en-US" dirty="0"/>
              <a:t>                           Harsh Khandelwal</a:t>
            </a:r>
          </a:p>
          <a:p>
            <a:pPr algn="ctr"/>
            <a:endParaRPr lang="en-US" sz="1400" dirty="0"/>
          </a:p>
          <a:p>
            <a:pPr algn="ctr"/>
            <a:endParaRPr lang="en-US" dirty="0"/>
          </a:p>
          <a:p>
            <a:pPr algn="ctr"/>
            <a:endParaRPr lang="en-US" sz="1400" dirty="0"/>
          </a:p>
        </p:txBody>
      </p:sp>
      <p:pic>
        <p:nvPicPr>
          <p:cNvPr id="9" name="Picture 8" descr="A light bulb with a circuit board&#10;&#10;Description automatically generated">
            <a:extLst>
              <a:ext uri="{FF2B5EF4-FFF2-40B4-BE49-F238E27FC236}">
                <a16:creationId xmlns:a16="http://schemas.microsoft.com/office/drawing/2014/main" id="{517146C1-F52A-4937-FB9E-853075CAE646}"/>
              </a:ext>
            </a:extLst>
          </p:cNvPr>
          <p:cNvPicPr>
            <a:picLocks noChangeAspect="1"/>
          </p:cNvPicPr>
          <p:nvPr/>
        </p:nvPicPr>
        <p:blipFill>
          <a:blip r:embed="rId5"/>
          <a:stretch>
            <a:fillRect/>
          </a:stretch>
        </p:blipFill>
        <p:spPr>
          <a:xfrm>
            <a:off x="1680892" y="1267993"/>
            <a:ext cx="757328" cy="720486"/>
          </a:xfrm>
          <a:prstGeom prst="rect">
            <a:avLst/>
          </a:prstGeom>
        </p:spPr>
      </p:pic>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221D1D-75B4-BC96-C1D2-4FC9ABC57DDC}"/>
              </a:ext>
            </a:extLst>
          </p:cNvPr>
          <p:cNvPicPr>
            <a:picLocks noChangeAspect="1"/>
          </p:cNvPicPr>
          <p:nvPr/>
        </p:nvPicPr>
        <p:blipFill>
          <a:blip r:embed="rId2"/>
          <a:stretch>
            <a:fillRect/>
          </a:stretch>
        </p:blipFill>
        <p:spPr>
          <a:xfrm>
            <a:off x="2123563" y="3341997"/>
            <a:ext cx="4016088" cy="1356478"/>
          </a:xfrm>
          <a:prstGeom prst="rect">
            <a:avLst/>
          </a:prstGeom>
        </p:spPr>
      </p:pic>
      <p:sp>
        <p:nvSpPr>
          <p:cNvPr id="4" name="Rectangle 1">
            <a:extLst>
              <a:ext uri="{FF2B5EF4-FFF2-40B4-BE49-F238E27FC236}">
                <a16:creationId xmlns:a16="http://schemas.microsoft.com/office/drawing/2014/main" id="{B04F0C9B-380B-7088-4527-4B9DF5659E2A}"/>
              </a:ext>
            </a:extLst>
          </p:cNvPr>
          <p:cNvSpPr>
            <a:spLocks noChangeArrowheads="1"/>
          </p:cNvSpPr>
          <p:nvPr/>
        </p:nvSpPr>
        <p:spPr bwMode="auto">
          <a:xfrm>
            <a:off x="337624" y="735133"/>
            <a:ext cx="846875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Arial" panose="020B0604020202020204" pitchFamily="34" charset="0"/>
              </a:rPr>
              <a:t>2. Random Forest:-</a:t>
            </a:r>
          </a:p>
          <a:p>
            <a:pPr marL="0" marR="0" lvl="0" indent="0" algn="just"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Ensemble of decision trees:</a:t>
            </a:r>
            <a:r>
              <a:rPr kumimoji="0" lang="en-US" altLang="en-US" sz="1800" b="0" i="0" u="none" strike="noStrike" cap="none" normalizeH="0" baseline="0" dirty="0">
                <a:ln>
                  <a:noFill/>
                </a:ln>
                <a:solidFill>
                  <a:schemeClr val="tx1"/>
                </a:solidFill>
                <a:effectLst/>
                <a:latin typeface="Arial" panose="020B0604020202020204" pitchFamily="34" charset="0"/>
              </a:rPr>
              <a:t> Random forests build a collection of decision trees, like a forest. Each tree makes its own prediction based on the data.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Strength in numbers:</a:t>
            </a:r>
            <a:r>
              <a:rPr kumimoji="0" lang="en-US" altLang="en-US" sz="1800" b="0" i="0" u="none" strike="noStrike" cap="none" normalizeH="0" baseline="0" dirty="0">
                <a:ln>
                  <a:noFill/>
                </a:ln>
                <a:solidFill>
                  <a:schemeClr val="tx1"/>
                </a:solidFill>
                <a:effectLst/>
                <a:latin typeface="Arial" panose="020B0604020202020204" pitchFamily="34" charset="0"/>
              </a:rPr>
              <a:t> The final prediction is made by combining the outputs of all the trees, often through majority vote (classification) or averaging (regression). This reduces reliance on any single tree's potential biases. </a:t>
            </a:r>
          </a:p>
        </p:txBody>
      </p:sp>
    </p:spTree>
    <p:extLst>
      <p:ext uri="{BB962C8B-B14F-4D97-AF65-F5344CB8AC3E}">
        <p14:creationId xmlns:p14="http://schemas.microsoft.com/office/powerpoint/2010/main" val="171269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0B22677-DEE3-7994-E71A-8A1BA154689B}"/>
              </a:ext>
            </a:extLst>
          </p:cNvPr>
          <p:cNvSpPr txBox="1"/>
          <p:nvPr/>
        </p:nvSpPr>
        <p:spPr>
          <a:xfrm>
            <a:off x="311700" y="1178820"/>
            <a:ext cx="8520600" cy="1600438"/>
          </a:xfrm>
          <a:prstGeom prst="rect">
            <a:avLst/>
          </a:prstGeom>
          <a:noFill/>
        </p:spPr>
        <p:txBody>
          <a:bodyPr wrap="square">
            <a:spAutoFit/>
          </a:bodyPr>
          <a:lstStyle/>
          <a:p>
            <a:pPr marL="285750" indent="-285750" algn="just">
              <a:buFont typeface="Arial" panose="020B0604020202020204" pitchFamily="34" charset="0"/>
              <a:buChar char="•"/>
            </a:pPr>
            <a:r>
              <a:rPr lang="en-US" dirty="0"/>
              <a:t>In conclusion, Credit Card Fraud Detection fraud detection has become increasingly important due to the rise of online transactions. AI, ML, and DL offer powerful tools to combat this issue. By combining these techniques, you can build a robust system that analyzes transaction patterns, identifies anomalies, and flags suspicious activity in real-time.</a:t>
            </a:r>
          </a:p>
          <a:p>
            <a:pPr marL="285750" indent="-285750" algn="just">
              <a:buFont typeface="Arial" panose="020B0604020202020204" pitchFamily="34" charset="0"/>
              <a:buChar char="•"/>
            </a:pPr>
            <a:r>
              <a:rPr lang="en-US" dirty="0"/>
              <a:t>The proposed system architecture provides a modular and scalable solution for deployment. The development and deployment approach emphasizes rigorous testing, security measures, and continuous monitoring to ensure optimal performance and user protection.</a:t>
            </a:r>
          </a:p>
        </p:txBody>
      </p:sp>
    </p:spTree>
    <p:extLst>
      <p:ext uri="{BB962C8B-B14F-4D97-AF65-F5344CB8AC3E}">
        <p14:creationId xmlns:p14="http://schemas.microsoft.com/office/powerpoint/2010/main"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1D3CF3-0913-155E-1331-4A9C84DD7CD3}"/>
              </a:ext>
            </a:extLst>
          </p:cNvPr>
          <p:cNvSpPr txBox="1"/>
          <p:nvPr/>
        </p:nvSpPr>
        <p:spPr>
          <a:xfrm>
            <a:off x="384048" y="885670"/>
            <a:ext cx="8520600" cy="3970318"/>
          </a:xfrm>
          <a:prstGeom prst="rect">
            <a:avLst/>
          </a:prstGeom>
          <a:noFill/>
        </p:spPr>
        <p:txBody>
          <a:bodyPr wrap="square">
            <a:spAutoFit/>
          </a:bodyPr>
          <a:lstStyle/>
          <a:p>
            <a:pPr algn="just"/>
            <a:r>
              <a:rPr lang="en-US" dirty="0"/>
              <a:t>The future of AI-powered Credit Card Fraud Detection fraud detection is brimming with exciting possibilities that aim to not only catch fraud but prevent it entirely. </a:t>
            </a:r>
          </a:p>
          <a:p>
            <a:pPr algn="just">
              <a:buFont typeface="Arial" panose="020B0604020202020204" pitchFamily="34" charset="0"/>
              <a:buChar char="•"/>
            </a:pPr>
            <a:r>
              <a:rPr lang="en-US" b="1" dirty="0"/>
              <a:t>Unsupervised Learning:</a:t>
            </a:r>
            <a:r>
              <a:rPr lang="en-US" dirty="0"/>
              <a:t> Moving beyond just labeled data (fraudulent vs. legitimate transactions), unsupervised learning algorithms can find hidden patterns in vast datasets. This can unearth new fraud typologies and connections that supervised learning might miss.</a:t>
            </a:r>
          </a:p>
          <a:p>
            <a:pPr algn="just">
              <a:buFont typeface="Arial" panose="020B0604020202020204" pitchFamily="34" charset="0"/>
              <a:buChar char="•"/>
            </a:pPr>
            <a:r>
              <a:rPr lang="en-US" b="1" dirty="0"/>
              <a:t>Graph Neural Networks (GNNs):</a:t>
            </a:r>
            <a:r>
              <a:rPr lang="en-US" dirty="0"/>
              <a:t> These models can analyze the connections between users, merchants, and transactions. This network analysis can reveal fraudulent rings, identify suspicious merchant clusters, and track stolen card usage across different accounts.</a:t>
            </a:r>
          </a:p>
          <a:p>
            <a:pPr algn="just">
              <a:buFont typeface="Arial" panose="020B0604020202020204" pitchFamily="34" charset="0"/>
              <a:buChar char="•"/>
            </a:pPr>
            <a:r>
              <a:rPr lang="en-US" b="1" dirty="0"/>
              <a:t>Federated Learning:</a:t>
            </a:r>
            <a:r>
              <a:rPr lang="en-US" dirty="0"/>
              <a:t> This approach allows training models on user devices without compromising sensitive data. This can be particularly valuable for distributed data sources or real-time fraud detection on mobile wallets.</a:t>
            </a:r>
          </a:p>
          <a:p>
            <a:pPr algn="just">
              <a:buFont typeface="Arial" panose="020B0604020202020204" pitchFamily="34" charset="0"/>
              <a:buChar char="•"/>
            </a:pPr>
            <a:r>
              <a:rPr lang="en-US" b="1" dirty="0"/>
              <a:t>Explainable AI (XAI):</a:t>
            </a:r>
            <a:r>
              <a:rPr lang="en-US" dirty="0"/>
              <a:t> While AI models excel at identifying fraud, XAI techniques can help us understand why a transaction is flagged. This transparency builds trust with users and allows analysts to identify weaknesses exploited by fraudsters.</a:t>
            </a:r>
          </a:p>
          <a:p>
            <a:pPr algn="just">
              <a:buFont typeface="Arial" panose="020B0604020202020204" pitchFamily="34" charset="0"/>
              <a:buChar char="•"/>
            </a:pPr>
            <a:r>
              <a:rPr lang="en-US" b="1" dirty="0"/>
              <a:t>Biometric Authentication:</a:t>
            </a:r>
            <a:r>
              <a:rPr lang="en-US" dirty="0"/>
              <a:t> Integrating fingerprint, voice, or facial recognition into the authentication process can add an extra layer of security, especially for high-value transactions.</a:t>
            </a:r>
          </a:p>
          <a:p>
            <a:pPr algn="just">
              <a:buFont typeface="Arial" panose="020B0604020202020204" pitchFamily="34" charset="0"/>
              <a:buChar char="•"/>
            </a:pPr>
            <a:r>
              <a:rPr lang="en-US" b="1" dirty="0"/>
              <a:t>Real-time Intervention:</a:t>
            </a:r>
            <a:r>
              <a:rPr lang="en-US" dirty="0"/>
              <a:t> Instead of simply flagging transactions, future systems might prompt users for confirmation during suspicious activity, potentially preventing fraud attempts altogether.</a:t>
            </a:r>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Reference</a:t>
            </a:r>
            <a:endParaRPr lang="en-US" sz="16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extLst>
                    <a:ext uri="{A12FA001-AC4F-418D-AE19-62706E023703}">
                      <ahyp:hlinkClr xmlns:ahyp="http://schemas.microsoft.com/office/drawing/2018/hyperlinkcolor" val="tx"/>
                    </a:ext>
                  </a:extLst>
                </a:hlinkClick>
              </a:rPr>
              <a:t>http://www.oreilly.com/data/free/the-new-artificial-intelligence-market.csp</a:t>
            </a:r>
            <a:endParaRPr lang="en-US" b="0" strike="noStrike" spc="-1" dirty="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4"/>
              </a:rPr>
              <a:t>https://gemini.google.com/app/dfca426a7e9c30d7</a:t>
            </a:r>
            <a:endParaRPr lang="en-US" spc="-1" dirty="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5"/>
              </a:rPr>
              <a:t>https://www.geeksforgeeks.org/ml-credit-card-fraud-detection</a:t>
            </a:r>
            <a:endParaRPr lang="en-US"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6"/>
              </a:rPr>
              <a:t>https://www.mdpi.com/2504-2289/8/1/6</a:t>
            </a:r>
            <a:endParaRPr lang="en-US"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dirty="0">
                <a:hlinkClick r:id="rId7"/>
              </a:rPr>
              <a:t>Project 10. Credit Card Fraud Detection using Machine Learning in Python | Machine Learning Projects (youtube.com)</a:t>
            </a:r>
            <a:endParaRPr lang="en-US" spc="-1" dirty="0">
              <a:solidFill>
                <a:srgbClr val="0000FF"/>
              </a:solidFill>
              <a:latin typeface="+mn-lt"/>
              <a:cs typeface="Times New Roman"/>
            </a:endParaRPr>
          </a:p>
          <a:p>
            <a:pPr lvl="1">
              <a:lnSpc>
                <a:spcPct val="107000"/>
              </a:lnSpc>
              <a:spcBef>
                <a:spcPts val="499"/>
              </a:spcBef>
              <a:buClr>
                <a:srgbClr val="213163"/>
              </a:buClr>
            </a:pPr>
            <a:endParaRPr lang="en-US"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endParaRPr lang="en-US"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endParaRPr lang="en-US"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5E5226-F907-8B63-4CBD-09B3FD75213F}"/>
              </a:ext>
            </a:extLst>
          </p:cNvPr>
          <p:cNvSpPr txBox="1"/>
          <p:nvPr/>
        </p:nvSpPr>
        <p:spPr>
          <a:xfrm>
            <a:off x="766690" y="1709225"/>
            <a:ext cx="7202658" cy="523220"/>
          </a:xfrm>
          <a:prstGeom prst="rect">
            <a:avLst/>
          </a:prstGeom>
          <a:noFill/>
        </p:spPr>
        <p:txBody>
          <a:bodyPr wrap="square">
            <a:spAutoFit/>
          </a:bodyPr>
          <a:lstStyle/>
          <a:p>
            <a:r>
              <a:rPr lang="en-IN" dirty="0"/>
              <a:t>Drive link:</a:t>
            </a:r>
          </a:p>
          <a:p>
            <a:r>
              <a:rPr lang="en-IN" dirty="0">
                <a:hlinkClick r:id="rId2"/>
              </a:rPr>
              <a:t>https://drive.google.com/drive/folders/1mEiiCfQd9IalJuNx_9SshqEtps-BAFaX</a:t>
            </a:r>
            <a:endParaRPr lang="en-IN" dirty="0"/>
          </a:p>
        </p:txBody>
      </p:sp>
    </p:spTree>
    <p:extLst>
      <p:ext uri="{BB962C8B-B14F-4D97-AF65-F5344CB8AC3E}">
        <p14:creationId xmlns:p14="http://schemas.microsoft.com/office/powerpoint/2010/main" val="31241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dirty="0"/>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89F5BC-1B14-3AA8-36D1-625149895C52}"/>
              </a:ext>
            </a:extLst>
          </p:cNvPr>
          <p:cNvSpPr txBox="1"/>
          <p:nvPr/>
        </p:nvSpPr>
        <p:spPr>
          <a:xfrm>
            <a:off x="745587" y="1446790"/>
            <a:ext cx="7308166" cy="2031325"/>
          </a:xfrm>
          <a:prstGeom prst="rect">
            <a:avLst/>
          </a:prstGeom>
          <a:noFill/>
        </p:spPr>
        <p:txBody>
          <a:bodyPr wrap="square">
            <a:spAutoFit/>
          </a:bodyPr>
          <a:lstStyle/>
          <a:p>
            <a:pPr algn="just"/>
            <a:r>
              <a:rPr lang="en-US" dirty="0"/>
              <a:t>Due to increase of fraud which results in loss of money across the globe, several methodologies and techniques developed for detecting frauds. Fraud detection involves </a:t>
            </a:r>
            <a:r>
              <a:rPr lang="en-US" dirty="0" err="1"/>
              <a:t>analysing</a:t>
            </a:r>
            <a:r>
              <a:rPr lang="en-US" dirty="0"/>
              <a:t> the activities of users in order to understand the malicious </a:t>
            </a:r>
            <a:r>
              <a:rPr lang="en-US" dirty="0" err="1"/>
              <a:t>behaviour</a:t>
            </a:r>
            <a:r>
              <a:rPr lang="en-US" dirty="0"/>
              <a:t> of users ,Malicious </a:t>
            </a:r>
            <a:r>
              <a:rPr lang="en-US" dirty="0" err="1"/>
              <a:t>behaviour</a:t>
            </a:r>
            <a:r>
              <a:rPr lang="en-US" dirty="0"/>
              <a:t> is a broad term including delinquency, fraud, intrusion, and account defaulting. This paper presents a survey of current techniques used in Credit Card Fraud Detection fraud detection and evaluates a new hybrid approach to identify fraud detection. In the proposed work, we analyze Credit Card Fraud Detection fraud detection using machine learning algorithm namely logistic regression. To make the learning process efficient, we used principal component for feature selection.</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138DE1A-CBD1-6C95-EAFE-178EFBBD68A4}"/>
              </a:ext>
            </a:extLst>
          </p:cNvPr>
          <p:cNvSpPr txBox="1"/>
          <p:nvPr/>
        </p:nvSpPr>
        <p:spPr>
          <a:xfrm>
            <a:off x="633046" y="1189320"/>
            <a:ext cx="7786468" cy="2677656"/>
          </a:xfrm>
          <a:prstGeom prst="rect">
            <a:avLst/>
          </a:prstGeom>
          <a:noFill/>
        </p:spPr>
        <p:txBody>
          <a:bodyPr wrap="square">
            <a:spAutoFit/>
          </a:bodyPr>
          <a:lstStyle/>
          <a:p>
            <a:pPr algn="just"/>
            <a:r>
              <a:rPr lang="en-US" dirty="0"/>
              <a:t>The exponential growth of online transactions has unfortunately been accompanied by a surge in Credit Card Fraud Detection fraud. Fraudsters employ increasingly sophisticated tactics, making it challenging for traditional rule-based systems to keep pace. This poses a significant financial burden on both financial institutions and consumers.</a:t>
            </a:r>
          </a:p>
          <a:p>
            <a:pPr algn="just"/>
            <a:r>
              <a:rPr lang="en-US" dirty="0"/>
              <a:t>Current challenges in Credit Card Fraud Detection fraud detection using traditional methods include:</a:t>
            </a:r>
          </a:p>
          <a:p>
            <a:pPr algn="just">
              <a:buFont typeface="Arial" panose="020B0604020202020204" pitchFamily="34" charset="0"/>
              <a:buChar char="•"/>
            </a:pPr>
            <a:r>
              <a:rPr lang="en-US" b="1" dirty="0"/>
              <a:t>High dimensionality and complexity</a:t>
            </a:r>
            <a:r>
              <a:rPr lang="en-US" dirty="0"/>
              <a:t> of transaction data, making it difficult to identify subtle patterns indicative of fraud.</a:t>
            </a:r>
          </a:p>
          <a:p>
            <a:pPr algn="just">
              <a:buFont typeface="Arial" panose="020B0604020202020204" pitchFamily="34" charset="0"/>
              <a:buChar char="•"/>
            </a:pPr>
            <a:r>
              <a:rPr lang="en-US" b="1" dirty="0"/>
              <a:t>Imbalanced datasets</a:t>
            </a:r>
            <a:r>
              <a:rPr lang="en-US" dirty="0"/>
              <a:t>, where fraudulent transactions represent a tiny fraction of all transactions, hindering model training for fraud detection.</a:t>
            </a:r>
          </a:p>
          <a:p>
            <a:pPr algn="just">
              <a:buFont typeface="Arial" panose="020B0604020202020204" pitchFamily="34" charset="0"/>
              <a:buChar char="•"/>
            </a:pPr>
            <a:r>
              <a:rPr lang="en-US" b="1" dirty="0"/>
              <a:t>Evolving nature of fraud</a:t>
            </a:r>
            <a:r>
              <a:rPr lang="en-US" dirty="0"/>
              <a:t>, with fraudsters constantly adapting their techniques, requiring models to be continuously updated.</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7094FF6-217D-1976-66AD-3AF080124F73}"/>
              </a:ext>
            </a:extLst>
          </p:cNvPr>
          <p:cNvSpPr txBox="1"/>
          <p:nvPr/>
        </p:nvSpPr>
        <p:spPr>
          <a:xfrm>
            <a:off x="513471" y="1054401"/>
            <a:ext cx="7849772" cy="1169551"/>
          </a:xfrm>
          <a:prstGeom prst="rect">
            <a:avLst/>
          </a:prstGeom>
          <a:noFill/>
        </p:spPr>
        <p:txBody>
          <a:bodyPr wrap="square">
            <a:spAutoFit/>
          </a:bodyPr>
          <a:lstStyle/>
          <a:p>
            <a:pPr algn="just"/>
            <a:r>
              <a:rPr lang="en-US" b="1" dirty="0"/>
              <a:t>Aim:</a:t>
            </a:r>
          </a:p>
          <a:p>
            <a:pPr algn="just"/>
            <a:endParaRPr lang="en-US" b="1" dirty="0"/>
          </a:p>
          <a:p>
            <a:pPr algn="just"/>
            <a:r>
              <a:rPr lang="en-US" dirty="0"/>
              <a:t>The </a:t>
            </a:r>
            <a:r>
              <a:rPr lang="en-US" b="1" dirty="0"/>
              <a:t>Aim</a:t>
            </a:r>
            <a:r>
              <a:rPr lang="en-US" dirty="0"/>
              <a:t> of Credit Card Fraud Detection fraud detection is to create a secure and trustworthy financial environment for both issuing banks and cardholders. This is achieved by minimizing the financial losses caused by fraudulent transactions.</a:t>
            </a:r>
            <a:endParaRPr lang="en-IN" dirty="0"/>
          </a:p>
        </p:txBody>
      </p:sp>
      <p:sp>
        <p:nvSpPr>
          <p:cNvPr id="10" name="TextBox 9">
            <a:extLst>
              <a:ext uri="{FF2B5EF4-FFF2-40B4-BE49-F238E27FC236}">
                <a16:creationId xmlns:a16="http://schemas.microsoft.com/office/drawing/2014/main" id="{56DC7FB4-3B7B-8141-4FE9-D24F42CFBEBB}"/>
              </a:ext>
            </a:extLst>
          </p:cNvPr>
          <p:cNvSpPr txBox="1"/>
          <p:nvPr/>
        </p:nvSpPr>
        <p:spPr>
          <a:xfrm>
            <a:off x="513471" y="1860797"/>
            <a:ext cx="7784257" cy="3108543"/>
          </a:xfrm>
          <a:prstGeom prst="rect">
            <a:avLst/>
          </a:prstGeom>
          <a:noFill/>
        </p:spPr>
        <p:txBody>
          <a:bodyPr wrap="square">
            <a:spAutoFit/>
          </a:bodyPr>
          <a:lstStyle/>
          <a:p>
            <a:pPr algn="just"/>
            <a:endParaRPr lang="en-US" b="1" dirty="0"/>
          </a:p>
          <a:p>
            <a:pPr algn="just"/>
            <a:endParaRPr lang="en-US" b="1" dirty="0"/>
          </a:p>
          <a:p>
            <a:pPr algn="just"/>
            <a:r>
              <a:rPr lang="en-US" b="1" dirty="0"/>
              <a:t>Objectives:</a:t>
            </a:r>
          </a:p>
          <a:p>
            <a:pPr algn="just"/>
            <a:endParaRPr lang="en-US" dirty="0"/>
          </a:p>
          <a:p>
            <a:pPr algn="just">
              <a:buFont typeface="Arial" panose="020B0604020202020204" pitchFamily="34" charset="0"/>
              <a:buChar char="•"/>
            </a:pPr>
            <a:r>
              <a:rPr lang="en-US" b="1" dirty="0"/>
              <a:t>Prevent fraudulent transactions:</a:t>
            </a:r>
            <a:r>
              <a:rPr lang="en-US" dirty="0"/>
              <a:t> Identify and block unauthorized card usage before any financial loss occurs.</a:t>
            </a:r>
          </a:p>
          <a:p>
            <a:pPr algn="just">
              <a:buFont typeface="Arial" panose="020B0604020202020204" pitchFamily="34" charset="0"/>
              <a:buChar char="•"/>
            </a:pPr>
            <a:r>
              <a:rPr lang="en-US" b="1" dirty="0"/>
              <a:t>Minimize customer inconvenience:</a:t>
            </a:r>
            <a:r>
              <a:rPr lang="en-US" dirty="0"/>
              <a:t> Reduce the number of false positives (declining legitimate transactions) to ensure a smooth user experience for genuine cardholders.</a:t>
            </a:r>
          </a:p>
          <a:p>
            <a:pPr algn="just">
              <a:buFont typeface="Arial" panose="020B0604020202020204" pitchFamily="34" charset="0"/>
              <a:buChar char="•"/>
            </a:pPr>
            <a:r>
              <a:rPr lang="en-US" b="1" dirty="0"/>
              <a:t>Reduce financial losses:</a:t>
            </a:r>
            <a:r>
              <a:rPr lang="en-US" dirty="0"/>
              <a:t> Protect both issuing banks and cardholders from financial losses associated with fraudulent activities.</a:t>
            </a:r>
          </a:p>
          <a:p>
            <a:pPr algn="just">
              <a:buFont typeface="Arial" panose="020B0604020202020204" pitchFamily="34" charset="0"/>
              <a:buChar char="•"/>
            </a:pPr>
            <a:r>
              <a:rPr lang="en-US" b="1" dirty="0"/>
              <a:t>Enhance customer trust:</a:t>
            </a:r>
            <a:r>
              <a:rPr lang="en-US" dirty="0"/>
              <a:t> By proactively combating fraud, card issuers can build stronger customer trust and loyalty.</a:t>
            </a:r>
          </a:p>
          <a:p>
            <a:pPr algn="just">
              <a:buFont typeface="Arial" panose="020B0604020202020204" pitchFamily="34" charset="0"/>
              <a:buChar char="•"/>
            </a:pPr>
            <a:r>
              <a:rPr lang="en-US" b="1" dirty="0"/>
              <a:t>Identify emerging fraud trends:</a:t>
            </a:r>
            <a:r>
              <a:rPr lang="en-US" dirty="0"/>
              <a:t> Continuously monitor and adapt to evolving fraudster tactics to maintain an effective defense.</a:t>
            </a: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1FE79A6-5EB1-67A3-F627-7F5157F977C6}"/>
              </a:ext>
            </a:extLst>
          </p:cNvPr>
          <p:cNvSpPr txBox="1"/>
          <p:nvPr/>
        </p:nvSpPr>
        <p:spPr>
          <a:xfrm>
            <a:off x="450167" y="851830"/>
            <a:ext cx="8520600" cy="4185761"/>
          </a:xfrm>
          <a:prstGeom prst="rect">
            <a:avLst/>
          </a:prstGeom>
          <a:noFill/>
        </p:spPr>
        <p:txBody>
          <a:bodyPr wrap="square">
            <a:spAutoFit/>
          </a:bodyPr>
          <a:lstStyle/>
          <a:p>
            <a:pPr algn="just"/>
            <a:endParaRPr lang="en-US" b="1" dirty="0"/>
          </a:p>
          <a:p>
            <a:pPr algn="just"/>
            <a:r>
              <a:rPr lang="en-US" b="1" dirty="0"/>
              <a:t>1. Data Collection and Preprocessing</a:t>
            </a:r>
            <a:endParaRPr lang="en-US" dirty="0"/>
          </a:p>
          <a:p>
            <a:pPr algn="just">
              <a:buFont typeface="Arial" panose="020B0604020202020204" pitchFamily="34" charset="0"/>
              <a:buChar char="•"/>
            </a:pPr>
            <a:r>
              <a:rPr lang="en-US" dirty="0"/>
              <a:t>Gather historical transaction data including amount, location, time, merchant category, and user demographics (with privacy precautions).</a:t>
            </a:r>
          </a:p>
          <a:p>
            <a:pPr algn="just">
              <a:buFont typeface="Arial" panose="020B0604020202020204" pitchFamily="34" charset="0"/>
              <a:buChar char="•"/>
            </a:pPr>
            <a:r>
              <a:rPr lang="en-US" dirty="0"/>
              <a:t>Preprocess the data by handling missing values, outliers, and categorical features. Feature engineering might be necessary to create new informative features.</a:t>
            </a:r>
          </a:p>
          <a:p>
            <a:pPr algn="just"/>
            <a:r>
              <a:rPr lang="en-US" b="1" dirty="0"/>
              <a:t>2. Machine Learning for Anomaly Detection</a:t>
            </a:r>
            <a:endParaRPr lang="en-US" dirty="0"/>
          </a:p>
          <a:p>
            <a:pPr algn="just">
              <a:buFont typeface="Arial" panose="020B0604020202020204" pitchFamily="34" charset="0"/>
              <a:buChar char="•"/>
            </a:pPr>
            <a:r>
              <a:rPr lang="en-US" dirty="0"/>
              <a:t>Utilize ML algorithms like Isolation Forest or Local Outlier Factor (LOF) to identify transactions deviating significantly from a user's regular spending patterns. This can flag high-value purchases, transactions from unusual locations, or activities outside typical spending times.</a:t>
            </a:r>
          </a:p>
          <a:p>
            <a:pPr algn="just"/>
            <a:r>
              <a:rPr lang="en-US" b="1" dirty="0"/>
              <a:t>3. Deep Learning for Pattern Recognition</a:t>
            </a:r>
            <a:endParaRPr lang="en-US" dirty="0"/>
          </a:p>
          <a:p>
            <a:pPr algn="just">
              <a:buFont typeface="Arial" panose="020B0604020202020204" pitchFamily="34" charset="0"/>
              <a:buChar char="•"/>
            </a:pPr>
            <a:r>
              <a:rPr lang="en-US" dirty="0"/>
              <a:t>Implement a Deep Neural Network (DNN) like a Long Short-Term Memory (LSTM) network to analyze sequences of transactions. LSTMs can identify fraudulent patterns like multiple small purchases followed by a large one, or transactions originating from geographically impossible locations within a short time span.</a:t>
            </a:r>
          </a:p>
          <a:p>
            <a:pPr algn="just"/>
            <a:r>
              <a:rPr lang="en-US" b="1" dirty="0"/>
              <a:t>4. Model Selection and Ensemble Learning</a:t>
            </a:r>
            <a:endParaRPr lang="en-US" dirty="0"/>
          </a:p>
          <a:p>
            <a:pPr algn="just">
              <a:buFont typeface="Arial" panose="020B0604020202020204" pitchFamily="34" charset="0"/>
              <a:buChar char="•"/>
            </a:pPr>
            <a:r>
              <a:rPr lang="en-US" dirty="0"/>
              <a:t>Train and evaluate multiple models, including ML classifiers like Random Forest or Gradient Boosting, and the DNN.</a:t>
            </a:r>
          </a:p>
          <a:p>
            <a:pPr algn="just"/>
            <a:endParaRPr lang="en-US" dirty="0"/>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6" name="Picture 5">
            <a:extLst>
              <a:ext uri="{FF2B5EF4-FFF2-40B4-BE49-F238E27FC236}">
                <a16:creationId xmlns:a16="http://schemas.microsoft.com/office/drawing/2014/main" id="{DEF6E1FD-8C35-85CE-D9E1-1B2178427039}"/>
              </a:ext>
            </a:extLst>
          </p:cNvPr>
          <p:cNvPicPr>
            <a:picLocks noChangeAspect="1"/>
          </p:cNvPicPr>
          <p:nvPr/>
        </p:nvPicPr>
        <p:blipFill>
          <a:blip r:embed="rId2"/>
          <a:stretch>
            <a:fillRect/>
          </a:stretch>
        </p:blipFill>
        <p:spPr>
          <a:xfrm>
            <a:off x="921726" y="871537"/>
            <a:ext cx="6667500" cy="3400425"/>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DEAE2D5-81A4-C5C9-9E5C-481D6E1DB504}"/>
              </a:ext>
            </a:extLst>
          </p:cNvPr>
          <p:cNvSpPr txBox="1"/>
          <p:nvPr/>
        </p:nvSpPr>
        <p:spPr>
          <a:xfrm>
            <a:off x="371856" y="1017725"/>
            <a:ext cx="4114800" cy="2462213"/>
          </a:xfrm>
          <a:prstGeom prst="rect">
            <a:avLst/>
          </a:prstGeom>
          <a:noFill/>
        </p:spPr>
        <p:txBody>
          <a:bodyPr wrap="square">
            <a:spAutoFit/>
          </a:bodyPr>
          <a:lstStyle/>
          <a:p>
            <a:pPr algn="just"/>
            <a:r>
              <a:rPr lang="en-US" b="1" dirty="0"/>
              <a:t>1. Development and Testing Environment:</a:t>
            </a:r>
          </a:p>
          <a:p>
            <a:pPr marL="285750" indent="-285750" algn="just">
              <a:buFont typeface="Arial" panose="020B0604020202020204" pitchFamily="34" charset="0"/>
              <a:buChar char="•"/>
            </a:pPr>
            <a:r>
              <a:rPr lang="en-US" dirty="0"/>
              <a:t>Set up Development Environment</a:t>
            </a:r>
          </a:p>
          <a:p>
            <a:pPr marL="285750" indent="-285750" algn="just">
              <a:buFont typeface="Arial" panose="020B0604020202020204" pitchFamily="34" charset="0"/>
              <a:buChar char="•"/>
            </a:pPr>
            <a:r>
              <a:rPr lang="en-US" dirty="0"/>
              <a:t>Develop and Train Models</a:t>
            </a:r>
          </a:p>
          <a:p>
            <a:pPr marL="285750" indent="-285750" algn="just">
              <a:buFont typeface="Arial" panose="020B0604020202020204" pitchFamily="34" charset="0"/>
              <a:buChar char="•"/>
            </a:pPr>
            <a:r>
              <a:rPr lang="en-US" dirty="0"/>
              <a:t>Model Evaluation and Selection</a:t>
            </a:r>
          </a:p>
          <a:p>
            <a:pPr marL="285750" indent="-285750" algn="just">
              <a:buFont typeface="Arial" panose="020B0604020202020204" pitchFamily="34" charset="0"/>
              <a:buChar char="•"/>
            </a:pPr>
            <a:r>
              <a:rPr lang="en-US" dirty="0"/>
              <a:t>Testing and Refinement</a:t>
            </a:r>
          </a:p>
          <a:p>
            <a:pPr algn="just"/>
            <a:endParaRPr lang="en-US" dirty="0"/>
          </a:p>
          <a:p>
            <a:pPr algn="just"/>
            <a:r>
              <a:rPr lang="en-US" b="1" dirty="0"/>
              <a:t>2. Staging and Integration</a:t>
            </a:r>
          </a:p>
          <a:p>
            <a:pPr marL="285750" indent="-285750" algn="just">
              <a:buFont typeface="Arial" panose="020B0604020202020204" pitchFamily="34" charset="0"/>
              <a:buChar char="•"/>
            </a:pPr>
            <a:r>
              <a:rPr lang="en-US" dirty="0"/>
              <a:t>Prepare Staging Environment</a:t>
            </a:r>
          </a:p>
          <a:p>
            <a:pPr marL="285750" indent="-285750" algn="just">
              <a:buFont typeface="Arial" panose="020B0604020202020204" pitchFamily="34" charset="0"/>
              <a:buChar char="•"/>
            </a:pPr>
            <a:r>
              <a:rPr lang="en-US" dirty="0"/>
              <a:t>Develop Integration logic</a:t>
            </a:r>
          </a:p>
          <a:p>
            <a:pPr marL="285750" indent="-285750" algn="just">
              <a:buFont typeface="Arial" panose="020B0604020202020204" pitchFamily="34" charset="0"/>
              <a:buChar char="•"/>
            </a:pPr>
            <a:r>
              <a:rPr lang="en-US" dirty="0"/>
              <a:t>Security Measures</a:t>
            </a:r>
          </a:p>
          <a:p>
            <a:pPr algn="just"/>
            <a:endParaRPr lang="en-US" dirty="0"/>
          </a:p>
        </p:txBody>
      </p:sp>
      <p:sp>
        <p:nvSpPr>
          <p:cNvPr id="8" name="TextBox 7">
            <a:extLst>
              <a:ext uri="{FF2B5EF4-FFF2-40B4-BE49-F238E27FC236}">
                <a16:creationId xmlns:a16="http://schemas.microsoft.com/office/drawing/2014/main" id="{876BDBD0-E2A9-09EB-E4C5-576610C139EA}"/>
              </a:ext>
            </a:extLst>
          </p:cNvPr>
          <p:cNvSpPr txBox="1"/>
          <p:nvPr/>
        </p:nvSpPr>
        <p:spPr>
          <a:xfrm>
            <a:off x="4259496" y="1005649"/>
            <a:ext cx="4632960" cy="2246769"/>
          </a:xfrm>
          <a:prstGeom prst="rect">
            <a:avLst/>
          </a:prstGeom>
          <a:noFill/>
        </p:spPr>
        <p:txBody>
          <a:bodyPr wrap="square">
            <a:spAutoFit/>
          </a:bodyPr>
          <a:lstStyle/>
          <a:p>
            <a:pPr algn="just"/>
            <a:r>
              <a:rPr lang="en-US" b="1" dirty="0"/>
              <a:t>3. Production Deployment:</a:t>
            </a:r>
          </a:p>
          <a:p>
            <a:pPr marL="285750" indent="-285750" algn="just">
              <a:buFont typeface="Arial" panose="020B0604020202020204" pitchFamily="34" charset="0"/>
              <a:buChar char="•"/>
            </a:pPr>
            <a:r>
              <a:rPr lang="en-US" dirty="0"/>
              <a:t>Gradual Rollout</a:t>
            </a:r>
          </a:p>
          <a:p>
            <a:pPr marL="285750" indent="-285750" algn="just">
              <a:buFont typeface="Arial" panose="020B0604020202020204" pitchFamily="34" charset="0"/>
              <a:buChar char="•"/>
            </a:pPr>
            <a:r>
              <a:rPr lang="en-US" dirty="0"/>
              <a:t>Deployment and Monitoring</a:t>
            </a:r>
          </a:p>
          <a:p>
            <a:pPr marL="285750" indent="-285750" algn="just">
              <a:buFont typeface="Arial" panose="020B0604020202020204" pitchFamily="34" charset="0"/>
              <a:buChar char="•"/>
            </a:pPr>
            <a:r>
              <a:rPr lang="en-US" dirty="0"/>
              <a:t>Alert Management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r>
              <a:rPr lang="en-US" b="1" dirty="0"/>
              <a:t>4. Continuous Improvement</a:t>
            </a:r>
          </a:p>
          <a:p>
            <a:pPr marL="285750" indent="-285750" algn="just">
              <a:buFont typeface="Arial" panose="020B0604020202020204" pitchFamily="34" charset="0"/>
              <a:buChar char="•"/>
            </a:pPr>
            <a:r>
              <a:rPr lang="en-US" dirty="0"/>
              <a:t>Model Retraining and Feedback Loop</a:t>
            </a:r>
          </a:p>
          <a:p>
            <a:pPr marL="285750" indent="-285750" algn="just">
              <a:buFont typeface="Arial" panose="020B0604020202020204" pitchFamily="34" charset="0"/>
              <a:buChar char="•"/>
            </a:pPr>
            <a:r>
              <a:rPr lang="en-US" dirty="0"/>
              <a:t>Performance Optimization</a:t>
            </a:r>
          </a:p>
          <a:p>
            <a:pPr marL="285750" indent="-285750" algn="just">
              <a:buFont typeface="Arial" panose="020B0604020202020204" pitchFamily="34" charset="0"/>
              <a:buChar char="•"/>
            </a:pPr>
            <a:r>
              <a:rPr lang="en-US" dirty="0"/>
              <a:t>Regulatory Compliance</a:t>
            </a: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0DA2FED-7099-A103-2AFE-7CDFC0DD7C47}"/>
              </a:ext>
            </a:extLst>
          </p:cNvPr>
          <p:cNvSpPr txBox="1"/>
          <p:nvPr/>
        </p:nvSpPr>
        <p:spPr>
          <a:xfrm>
            <a:off x="189915" y="557975"/>
            <a:ext cx="8799340" cy="954107"/>
          </a:xfrm>
          <a:prstGeom prst="rect">
            <a:avLst/>
          </a:prstGeom>
          <a:noFill/>
        </p:spPr>
        <p:txBody>
          <a:bodyPr wrap="square">
            <a:spAutoFit/>
          </a:bodyPr>
          <a:lstStyle/>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FF145D59-DD58-1E6D-7C1B-32349D79F461}"/>
              </a:ext>
            </a:extLst>
          </p:cNvPr>
          <p:cNvPicPr>
            <a:picLocks noChangeAspect="1"/>
          </p:cNvPicPr>
          <p:nvPr/>
        </p:nvPicPr>
        <p:blipFill>
          <a:blip r:embed="rId2"/>
          <a:stretch>
            <a:fillRect/>
          </a:stretch>
        </p:blipFill>
        <p:spPr>
          <a:xfrm>
            <a:off x="1715601" y="3570234"/>
            <a:ext cx="3953679" cy="1076475"/>
          </a:xfrm>
          <a:prstGeom prst="rect">
            <a:avLst/>
          </a:prstGeom>
        </p:spPr>
      </p:pic>
      <p:sp>
        <p:nvSpPr>
          <p:cNvPr id="11" name="Rectangle 1">
            <a:extLst>
              <a:ext uri="{FF2B5EF4-FFF2-40B4-BE49-F238E27FC236}">
                <a16:creationId xmlns:a16="http://schemas.microsoft.com/office/drawing/2014/main" id="{63629B88-DB41-D304-AA1A-CE24033C341F}"/>
              </a:ext>
            </a:extLst>
          </p:cNvPr>
          <p:cNvSpPr>
            <a:spLocks noChangeArrowheads="1"/>
          </p:cNvSpPr>
          <p:nvPr/>
        </p:nvSpPr>
        <p:spPr bwMode="auto">
          <a:xfrm>
            <a:off x="311701" y="992325"/>
            <a:ext cx="852059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a:tabLst/>
            </a:pPr>
            <a:r>
              <a:rPr lang="en-US" altLang="en-US" sz="1800" b="1" dirty="0">
                <a:solidFill>
                  <a:schemeClr val="tx1"/>
                </a:solidFill>
                <a:latin typeface="Arial" panose="020B0604020202020204" pitchFamily="34" charset="0"/>
              </a:rPr>
              <a:t>Logistic Regression:-</a:t>
            </a:r>
          </a:p>
          <a:p>
            <a:pPr marR="0" lvl="0" algn="just"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Binary outcome:</a:t>
            </a:r>
            <a:r>
              <a:rPr kumimoji="0" lang="en-US" altLang="en-US" sz="1800" b="0" i="0" u="none" strike="noStrike" cap="none" normalizeH="0" baseline="0" dirty="0">
                <a:ln>
                  <a:noFill/>
                </a:ln>
                <a:solidFill>
                  <a:schemeClr val="tx1"/>
                </a:solidFill>
                <a:effectLst/>
                <a:latin typeface="Arial" panose="020B0604020202020204" pitchFamily="34" charset="0"/>
              </a:rPr>
              <a:t> Logistic regression works best when you have a dependent variable with two categories, like yes/no, pass/fail, or spam/not spam.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Probability prediction:</a:t>
            </a:r>
            <a:r>
              <a:rPr kumimoji="0" lang="en-US" altLang="en-US" sz="1800" b="0" i="0" u="none" strike="noStrike" cap="none" normalizeH="0" baseline="0" dirty="0">
                <a:ln>
                  <a:noFill/>
                </a:ln>
                <a:solidFill>
                  <a:schemeClr val="tx1"/>
                </a:solidFill>
                <a:effectLst/>
                <a:latin typeface="Arial" panose="020B0604020202020204" pitchFamily="34" charset="0"/>
              </a:rPr>
              <a:t> Instead of directly classifying something as 0 or 1, it predicts the likelihood of it belonging to one of the classes (typically between 0 and 1).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314</TotalTime>
  <Words>1353</Words>
  <Application>Microsoft Office PowerPoint</Application>
  <PresentationFormat>On-screen Show (16:9)</PresentationFormat>
  <Paragraphs>116</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PowerPoint Presentation</vt:lpstr>
      <vt:lpstr>Abstract</vt:lpstr>
      <vt:lpstr>Problem Statement</vt:lpstr>
      <vt:lpstr>Aim and Objective</vt:lpstr>
      <vt:lpstr>Proposed Solution</vt:lpstr>
      <vt:lpstr>System Architecture</vt:lpstr>
      <vt:lpstr>System Deployment Approach</vt:lpstr>
      <vt:lpstr>Algorithm &amp; Deployment</vt:lpstr>
      <vt:lpstr>PowerPoint Presentation</vt:lpstr>
      <vt:lpstr>Conclusion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Naumanhusen Khokhar</cp:lastModifiedBy>
  <cp:revision>173</cp:revision>
  <dcterms:modified xsi:type="dcterms:W3CDTF">2024-06-06T18:22:05Z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