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x="18288000" cy="10287000"/>
  <p:notesSz cx="6858000" cy="9144000"/>
  <p:embeddedFontLst>
    <p:embeddedFont>
      <p:font typeface="Cabin Bold" charset="1" panose="00000800000000000000"/>
      <p:regular r:id="rId23"/>
    </p:embeddedFont>
    <p:embeddedFont>
      <p:font typeface="Raleway" charset="1" panose="020B0503030101060003"/>
      <p:regular r:id="rId24"/>
    </p:embeddedFont>
    <p:embeddedFont>
      <p:font typeface="Raleway Heavy" charset="1" panose="020B0003030101060003"/>
      <p:regular r:id="rId25"/>
    </p:embeddedFont>
    <p:embeddedFont>
      <p:font typeface="Raleway Bold" charset="1" panose="020B0803030101060003"/>
      <p:regular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10.png" Type="http://schemas.openxmlformats.org/officeDocument/2006/relationships/image"/><Relationship Id="rId5" Target="../media/image11.svg" Type="http://schemas.openxmlformats.org/officeDocument/2006/relationships/image"/><Relationship Id="rId6" Target="../media/image1.png" Type="http://schemas.openxmlformats.org/officeDocument/2006/relationships/image"/><Relationship Id="rId7" Target="../media/image2.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jpeg" Type="http://schemas.openxmlformats.org/officeDocument/2006/relationships/image"/><Relationship Id="rId3" Target="../media/image10.png" Type="http://schemas.openxmlformats.org/officeDocument/2006/relationships/image"/><Relationship Id="rId4" Target="../media/image11.svg" Type="http://schemas.openxmlformats.org/officeDocument/2006/relationships/image"/><Relationship Id="rId5" Target="../media/image6.png" Type="http://schemas.openxmlformats.org/officeDocument/2006/relationships/image"/><Relationship Id="rId6" Target="../media/image7.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svg" Type="http://schemas.openxmlformats.org/officeDocument/2006/relationships/image"/><Relationship Id="rId4" Target="../media/image13.png" Type="http://schemas.openxmlformats.org/officeDocument/2006/relationships/image"/><Relationship Id="rId5" Target="../media/image14.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7.png" Type="http://schemas.openxmlformats.org/officeDocument/2006/relationships/image"/><Relationship Id="rId5" Target="../media/image18.sv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svg" Type="http://schemas.openxmlformats.org/officeDocument/2006/relationships/image"/><Relationship Id="rId4" Target="../media/image10.png" Type="http://schemas.openxmlformats.org/officeDocument/2006/relationships/image"/><Relationship Id="rId5" Target="../media/image11.svg" Type="http://schemas.openxmlformats.org/officeDocument/2006/relationships/image"/><Relationship Id="rId6" Target="../media/image1.png" Type="http://schemas.openxmlformats.org/officeDocument/2006/relationships/image"/><Relationship Id="rId7" Target="../media/image2.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10.png" Type="http://schemas.openxmlformats.org/officeDocument/2006/relationships/image"/><Relationship Id="rId5" Target="../media/image11.svg" Type="http://schemas.openxmlformats.org/officeDocument/2006/relationships/image"/><Relationship Id="rId6" Target="../media/image1.png" Type="http://schemas.openxmlformats.org/officeDocument/2006/relationships/image"/><Relationship Id="rId7" Target="../media/image2.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svg" Type="http://schemas.openxmlformats.org/officeDocument/2006/relationships/image"/><Relationship Id="rId4" Target="../media/image10.png" Type="http://schemas.openxmlformats.org/officeDocument/2006/relationships/image"/><Relationship Id="rId5" Target="../media/image11.svg" Type="http://schemas.openxmlformats.org/officeDocument/2006/relationships/image"/><Relationship Id="rId6" Target="../media/image1.png" Type="http://schemas.openxmlformats.org/officeDocument/2006/relationships/image"/><Relationship Id="rId7" Target="../media/image2.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10.png" Type="http://schemas.openxmlformats.org/officeDocument/2006/relationships/image"/><Relationship Id="rId5" Target="../media/image11.svg" Type="http://schemas.openxmlformats.org/officeDocument/2006/relationships/image"/><Relationship Id="rId6" Target="../media/image1.png" Type="http://schemas.openxmlformats.org/officeDocument/2006/relationships/image"/><Relationship Id="rId7" Target="../media/image2.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10.png" Type="http://schemas.openxmlformats.org/officeDocument/2006/relationships/image"/><Relationship Id="rId5" Target="../media/image11.svg" Type="http://schemas.openxmlformats.org/officeDocument/2006/relationships/image"/><Relationship Id="rId6" Target="../media/image1.png" Type="http://schemas.openxmlformats.org/officeDocument/2006/relationships/image"/><Relationship Id="rId7" Target="../media/image2.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772900" y="1028700"/>
            <a:ext cx="5486400" cy="8229600"/>
            <a:chOff x="0" y="0"/>
            <a:chExt cx="6350000" cy="9525000"/>
          </a:xfrm>
        </p:grpSpPr>
        <p:sp>
          <p:nvSpPr>
            <p:cNvPr name="Freeform 3" id="3"/>
            <p:cNvSpPr/>
            <p:nvPr/>
          </p:nvSpPr>
          <p:spPr>
            <a:xfrm flipH="false" flipV="false" rot="0">
              <a:off x="0" y="0"/>
              <a:ext cx="6350000" cy="9525000"/>
            </a:xfrm>
            <a:custGeom>
              <a:avLst/>
              <a:gdLst/>
              <a:ahLst/>
              <a:cxnLst/>
              <a:rect r="r" b="b" t="t" l="l"/>
              <a:pathLst>
                <a:path h="9525000" w="6350000">
                  <a:moveTo>
                    <a:pt x="0" y="9042400"/>
                  </a:moveTo>
                  <a:lnTo>
                    <a:pt x="0" y="482600"/>
                  </a:lnTo>
                  <a:cubicBezTo>
                    <a:pt x="0" y="215900"/>
                    <a:pt x="215900" y="0"/>
                    <a:pt x="482600" y="0"/>
                  </a:cubicBezTo>
                  <a:lnTo>
                    <a:pt x="5867400" y="0"/>
                  </a:lnTo>
                  <a:cubicBezTo>
                    <a:pt x="6134100" y="0"/>
                    <a:pt x="6350000" y="217170"/>
                    <a:pt x="6350000" y="482600"/>
                  </a:cubicBezTo>
                  <a:lnTo>
                    <a:pt x="6350000" y="9042400"/>
                  </a:lnTo>
                  <a:cubicBezTo>
                    <a:pt x="6350000" y="9309100"/>
                    <a:pt x="6134100" y="9525000"/>
                    <a:pt x="5867400" y="9525000"/>
                  </a:cubicBezTo>
                  <a:lnTo>
                    <a:pt x="482600" y="9525000"/>
                  </a:lnTo>
                  <a:cubicBezTo>
                    <a:pt x="217170" y="9525000"/>
                    <a:pt x="0" y="9309100"/>
                    <a:pt x="0" y="9042400"/>
                  </a:cubicBezTo>
                  <a:close/>
                </a:path>
              </a:pathLst>
            </a:custGeom>
            <a:solidFill>
              <a:srgbClr val="000000">
                <a:alpha val="0"/>
              </a:srgbClr>
            </a:solidFill>
            <a:ln w="12700">
              <a:solidFill>
                <a:srgbClr val="000000"/>
              </a:solidFill>
            </a:ln>
          </p:spPr>
        </p:sp>
      </p:grpSp>
      <p:sp>
        <p:nvSpPr>
          <p:cNvPr name="Freeform 4" id="4"/>
          <p:cNvSpPr/>
          <p:nvPr/>
        </p:nvSpPr>
        <p:spPr>
          <a:xfrm flipH="false" flipV="false" rot="0">
            <a:off x="15004838" y="7152869"/>
            <a:ext cx="2727314" cy="2727314"/>
          </a:xfrm>
          <a:custGeom>
            <a:avLst/>
            <a:gdLst/>
            <a:ahLst/>
            <a:cxnLst/>
            <a:rect r="r" b="b" t="t" l="l"/>
            <a:pathLst>
              <a:path h="2727314" w="2727314">
                <a:moveTo>
                  <a:pt x="0" y="0"/>
                </a:moveTo>
                <a:lnTo>
                  <a:pt x="2727314" y="0"/>
                </a:lnTo>
                <a:lnTo>
                  <a:pt x="2727314" y="2727314"/>
                </a:lnTo>
                <a:lnTo>
                  <a:pt x="0" y="27273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6618574" y="8516526"/>
            <a:ext cx="1518240" cy="694395"/>
          </a:xfrm>
          <a:custGeom>
            <a:avLst/>
            <a:gdLst/>
            <a:ahLst/>
            <a:cxnLst/>
            <a:rect r="r" b="b" t="t" l="l"/>
            <a:pathLst>
              <a:path h="694395" w="1518240">
                <a:moveTo>
                  <a:pt x="0" y="0"/>
                </a:moveTo>
                <a:lnTo>
                  <a:pt x="1518240" y="0"/>
                </a:lnTo>
                <a:lnTo>
                  <a:pt x="1518240" y="694395"/>
                </a:lnTo>
                <a:lnTo>
                  <a:pt x="0" y="694395"/>
                </a:lnTo>
                <a:lnTo>
                  <a:pt x="0" y="0"/>
                </a:lnTo>
                <a:close/>
              </a:path>
            </a:pathLst>
          </a:custGeom>
          <a:blipFill>
            <a:blip r:embed="rId4"/>
            <a:stretch>
              <a:fillRect l="0" t="0" r="0" b="0"/>
            </a:stretch>
          </a:blipFill>
        </p:spPr>
      </p:sp>
      <p:sp>
        <p:nvSpPr>
          <p:cNvPr name="TextBox 6" id="6"/>
          <p:cNvSpPr txBox="true"/>
          <p:nvPr/>
        </p:nvSpPr>
        <p:spPr>
          <a:xfrm rot="0">
            <a:off x="1028700" y="1743075"/>
            <a:ext cx="10495555" cy="3400425"/>
          </a:xfrm>
          <a:prstGeom prst="rect">
            <a:avLst/>
          </a:prstGeom>
        </p:spPr>
        <p:txBody>
          <a:bodyPr anchor="t" rtlCol="false" tIns="0" lIns="0" bIns="0" rIns="0">
            <a:spAutoFit/>
          </a:bodyPr>
          <a:lstStyle/>
          <a:p>
            <a:pPr algn="l" marL="0" indent="0" lvl="0">
              <a:lnSpc>
                <a:spcPts val="13200"/>
              </a:lnSpc>
            </a:pPr>
            <a:r>
              <a:rPr lang="en-US" b="true" sz="12000">
                <a:solidFill>
                  <a:srgbClr val="23327D"/>
                </a:solidFill>
                <a:latin typeface="Cabin Bold"/>
                <a:ea typeface="Cabin Bold"/>
                <a:cs typeface="Cabin Bold"/>
                <a:sym typeface="Cabin Bold"/>
              </a:rPr>
              <a:t>Unified Reward System</a:t>
            </a:r>
          </a:p>
        </p:txBody>
      </p:sp>
      <p:sp>
        <p:nvSpPr>
          <p:cNvPr name="TextBox 7" id="7"/>
          <p:cNvSpPr txBox="true"/>
          <p:nvPr/>
        </p:nvSpPr>
        <p:spPr>
          <a:xfrm rot="0">
            <a:off x="1028700" y="5484813"/>
            <a:ext cx="9715500" cy="679450"/>
          </a:xfrm>
          <a:prstGeom prst="rect">
            <a:avLst/>
          </a:prstGeom>
        </p:spPr>
        <p:txBody>
          <a:bodyPr anchor="t" rtlCol="false" tIns="0" lIns="0" bIns="0" rIns="0">
            <a:spAutoFit/>
          </a:bodyPr>
          <a:lstStyle/>
          <a:p>
            <a:pPr algn="l" marL="0" indent="0" lvl="0">
              <a:lnSpc>
                <a:spcPts val="5599"/>
              </a:lnSpc>
              <a:spcBef>
                <a:spcPct val="0"/>
              </a:spcBef>
            </a:pPr>
            <a:r>
              <a:rPr lang="en-US" sz="3999">
                <a:solidFill>
                  <a:srgbClr val="00220A"/>
                </a:solidFill>
                <a:latin typeface="Raleway"/>
                <a:ea typeface="Raleway"/>
                <a:cs typeface="Raleway"/>
                <a:sym typeface="Raleway"/>
              </a:rPr>
              <a:t>Connecting </a:t>
            </a:r>
            <a:r>
              <a:rPr lang="en-US" b="true" sz="3999">
                <a:solidFill>
                  <a:srgbClr val="00220A"/>
                </a:solidFill>
                <a:latin typeface="Raleway Heavy"/>
                <a:ea typeface="Raleway Heavy"/>
                <a:cs typeface="Raleway Heavy"/>
                <a:sym typeface="Raleway Heavy"/>
              </a:rPr>
              <a:t>Buyers and Sellers</a:t>
            </a:r>
          </a:p>
        </p:txBody>
      </p:sp>
      <p:sp>
        <p:nvSpPr>
          <p:cNvPr name="TextBox 8" id="8"/>
          <p:cNvSpPr txBox="true"/>
          <p:nvPr/>
        </p:nvSpPr>
        <p:spPr>
          <a:xfrm rot="0">
            <a:off x="1028700" y="8578850"/>
            <a:ext cx="9715500" cy="679450"/>
          </a:xfrm>
          <a:prstGeom prst="rect">
            <a:avLst/>
          </a:prstGeom>
        </p:spPr>
        <p:txBody>
          <a:bodyPr anchor="t" rtlCol="false" tIns="0" lIns="0" bIns="0" rIns="0">
            <a:spAutoFit/>
          </a:bodyPr>
          <a:lstStyle/>
          <a:p>
            <a:pPr algn="l" marL="0" indent="0" lvl="0">
              <a:lnSpc>
                <a:spcPts val="5599"/>
              </a:lnSpc>
              <a:spcBef>
                <a:spcPct val="0"/>
              </a:spcBef>
            </a:pPr>
            <a:r>
              <a:rPr lang="en-US" sz="3999">
                <a:solidFill>
                  <a:srgbClr val="00220A"/>
                </a:solidFill>
                <a:latin typeface="Raleway"/>
                <a:ea typeface="Raleway"/>
                <a:cs typeface="Raleway"/>
                <a:sym typeface="Raleway"/>
              </a:rPr>
              <a:t>Sub text..pkvmkodcs</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028700" y="1095375"/>
            <a:ext cx="11525267" cy="1149350"/>
          </a:xfrm>
          <a:prstGeom prst="rect">
            <a:avLst/>
          </a:prstGeom>
        </p:spPr>
        <p:txBody>
          <a:bodyPr anchor="t" rtlCol="false" tIns="0" lIns="0" bIns="0" rIns="0">
            <a:spAutoFit/>
          </a:bodyPr>
          <a:lstStyle/>
          <a:p>
            <a:pPr algn="l" marL="0" indent="0" lvl="0">
              <a:lnSpc>
                <a:spcPts val="8800"/>
              </a:lnSpc>
              <a:spcBef>
                <a:spcPct val="0"/>
              </a:spcBef>
            </a:pPr>
            <a:r>
              <a:rPr lang="en-US" b="true" sz="8000">
                <a:solidFill>
                  <a:srgbClr val="00220A"/>
                </a:solidFill>
                <a:latin typeface="Cabin Bold"/>
                <a:ea typeface="Cabin Bold"/>
                <a:cs typeface="Cabin Bold"/>
                <a:sym typeface="Cabin Bold"/>
              </a:rPr>
              <a:t>Scenario example</a:t>
            </a:r>
          </a:p>
        </p:txBody>
      </p:sp>
      <p:sp>
        <p:nvSpPr>
          <p:cNvPr name="TextBox 3" id="3"/>
          <p:cNvSpPr txBox="true"/>
          <p:nvPr/>
        </p:nvSpPr>
        <p:spPr>
          <a:xfrm rot="0">
            <a:off x="1028700" y="2216150"/>
            <a:ext cx="14002702" cy="679450"/>
          </a:xfrm>
          <a:prstGeom prst="rect">
            <a:avLst/>
          </a:prstGeom>
        </p:spPr>
        <p:txBody>
          <a:bodyPr anchor="t" rtlCol="false" tIns="0" lIns="0" bIns="0" rIns="0">
            <a:spAutoFit/>
          </a:bodyPr>
          <a:lstStyle/>
          <a:p>
            <a:pPr algn="l">
              <a:lnSpc>
                <a:spcPts val="5599"/>
              </a:lnSpc>
              <a:spcBef>
                <a:spcPct val="0"/>
              </a:spcBef>
            </a:pPr>
            <a:r>
              <a:rPr lang="en-US" sz="3999">
                <a:solidFill>
                  <a:srgbClr val="00220A"/>
                </a:solidFill>
                <a:latin typeface="Raleway"/>
                <a:ea typeface="Raleway"/>
                <a:cs typeface="Raleway"/>
                <a:sym typeface="Raleway"/>
              </a:rPr>
              <a:t>Why will the sellers be willing to get into the circle of URS?</a:t>
            </a:r>
          </a:p>
        </p:txBody>
      </p:sp>
      <p:sp>
        <p:nvSpPr>
          <p:cNvPr name="TextBox 4" id="4"/>
          <p:cNvSpPr txBox="true"/>
          <p:nvPr/>
        </p:nvSpPr>
        <p:spPr>
          <a:xfrm rot="0">
            <a:off x="1028700" y="3653155"/>
            <a:ext cx="11062787" cy="4481195"/>
          </a:xfrm>
          <a:prstGeom prst="rect">
            <a:avLst/>
          </a:prstGeom>
        </p:spPr>
        <p:txBody>
          <a:bodyPr anchor="t" rtlCol="false" tIns="0" lIns="0" bIns="0" rIns="0">
            <a:spAutoFit/>
          </a:bodyPr>
          <a:lstStyle/>
          <a:p>
            <a:pPr algn="l">
              <a:lnSpc>
                <a:spcPts val="4480"/>
              </a:lnSpc>
              <a:spcBef>
                <a:spcPct val="0"/>
              </a:spcBef>
            </a:pPr>
            <a:r>
              <a:rPr lang="en-US" sz="3200">
                <a:solidFill>
                  <a:srgbClr val="00220A"/>
                </a:solidFill>
                <a:latin typeface="Raleway"/>
                <a:ea typeface="Raleway"/>
                <a:cs typeface="Raleway"/>
                <a:sym typeface="Raleway"/>
              </a:rPr>
              <a:t>Company A and Company B are selling the same product. Company A allows this exchange program, while company B does not. As a user, I will be willing to spend my money with company A as it will give me points on some purchases I can use across other platforms. In this way, A will have increased customer retention and expansion. Thus, it will force Company B to come under this system to retain its customers and expand.</a:t>
            </a:r>
          </a:p>
        </p:txBody>
      </p:sp>
      <p:sp>
        <p:nvSpPr>
          <p:cNvPr name="Freeform 5" id="5"/>
          <p:cNvSpPr/>
          <p:nvPr/>
        </p:nvSpPr>
        <p:spPr>
          <a:xfrm flipH="false" flipV="false" rot="0">
            <a:off x="16107697" y="1028700"/>
            <a:ext cx="1151603" cy="1151603"/>
          </a:xfrm>
          <a:custGeom>
            <a:avLst/>
            <a:gdLst/>
            <a:ahLst/>
            <a:cxnLst/>
            <a:rect r="r" b="b" t="t" l="l"/>
            <a:pathLst>
              <a:path h="1151603" w="1151603">
                <a:moveTo>
                  <a:pt x="0" y="0"/>
                </a:moveTo>
                <a:lnTo>
                  <a:pt x="1151603" y="0"/>
                </a:lnTo>
                <a:lnTo>
                  <a:pt x="1151603" y="1151603"/>
                </a:lnTo>
                <a:lnTo>
                  <a:pt x="0" y="115160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6" id="6"/>
          <p:cNvGrpSpPr/>
          <p:nvPr/>
        </p:nvGrpSpPr>
        <p:grpSpPr>
          <a:xfrm rot="0">
            <a:off x="12803505" y="4802505"/>
            <a:ext cx="4455795" cy="4455795"/>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39962" y="0"/>
                  </a:moveTo>
                  <a:lnTo>
                    <a:pt x="772838" y="0"/>
                  </a:lnTo>
                  <a:cubicBezTo>
                    <a:pt x="783436" y="0"/>
                    <a:pt x="793601" y="4210"/>
                    <a:pt x="801095" y="11705"/>
                  </a:cubicBezTo>
                  <a:cubicBezTo>
                    <a:pt x="808590" y="19199"/>
                    <a:pt x="812800" y="29364"/>
                    <a:pt x="812800" y="39962"/>
                  </a:cubicBezTo>
                  <a:lnTo>
                    <a:pt x="812800" y="772838"/>
                  </a:lnTo>
                  <a:cubicBezTo>
                    <a:pt x="812800" y="783436"/>
                    <a:pt x="808590" y="793601"/>
                    <a:pt x="801095" y="801095"/>
                  </a:cubicBezTo>
                  <a:cubicBezTo>
                    <a:pt x="793601" y="808590"/>
                    <a:pt x="783436" y="812800"/>
                    <a:pt x="772838" y="812800"/>
                  </a:cubicBezTo>
                  <a:lnTo>
                    <a:pt x="39962" y="812800"/>
                  </a:lnTo>
                  <a:cubicBezTo>
                    <a:pt x="29364" y="812800"/>
                    <a:pt x="19199" y="808590"/>
                    <a:pt x="11705" y="801095"/>
                  </a:cubicBezTo>
                  <a:cubicBezTo>
                    <a:pt x="4210" y="793601"/>
                    <a:pt x="0" y="783436"/>
                    <a:pt x="0" y="772838"/>
                  </a:cubicBezTo>
                  <a:lnTo>
                    <a:pt x="0" y="39962"/>
                  </a:lnTo>
                  <a:cubicBezTo>
                    <a:pt x="0" y="29364"/>
                    <a:pt x="4210" y="19199"/>
                    <a:pt x="11705" y="11705"/>
                  </a:cubicBezTo>
                  <a:cubicBezTo>
                    <a:pt x="19199" y="4210"/>
                    <a:pt x="29364" y="0"/>
                    <a:pt x="39962" y="0"/>
                  </a:cubicBezTo>
                  <a:close/>
                </a:path>
              </a:pathLst>
            </a:custGeom>
            <a:solidFill>
              <a:srgbClr val="000000">
                <a:alpha val="0"/>
              </a:srgbClr>
            </a:solidFill>
            <a:ln w="12700">
              <a:solidFill>
                <a:srgbClr val="000000"/>
              </a:solidFill>
            </a:ln>
          </p:spPr>
        </p:sp>
      </p:grpSp>
      <p:sp>
        <p:nvSpPr>
          <p:cNvPr name="Freeform 8" id="8"/>
          <p:cNvSpPr/>
          <p:nvPr/>
        </p:nvSpPr>
        <p:spPr>
          <a:xfrm flipH="false" flipV="false" rot="0">
            <a:off x="15803315" y="7851606"/>
            <a:ext cx="2057400" cy="2057400"/>
          </a:xfrm>
          <a:custGeom>
            <a:avLst/>
            <a:gdLst/>
            <a:ahLst/>
            <a:cxnLst/>
            <a:rect r="r" b="b" t="t" l="l"/>
            <a:pathLst>
              <a:path h="2057400" w="2057400">
                <a:moveTo>
                  <a:pt x="0" y="0"/>
                </a:moveTo>
                <a:lnTo>
                  <a:pt x="2057400" y="0"/>
                </a:lnTo>
                <a:lnTo>
                  <a:pt x="2057400" y="2057400"/>
                </a:lnTo>
                <a:lnTo>
                  <a:pt x="0" y="20574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false" rot="0">
            <a:off x="16256213" y="8304504"/>
            <a:ext cx="1151603" cy="1151603"/>
          </a:xfrm>
          <a:custGeom>
            <a:avLst/>
            <a:gdLst/>
            <a:ahLst/>
            <a:cxnLst/>
            <a:rect r="r" b="b" t="t" l="l"/>
            <a:pathLst>
              <a:path h="1151603" w="1151603">
                <a:moveTo>
                  <a:pt x="0" y="0"/>
                </a:moveTo>
                <a:lnTo>
                  <a:pt x="1151603" y="0"/>
                </a:lnTo>
                <a:lnTo>
                  <a:pt x="1151603" y="1151603"/>
                </a:lnTo>
                <a:lnTo>
                  <a:pt x="0" y="115160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977740" y="3968692"/>
            <a:ext cx="5183358" cy="5183358"/>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34353" y="0"/>
                  </a:moveTo>
                  <a:lnTo>
                    <a:pt x="778447" y="0"/>
                  </a:lnTo>
                  <a:cubicBezTo>
                    <a:pt x="797420" y="0"/>
                    <a:pt x="812800" y="15380"/>
                    <a:pt x="812800" y="34353"/>
                  </a:cubicBezTo>
                  <a:lnTo>
                    <a:pt x="812800" y="778447"/>
                  </a:lnTo>
                  <a:cubicBezTo>
                    <a:pt x="812800" y="797420"/>
                    <a:pt x="797420" y="812800"/>
                    <a:pt x="778447" y="812800"/>
                  </a:cubicBezTo>
                  <a:lnTo>
                    <a:pt x="34353" y="812800"/>
                  </a:lnTo>
                  <a:cubicBezTo>
                    <a:pt x="15380" y="812800"/>
                    <a:pt x="0" y="797420"/>
                    <a:pt x="0" y="778447"/>
                  </a:cubicBezTo>
                  <a:lnTo>
                    <a:pt x="0" y="34353"/>
                  </a:lnTo>
                  <a:cubicBezTo>
                    <a:pt x="0" y="15380"/>
                    <a:pt x="15380" y="0"/>
                    <a:pt x="34353" y="0"/>
                  </a:cubicBezTo>
                  <a:close/>
                </a:path>
              </a:pathLst>
            </a:custGeom>
            <a:blipFill>
              <a:blip r:embed="rId2"/>
              <a:stretch>
                <a:fillRect l="-30000" t="0" r="-30000" b="0"/>
              </a:stretch>
            </a:blipFill>
          </p:spPr>
        </p:sp>
      </p:grpSp>
      <p:sp>
        <p:nvSpPr>
          <p:cNvPr name="Freeform 4" id="4"/>
          <p:cNvSpPr/>
          <p:nvPr/>
        </p:nvSpPr>
        <p:spPr>
          <a:xfrm flipH="false" flipV="false" rot="0">
            <a:off x="15467373" y="7515664"/>
            <a:ext cx="2393342" cy="2393342"/>
          </a:xfrm>
          <a:custGeom>
            <a:avLst/>
            <a:gdLst/>
            <a:ahLst/>
            <a:cxnLst/>
            <a:rect r="r" b="b" t="t" l="l"/>
            <a:pathLst>
              <a:path h="2393342" w="2393342">
                <a:moveTo>
                  <a:pt x="0" y="0"/>
                </a:moveTo>
                <a:lnTo>
                  <a:pt x="2393342" y="0"/>
                </a:lnTo>
                <a:lnTo>
                  <a:pt x="2393342" y="2393342"/>
                </a:lnTo>
                <a:lnTo>
                  <a:pt x="0" y="239334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5" id="5"/>
          <p:cNvGrpSpPr/>
          <p:nvPr/>
        </p:nvGrpSpPr>
        <p:grpSpPr>
          <a:xfrm rot="0">
            <a:off x="1028700" y="1206943"/>
            <a:ext cx="12666788" cy="6163901"/>
            <a:chOff x="0" y="0"/>
            <a:chExt cx="16889051" cy="8218535"/>
          </a:xfrm>
        </p:grpSpPr>
        <p:sp>
          <p:nvSpPr>
            <p:cNvPr name="TextBox 6" id="6"/>
            <p:cNvSpPr txBox="true"/>
            <p:nvPr/>
          </p:nvSpPr>
          <p:spPr>
            <a:xfrm rot="0">
              <a:off x="0" y="7038658"/>
              <a:ext cx="16889051" cy="1179877"/>
            </a:xfrm>
            <a:prstGeom prst="rect">
              <a:avLst/>
            </a:prstGeom>
          </p:spPr>
          <p:txBody>
            <a:bodyPr anchor="t" rtlCol="false" tIns="0" lIns="0" bIns="0" rIns="0">
              <a:spAutoFit/>
            </a:bodyPr>
            <a:lstStyle/>
            <a:p>
              <a:pPr algn="l" marL="0" indent="0" lvl="0">
                <a:lnSpc>
                  <a:spcPts val="8457"/>
                </a:lnSpc>
                <a:spcBef>
                  <a:spcPct val="0"/>
                </a:spcBef>
              </a:pPr>
              <a:r>
                <a:rPr lang="en-US" sz="4228">
                  <a:solidFill>
                    <a:srgbClr val="00220A"/>
                  </a:solidFill>
                  <a:latin typeface="Raleway"/>
                  <a:ea typeface="Raleway"/>
                  <a:cs typeface="Raleway"/>
                  <a:sym typeface="Raleway"/>
                </a:rPr>
                <a:t>Unified Reward System</a:t>
              </a:r>
            </a:p>
          </p:txBody>
        </p:sp>
        <p:sp>
          <p:nvSpPr>
            <p:cNvPr name="TextBox 7" id="7"/>
            <p:cNvSpPr txBox="true"/>
            <p:nvPr/>
          </p:nvSpPr>
          <p:spPr>
            <a:xfrm rot="0">
              <a:off x="0" y="133350"/>
              <a:ext cx="16889051" cy="5482707"/>
            </a:xfrm>
            <a:prstGeom prst="rect">
              <a:avLst/>
            </a:prstGeom>
          </p:spPr>
          <p:txBody>
            <a:bodyPr anchor="t" rtlCol="false" tIns="0" lIns="0" bIns="0" rIns="0">
              <a:spAutoFit/>
            </a:bodyPr>
            <a:lstStyle/>
            <a:p>
              <a:pPr algn="l" marL="0" indent="0" lvl="0">
                <a:lnSpc>
                  <a:spcPts val="15948"/>
                </a:lnSpc>
                <a:spcBef>
                  <a:spcPct val="0"/>
                </a:spcBef>
              </a:pPr>
              <a:r>
                <a:rPr lang="en-US" b="true" sz="14498">
                  <a:solidFill>
                    <a:srgbClr val="00220A"/>
                  </a:solidFill>
                  <a:latin typeface="Cabin Bold"/>
                  <a:ea typeface="Cabin Bold"/>
                  <a:cs typeface="Cabin Bold"/>
                  <a:sym typeface="Cabin Bold"/>
                </a:rPr>
                <a:t>Validity of the solution</a:t>
              </a:r>
            </a:p>
          </p:txBody>
        </p:sp>
      </p:grpSp>
      <p:sp>
        <p:nvSpPr>
          <p:cNvPr name="Freeform 8" id="8"/>
          <p:cNvSpPr/>
          <p:nvPr/>
        </p:nvSpPr>
        <p:spPr>
          <a:xfrm flipH="false" flipV="false" rot="0">
            <a:off x="16088242" y="8136533"/>
            <a:ext cx="1151603" cy="1151603"/>
          </a:xfrm>
          <a:custGeom>
            <a:avLst/>
            <a:gdLst/>
            <a:ahLst/>
            <a:cxnLst/>
            <a:rect r="r" b="b" t="t" l="l"/>
            <a:pathLst>
              <a:path h="1151603" w="1151603">
                <a:moveTo>
                  <a:pt x="0" y="0"/>
                </a:moveTo>
                <a:lnTo>
                  <a:pt x="1151604" y="0"/>
                </a:lnTo>
                <a:lnTo>
                  <a:pt x="1151604" y="1151603"/>
                </a:lnTo>
                <a:lnTo>
                  <a:pt x="0" y="1151603"/>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6107697" y="1028700"/>
            <a:ext cx="1151603" cy="1151603"/>
          </a:xfrm>
          <a:custGeom>
            <a:avLst/>
            <a:gdLst/>
            <a:ahLst/>
            <a:cxnLst/>
            <a:rect r="r" b="b" t="t" l="l"/>
            <a:pathLst>
              <a:path h="1151603" w="1151603">
                <a:moveTo>
                  <a:pt x="0" y="0"/>
                </a:moveTo>
                <a:lnTo>
                  <a:pt x="1151603" y="0"/>
                </a:lnTo>
                <a:lnTo>
                  <a:pt x="1151603" y="1151603"/>
                </a:lnTo>
                <a:lnTo>
                  <a:pt x="0" y="115160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028700" y="3653155"/>
            <a:ext cx="10029010" cy="4481195"/>
          </a:xfrm>
          <a:prstGeom prst="rect">
            <a:avLst/>
          </a:prstGeom>
        </p:spPr>
        <p:txBody>
          <a:bodyPr anchor="t" rtlCol="false" tIns="0" lIns="0" bIns="0" rIns="0">
            <a:spAutoFit/>
          </a:bodyPr>
          <a:lstStyle/>
          <a:p>
            <a:pPr algn="l">
              <a:lnSpc>
                <a:spcPts val="4480"/>
              </a:lnSpc>
              <a:spcBef>
                <a:spcPct val="0"/>
              </a:spcBef>
            </a:pPr>
            <a:r>
              <a:rPr lang="en-US" sz="3200">
                <a:solidFill>
                  <a:srgbClr val="00220A"/>
                </a:solidFill>
                <a:latin typeface="Raleway"/>
                <a:ea typeface="Raleway"/>
                <a:cs typeface="Raleway"/>
                <a:sym typeface="Raleway"/>
              </a:rPr>
              <a:t>The user is happy because they can earn and redeem points across multiple sellers, enhancing the value of their purchases. The flexibility of converting points into rewards, discounts, or products adds convenience and personalization, making them feel appreciated. This seamless experience strengthens their loyalty to the brand, encouraging repeat visits and increased satisfaction.</a:t>
            </a:r>
          </a:p>
        </p:txBody>
      </p:sp>
      <p:sp>
        <p:nvSpPr>
          <p:cNvPr name="Freeform 4" id="4"/>
          <p:cNvSpPr/>
          <p:nvPr/>
        </p:nvSpPr>
        <p:spPr>
          <a:xfrm flipH="false" flipV="false" rot="0">
            <a:off x="12737911" y="3719830"/>
            <a:ext cx="4521389" cy="4414520"/>
          </a:xfrm>
          <a:custGeom>
            <a:avLst/>
            <a:gdLst/>
            <a:ahLst/>
            <a:cxnLst/>
            <a:rect r="r" b="b" t="t" l="l"/>
            <a:pathLst>
              <a:path h="4414520" w="4521389">
                <a:moveTo>
                  <a:pt x="0" y="0"/>
                </a:moveTo>
                <a:lnTo>
                  <a:pt x="4521389" y="0"/>
                </a:lnTo>
                <a:lnTo>
                  <a:pt x="4521389" y="4414520"/>
                </a:lnTo>
                <a:lnTo>
                  <a:pt x="0" y="441452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5" id="5"/>
          <p:cNvSpPr txBox="true"/>
          <p:nvPr/>
        </p:nvSpPr>
        <p:spPr>
          <a:xfrm rot="0">
            <a:off x="1028700" y="1095375"/>
            <a:ext cx="12667863" cy="1149350"/>
          </a:xfrm>
          <a:prstGeom prst="rect">
            <a:avLst/>
          </a:prstGeom>
        </p:spPr>
        <p:txBody>
          <a:bodyPr anchor="t" rtlCol="false" tIns="0" lIns="0" bIns="0" rIns="0">
            <a:spAutoFit/>
          </a:bodyPr>
          <a:lstStyle/>
          <a:p>
            <a:pPr algn="l" marL="0" indent="0" lvl="0">
              <a:lnSpc>
                <a:spcPts val="8800"/>
              </a:lnSpc>
              <a:spcBef>
                <a:spcPct val="0"/>
              </a:spcBef>
            </a:pPr>
            <a:r>
              <a:rPr lang="en-US" b="true" sz="8000">
                <a:solidFill>
                  <a:srgbClr val="00220A"/>
                </a:solidFill>
                <a:latin typeface="Cabin Bold"/>
                <a:ea typeface="Cabin Bold"/>
                <a:cs typeface="Cabin Bold"/>
                <a:sym typeface="Cabin Bold"/>
              </a:rPr>
              <a:t>From the User's Perspective</a:t>
            </a:r>
          </a:p>
        </p:txBody>
      </p:sp>
      <p:sp>
        <p:nvSpPr>
          <p:cNvPr name="TextBox 6" id="6"/>
          <p:cNvSpPr txBox="true"/>
          <p:nvPr/>
        </p:nvSpPr>
        <p:spPr>
          <a:xfrm rot="0">
            <a:off x="1028700" y="2216150"/>
            <a:ext cx="14002702" cy="679450"/>
          </a:xfrm>
          <a:prstGeom prst="rect">
            <a:avLst/>
          </a:prstGeom>
        </p:spPr>
        <p:txBody>
          <a:bodyPr anchor="t" rtlCol="false" tIns="0" lIns="0" bIns="0" rIns="0">
            <a:spAutoFit/>
          </a:bodyPr>
          <a:lstStyle/>
          <a:p>
            <a:pPr algn="l">
              <a:lnSpc>
                <a:spcPts val="5599"/>
              </a:lnSpc>
              <a:spcBef>
                <a:spcPct val="0"/>
              </a:spcBef>
            </a:pPr>
            <a:r>
              <a:rPr lang="en-US" sz="3999">
                <a:solidFill>
                  <a:srgbClr val="00220A"/>
                </a:solidFill>
                <a:latin typeface="Raleway"/>
                <a:ea typeface="Raleway"/>
                <a:cs typeface="Raleway"/>
                <a:sym typeface="Raleway"/>
              </a:rPr>
              <a:t>Validation of our solution</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028700" y="3653155"/>
            <a:ext cx="10029010" cy="4481195"/>
          </a:xfrm>
          <a:prstGeom prst="rect">
            <a:avLst/>
          </a:prstGeom>
        </p:spPr>
        <p:txBody>
          <a:bodyPr anchor="t" rtlCol="false" tIns="0" lIns="0" bIns="0" rIns="0">
            <a:spAutoFit/>
          </a:bodyPr>
          <a:lstStyle/>
          <a:p>
            <a:pPr algn="l">
              <a:lnSpc>
                <a:spcPts val="4480"/>
              </a:lnSpc>
              <a:spcBef>
                <a:spcPct val="0"/>
              </a:spcBef>
            </a:pPr>
            <a:r>
              <a:rPr lang="en-US" sz="3200">
                <a:solidFill>
                  <a:srgbClr val="00220A"/>
                </a:solidFill>
                <a:latin typeface="Raleway"/>
                <a:ea typeface="Raleway"/>
                <a:cs typeface="Raleway"/>
                <a:sym typeface="Raleway"/>
              </a:rPr>
              <a:t>The seller will generate a secondary source of income which the URS authority will give him as per the points that will be exchanged. Along With it, The seller benefits from increased foot traffic and repeat customers due to the URS system. Additionally, the data from point exchanges helps optimize product offerings, improving marketing strategies and product listing</a:t>
            </a:r>
          </a:p>
        </p:txBody>
      </p:sp>
      <p:sp>
        <p:nvSpPr>
          <p:cNvPr name="Freeform 3" id="3"/>
          <p:cNvSpPr/>
          <p:nvPr/>
        </p:nvSpPr>
        <p:spPr>
          <a:xfrm flipH="false" flipV="false" rot="0">
            <a:off x="16107697" y="1028700"/>
            <a:ext cx="1151603" cy="1151603"/>
          </a:xfrm>
          <a:custGeom>
            <a:avLst/>
            <a:gdLst/>
            <a:ahLst/>
            <a:cxnLst/>
            <a:rect r="r" b="b" t="t" l="l"/>
            <a:pathLst>
              <a:path h="1151603" w="1151603">
                <a:moveTo>
                  <a:pt x="0" y="0"/>
                </a:moveTo>
                <a:lnTo>
                  <a:pt x="1151603" y="0"/>
                </a:lnTo>
                <a:lnTo>
                  <a:pt x="1151603" y="1151603"/>
                </a:lnTo>
                <a:lnTo>
                  <a:pt x="0" y="115160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2507860" y="3719830"/>
            <a:ext cx="4751440" cy="4414520"/>
          </a:xfrm>
          <a:custGeom>
            <a:avLst/>
            <a:gdLst/>
            <a:ahLst/>
            <a:cxnLst/>
            <a:rect r="r" b="b" t="t" l="l"/>
            <a:pathLst>
              <a:path h="4414520" w="4751440">
                <a:moveTo>
                  <a:pt x="0" y="0"/>
                </a:moveTo>
                <a:lnTo>
                  <a:pt x="4751440" y="0"/>
                </a:lnTo>
                <a:lnTo>
                  <a:pt x="4751440" y="4414520"/>
                </a:lnTo>
                <a:lnTo>
                  <a:pt x="0" y="441452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5" id="5"/>
          <p:cNvSpPr txBox="true"/>
          <p:nvPr/>
        </p:nvSpPr>
        <p:spPr>
          <a:xfrm rot="0">
            <a:off x="1028700" y="1095375"/>
            <a:ext cx="12667863" cy="1149350"/>
          </a:xfrm>
          <a:prstGeom prst="rect">
            <a:avLst/>
          </a:prstGeom>
        </p:spPr>
        <p:txBody>
          <a:bodyPr anchor="t" rtlCol="false" tIns="0" lIns="0" bIns="0" rIns="0">
            <a:spAutoFit/>
          </a:bodyPr>
          <a:lstStyle/>
          <a:p>
            <a:pPr algn="l" marL="0" indent="0" lvl="0">
              <a:lnSpc>
                <a:spcPts val="8800"/>
              </a:lnSpc>
              <a:spcBef>
                <a:spcPct val="0"/>
              </a:spcBef>
            </a:pPr>
            <a:r>
              <a:rPr lang="en-US" b="true" sz="8000">
                <a:solidFill>
                  <a:srgbClr val="00220A"/>
                </a:solidFill>
                <a:latin typeface="Cabin Bold"/>
                <a:ea typeface="Cabin Bold"/>
                <a:cs typeface="Cabin Bold"/>
                <a:sym typeface="Cabin Bold"/>
              </a:rPr>
              <a:t>From the Seller's Perspective</a:t>
            </a:r>
          </a:p>
        </p:txBody>
      </p:sp>
      <p:sp>
        <p:nvSpPr>
          <p:cNvPr name="TextBox 6" id="6"/>
          <p:cNvSpPr txBox="true"/>
          <p:nvPr/>
        </p:nvSpPr>
        <p:spPr>
          <a:xfrm rot="0">
            <a:off x="1028700" y="2216150"/>
            <a:ext cx="14002702" cy="679450"/>
          </a:xfrm>
          <a:prstGeom prst="rect">
            <a:avLst/>
          </a:prstGeom>
        </p:spPr>
        <p:txBody>
          <a:bodyPr anchor="t" rtlCol="false" tIns="0" lIns="0" bIns="0" rIns="0">
            <a:spAutoFit/>
          </a:bodyPr>
          <a:lstStyle/>
          <a:p>
            <a:pPr algn="l">
              <a:lnSpc>
                <a:spcPts val="5599"/>
              </a:lnSpc>
              <a:spcBef>
                <a:spcPct val="0"/>
              </a:spcBef>
            </a:pPr>
            <a:r>
              <a:rPr lang="en-US" sz="3999">
                <a:solidFill>
                  <a:srgbClr val="00220A"/>
                </a:solidFill>
                <a:latin typeface="Raleway"/>
                <a:ea typeface="Raleway"/>
                <a:cs typeface="Raleway"/>
                <a:sym typeface="Raleway"/>
              </a:rPr>
              <a:t>Validation of our solution</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028700" y="1095375"/>
            <a:ext cx="16802973" cy="1149350"/>
          </a:xfrm>
          <a:prstGeom prst="rect">
            <a:avLst/>
          </a:prstGeom>
        </p:spPr>
        <p:txBody>
          <a:bodyPr anchor="t" rtlCol="false" tIns="0" lIns="0" bIns="0" rIns="0">
            <a:spAutoFit/>
          </a:bodyPr>
          <a:lstStyle/>
          <a:p>
            <a:pPr algn="l" marL="0" indent="0" lvl="0">
              <a:lnSpc>
                <a:spcPts val="8800"/>
              </a:lnSpc>
              <a:spcBef>
                <a:spcPct val="0"/>
              </a:spcBef>
            </a:pPr>
            <a:r>
              <a:rPr lang="en-US" b="true" sz="8000">
                <a:solidFill>
                  <a:srgbClr val="00220A"/>
                </a:solidFill>
                <a:latin typeface="Cabin Bold"/>
                <a:ea typeface="Cabin Bold"/>
                <a:cs typeface="Cabin Bold"/>
                <a:sym typeface="Cabin Bold"/>
              </a:rPr>
              <a:t>URS Authority's Perspective</a:t>
            </a:r>
          </a:p>
        </p:txBody>
      </p:sp>
      <p:sp>
        <p:nvSpPr>
          <p:cNvPr name="Freeform 3" id="3"/>
          <p:cNvSpPr/>
          <p:nvPr/>
        </p:nvSpPr>
        <p:spPr>
          <a:xfrm flipH="false" flipV="false" rot="0">
            <a:off x="16107697" y="1028700"/>
            <a:ext cx="1151603" cy="1151603"/>
          </a:xfrm>
          <a:custGeom>
            <a:avLst/>
            <a:gdLst/>
            <a:ahLst/>
            <a:cxnLst/>
            <a:rect r="r" b="b" t="t" l="l"/>
            <a:pathLst>
              <a:path h="1151603" w="1151603">
                <a:moveTo>
                  <a:pt x="0" y="0"/>
                </a:moveTo>
                <a:lnTo>
                  <a:pt x="1151603" y="0"/>
                </a:lnTo>
                <a:lnTo>
                  <a:pt x="1151603" y="1151603"/>
                </a:lnTo>
                <a:lnTo>
                  <a:pt x="0" y="115160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1028700" y="3653155"/>
            <a:ext cx="10029010" cy="5043170"/>
          </a:xfrm>
          <a:prstGeom prst="rect">
            <a:avLst/>
          </a:prstGeom>
        </p:spPr>
        <p:txBody>
          <a:bodyPr anchor="t" rtlCol="false" tIns="0" lIns="0" bIns="0" rIns="0">
            <a:spAutoFit/>
          </a:bodyPr>
          <a:lstStyle/>
          <a:p>
            <a:pPr algn="l">
              <a:lnSpc>
                <a:spcPts val="4480"/>
              </a:lnSpc>
              <a:spcBef>
                <a:spcPct val="0"/>
              </a:spcBef>
            </a:pPr>
            <a:r>
              <a:rPr lang="en-US" sz="3200">
                <a:solidFill>
                  <a:srgbClr val="00220A"/>
                </a:solidFill>
                <a:latin typeface="Raleway"/>
                <a:ea typeface="Raleway"/>
                <a:cs typeface="Raleway"/>
                <a:sym typeface="Raleway"/>
              </a:rPr>
              <a:t>The URS authority gains by fostering a collaborative ecosystem where multiple sellers participate, increasing the platform's reach and usage. They benefit from transaction fees or a small percentage of points exchanges, which generates consistent revenue. The authority's role in managing the system ensures smooth operations and provides valuable insights to sellers, helping them improve their loyalty programs and customer experiences.</a:t>
            </a:r>
          </a:p>
        </p:txBody>
      </p:sp>
      <p:sp>
        <p:nvSpPr>
          <p:cNvPr name="Freeform 5" id="5"/>
          <p:cNvSpPr/>
          <p:nvPr/>
        </p:nvSpPr>
        <p:spPr>
          <a:xfrm flipH="false" flipV="false" rot="0">
            <a:off x="12112308" y="3719830"/>
            <a:ext cx="4976495" cy="4976495"/>
          </a:xfrm>
          <a:custGeom>
            <a:avLst/>
            <a:gdLst/>
            <a:ahLst/>
            <a:cxnLst/>
            <a:rect r="r" b="b" t="t" l="l"/>
            <a:pathLst>
              <a:path h="4976495" w="4976495">
                <a:moveTo>
                  <a:pt x="0" y="0"/>
                </a:moveTo>
                <a:lnTo>
                  <a:pt x="4976494" y="0"/>
                </a:lnTo>
                <a:lnTo>
                  <a:pt x="4976494" y="4976495"/>
                </a:lnTo>
                <a:lnTo>
                  <a:pt x="0" y="497649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6" id="6"/>
          <p:cNvSpPr txBox="true"/>
          <p:nvPr/>
        </p:nvSpPr>
        <p:spPr>
          <a:xfrm rot="0">
            <a:off x="1028700" y="2216150"/>
            <a:ext cx="14002702" cy="679450"/>
          </a:xfrm>
          <a:prstGeom prst="rect">
            <a:avLst/>
          </a:prstGeom>
        </p:spPr>
        <p:txBody>
          <a:bodyPr anchor="t" rtlCol="false" tIns="0" lIns="0" bIns="0" rIns="0">
            <a:spAutoFit/>
          </a:bodyPr>
          <a:lstStyle/>
          <a:p>
            <a:pPr algn="l">
              <a:lnSpc>
                <a:spcPts val="5599"/>
              </a:lnSpc>
              <a:spcBef>
                <a:spcPct val="0"/>
              </a:spcBef>
            </a:pPr>
            <a:r>
              <a:rPr lang="en-US" sz="3999">
                <a:solidFill>
                  <a:srgbClr val="00220A"/>
                </a:solidFill>
                <a:latin typeface="Raleway"/>
                <a:ea typeface="Raleway"/>
                <a:cs typeface="Raleway"/>
                <a:sym typeface="Raleway"/>
              </a:rPr>
              <a:t>Validation of our solution</a:t>
            </a:r>
          </a:p>
        </p:txBody>
      </p:sp>
    </p:spTree>
  </p:cSld>
  <p:clrMapOvr>
    <a:masterClrMapping/>
  </p:clrMapOvr>
</p:sld>
</file>

<file path=ppt/slides/slide1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aphicFrame>
        <p:nvGraphicFramePr>
          <p:cNvPr name="Table 2" id="2"/>
          <p:cNvGraphicFramePr>
            <a:graphicFrameLocks noGrp="true"/>
          </p:cNvGraphicFramePr>
          <p:nvPr/>
        </p:nvGraphicFramePr>
        <p:xfrm>
          <a:off x="1216878" y="917656"/>
          <a:ext cx="2038927" cy="5905500"/>
        </p:xfrm>
        <a:graphic>
          <a:graphicData uri="http://schemas.openxmlformats.org/drawingml/2006/table">
            <a:tbl>
              <a:tblPr/>
              <a:tblGrid>
                <a:gridCol w="560600"/>
              </a:tblGrid>
              <a:tr h="738187">
                <a:tc>
                  <a:txBody>
                    <a:bodyPr anchor="t" rtlCol="false"/>
                    <a:lstStyle/>
                    <a:p>
                      <a:pPr algn="ctr">
                        <a:lnSpc>
                          <a:spcPts val="2520"/>
                        </a:lnSpc>
                        <a:defRPr/>
                      </a:pPr>
                      <a:r>
                        <a:rPr lang="en-US" sz="1800" b="true">
                          <a:solidFill>
                            <a:srgbClr val="FFFFFF"/>
                          </a:solidFill>
                          <a:latin typeface="Raleway Bold"/>
                          <a:ea typeface="Raleway Bold"/>
                          <a:cs typeface="Raleway Bold"/>
                          <a:sym typeface="Raleway Bold"/>
                        </a:rPr>
                        <a:t>User table</a:t>
                      </a:r>
                      <a:endParaRPr lang="en-US" sz="1100"/>
                    </a:p>
                  </a:txBody>
                  <a:tcPr marL="190500" marR="190500" marT="190500" marB="190500" anchor="ctr">
                    <a:lnL cmpd="sng" algn="ctr" cap="flat" w="38100">
                      <a:solidFill>
                        <a:srgbClr val="A8B3EE"/>
                      </a:solidFill>
                      <a:prstDash val="solid"/>
                      <a:round/>
                      <a:headEnd type="none" w="med" len="med"/>
                      <a:tailEnd type="none" w="med" len="med"/>
                    </a:lnL>
                    <a:lnR cmpd="sng" algn="ctr" cap="flat" w="38100">
                      <a:solidFill>
                        <a:srgbClr val="A8B3EE"/>
                      </a:solidFill>
                      <a:prstDash val="solid"/>
                      <a:round/>
                      <a:headEnd type="none" w="med" len="med"/>
                      <a:tailEnd type="none" w="med" len="med"/>
                    </a:lnR>
                    <a:lnT cmpd="sng" algn="ctr" cap="flat" w="38100">
                      <a:solidFill>
                        <a:srgbClr val="A8B3EE"/>
                      </a:solidFill>
                      <a:prstDash val="solid"/>
                      <a:round/>
                      <a:headEnd type="none" w="med" len="med"/>
                      <a:tailEnd type="none" w="med" len="med"/>
                    </a:lnT>
                    <a:lnB cmpd="sng" algn="ctr" cap="flat" w="38100">
                      <a:solidFill>
                        <a:srgbClr val="A8B3EE"/>
                      </a:solidFill>
                      <a:prstDash val="solid"/>
                      <a:round/>
                      <a:headEnd type="none" w="med" len="med"/>
                      <a:tailEnd type="none" w="med" len="med"/>
                    </a:lnB>
                    <a:solidFill>
                      <a:srgbClr val="F26805"/>
                    </a:solidFill>
                  </a:tcPr>
                </a:tc>
              </a:tr>
              <a:tr h="738187">
                <a:tc>
                  <a:txBody>
                    <a:bodyPr anchor="t" rtlCol="false"/>
                    <a:lstStyle/>
                    <a:p>
                      <a:pPr algn="ctr">
                        <a:lnSpc>
                          <a:spcPts val="2520"/>
                        </a:lnSpc>
                        <a:defRPr/>
                      </a:pPr>
                      <a:r>
                        <a:rPr lang="en-US" sz="1800">
                          <a:solidFill>
                            <a:srgbClr val="000000"/>
                          </a:solidFill>
                          <a:latin typeface="Raleway"/>
                          <a:ea typeface="Raleway"/>
                          <a:cs typeface="Raleway"/>
                          <a:sym typeface="Raleway"/>
                        </a:rPr>
                        <a:t>User_Id</a:t>
                      </a:r>
                      <a:endParaRPr lang="en-US" sz="1100"/>
                    </a:p>
                  </a:txBody>
                  <a:tcPr marL="190500" marR="190500" marT="190500" marB="190500" anchor="ctr">
                    <a:lnL cmpd="sng" algn="ctr" cap="flat" w="38100">
                      <a:solidFill>
                        <a:srgbClr val="A8B3EE"/>
                      </a:solidFill>
                      <a:prstDash val="solid"/>
                      <a:round/>
                      <a:headEnd type="none" w="med" len="med"/>
                      <a:tailEnd type="none" w="med" len="med"/>
                    </a:lnL>
                    <a:lnR cmpd="sng" algn="ctr" cap="flat" w="38100">
                      <a:solidFill>
                        <a:srgbClr val="A8B3EE"/>
                      </a:solidFill>
                      <a:prstDash val="solid"/>
                      <a:round/>
                      <a:headEnd type="none" w="med" len="med"/>
                      <a:tailEnd type="none" w="med" len="med"/>
                    </a:lnR>
                    <a:lnT cmpd="sng" algn="ctr" cap="flat" w="38100">
                      <a:solidFill>
                        <a:srgbClr val="A8B3EE"/>
                      </a:solidFill>
                      <a:prstDash val="solid"/>
                      <a:round/>
                      <a:headEnd type="none" w="med" len="med"/>
                      <a:tailEnd type="none" w="med" len="med"/>
                    </a:lnT>
                    <a:lnB cmpd="sng" algn="ctr" cap="flat" w="38100">
                      <a:solidFill>
                        <a:srgbClr val="A8B3EE"/>
                      </a:solidFill>
                      <a:prstDash val="solid"/>
                      <a:round/>
                      <a:headEnd type="none" w="med" len="med"/>
                      <a:tailEnd type="none" w="med" len="med"/>
                    </a:lnB>
                  </a:tcPr>
                </a:tc>
              </a:tr>
              <a:tr h="738187">
                <a:tc>
                  <a:txBody>
                    <a:bodyPr anchor="t" rtlCol="false"/>
                    <a:lstStyle/>
                    <a:p>
                      <a:pPr algn="ctr">
                        <a:lnSpc>
                          <a:spcPts val="2520"/>
                        </a:lnSpc>
                        <a:defRPr/>
                      </a:pPr>
                      <a:r>
                        <a:rPr lang="en-US" sz="1800">
                          <a:solidFill>
                            <a:srgbClr val="000000"/>
                          </a:solidFill>
                          <a:latin typeface="Raleway"/>
                          <a:ea typeface="Raleway"/>
                          <a:cs typeface="Raleway"/>
                          <a:sym typeface="Raleway"/>
                        </a:rPr>
                        <a:t>Aadhar_No</a:t>
                      </a:r>
                      <a:endParaRPr lang="en-US" sz="1100"/>
                    </a:p>
                  </a:txBody>
                  <a:tcPr marL="190500" marR="190500" marT="190500" marB="190500" anchor="ctr">
                    <a:lnL cmpd="sng" algn="ctr" cap="flat" w="38100">
                      <a:solidFill>
                        <a:srgbClr val="A8B3EE"/>
                      </a:solidFill>
                      <a:prstDash val="solid"/>
                      <a:round/>
                      <a:headEnd type="none" w="med" len="med"/>
                      <a:tailEnd type="none" w="med" len="med"/>
                    </a:lnL>
                    <a:lnR cmpd="sng" algn="ctr" cap="flat" w="38100">
                      <a:solidFill>
                        <a:srgbClr val="A8B3EE"/>
                      </a:solidFill>
                      <a:prstDash val="solid"/>
                      <a:round/>
                      <a:headEnd type="none" w="med" len="med"/>
                      <a:tailEnd type="none" w="med" len="med"/>
                    </a:lnR>
                    <a:lnT cmpd="sng" algn="ctr" cap="flat" w="38100">
                      <a:solidFill>
                        <a:srgbClr val="A8B3EE"/>
                      </a:solidFill>
                      <a:prstDash val="solid"/>
                      <a:round/>
                      <a:headEnd type="none" w="med" len="med"/>
                      <a:tailEnd type="none" w="med" len="med"/>
                    </a:lnT>
                    <a:lnB cmpd="sng" algn="ctr" cap="flat" w="38100">
                      <a:solidFill>
                        <a:srgbClr val="A8B3EE"/>
                      </a:solidFill>
                      <a:prstDash val="solid"/>
                      <a:round/>
                      <a:headEnd type="none" w="med" len="med"/>
                      <a:tailEnd type="none" w="med" len="med"/>
                    </a:lnB>
                  </a:tcPr>
                </a:tc>
              </a:tr>
              <a:tr h="738187">
                <a:tc>
                  <a:txBody>
                    <a:bodyPr anchor="t" rtlCol="false"/>
                    <a:lstStyle/>
                    <a:p>
                      <a:pPr algn="ctr">
                        <a:lnSpc>
                          <a:spcPts val="2520"/>
                        </a:lnSpc>
                        <a:defRPr/>
                      </a:pPr>
                      <a:r>
                        <a:rPr lang="en-US" sz="1800">
                          <a:solidFill>
                            <a:srgbClr val="000000"/>
                          </a:solidFill>
                          <a:latin typeface="Raleway"/>
                          <a:ea typeface="Raleway"/>
                          <a:cs typeface="Raleway"/>
                          <a:sym typeface="Raleway"/>
                        </a:rPr>
                        <a:t>Password</a:t>
                      </a:r>
                      <a:endParaRPr lang="en-US" sz="1100"/>
                    </a:p>
                  </a:txBody>
                  <a:tcPr marL="190500" marR="190500" marT="190500" marB="190500" anchor="ctr">
                    <a:lnL cmpd="sng" algn="ctr" cap="flat" w="38100">
                      <a:solidFill>
                        <a:srgbClr val="A8B3EE"/>
                      </a:solidFill>
                      <a:prstDash val="solid"/>
                      <a:round/>
                      <a:headEnd type="none" w="med" len="med"/>
                      <a:tailEnd type="none" w="med" len="med"/>
                    </a:lnL>
                    <a:lnR cmpd="sng" algn="ctr" cap="flat" w="38100">
                      <a:solidFill>
                        <a:srgbClr val="A8B3EE"/>
                      </a:solidFill>
                      <a:prstDash val="solid"/>
                      <a:round/>
                      <a:headEnd type="none" w="med" len="med"/>
                      <a:tailEnd type="none" w="med" len="med"/>
                    </a:lnR>
                    <a:lnT cmpd="sng" algn="ctr" cap="flat" w="38100">
                      <a:solidFill>
                        <a:srgbClr val="A8B3EE"/>
                      </a:solidFill>
                      <a:prstDash val="solid"/>
                      <a:round/>
                      <a:headEnd type="none" w="med" len="med"/>
                      <a:tailEnd type="none" w="med" len="med"/>
                    </a:lnT>
                    <a:lnB cmpd="sng" algn="ctr" cap="flat" w="38100">
                      <a:solidFill>
                        <a:srgbClr val="A8B3EE"/>
                      </a:solidFill>
                      <a:prstDash val="solid"/>
                      <a:round/>
                      <a:headEnd type="none" w="med" len="med"/>
                      <a:tailEnd type="none" w="med" len="med"/>
                    </a:lnB>
                  </a:tcPr>
                </a:tc>
              </a:tr>
              <a:tr h="738187">
                <a:tc>
                  <a:txBody>
                    <a:bodyPr anchor="t" rtlCol="false"/>
                    <a:lstStyle/>
                    <a:p>
                      <a:pPr algn="ctr">
                        <a:lnSpc>
                          <a:spcPts val="2520"/>
                        </a:lnSpc>
                        <a:defRPr/>
                      </a:pPr>
                      <a:r>
                        <a:rPr lang="en-US" sz="1800">
                          <a:solidFill>
                            <a:srgbClr val="000000"/>
                          </a:solidFill>
                          <a:latin typeface="Raleway"/>
                          <a:ea typeface="Raleway"/>
                          <a:cs typeface="Raleway"/>
                          <a:sym typeface="Raleway"/>
                        </a:rPr>
                        <a:t>Username </a:t>
                      </a:r>
                      <a:endParaRPr lang="en-US" sz="1100"/>
                    </a:p>
                  </a:txBody>
                  <a:tcPr marL="190500" marR="190500" marT="190500" marB="190500" anchor="ctr">
                    <a:lnL cmpd="sng" algn="ctr" cap="flat" w="38100">
                      <a:solidFill>
                        <a:srgbClr val="A8B3EE"/>
                      </a:solidFill>
                      <a:prstDash val="solid"/>
                      <a:round/>
                      <a:headEnd type="none" w="med" len="med"/>
                      <a:tailEnd type="none" w="med" len="med"/>
                    </a:lnL>
                    <a:lnR cmpd="sng" algn="ctr" cap="flat" w="38100">
                      <a:solidFill>
                        <a:srgbClr val="A8B3EE"/>
                      </a:solidFill>
                      <a:prstDash val="solid"/>
                      <a:round/>
                      <a:headEnd type="none" w="med" len="med"/>
                      <a:tailEnd type="none" w="med" len="med"/>
                    </a:lnR>
                    <a:lnT cmpd="sng" algn="ctr" cap="flat" w="38100">
                      <a:solidFill>
                        <a:srgbClr val="A8B3EE"/>
                      </a:solidFill>
                      <a:prstDash val="solid"/>
                      <a:round/>
                      <a:headEnd type="none" w="med" len="med"/>
                      <a:tailEnd type="none" w="med" len="med"/>
                    </a:lnT>
                    <a:lnB cmpd="sng" algn="ctr" cap="flat" w="38100">
                      <a:solidFill>
                        <a:srgbClr val="A8B3EE"/>
                      </a:solidFill>
                      <a:prstDash val="solid"/>
                      <a:round/>
                      <a:headEnd type="none" w="med" len="med"/>
                      <a:tailEnd type="none" w="med" len="med"/>
                    </a:lnB>
                  </a:tcPr>
                </a:tc>
              </a:tr>
              <a:tr h="738187">
                <a:tc>
                  <a:txBody>
                    <a:bodyPr anchor="t" rtlCol="false"/>
                    <a:lstStyle/>
                    <a:p>
                      <a:pPr algn="ctr">
                        <a:lnSpc>
                          <a:spcPts val="2520"/>
                        </a:lnSpc>
                        <a:defRPr/>
                      </a:pPr>
                      <a:r>
                        <a:rPr lang="en-US" sz="1800">
                          <a:solidFill>
                            <a:srgbClr val="000000"/>
                          </a:solidFill>
                          <a:latin typeface="Raleway"/>
                          <a:ea typeface="Raleway"/>
                          <a:cs typeface="Raleway"/>
                          <a:sym typeface="Raleway"/>
                        </a:rPr>
                        <a:t>Phone No.</a:t>
                      </a:r>
                      <a:endParaRPr lang="en-US" sz="1100"/>
                    </a:p>
                  </a:txBody>
                  <a:tcPr marL="190500" marR="190500" marT="190500" marB="190500" anchor="ctr">
                    <a:lnL cmpd="sng" algn="ctr" cap="flat" w="38100">
                      <a:solidFill>
                        <a:srgbClr val="A8B3EE"/>
                      </a:solidFill>
                      <a:prstDash val="solid"/>
                      <a:round/>
                      <a:headEnd type="none" w="med" len="med"/>
                      <a:tailEnd type="none" w="med" len="med"/>
                    </a:lnL>
                    <a:lnR cmpd="sng" algn="ctr" cap="flat" w="38100">
                      <a:solidFill>
                        <a:srgbClr val="A8B3EE"/>
                      </a:solidFill>
                      <a:prstDash val="solid"/>
                      <a:round/>
                      <a:headEnd type="none" w="med" len="med"/>
                      <a:tailEnd type="none" w="med" len="med"/>
                    </a:lnR>
                    <a:lnT cmpd="sng" algn="ctr" cap="flat" w="38100">
                      <a:solidFill>
                        <a:srgbClr val="A8B3EE"/>
                      </a:solidFill>
                      <a:prstDash val="solid"/>
                      <a:round/>
                      <a:headEnd type="none" w="med" len="med"/>
                      <a:tailEnd type="none" w="med" len="med"/>
                    </a:lnT>
                    <a:lnB cmpd="sng" algn="ctr" cap="flat" w="38100">
                      <a:solidFill>
                        <a:srgbClr val="A8B3EE"/>
                      </a:solidFill>
                      <a:prstDash val="solid"/>
                      <a:round/>
                      <a:headEnd type="none" w="med" len="med"/>
                      <a:tailEnd type="none" w="med" len="med"/>
                    </a:lnB>
                  </a:tcPr>
                </a:tc>
              </a:tr>
              <a:tr h="738187">
                <a:tc>
                  <a:txBody>
                    <a:bodyPr anchor="t" rtlCol="false"/>
                    <a:lstStyle/>
                    <a:p>
                      <a:pPr algn="ctr">
                        <a:lnSpc>
                          <a:spcPts val="2520"/>
                        </a:lnSpc>
                        <a:defRPr/>
                      </a:pPr>
                      <a:r>
                        <a:rPr lang="en-US" sz="1800">
                          <a:solidFill>
                            <a:srgbClr val="000000"/>
                          </a:solidFill>
                          <a:latin typeface="Raleway"/>
                          <a:ea typeface="Raleway"/>
                          <a:cs typeface="Raleway"/>
                          <a:sym typeface="Raleway"/>
                        </a:rPr>
                        <a:t>DOB</a:t>
                      </a:r>
                      <a:endParaRPr lang="en-US" sz="1100"/>
                    </a:p>
                  </a:txBody>
                  <a:tcPr marL="190500" marR="190500" marT="190500" marB="190500" anchor="ctr">
                    <a:lnL cmpd="sng" algn="ctr" cap="flat" w="38100">
                      <a:solidFill>
                        <a:srgbClr val="A8B3EE"/>
                      </a:solidFill>
                      <a:prstDash val="solid"/>
                      <a:round/>
                      <a:headEnd type="none" w="med" len="med"/>
                      <a:tailEnd type="none" w="med" len="med"/>
                    </a:lnL>
                    <a:lnR cmpd="sng" algn="ctr" cap="flat" w="38100">
                      <a:solidFill>
                        <a:srgbClr val="A8B3EE"/>
                      </a:solidFill>
                      <a:prstDash val="solid"/>
                      <a:round/>
                      <a:headEnd type="none" w="med" len="med"/>
                      <a:tailEnd type="none" w="med" len="med"/>
                    </a:lnR>
                    <a:lnT cmpd="sng" algn="ctr" cap="flat" w="38100">
                      <a:solidFill>
                        <a:srgbClr val="A8B3EE"/>
                      </a:solidFill>
                      <a:prstDash val="solid"/>
                      <a:round/>
                      <a:headEnd type="none" w="med" len="med"/>
                      <a:tailEnd type="none" w="med" len="med"/>
                    </a:lnT>
                    <a:lnB cmpd="sng" algn="ctr" cap="flat" w="38100">
                      <a:solidFill>
                        <a:srgbClr val="A8B3EE"/>
                      </a:solidFill>
                      <a:prstDash val="solid"/>
                      <a:round/>
                      <a:headEnd type="none" w="med" len="med"/>
                      <a:tailEnd type="none" w="med" len="med"/>
                    </a:lnB>
                  </a:tcPr>
                </a:tc>
              </a:tr>
              <a:tr h="738187">
                <a:tc>
                  <a:txBody>
                    <a:bodyPr anchor="t" rtlCol="false"/>
                    <a:lstStyle/>
                    <a:p>
                      <a:pPr algn="ctr">
                        <a:lnSpc>
                          <a:spcPts val="2520"/>
                        </a:lnSpc>
                        <a:defRPr/>
                      </a:pPr>
                      <a:r>
                        <a:rPr lang="en-US" sz="1800">
                          <a:solidFill>
                            <a:srgbClr val="000000"/>
                          </a:solidFill>
                          <a:latin typeface="Raleway"/>
                          <a:ea typeface="Raleway"/>
                          <a:cs typeface="Raleway"/>
                          <a:sym typeface="Raleway"/>
                        </a:rPr>
                        <a:t>Mail Id</a:t>
                      </a:r>
                      <a:endParaRPr lang="en-US" sz="1100"/>
                    </a:p>
                  </a:txBody>
                  <a:tcPr marL="190500" marR="190500" marT="190500" marB="190500" anchor="ctr">
                    <a:lnL cmpd="sng" algn="ctr" cap="flat" w="38100">
                      <a:solidFill>
                        <a:srgbClr val="A8B3EE"/>
                      </a:solidFill>
                      <a:prstDash val="solid"/>
                      <a:round/>
                      <a:headEnd type="none" w="med" len="med"/>
                      <a:tailEnd type="none" w="med" len="med"/>
                    </a:lnL>
                    <a:lnR cmpd="sng" algn="ctr" cap="flat" w="38100">
                      <a:solidFill>
                        <a:srgbClr val="A8B3EE"/>
                      </a:solidFill>
                      <a:prstDash val="solid"/>
                      <a:round/>
                      <a:headEnd type="none" w="med" len="med"/>
                      <a:tailEnd type="none" w="med" len="med"/>
                    </a:lnR>
                    <a:lnT cmpd="sng" algn="ctr" cap="flat" w="38100">
                      <a:solidFill>
                        <a:srgbClr val="A8B3EE"/>
                      </a:solidFill>
                      <a:prstDash val="solid"/>
                      <a:round/>
                      <a:headEnd type="none" w="med" len="med"/>
                      <a:tailEnd type="none" w="med" len="med"/>
                    </a:lnT>
                    <a:lnB cmpd="sng" algn="ctr" cap="flat" w="38100">
                      <a:solidFill>
                        <a:srgbClr val="A8B3EE"/>
                      </a:solidFill>
                      <a:prstDash val="solid"/>
                      <a:round/>
                      <a:headEnd type="none" w="med" len="med"/>
                      <a:tailEnd type="none" w="med" len="med"/>
                    </a:lnB>
                  </a:tcPr>
                </a:tc>
              </a:tr>
            </a:tbl>
          </a:graphicData>
        </a:graphic>
      </p:graphicFrame>
      <p:graphicFrame>
        <p:nvGraphicFramePr>
          <p:cNvPr name="Table 3" id="3"/>
          <p:cNvGraphicFramePr>
            <a:graphicFrameLocks noGrp="true"/>
          </p:cNvGraphicFramePr>
          <p:nvPr/>
        </p:nvGraphicFramePr>
        <p:xfrm>
          <a:off x="3446306" y="947737"/>
          <a:ext cx="3176055" cy="6638925"/>
        </p:xfrm>
        <a:graphic>
          <a:graphicData uri="http://schemas.openxmlformats.org/drawingml/2006/table">
            <a:tbl>
              <a:tblPr/>
              <a:tblGrid>
                <a:gridCol w="1369546"/>
              </a:tblGrid>
              <a:tr h="737658">
                <a:tc>
                  <a:txBody>
                    <a:bodyPr anchor="t" rtlCol="false"/>
                    <a:lstStyle/>
                    <a:p>
                      <a:pPr algn="ctr">
                        <a:lnSpc>
                          <a:spcPts val="2520"/>
                        </a:lnSpc>
                        <a:defRPr/>
                      </a:pPr>
                      <a:r>
                        <a:rPr lang="en-US" sz="1800" b="true">
                          <a:solidFill>
                            <a:srgbClr val="FFFFFF"/>
                          </a:solidFill>
                          <a:latin typeface="Raleway Bold"/>
                          <a:ea typeface="Raleway Bold"/>
                          <a:cs typeface="Raleway Bold"/>
                          <a:sym typeface="Raleway Bold"/>
                        </a:rPr>
                        <a:t>Seller Info table</a:t>
                      </a:r>
                      <a:endParaRPr lang="en-US" sz="1100"/>
                    </a:p>
                  </a:txBody>
                  <a:tcPr marL="190500" marR="190500" marT="190500" marB="190500" anchor="ctr">
                    <a:lnL cmpd="sng" algn="ctr" cap="flat" w="38100">
                      <a:solidFill>
                        <a:srgbClr val="A8B3EE"/>
                      </a:solidFill>
                      <a:prstDash val="solid"/>
                      <a:round/>
                      <a:headEnd type="none" w="med" len="med"/>
                      <a:tailEnd type="none" w="med" len="med"/>
                    </a:lnL>
                    <a:lnR cmpd="sng" algn="ctr" cap="flat" w="38100">
                      <a:solidFill>
                        <a:srgbClr val="A8B3EE"/>
                      </a:solidFill>
                      <a:prstDash val="solid"/>
                      <a:round/>
                      <a:headEnd type="none" w="med" len="med"/>
                      <a:tailEnd type="none" w="med" len="med"/>
                    </a:lnR>
                    <a:lnT cmpd="sng" algn="ctr" cap="flat" w="38100">
                      <a:solidFill>
                        <a:srgbClr val="A8B3EE"/>
                      </a:solidFill>
                      <a:prstDash val="solid"/>
                      <a:round/>
                      <a:headEnd type="none" w="med" len="med"/>
                      <a:tailEnd type="none" w="med" len="med"/>
                    </a:lnT>
                    <a:lnB cmpd="sng" algn="ctr" cap="flat" w="38100">
                      <a:solidFill>
                        <a:srgbClr val="A8B3EE"/>
                      </a:solidFill>
                      <a:prstDash val="solid"/>
                      <a:round/>
                      <a:headEnd type="none" w="med" len="med"/>
                      <a:tailEnd type="none" w="med" len="med"/>
                    </a:lnB>
                    <a:solidFill>
                      <a:srgbClr val="168B5F"/>
                    </a:solidFill>
                  </a:tcPr>
                </a:tc>
              </a:tr>
              <a:tr h="737658">
                <a:tc>
                  <a:txBody>
                    <a:bodyPr anchor="t" rtlCol="false"/>
                    <a:lstStyle/>
                    <a:p>
                      <a:pPr algn="ctr">
                        <a:lnSpc>
                          <a:spcPts val="2520"/>
                        </a:lnSpc>
                        <a:defRPr/>
                      </a:pPr>
                      <a:r>
                        <a:rPr lang="en-US" sz="1800">
                          <a:solidFill>
                            <a:srgbClr val="000000"/>
                          </a:solidFill>
                          <a:latin typeface="Raleway"/>
                          <a:ea typeface="Raleway"/>
                          <a:cs typeface="Raleway"/>
                          <a:sym typeface="Raleway"/>
                        </a:rPr>
                        <a:t>Seller_Id</a:t>
                      </a:r>
                      <a:endParaRPr lang="en-US" sz="1100"/>
                    </a:p>
                  </a:txBody>
                  <a:tcPr marL="190500" marR="190500" marT="190500" marB="190500" anchor="ctr">
                    <a:lnL cmpd="sng" algn="ctr" cap="flat" w="38100">
                      <a:solidFill>
                        <a:srgbClr val="A8B3EE"/>
                      </a:solidFill>
                      <a:prstDash val="solid"/>
                      <a:round/>
                      <a:headEnd type="none" w="med" len="med"/>
                      <a:tailEnd type="none" w="med" len="med"/>
                    </a:lnL>
                    <a:lnR cmpd="sng" algn="ctr" cap="flat" w="38100">
                      <a:solidFill>
                        <a:srgbClr val="A8B3EE"/>
                      </a:solidFill>
                      <a:prstDash val="solid"/>
                      <a:round/>
                      <a:headEnd type="none" w="med" len="med"/>
                      <a:tailEnd type="none" w="med" len="med"/>
                    </a:lnR>
                    <a:lnT cmpd="sng" algn="ctr" cap="flat" w="38100">
                      <a:solidFill>
                        <a:srgbClr val="A8B3EE"/>
                      </a:solidFill>
                      <a:prstDash val="solid"/>
                      <a:round/>
                      <a:headEnd type="none" w="med" len="med"/>
                      <a:tailEnd type="none" w="med" len="med"/>
                    </a:lnT>
                    <a:lnB cmpd="sng" algn="ctr" cap="flat" w="38100">
                      <a:solidFill>
                        <a:srgbClr val="A8B3EE"/>
                      </a:solidFill>
                      <a:prstDash val="solid"/>
                      <a:round/>
                      <a:headEnd type="none" w="med" len="med"/>
                      <a:tailEnd type="none" w="med" len="med"/>
                    </a:lnB>
                  </a:tcPr>
                </a:tc>
              </a:tr>
              <a:tr h="737658">
                <a:tc>
                  <a:txBody>
                    <a:bodyPr anchor="t" rtlCol="false"/>
                    <a:lstStyle/>
                    <a:p>
                      <a:pPr algn="ctr">
                        <a:lnSpc>
                          <a:spcPts val="2520"/>
                        </a:lnSpc>
                        <a:defRPr/>
                      </a:pPr>
                      <a:r>
                        <a:rPr lang="en-US" sz="1800">
                          <a:solidFill>
                            <a:srgbClr val="000000"/>
                          </a:solidFill>
                          <a:latin typeface="Raleway"/>
                          <a:ea typeface="Raleway"/>
                          <a:cs typeface="Raleway"/>
                          <a:sym typeface="Raleway"/>
                        </a:rPr>
                        <a:t>Name of the company </a:t>
                      </a:r>
                      <a:endParaRPr lang="en-US" sz="1100"/>
                    </a:p>
                  </a:txBody>
                  <a:tcPr marL="190500" marR="190500" marT="190500" marB="190500" anchor="ctr">
                    <a:lnL cmpd="sng" algn="ctr" cap="flat" w="38100">
                      <a:solidFill>
                        <a:srgbClr val="A8B3EE"/>
                      </a:solidFill>
                      <a:prstDash val="solid"/>
                      <a:round/>
                      <a:headEnd type="none" w="med" len="med"/>
                      <a:tailEnd type="none" w="med" len="med"/>
                    </a:lnL>
                    <a:lnR cmpd="sng" algn="ctr" cap="flat" w="38100">
                      <a:solidFill>
                        <a:srgbClr val="A8B3EE"/>
                      </a:solidFill>
                      <a:prstDash val="solid"/>
                      <a:round/>
                      <a:headEnd type="none" w="med" len="med"/>
                      <a:tailEnd type="none" w="med" len="med"/>
                    </a:lnR>
                    <a:lnT cmpd="sng" algn="ctr" cap="flat" w="38100">
                      <a:solidFill>
                        <a:srgbClr val="A8B3EE"/>
                      </a:solidFill>
                      <a:prstDash val="solid"/>
                      <a:round/>
                      <a:headEnd type="none" w="med" len="med"/>
                      <a:tailEnd type="none" w="med" len="med"/>
                    </a:lnT>
                    <a:lnB cmpd="sng" algn="ctr" cap="flat" w="38100">
                      <a:solidFill>
                        <a:srgbClr val="A8B3EE"/>
                      </a:solidFill>
                      <a:prstDash val="solid"/>
                      <a:round/>
                      <a:headEnd type="none" w="med" len="med"/>
                      <a:tailEnd type="none" w="med" len="med"/>
                    </a:lnB>
                  </a:tcPr>
                </a:tc>
              </a:tr>
              <a:tr h="737658">
                <a:tc>
                  <a:txBody>
                    <a:bodyPr anchor="t" rtlCol="false"/>
                    <a:lstStyle/>
                    <a:p>
                      <a:pPr algn="ctr">
                        <a:lnSpc>
                          <a:spcPts val="2520"/>
                        </a:lnSpc>
                        <a:defRPr/>
                      </a:pPr>
                      <a:r>
                        <a:rPr lang="en-US" sz="1800">
                          <a:solidFill>
                            <a:srgbClr val="000000"/>
                          </a:solidFill>
                          <a:latin typeface="Raleway"/>
                          <a:ea typeface="Raleway"/>
                          <a:cs typeface="Raleway"/>
                          <a:sym typeface="Raleway"/>
                        </a:rPr>
                        <a:t>logo</a:t>
                      </a:r>
                      <a:endParaRPr lang="en-US" sz="1100"/>
                    </a:p>
                  </a:txBody>
                  <a:tcPr marL="190500" marR="190500" marT="190500" marB="190500" anchor="ctr">
                    <a:lnL cmpd="sng" algn="ctr" cap="flat" w="38100">
                      <a:solidFill>
                        <a:srgbClr val="A8B3EE"/>
                      </a:solidFill>
                      <a:prstDash val="solid"/>
                      <a:round/>
                      <a:headEnd type="none" w="med" len="med"/>
                      <a:tailEnd type="none" w="med" len="med"/>
                    </a:lnL>
                    <a:lnR cmpd="sng" algn="ctr" cap="flat" w="38100">
                      <a:solidFill>
                        <a:srgbClr val="A8B3EE"/>
                      </a:solidFill>
                      <a:prstDash val="solid"/>
                      <a:round/>
                      <a:headEnd type="none" w="med" len="med"/>
                      <a:tailEnd type="none" w="med" len="med"/>
                    </a:lnR>
                    <a:lnT cmpd="sng" algn="ctr" cap="flat" w="38100">
                      <a:solidFill>
                        <a:srgbClr val="A8B3EE"/>
                      </a:solidFill>
                      <a:prstDash val="solid"/>
                      <a:round/>
                      <a:headEnd type="none" w="med" len="med"/>
                      <a:tailEnd type="none" w="med" len="med"/>
                    </a:lnT>
                    <a:lnB cmpd="sng" algn="ctr" cap="flat" w="38100">
                      <a:solidFill>
                        <a:srgbClr val="A8B3EE"/>
                      </a:solidFill>
                      <a:prstDash val="solid"/>
                      <a:round/>
                      <a:headEnd type="none" w="med" len="med"/>
                      <a:tailEnd type="none" w="med" len="med"/>
                    </a:lnB>
                  </a:tcPr>
                </a:tc>
              </a:tr>
              <a:tr h="737658">
                <a:tc>
                  <a:txBody>
                    <a:bodyPr anchor="t" rtlCol="false"/>
                    <a:lstStyle/>
                    <a:p>
                      <a:pPr algn="ctr">
                        <a:lnSpc>
                          <a:spcPts val="2520"/>
                        </a:lnSpc>
                        <a:defRPr/>
                      </a:pPr>
                      <a:r>
                        <a:rPr lang="en-US" sz="1800">
                          <a:solidFill>
                            <a:srgbClr val="000000"/>
                          </a:solidFill>
                          <a:latin typeface="Raleway"/>
                          <a:ea typeface="Raleway"/>
                          <a:cs typeface="Raleway"/>
                          <a:sym typeface="Raleway"/>
                        </a:rPr>
                        <a:t>Username </a:t>
                      </a:r>
                      <a:endParaRPr lang="en-US" sz="1100"/>
                    </a:p>
                  </a:txBody>
                  <a:tcPr marL="190500" marR="190500" marT="190500" marB="190500" anchor="ctr">
                    <a:lnL cmpd="sng" algn="ctr" cap="flat" w="38100">
                      <a:solidFill>
                        <a:srgbClr val="A8B3EE"/>
                      </a:solidFill>
                      <a:prstDash val="solid"/>
                      <a:round/>
                      <a:headEnd type="none" w="med" len="med"/>
                      <a:tailEnd type="none" w="med" len="med"/>
                    </a:lnL>
                    <a:lnR cmpd="sng" algn="ctr" cap="flat" w="38100">
                      <a:solidFill>
                        <a:srgbClr val="A8B3EE"/>
                      </a:solidFill>
                      <a:prstDash val="solid"/>
                      <a:round/>
                      <a:headEnd type="none" w="med" len="med"/>
                      <a:tailEnd type="none" w="med" len="med"/>
                    </a:lnR>
                    <a:lnT cmpd="sng" algn="ctr" cap="flat" w="38100">
                      <a:solidFill>
                        <a:srgbClr val="A8B3EE"/>
                      </a:solidFill>
                      <a:prstDash val="solid"/>
                      <a:round/>
                      <a:headEnd type="none" w="med" len="med"/>
                      <a:tailEnd type="none" w="med" len="med"/>
                    </a:lnT>
                    <a:lnB cmpd="sng" algn="ctr" cap="flat" w="38100">
                      <a:solidFill>
                        <a:srgbClr val="A8B3EE"/>
                      </a:solidFill>
                      <a:prstDash val="solid"/>
                      <a:round/>
                      <a:headEnd type="none" w="med" len="med"/>
                      <a:tailEnd type="none" w="med" len="med"/>
                    </a:lnB>
                  </a:tcPr>
                </a:tc>
              </a:tr>
              <a:tr h="737658">
                <a:tc>
                  <a:txBody>
                    <a:bodyPr anchor="t" rtlCol="false"/>
                    <a:lstStyle/>
                    <a:p>
                      <a:pPr algn="ctr">
                        <a:lnSpc>
                          <a:spcPts val="2520"/>
                        </a:lnSpc>
                        <a:defRPr/>
                      </a:pPr>
                      <a:r>
                        <a:rPr lang="en-US" sz="1800">
                          <a:solidFill>
                            <a:srgbClr val="000000"/>
                          </a:solidFill>
                          <a:latin typeface="Raleway"/>
                          <a:ea typeface="Raleway"/>
                          <a:cs typeface="Raleway"/>
                          <a:sym typeface="Raleway"/>
                        </a:rPr>
                        <a:t>Phone No.</a:t>
                      </a:r>
                      <a:endParaRPr lang="en-US" sz="1100"/>
                    </a:p>
                  </a:txBody>
                  <a:tcPr marL="190500" marR="190500" marT="190500" marB="190500" anchor="ctr">
                    <a:lnL cmpd="sng" algn="ctr" cap="flat" w="38100">
                      <a:solidFill>
                        <a:srgbClr val="A8B3EE"/>
                      </a:solidFill>
                      <a:prstDash val="solid"/>
                      <a:round/>
                      <a:headEnd type="none" w="med" len="med"/>
                      <a:tailEnd type="none" w="med" len="med"/>
                    </a:lnL>
                    <a:lnR cmpd="sng" algn="ctr" cap="flat" w="38100">
                      <a:solidFill>
                        <a:srgbClr val="A8B3EE"/>
                      </a:solidFill>
                      <a:prstDash val="solid"/>
                      <a:round/>
                      <a:headEnd type="none" w="med" len="med"/>
                      <a:tailEnd type="none" w="med" len="med"/>
                    </a:lnR>
                    <a:lnT cmpd="sng" algn="ctr" cap="flat" w="38100">
                      <a:solidFill>
                        <a:srgbClr val="A8B3EE"/>
                      </a:solidFill>
                      <a:prstDash val="solid"/>
                      <a:round/>
                      <a:headEnd type="none" w="med" len="med"/>
                      <a:tailEnd type="none" w="med" len="med"/>
                    </a:lnT>
                    <a:lnB cmpd="sng" algn="ctr" cap="flat" w="38100">
                      <a:solidFill>
                        <a:srgbClr val="A8B3EE"/>
                      </a:solidFill>
                      <a:prstDash val="solid"/>
                      <a:round/>
                      <a:headEnd type="none" w="med" len="med"/>
                      <a:tailEnd type="none" w="med" len="med"/>
                    </a:lnB>
                  </a:tcPr>
                </a:tc>
              </a:tr>
              <a:tr h="737658">
                <a:tc>
                  <a:txBody>
                    <a:bodyPr anchor="t" rtlCol="false"/>
                    <a:lstStyle/>
                    <a:p>
                      <a:pPr algn="ctr">
                        <a:lnSpc>
                          <a:spcPts val="2520"/>
                        </a:lnSpc>
                        <a:defRPr/>
                      </a:pPr>
                      <a:r>
                        <a:rPr lang="en-US" sz="1800">
                          <a:solidFill>
                            <a:srgbClr val="000000"/>
                          </a:solidFill>
                          <a:latin typeface="Raleway"/>
                          <a:ea typeface="Raleway"/>
                          <a:cs typeface="Raleway"/>
                          <a:sym typeface="Raleway"/>
                        </a:rPr>
                        <a:t>Mail Id</a:t>
                      </a:r>
                      <a:endParaRPr lang="en-US" sz="1100"/>
                    </a:p>
                  </a:txBody>
                  <a:tcPr marL="190500" marR="190500" marT="190500" marB="190500" anchor="ctr">
                    <a:lnL cmpd="sng" algn="ctr" cap="flat" w="38100">
                      <a:solidFill>
                        <a:srgbClr val="A8B3EE"/>
                      </a:solidFill>
                      <a:prstDash val="solid"/>
                      <a:round/>
                      <a:headEnd type="none" w="med" len="med"/>
                      <a:tailEnd type="none" w="med" len="med"/>
                    </a:lnL>
                    <a:lnR cmpd="sng" algn="ctr" cap="flat" w="38100">
                      <a:solidFill>
                        <a:srgbClr val="A8B3EE"/>
                      </a:solidFill>
                      <a:prstDash val="solid"/>
                      <a:round/>
                      <a:headEnd type="none" w="med" len="med"/>
                      <a:tailEnd type="none" w="med" len="med"/>
                    </a:lnR>
                    <a:lnT cmpd="sng" algn="ctr" cap="flat" w="38100">
                      <a:solidFill>
                        <a:srgbClr val="A8B3EE"/>
                      </a:solidFill>
                      <a:prstDash val="solid"/>
                      <a:round/>
                      <a:headEnd type="none" w="med" len="med"/>
                      <a:tailEnd type="none" w="med" len="med"/>
                    </a:lnT>
                    <a:lnB cmpd="sng" algn="ctr" cap="flat" w="38100">
                      <a:solidFill>
                        <a:srgbClr val="A8B3EE"/>
                      </a:solidFill>
                      <a:prstDash val="solid"/>
                      <a:round/>
                      <a:headEnd type="none" w="med" len="med"/>
                      <a:tailEnd type="none" w="med" len="med"/>
                    </a:lnB>
                  </a:tcPr>
                </a:tc>
              </a:tr>
              <a:tr h="737658">
                <a:tc>
                  <a:txBody>
                    <a:bodyPr anchor="t" rtlCol="false"/>
                    <a:lstStyle/>
                    <a:p>
                      <a:pPr algn="ctr">
                        <a:lnSpc>
                          <a:spcPts val="2520"/>
                        </a:lnSpc>
                        <a:defRPr/>
                      </a:pPr>
                      <a:r>
                        <a:rPr lang="en-US" sz="1800">
                          <a:solidFill>
                            <a:srgbClr val="000000"/>
                          </a:solidFill>
                          <a:latin typeface="Raleway"/>
                          <a:ea typeface="Raleway"/>
                          <a:cs typeface="Raleway"/>
                          <a:sym typeface="Raleway"/>
                        </a:rPr>
                        <a:t>Password</a:t>
                      </a:r>
                      <a:endParaRPr lang="en-US" sz="1100"/>
                    </a:p>
                  </a:txBody>
                  <a:tcPr marL="190500" marR="190500" marT="190500" marB="190500" anchor="ctr">
                    <a:lnL cmpd="sng" algn="ctr" cap="flat" w="38100">
                      <a:solidFill>
                        <a:srgbClr val="A8B3EE"/>
                      </a:solidFill>
                      <a:prstDash val="solid"/>
                      <a:round/>
                      <a:headEnd type="none" w="med" len="med"/>
                      <a:tailEnd type="none" w="med" len="med"/>
                    </a:lnL>
                    <a:lnR cmpd="sng" algn="ctr" cap="flat" w="38100">
                      <a:solidFill>
                        <a:srgbClr val="A8B3EE"/>
                      </a:solidFill>
                      <a:prstDash val="solid"/>
                      <a:round/>
                      <a:headEnd type="none" w="med" len="med"/>
                      <a:tailEnd type="none" w="med" len="med"/>
                    </a:lnR>
                    <a:lnT cmpd="sng" algn="ctr" cap="flat" w="38100">
                      <a:solidFill>
                        <a:srgbClr val="A8B3EE"/>
                      </a:solidFill>
                      <a:prstDash val="solid"/>
                      <a:round/>
                      <a:headEnd type="none" w="med" len="med"/>
                      <a:tailEnd type="none" w="med" len="med"/>
                    </a:lnT>
                    <a:lnB cmpd="sng" algn="ctr" cap="flat" w="38100">
                      <a:solidFill>
                        <a:srgbClr val="A8B3EE"/>
                      </a:solidFill>
                      <a:prstDash val="solid"/>
                      <a:round/>
                      <a:headEnd type="none" w="med" len="med"/>
                      <a:tailEnd type="none" w="med" len="med"/>
                    </a:lnB>
                  </a:tcPr>
                </a:tc>
              </a:tr>
              <a:tr h="737658">
                <a:tc>
                  <a:txBody>
                    <a:bodyPr anchor="t" rtlCol="false"/>
                    <a:lstStyle/>
                    <a:p>
                      <a:pPr algn="ctr">
                        <a:lnSpc>
                          <a:spcPts val="2520"/>
                        </a:lnSpc>
                        <a:defRPr/>
                      </a:pPr>
                      <a:r>
                        <a:rPr lang="en-US" sz="1800">
                          <a:solidFill>
                            <a:srgbClr val="000000"/>
                          </a:solidFill>
                          <a:latin typeface="Raleway"/>
                          <a:ea typeface="Raleway"/>
                          <a:cs typeface="Raleway"/>
                          <a:sym typeface="Raleway"/>
                        </a:rPr>
                        <a:t>Nature of business </a:t>
                      </a:r>
                      <a:endParaRPr lang="en-US" sz="1100"/>
                    </a:p>
                  </a:txBody>
                  <a:tcPr marL="190500" marR="190500" marT="190500" marB="190500" anchor="ctr">
                    <a:lnL cmpd="sng" algn="ctr" cap="flat" w="38100">
                      <a:solidFill>
                        <a:srgbClr val="A8B3EE"/>
                      </a:solidFill>
                      <a:prstDash val="solid"/>
                      <a:round/>
                      <a:headEnd type="none" w="med" len="med"/>
                      <a:tailEnd type="none" w="med" len="med"/>
                    </a:lnL>
                    <a:lnR cmpd="sng" algn="ctr" cap="flat" w="38100">
                      <a:solidFill>
                        <a:srgbClr val="A8B3EE"/>
                      </a:solidFill>
                      <a:prstDash val="solid"/>
                      <a:round/>
                      <a:headEnd type="none" w="med" len="med"/>
                      <a:tailEnd type="none" w="med" len="med"/>
                    </a:lnR>
                    <a:lnT cmpd="sng" algn="ctr" cap="flat" w="38100">
                      <a:solidFill>
                        <a:srgbClr val="A8B3EE"/>
                      </a:solidFill>
                      <a:prstDash val="solid"/>
                      <a:round/>
                      <a:headEnd type="none" w="med" len="med"/>
                      <a:tailEnd type="none" w="med" len="med"/>
                    </a:lnT>
                    <a:lnB cmpd="sng" algn="ctr" cap="flat" w="38100">
                      <a:solidFill>
                        <a:srgbClr val="A8B3EE"/>
                      </a:solidFill>
                      <a:prstDash val="solid"/>
                      <a:round/>
                      <a:headEnd type="none" w="med" len="med"/>
                      <a:tailEnd type="none" w="med" len="med"/>
                    </a:lnB>
                  </a:tcPr>
                </a:tc>
              </a:tr>
            </a:tbl>
          </a:graphicData>
        </a:graphic>
      </p:graphicFrame>
      <p:graphicFrame>
        <p:nvGraphicFramePr>
          <p:cNvPr name="Table 4" id="4"/>
          <p:cNvGraphicFramePr>
            <a:graphicFrameLocks noGrp="true"/>
          </p:cNvGraphicFramePr>
          <p:nvPr/>
        </p:nvGraphicFramePr>
        <p:xfrm>
          <a:off x="6812861" y="947737"/>
          <a:ext cx="3176055" cy="4438650"/>
        </p:xfrm>
        <a:graphic>
          <a:graphicData uri="http://schemas.openxmlformats.org/drawingml/2006/table">
            <a:tbl>
              <a:tblPr/>
              <a:tblGrid>
                <a:gridCol w="1369546"/>
              </a:tblGrid>
              <a:tr h="739775">
                <a:tc>
                  <a:txBody>
                    <a:bodyPr anchor="t" rtlCol="false"/>
                    <a:lstStyle/>
                    <a:p>
                      <a:pPr algn="ctr">
                        <a:lnSpc>
                          <a:spcPts val="2520"/>
                        </a:lnSpc>
                        <a:defRPr/>
                      </a:pPr>
                      <a:r>
                        <a:rPr lang="en-US" sz="1800" b="true">
                          <a:solidFill>
                            <a:srgbClr val="FFFFFF"/>
                          </a:solidFill>
                          <a:latin typeface="Raleway Bold"/>
                          <a:ea typeface="Raleway Bold"/>
                          <a:cs typeface="Raleway Bold"/>
                          <a:sym typeface="Raleway Bold"/>
                        </a:rPr>
                        <a:t>Seller_Financial info</a:t>
                      </a:r>
                      <a:r>
                        <a:rPr lang="en-US" sz="1800" b="true">
                          <a:solidFill>
                            <a:srgbClr val="FFFFFF"/>
                          </a:solidFill>
                          <a:latin typeface="Raleway Bold"/>
                          <a:ea typeface="Raleway Bold"/>
                          <a:cs typeface="Raleway Bold"/>
                          <a:sym typeface="Raleway Bold"/>
                        </a:rPr>
                        <a:t> </a:t>
                      </a:r>
                      <a:endParaRPr lang="en-US" sz="1100"/>
                    </a:p>
                  </a:txBody>
                  <a:tcPr marL="190500" marR="190500" marT="190500" marB="190500" anchor="ctr">
                    <a:lnL cmpd="sng" algn="ctr" cap="flat" w="38100">
                      <a:solidFill>
                        <a:srgbClr val="A8B3EE"/>
                      </a:solidFill>
                      <a:prstDash val="solid"/>
                      <a:round/>
                      <a:headEnd type="none" w="med" len="med"/>
                      <a:tailEnd type="none" w="med" len="med"/>
                    </a:lnL>
                    <a:lnR cmpd="sng" algn="ctr" cap="flat" w="38100">
                      <a:solidFill>
                        <a:srgbClr val="A8B3EE"/>
                      </a:solidFill>
                      <a:prstDash val="solid"/>
                      <a:round/>
                      <a:headEnd type="none" w="med" len="med"/>
                      <a:tailEnd type="none" w="med" len="med"/>
                    </a:lnR>
                    <a:lnT cmpd="sng" algn="ctr" cap="flat" w="38100">
                      <a:solidFill>
                        <a:srgbClr val="A8B3EE"/>
                      </a:solidFill>
                      <a:prstDash val="solid"/>
                      <a:round/>
                      <a:headEnd type="none" w="med" len="med"/>
                      <a:tailEnd type="none" w="med" len="med"/>
                    </a:lnT>
                    <a:lnB cmpd="sng" algn="ctr" cap="flat" w="38100">
                      <a:solidFill>
                        <a:srgbClr val="A8B3EE"/>
                      </a:solidFill>
                      <a:prstDash val="solid"/>
                      <a:round/>
                      <a:headEnd type="none" w="med" len="med"/>
                      <a:tailEnd type="none" w="med" len="med"/>
                    </a:lnB>
                    <a:solidFill>
                      <a:srgbClr val="23327D"/>
                    </a:solidFill>
                  </a:tcPr>
                </a:tc>
              </a:tr>
              <a:tr h="739775">
                <a:tc>
                  <a:txBody>
                    <a:bodyPr anchor="t" rtlCol="false"/>
                    <a:lstStyle/>
                    <a:p>
                      <a:pPr algn="ctr">
                        <a:lnSpc>
                          <a:spcPts val="2520"/>
                        </a:lnSpc>
                        <a:defRPr/>
                      </a:pPr>
                      <a:r>
                        <a:rPr lang="en-US" sz="1800">
                          <a:solidFill>
                            <a:srgbClr val="000000"/>
                          </a:solidFill>
                          <a:latin typeface="Raleway"/>
                          <a:ea typeface="Raleway"/>
                          <a:cs typeface="Raleway"/>
                          <a:sym typeface="Raleway"/>
                        </a:rPr>
                        <a:t>Seller_id(fk)</a:t>
                      </a:r>
                      <a:endParaRPr lang="en-US" sz="1100"/>
                    </a:p>
                  </a:txBody>
                  <a:tcPr marL="190500" marR="190500" marT="190500" marB="190500" anchor="ctr">
                    <a:lnL cmpd="sng" algn="ctr" cap="flat" w="38100">
                      <a:solidFill>
                        <a:srgbClr val="A8B3EE"/>
                      </a:solidFill>
                      <a:prstDash val="solid"/>
                      <a:round/>
                      <a:headEnd type="none" w="med" len="med"/>
                      <a:tailEnd type="none" w="med" len="med"/>
                    </a:lnL>
                    <a:lnR cmpd="sng" algn="ctr" cap="flat" w="38100">
                      <a:solidFill>
                        <a:srgbClr val="A8B3EE"/>
                      </a:solidFill>
                      <a:prstDash val="solid"/>
                      <a:round/>
                      <a:headEnd type="none" w="med" len="med"/>
                      <a:tailEnd type="none" w="med" len="med"/>
                    </a:lnR>
                    <a:lnT cmpd="sng" algn="ctr" cap="flat" w="38100">
                      <a:solidFill>
                        <a:srgbClr val="A8B3EE"/>
                      </a:solidFill>
                      <a:prstDash val="solid"/>
                      <a:round/>
                      <a:headEnd type="none" w="med" len="med"/>
                      <a:tailEnd type="none" w="med" len="med"/>
                    </a:lnT>
                    <a:lnB cmpd="sng" algn="ctr" cap="flat" w="38100">
                      <a:solidFill>
                        <a:srgbClr val="A8B3EE"/>
                      </a:solidFill>
                      <a:prstDash val="solid"/>
                      <a:round/>
                      <a:headEnd type="none" w="med" len="med"/>
                      <a:tailEnd type="none" w="med" len="med"/>
                    </a:lnB>
                  </a:tcPr>
                </a:tc>
              </a:tr>
              <a:tr h="739775">
                <a:tc>
                  <a:txBody>
                    <a:bodyPr anchor="t" rtlCol="false"/>
                    <a:lstStyle/>
                    <a:p>
                      <a:pPr algn="ctr">
                        <a:lnSpc>
                          <a:spcPts val="2520"/>
                        </a:lnSpc>
                        <a:defRPr/>
                      </a:pPr>
                      <a:r>
                        <a:rPr lang="en-US" sz="1800">
                          <a:solidFill>
                            <a:srgbClr val="000000"/>
                          </a:solidFill>
                          <a:latin typeface="Raleway"/>
                          <a:ea typeface="Raleway"/>
                          <a:cs typeface="Raleway"/>
                          <a:sym typeface="Raleway"/>
                        </a:rPr>
                        <a:t>id</a:t>
                      </a:r>
                      <a:endParaRPr lang="en-US" sz="1100"/>
                    </a:p>
                  </a:txBody>
                  <a:tcPr marL="190500" marR="190500" marT="190500" marB="190500" anchor="ctr">
                    <a:lnL cmpd="sng" algn="ctr" cap="flat" w="38100">
                      <a:solidFill>
                        <a:srgbClr val="A8B3EE"/>
                      </a:solidFill>
                      <a:prstDash val="solid"/>
                      <a:round/>
                      <a:headEnd type="none" w="med" len="med"/>
                      <a:tailEnd type="none" w="med" len="med"/>
                    </a:lnL>
                    <a:lnR cmpd="sng" algn="ctr" cap="flat" w="38100">
                      <a:solidFill>
                        <a:srgbClr val="A8B3EE"/>
                      </a:solidFill>
                      <a:prstDash val="solid"/>
                      <a:round/>
                      <a:headEnd type="none" w="med" len="med"/>
                      <a:tailEnd type="none" w="med" len="med"/>
                    </a:lnR>
                    <a:lnT cmpd="sng" algn="ctr" cap="flat" w="38100">
                      <a:solidFill>
                        <a:srgbClr val="A8B3EE"/>
                      </a:solidFill>
                      <a:prstDash val="solid"/>
                      <a:round/>
                      <a:headEnd type="none" w="med" len="med"/>
                      <a:tailEnd type="none" w="med" len="med"/>
                    </a:lnT>
                    <a:lnB cmpd="sng" algn="ctr" cap="flat" w="38100">
                      <a:solidFill>
                        <a:srgbClr val="A8B3EE"/>
                      </a:solidFill>
                      <a:prstDash val="solid"/>
                      <a:round/>
                      <a:headEnd type="none" w="med" len="med"/>
                      <a:tailEnd type="none" w="med" len="med"/>
                    </a:lnB>
                  </a:tcPr>
                </a:tc>
              </a:tr>
              <a:tr h="739775">
                <a:tc>
                  <a:txBody>
                    <a:bodyPr anchor="t" rtlCol="false"/>
                    <a:lstStyle/>
                    <a:p>
                      <a:pPr algn="ctr">
                        <a:lnSpc>
                          <a:spcPts val="2520"/>
                        </a:lnSpc>
                        <a:defRPr/>
                      </a:pPr>
                      <a:r>
                        <a:rPr lang="en-US" sz="1800">
                          <a:solidFill>
                            <a:srgbClr val="000000"/>
                          </a:solidFill>
                          <a:latin typeface="Raleway"/>
                          <a:ea typeface="Raleway"/>
                          <a:cs typeface="Raleway"/>
                          <a:sym typeface="Raleway"/>
                        </a:rPr>
                        <a:t>GSTIN</a:t>
                      </a:r>
                      <a:endParaRPr lang="en-US" sz="1100"/>
                    </a:p>
                  </a:txBody>
                  <a:tcPr marL="190500" marR="190500" marT="190500" marB="190500" anchor="ctr">
                    <a:lnL cmpd="sng" algn="ctr" cap="flat" w="38100">
                      <a:solidFill>
                        <a:srgbClr val="A8B3EE"/>
                      </a:solidFill>
                      <a:prstDash val="solid"/>
                      <a:round/>
                      <a:headEnd type="none" w="med" len="med"/>
                      <a:tailEnd type="none" w="med" len="med"/>
                    </a:lnL>
                    <a:lnR cmpd="sng" algn="ctr" cap="flat" w="38100">
                      <a:solidFill>
                        <a:srgbClr val="A8B3EE"/>
                      </a:solidFill>
                      <a:prstDash val="solid"/>
                      <a:round/>
                      <a:headEnd type="none" w="med" len="med"/>
                      <a:tailEnd type="none" w="med" len="med"/>
                    </a:lnR>
                    <a:lnT cmpd="sng" algn="ctr" cap="flat" w="38100">
                      <a:solidFill>
                        <a:srgbClr val="A8B3EE"/>
                      </a:solidFill>
                      <a:prstDash val="solid"/>
                      <a:round/>
                      <a:headEnd type="none" w="med" len="med"/>
                      <a:tailEnd type="none" w="med" len="med"/>
                    </a:lnT>
                    <a:lnB cmpd="sng" algn="ctr" cap="flat" w="38100">
                      <a:solidFill>
                        <a:srgbClr val="A8B3EE"/>
                      </a:solidFill>
                      <a:prstDash val="solid"/>
                      <a:round/>
                      <a:headEnd type="none" w="med" len="med"/>
                      <a:tailEnd type="none" w="med" len="med"/>
                    </a:lnB>
                  </a:tcPr>
                </a:tc>
              </a:tr>
              <a:tr h="739775">
                <a:tc>
                  <a:txBody>
                    <a:bodyPr anchor="t" rtlCol="false"/>
                    <a:lstStyle/>
                    <a:p>
                      <a:pPr algn="ctr">
                        <a:lnSpc>
                          <a:spcPts val="2520"/>
                        </a:lnSpc>
                        <a:defRPr/>
                      </a:pPr>
                      <a:r>
                        <a:rPr lang="en-US" sz="1800">
                          <a:solidFill>
                            <a:srgbClr val="000000"/>
                          </a:solidFill>
                          <a:latin typeface="Raleway"/>
                          <a:ea typeface="Raleway"/>
                          <a:cs typeface="Raleway"/>
                          <a:sym typeface="Raleway"/>
                        </a:rPr>
                        <a:t>Current_Exchange ratio </a:t>
                      </a:r>
                      <a:endParaRPr lang="en-US" sz="1100"/>
                    </a:p>
                  </a:txBody>
                  <a:tcPr marL="190500" marR="190500" marT="190500" marB="190500" anchor="ctr">
                    <a:lnL cmpd="sng" algn="ctr" cap="flat" w="38100">
                      <a:solidFill>
                        <a:srgbClr val="A8B3EE"/>
                      </a:solidFill>
                      <a:prstDash val="solid"/>
                      <a:round/>
                      <a:headEnd type="none" w="med" len="med"/>
                      <a:tailEnd type="none" w="med" len="med"/>
                    </a:lnL>
                    <a:lnR cmpd="sng" algn="ctr" cap="flat" w="38100">
                      <a:solidFill>
                        <a:srgbClr val="A8B3EE"/>
                      </a:solidFill>
                      <a:prstDash val="solid"/>
                      <a:round/>
                      <a:headEnd type="none" w="med" len="med"/>
                      <a:tailEnd type="none" w="med" len="med"/>
                    </a:lnR>
                    <a:lnT cmpd="sng" algn="ctr" cap="flat" w="38100">
                      <a:solidFill>
                        <a:srgbClr val="A8B3EE"/>
                      </a:solidFill>
                      <a:prstDash val="solid"/>
                      <a:round/>
                      <a:headEnd type="none" w="med" len="med"/>
                      <a:tailEnd type="none" w="med" len="med"/>
                    </a:lnT>
                    <a:lnB cmpd="sng" algn="ctr" cap="flat" w="38100">
                      <a:solidFill>
                        <a:srgbClr val="A8B3EE"/>
                      </a:solidFill>
                      <a:prstDash val="solid"/>
                      <a:round/>
                      <a:headEnd type="none" w="med" len="med"/>
                      <a:tailEnd type="none" w="med" len="med"/>
                    </a:lnB>
                  </a:tcPr>
                </a:tc>
              </a:tr>
              <a:tr h="739775">
                <a:tc>
                  <a:txBody>
                    <a:bodyPr anchor="t" rtlCol="false"/>
                    <a:lstStyle/>
                    <a:p>
                      <a:pPr algn="ctr">
                        <a:lnSpc>
                          <a:spcPts val="2520"/>
                        </a:lnSpc>
                        <a:defRPr/>
                      </a:pPr>
                      <a:r>
                        <a:rPr lang="en-US" sz="1800">
                          <a:solidFill>
                            <a:srgbClr val="000000"/>
                          </a:solidFill>
                          <a:latin typeface="Raleway"/>
                          <a:ea typeface="Raleway"/>
                          <a:cs typeface="Raleway"/>
                          <a:sym typeface="Raleway"/>
                        </a:rPr>
                        <a:t>Billing Address</a:t>
                      </a:r>
                      <a:endParaRPr lang="en-US" sz="1100"/>
                    </a:p>
                  </a:txBody>
                  <a:tcPr marL="190500" marR="190500" marT="190500" marB="190500" anchor="ctr">
                    <a:lnL cmpd="sng" algn="ctr" cap="flat" w="38100">
                      <a:solidFill>
                        <a:srgbClr val="A8B3EE"/>
                      </a:solidFill>
                      <a:prstDash val="solid"/>
                      <a:round/>
                      <a:headEnd type="none" w="med" len="med"/>
                      <a:tailEnd type="none" w="med" len="med"/>
                    </a:lnL>
                    <a:lnR cmpd="sng" algn="ctr" cap="flat" w="38100">
                      <a:solidFill>
                        <a:srgbClr val="A8B3EE"/>
                      </a:solidFill>
                      <a:prstDash val="solid"/>
                      <a:round/>
                      <a:headEnd type="none" w="med" len="med"/>
                      <a:tailEnd type="none" w="med" len="med"/>
                    </a:lnR>
                    <a:lnT cmpd="sng" algn="ctr" cap="flat" w="38100">
                      <a:solidFill>
                        <a:srgbClr val="A8B3EE"/>
                      </a:solidFill>
                      <a:prstDash val="solid"/>
                      <a:round/>
                      <a:headEnd type="none" w="med" len="med"/>
                      <a:tailEnd type="none" w="med" len="med"/>
                    </a:lnT>
                    <a:lnB cmpd="sng" algn="ctr" cap="flat" w="38100">
                      <a:solidFill>
                        <a:srgbClr val="A8B3EE"/>
                      </a:solidFill>
                      <a:prstDash val="solid"/>
                      <a:round/>
                      <a:headEnd type="none" w="med" len="med"/>
                      <a:tailEnd type="none" w="med" len="med"/>
                    </a:lnB>
                  </a:tcPr>
                </a:tc>
              </a:tr>
            </a:tbl>
          </a:graphicData>
        </a:graphic>
      </p:graphicFrame>
      <p:graphicFrame>
        <p:nvGraphicFramePr>
          <p:cNvPr name="Table 5" id="5"/>
          <p:cNvGraphicFramePr>
            <a:graphicFrameLocks noGrp="true"/>
          </p:cNvGraphicFramePr>
          <p:nvPr/>
        </p:nvGraphicFramePr>
        <p:xfrm>
          <a:off x="10179416" y="947738"/>
          <a:ext cx="3176055" cy="4438650"/>
        </p:xfrm>
        <a:graphic>
          <a:graphicData uri="http://schemas.openxmlformats.org/drawingml/2006/table">
            <a:tbl>
              <a:tblPr/>
              <a:tblGrid>
                <a:gridCol w="1369546"/>
              </a:tblGrid>
              <a:tr h="739775">
                <a:tc>
                  <a:txBody>
                    <a:bodyPr anchor="t" rtlCol="false"/>
                    <a:lstStyle/>
                    <a:p>
                      <a:pPr algn="ctr">
                        <a:lnSpc>
                          <a:spcPts val="2520"/>
                        </a:lnSpc>
                        <a:defRPr/>
                      </a:pPr>
                      <a:r>
                        <a:rPr lang="en-US" sz="1800" b="true">
                          <a:solidFill>
                            <a:srgbClr val="FFFFFF"/>
                          </a:solidFill>
                          <a:latin typeface="Raleway Bold"/>
                          <a:ea typeface="Raleway Bold"/>
                          <a:cs typeface="Raleway Bold"/>
                          <a:sym typeface="Raleway Bold"/>
                        </a:rPr>
                        <a:t>Exchange Table</a:t>
                      </a:r>
                      <a:endParaRPr lang="en-US" sz="1100"/>
                    </a:p>
                  </a:txBody>
                  <a:tcPr marL="190500" marR="190500" marT="190500" marB="190500" anchor="ctr">
                    <a:lnL cmpd="sng" algn="ctr" cap="flat" w="38100">
                      <a:solidFill>
                        <a:srgbClr val="A8B3EE"/>
                      </a:solidFill>
                      <a:prstDash val="solid"/>
                      <a:round/>
                      <a:headEnd type="none" w="med" len="med"/>
                      <a:tailEnd type="none" w="med" len="med"/>
                    </a:lnL>
                    <a:lnR cmpd="sng" algn="ctr" cap="flat" w="38100">
                      <a:solidFill>
                        <a:srgbClr val="A8B3EE"/>
                      </a:solidFill>
                      <a:prstDash val="solid"/>
                      <a:round/>
                      <a:headEnd type="none" w="med" len="med"/>
                      <a:tailEnd type="none" w="med" len="med"/>
                    </a:lnR>
                    <a:lnT cmpd="sng" algn="ctr" cap="flat" w="38100">
                      <a:solidFill>
                        <a:srgbClr val="A8B3EE"/>
                      </a:solidFill>
                      <a:prstDash val="solid"/>
                      <a:round/>
                      <a:headEnd type="none" w="med" len="med"/>
                      <a:tailEnd type="none" w="med" len="med"/>
                    </a:lnT>
                    <a:lnB cmpd="sng" algn="ctr" cap="flat" w="38100">
                      <a:solidFill>
                        <a:srgbClr val="A8B3EE"/>
                      </a:solidFill>
                      <a:prstDash val="solid"/>
                      <a:round/>
                      <a:headEnd type="none" w="med" len="med"/>
                      <a:tailEnd type="none" w="med" len="med"/>
                    </a:lnB>
                    <a:solidFill>
                      <a:srgbClr val="23327D"/>
                    </a:solidFill>
                  </a:tcPr>
                </a:tc>
              </a:tr>
              <a:tr h="739775">
                <a:tc>
                  <a:txBody>
                    <a:bodyPr anchor="t" rtlCol="false"/>
                    <a:lstStyle/>
                    <a:p>
                      <a:pPr algn="ctr">
                        <a:lnSpc>
                          <a:spcPts val="2520"/>
                        </a:lnSpc>
                        <a:defRPr/>
                      </a:pPr>
                      <a:r>
                        <a:rPr lang="en-US" sz="1800">
                          <a:solidFill>
                            <a:srgbClr val="000000"/>
                          </a:solidFill>
                          <a:latin typeface="Raleway"/>
                          <a:ea typeface="Raleway"/>
                          <a:cs typeface="Raleway"/>
                          <a:sym typeface="Raleway"/>
                        </a:rPr>
                        <a:t>id</a:t>
                      </a:r>
                      <a:endParaRPr lang="en-US" sz="1100"/>
                    </a:p>
                  </a:txBody>
                  <a:tcPr marL="190500" marR="190500" marT="190500" marB="190500" anchor="ctr">
                    <a:lnL cmpd="sng" algn="ctr" cap="flat" w="38100">
                      <a:solidFill>
                        <a:srgbClr val="A8B3EE"/>
                      </a:solidFill>
                      <a:prstDash val="solid"/>
                      <a:round/>
                      <a:headEnd type="none" w="med" len="med"/>
                      <a:tailEnd type="none" w="med" len="med"/>
                    </a:lnL>
                    <a:lnR cmpd="sng" algn="ctr" cap="flat" w="38100">
                      <a:solidFill>
                        <a:srgbClr val="A8B3EE"/>
                      </a:solidFill>
                      <a:prstDash val="solid"/>
                      <a:round/>
                      <a:headEnd type="none" w="med" len="med"/>
                      <a:tailEnd type="none" w="med" len="med"/>
                    </a:lnR>
                    <a:lnT cmpd="sng" algn="ctr" cap="flat" w="38100">
                      <a:solidFill>
                        <a:srgbClr val="A8B3EE"/>
                      </a:solidFill>
                      <a:prstDash val="solid"/>
                      <a:round/>
                      <a:headEnd type="none" w="med" len="med"/>
                      <a:tailEnd type="none" w="med" len="med"/>
                    </a:lnT>
                    <a:lnB cmpd="sng" algn="ctr" cap="flat" w="38100">
                      <a:solidFill>
                        <a:srgbClr val="A8B3EE"/>
                      </a:solidFill>
                      <a:prstDash val="solid"/>
                      <a:round/>
                      <a:headEnd type="none" w="med" len="med"/>
                      <a:tailEnd type="none" w="med" len="med"/>
                    </a:lnB>
                  </a:tcPr>
                </a:tc>
              </a:tr>
              <a:tr h="739775">
                <a:tc>
                  <a:txBody>
                    <a:bodyPr anchor="t" rtlCol="false"/>
                    <a:lstStyle/>
                    <a:p>
                      <a:pPr algn="ctr">
                        <a:lnSpc>
                          <a:spcPts val="2520"/>
                        </a:lnSpc>
                        <a:defRPr/>
                      </a:pPr>
                      <a:r>
                        <a:rPr lang="en-US" sz="1800">
                          <a:solidFill>
                            <a:srgbClr val="000000"/>
                          </a:solidFill>
                          <a:latin typeface="Raleway"/>
                          <a:ea typeface="Raleway"/>
                          <a:cs typeface="Raleway"/>
                          <a:sym typeface="Raleway"/>
                        </a:rPr>
                        <a:t>Seller_id</a:t>
                      </a:r>
                      <a:endParaRPr lang="en-US" sz="1100"/>
                    </a:p>
                  </a:txBody>
                  <a:tcPr marL="190500" marR="190500" marT="190500" marB="190500" anchor="ctr">
                    <a:lnL cmpd="sng" algn="ctr" cap="flat" w="38100">
                      <a:solidFill>
                        <a:srgbClr val="A8B3EE"/>
                      </a:solidFill>
                      <a:prstDash val="solid"/>
                      <a:round/>
                      <a:headEnd type="none" w="med" len="med"/>
                      <a:tailEnd type="none" w="med" len="med"/>
                    </a:lnL>
                    <a:lnR cmpd="sng" algn="ctr" cap="flat" w="38100">
                      <a:solidFill>
                        <a:srgbClr val="A8B3EE"/>
                      </a:solidFill>
                      <a:prstDash val="solid"/>
                      <a:round/>
                      <a:headEnd type="none" w="med" len="med"/>
                      <a:tailEnd type="none" w="med" len="med"/>
                    </a:lnR>
                    <a:lnT cmpd="sng" algn="ctr" cap="flat" w="38100">
                      <a:solidFill>
                        <a:srgbClr val="A8B3EE"/>
                      </a:solidFill>
                      <a:prstDash val="solid"/>
                      <a:round/>
                      <a:headEnd type="none" w="med" len="med"/>
                      <a:tailEnd type="none" w="med" len="med"/>
                    </a:lnT>
                    <a:lnB cmpd="sng" algn="ctr" cap="flat" w="38100">
                      <a:solidFill>
                        <a:srgbClr val="A8B3EE"/>
                      </a:solidFill>
                      <a:prstDash val="solid"/>
                      <a:round/>
                      <a:headEnd type="none" w="med" len="med"/>
                      <a:tailEnd type="none" w="med" len="med"/>
                    </a:lnB>
                  </a:tcPr>
                </a:tc>
              </a:tr>
              <a:tr h="739775">
                <a:tc>
                  <a:txBody>
                    <a:bodyPr anchor="t" rtlCol="false"/>
                    <a:lstStyle/>
                    <a:p>
                      <a:pPr algn="ctr">
                        <a:lnSpc>
                          <a:spcPts val="2520"/>
                        </a:lnSpc>
                        <a:defRPr/>
                      </a:pPr>
                      <a:r>
                        <a:rPr lang="en-US" sz="1800">
                          <a:solidFill>
                            <a:srgbClr val="000000"/>
                          </a:solidFill>
                          <a:latin typeface="Raleway"/>
                          <a:ea typeface="Raleway"/>
                          <a:cs typeface="Raleway"/>
                          <a:sym typeface="Raleway"/>
                        </a:rPr>
                        <a:t>Exchnage ratio</a:t>
                      </a:r>
                      <a:endParaRPr lang="en-US" sz="1100"/>
                    </a:p>
                  </a:txBody>
                  <a:tcPr marL="190500" marR="190500" marT="190500" marB="190500" anchor="ctr">
                    <a:lnL cmpd="sng" algn="ctr" cap="flat" w="38100">
                      <a:solidFill>
                        <a:srgbClr val="A8B3EE"/>
                      </a:solidFill>
                      <a:prstDash val="solid"/>
                      <a:round/>
                      <a:headEnd type="none" w="med" len="med"/>
                      <a:tailEnd type="none" w="med" len="med"/>
                    </a:lnL>
                    <a:lnR cmpd="sng" algn="ctr" cap="flat" w="38100">
                      <a:solidFill>
                        <a:srgbClr val="A8B3EE"/>
                      </a:solidFill>
                      <a:prstDash val="solid"/>
                      <a:round/>
                      <a:headEnd type="none" w="med" len="med"/>
                      <a:tailEnd type="none" w="med" len="med"/>
                    </a:lnR>
                    <a:lnT cmpd="sng" algn="ctr" cap="flat" w="38100">
                      <a:solidFill>
                        <a:srgbClr val="A8B3EE"/>
                      </a:solidFill>
                      <a:prstDash val="solid"/>
                      <a:round/>
                      <a:headEnd type="none" w="med" len="med"/>
                      <a:tailEnd type="none" w="med" len="med"/>
                    </a:lnT>
                    <a:lnB cmpd="sng" algn="ctr" cap="flat" w="38100">
                      <a:solidFill>
                        <a:srgbClr val="A8B3EE"/>
                      </a:solidFill>
                      <a:prstDash val="solid"/>
                      <a:round/>
                      <a:headEnd type="none" w="med" len="med"/>
                      <a:tailEnd type="none" w="med" len="med"/>
                    </a:lnB>
                  </a:tcPr>
                </a:tc>
              </a:tr>
              <a:tr h="739775">
                <a:tc>
                  <a:txBody>
                    <a:bodyPr anchor="t" rtlCol="false"/>
                    <a:lstStyle/>
                    <a:p>
                      <a:pPr algn="ctr">
                        <a:lnSpc>
                          <a:spcPts val="2520"/>
                        </a:lnSpc>
                        <a:defRPr/>
                      </a:pPr>
                      <a:r>
                        <a:rPr lang="en-US" sz="1800">
                          <a:solidFill>
                            <a:srgbClr val="000000"/>
                          </a:solidFill>
                          <a:latin typeface="Raleway"/>
                          <a:ea typeface="Raleway"/>
                          <a:cs typeface="Raleway"/>
                          <a:sym typeface="Raleway"/>
                        </a:rPr>
                        <a:t>created_at  </a:t>
                      </a:r>
                      <a:endParaRPr lang="en-US" sz="1100"/>
                    </a:p>
                  </a:txBody>
                  <a:tcPr marL="190500" marR="190500" marT="190500" marB="190500" anchor="ctr">
                    <a:lnL cmpd="sng" algn="ctr" cap="flat" w="38100">
                      <a:solidFill>
                        <a:srgbClr val="A8B3EE"/>
                      </a:solidFill>
                      <a:prstDash val="solid"/>
                      <a:round/>
                      <a:headEnd type="none" w="med" len="med"/>
                      <a:tailEnd type="none" w="med" len="med"/>
                    </a:lnL>
                    <a:lnR cmpd="sng" algn="ctr" cap="flat" w="38100">
                      <a:solidFill>
                        <a:srgbClr val="A8B3EE"/>
                      </a:solidFill>
                      <a:prstDash val="solid"/>
                      <a:round/>
                      <a:headEnd type="none" w="med" len="med"/>
                      <a:tailEnd type="none" w="med" len="med"/>
                    </a:lnR>
                    <a:lnT cmpd="sng" algn="ctr" cap="flat" w="38100">
                      <a:solidFill>
                        <a:srgbClr val="A8B3EE"/>
                      </a:solidFill>
                      <a:prstDash val="solid"/>
                      <a:round/>
                      <a:headEnd type="none" w="med" len="med"/>
                      <a:tailEnd type="none" w="med" len="med"/>
                    </a:lnT>
                    <a:lnB cmpd="sng" algn="ctr" cap="flat" w="38100">
                      <a:solidFill>
                        <a:srgbClr val="A8B3EE"/>
                      </a:solidFill>
                      <a:prstDash val="solid"/>
                      <a:round/>
                      <a:headEnd type="none" w="med" len="med"/>
                      <a:tailEnd type="none" w="med" len="med"/>
                    </a:lnB>
                  </a:tcPr>
                </a:tc>
              </a:tr>
              <a:tr h="739775">
                <a:tc>
                  <a:txBody>
                    <a:bodyPr anchor="t" rtlCol="false"/>
                    <a:lstStyle/>
                    <a:p>
                      <a:pPr algn="ctr">
                        <a:lnSpc>
                          <a:spcPts val="2520"/>
                        </a:lnSpc>
                        <a:defRPr/>
                      </a:pPr>
                      <a:r>
                        <a:rPr lang="en-US" sz="1800">
                          <a:solidFill>
                            <a:srgbClr val="000000"/>
                          </a:solidFill>
                          <a:latin typeface="Raleway"/>
                          <a:ea typeface="Raleway"/>
                          <a:cs typeface="Raleway"/>
                          <a:sym typeface="Raleway"/>
                        </a:rPr>
                        <a:t>Updated_at </a:t>
                      </a:r>
                      <a:endParaRPr lang="en-US" sz="1100"/>
                    </a:p>
                  </a:txBody>
                  <a:tcPr marL="190500" marR="190500" marT="190500" marB="190500" anchor="ctr">
                    <a:lnL cmpd="sng" algn="ctr" cap="flat" w="38100">
                      <a:solidFill>
                        <a:srgbClr val="A8B3EE"/>
                      </a:solidFill>
                      <a:prstDash val="solid"/>
                      <a:round/>
                      <a:headEnd type="none" w="med" len="med"/>
                      <a:tailEnd type="none" w="med" len="med"/>
                    </a:lnL>
                    <a:lnR cmpd="sng" algn="ctr" cap="flat" w="38100">
                      <a:solidFill>
                        <a:srgbClr val="A8B3EE"/>
                      </a:solidFill>
                      <a:prstDash val="solid"/>
                      <a:round/>
                      <a:headEnd type="none" w="med" len="med"/>
                      <a:tailEnd type="none" w="med" len="med"/>
                    </a:lnR>
                    <a:lnT cmpd="sng" algn="ctr" cap="flat" w="38100">
                      <a:solidFill>
                        <a:srgbClr val="A8B3EE"/>
                      </a:solidFill>
                      <a:prstDash val="solid"/>
                      <a:round/>
                      <a:headEnd type="none" w="med" len="med"/>
                      <a:tailEnd type="none" w="med" len="med"/>
                    </a:lnT>
                    <a:lnB cmpd="sng" algn="ctr" cap="flat" w="38100">
                      <a:solidFill>
                        <a:srgbClr val="A8B3EE"/>
                      </a:solidFill>
                      <a:prstDash val="solid"/>
                      <a:round/>
                      <a:headEnd type="none" w="med" len="med"/>
                      <a:tailEnd type="none" w="med" len="med"/>
                    </a:lnB>
                  </a:tcPr>
                </a:tc>
              </a:tr>
            </a:tbl>
          </a:graphicData>
        </a:graphic>
      </p:graphicFrame>
      <p:graphicFrame>
        <p:nvGraphicFramePr>
          <p:cNvPr name="Table 6" id="6"/>
          <p:cNvGraphicFramePr>
            <a:graphicFrameLocks noGrp="true"/>
          </p:cNvGraphicFramePr>
          <p:nvPr/>
        </p:nvGraphicFramePr>
        <p:xfrm>
          <a:off x="13733542" y="947737"/>
          <a:ext cx="3525758" cy="5905500"/>
        </p:xfrm>
        <a:graphic>
          <a:graphicData uri="http://schemas.openxmlformats.org/drawingml/2006/table">
            <a:tbl>
              <a:tblPr/>
              <a:tblGrid>
                <a:gridCol w="1689772"/>
              </a:tblGrid>
              <a:tr h="738188">
                <a:tc>
                  <a:txBody>
                    <a:bodyPr anchor="t" rtlCol="false"/>
                    <a:lstStyle/>
                    <a:p>
                      <a:pPr algn="ctr">
                        <a:lnSpc>
                          <a:spcPts val="2520"/>
                        </a:lnSpc>
                        <a:defRPr/>
                      </a:pPr>
                      <a:r>
                        <a:rPr lang="en-US" sz="1800" b="true">
                          <a:solidFill>
                            <a:srgbClr val="FFFFFF"/>
                          </a:solidFill>
                          <a:latin typeface="Raleway Bold"/>
                          <a:ea typeface="Raleway Bold"/>
                          <a:cs typeface="Raleway Bold"/>
                          <a:sym typeface="Raleway Bold"/>
                        </a:rPr>
                        <a:t>Bank Acoount details </a:t>
                      </a:r>
                      <a:endParaRPr lang="en-US" sz="1100"/>
                    </a:p>
                  </a:txBody>
                  <a:tcPr marL="190500" marR="190500" marT="190500" marB="190500" anchor="ctr">
                    <a:lnL cmpd="sng" algn="ctr" cap="flat" w="38100">
                      <a:solidFill>
                        <a:srgbClr val="A8B3EE"/>
                      </a:solidFill>
                      <a:prstDash val="solid"/>
                      <a:round/>
                      <a:headEnd type="none" w="med" len="med"/>
                      <a:tailEnd type="none" w="med" len="med"/>
                    </a:lnL>
                    <a:lnR cmpd="sng" algn="ctr" cap="flat" w="38100">
                      <a:solidFill>
                        <a:srgbClr val="A8B3EE"/>
                      </a:solidFill>
                      <a:prstDash val="solid"/>
                      <a:round/>
                      <a:headEnd type="none" w="med" len="med"/>
                      <a:tailEnd type="none" w="med" len="med"/>
                    </a:lnR>
                    <a:lnT cmpd="sng" algn="ctr" cap="flat" w="38100">
                      <a:solidFill>
                        <a:srgbClr val="A8B3EE"/>
                      </a:solidFill>
                      <a:prstDash val="solid"/>
                      <a:round/>
                      <a:headEnd type="none" w="med" len="med"/>
                      <a:tailEnd type="none" w="med" len="med"/>
                    </a:lnT>
                    <a:lnB cmpd="sng" algn="ctr" cap="flat" w="38100">
                      <a:solidFill>
                        <a:srgbClr val="A8B3EE"/>
                      </a:solidFill>
                      <a:prstDash val="solid"/>
                      <a:round/>
                      <a:headEnd type="none" w="med" len="med"/>
                      <a:tailEnd type="none" w="med" len="med"/>
                    </a:lnB>
                    <a:solidFill>
                      <a:srgbClr val="23327D"/>
                    </a:solidFill>
                  </a:tcPr>
                </a:tc>
              </a:tr>
              <a:tr h="738188">
                <a:tc>
                  <a:txBody>
                    <a:bodyPr anchor="t" rtlCol="false"/>
                    <a:lstStyle/>
                    <a:p>
                      <a:pPr algn="ctr">
                        <a:lnSpc>
                          <a:spcPts val="2520"/>
                        </a:lnSpc>
                        <a:defRPr/>
                      </a:pPr>
                      <a:r>
                        <a:rPr lang="en-US" sz="1800">
                          <a:solidFill>
                            <a:srgbClr val="000000"/>
                          </a:solidFill>
                          <a:latin typeface="Raleway"/>
                          <a:ea typeface="Raleway"/>
                          <a:cs typeface="Raleway"/>
                          <a:sym typeface="Raleway"/>
                        </a:rPr>
                        <a:t>id</a:t>
                      </a:r>
                      <a:endParaRPr lang="en-US" sz="1100"/>
                    </a:p>
                  </a:txBody>
                  <a:tcPr marL="190500" marR="190500" marT="190500" marB="190500" anchor="ctr">
                    <a:lnL cmpd="sng" algn="ctr" cap="flat" w="38100">
                      <a:solidFill>
                        <a:srgbClr val="A8B3EE"/>
                      </a:solidFill>
                      <a:prstDash val="solid"/>
                      <a:round/>
                      <a:headEnd type="none" w="med" len="med"/>
                      <a:tailEnd type="none" w="med" len="med"/>
                    </a:lnL>
                    <a:lnR cmpd="sng" algn="ctr" cap="flat" w="38100">
                      <a:solidFill>
                        <a:srgbClr val="A8B3EE"/>
                      </a:solidFill>
                      <a:prstDash val="solid"/>
                      <a:round/>
                      <a:headEnd type="none" w="med" len="med"/>
                      <a:tailEnd type="none" w="med" len="med"/>
                    </a:lnR>
                    <a:lnT cmpd="sng" algn="ctr" cap="flat" w="38100">
                      <a:solidFill>
                        <a:srgbClr val="A8B3EE"/>
                      </a:solidFill>
                      <a:prstDash val="solid"/>
                      <a:round/>
                      <a:headEnd type="none" w="med" len="med"/>
                      <a:tailEnd type="none" w="med" len="med"/>
                    </a:lnT>
                    <a:lnB cmpd="sng" algn="ctr" cap="flat" w="38100">
                      <a:solidFill>
                        <a:srgbClr val="A8B3EE"/>
                      </a:solidFill>
                      <a:prstDash val="solid"/>
                      <a:round/>
                      <a:headEnd type="none" w="med" len="med"/>
                      <a:tailEnd type="none" w="med" len="med"/>
                    </a:lnB>
                  </a:tcPr>
                </a:tc>
              </a:tr>
              <a:tr h="738188">
                <a:tc>
                  <a:txBody>
                    <a:bodyPr anchor="t" rtlCol="false"/>
                    <a:lstStyle/>
                    <a:p>
                      <a:pPr algn="ctr">
                        <a:lnSpc>
                          <a:spcPts val="2520"/>
                        </a:lnSpc>
                        <a:defRPr/>
                      </a:pPr>
                      <a:r>
                        <a:rPr lang="en-US" sz="1800">
                          <a:solidFill>
                            <a:srgbClr val="000000"/>
                          </a:solidFill>
                          <a:latin typeface="Raleway"/>
                          <a:ea typeface="Raleway"/>
                          <a:cs typeface="Raleway"/>
                          <a:sym typeface="Raleway"/>
                        </a:rPr>
                        <a:t>seller_id</a:t>
                      </a:r>
                      <a:endParaRPr lang="en-US" sz="1100"/>
                    </a:p>
                  </a:txBody>
                  <a:tcPr marL="190500" marR="190500" marT="190500" marB="190500" anchor="ctr">
                    <a:lnL cmpd="sng" algn="ctr" cap="flat" w="38100">
                      <a:solidFill>
                        <a:srgbClr val="A8B3EE"/>
                      </a:solidFill>
                      <a:prstDash val="solid"/>
                      <a:round/>
                      <a:headEnd type="none" w="med" len="med"/>
                      <a:tailEnd type="none" w="med" len="med"/>
                    </a:lnL>
                    <a:lnR cmpd="sng" algn="ctr" cap="flat" w="38100">
                      <a:solidFill>
                        <a:srgbClr val="A8B3EE"/>
                      </a:solidFill>
                      <a:prstDash val="solid"/>
                      <a:round/>
                      <a:headEnd type="none" w="med" len="med"/>
                      <a:tailEnd type="none" w="med" len="med"/>
                    </a:lnR>
                    <a:lnT cmpd="sng" algn="ctr" cap="flat" w="38100">
                      <a:solidFill>
                        <a:srgbClr val="A8B3EE"/>
                      </a:solidFill>
                      <a:prstDash val="solid"/>
                      <a:round/>
                      <a:headEnd type="none" w="med" len="med"/>
                      <a:tailEnd type="none" w="med" len="med"/>
                    </a:lnT>
                    <a:lnB cmpd="sng" algn="ctr" cap="flat" w="38100">
                      <a:solidFill>
                        <a:srgbClr val="A8B3EE"/>
                      </a:solidFill>
                      <a:prstDash val="solid"/>
                      <a:round/>
                      <a:headEnd type="none" w="med" len="med"/>
                      <a:tailEnd type="none" w="med" len="med"/>
                    </a:lnB>
                  </a:tcPr>
                </a:tc>
              </a:tr>
              <a:tr h="738188">
                <a:tc>
                  <a:txBody>
                    <a:bodyPr anchor="t" rtlCol="false"/>
                    <a:lstStyle/>
                    <a:p>
                      <a:pPr algn="ctr">
                        <a:lnSpc>
                          <a:spcPts val="2520"/>
                        </a:lnSpc>
                        <a:defRPr/>
                      </a:pPr>
                      <a:r>
                        <a:rPr lang="en-US" sz="1800">
                          <a:solidFill>
                            <a:srgbClr val="000000"/>
                          </a:solidFill>
                          <a:latin typeface="Raleway"/>
                          <a:ea typeface="Raleway"/>
                          <a:cs typeface="Raleway"/>
                          <a:sym typeface="Raleway"/>
                        </a:rPr>
                        <a:t>Account_nO</a:t>
                      </a:r>
                      <a:endParaRPr lang="en-US" sz="1100"/>
                    </a:p>
                  </a:txBody>
                  <a:tcPr marL="190500" marR="190500" marT="190500" marB="190500" anchor="ctr">
                    <a:lnL cmpd="sng" algn="ctr" cap="flat" w="38100">
                      <a:solidFill>
                        <a:srgbClr val="A8B3EE"/>
                      </a:solidFill>
                      <a:prstDash val="solid"/>
                      <a:round/>
                      <a:headEnd type="none" w="med" len="med"/>
                      <a:tailEnd type="none" w="med" len="med"/>
                    </a:lnL>
                    <a:lnR cmpd="sng" algn="ctr" cap="flat" w="38100">
                      <a:solidFill>
                        <a:srgbClr val="A8B3EE"/>
                      </a:solidFill>
                      <a:prstDash val="solid"/>
                      <a:round/>
                      <a:headEnd type="none" w="med" len="med"/>
                      <a:tailEnd type="none" w="med" len="med"/>
                    </a:lnR>
                    <a:lnT cmpd="sng" algn="ctr" cap="flat" w="38100">
                      <a:solidFill>
                        <a:srgbClr val="A8B3EE"/>
                      </a:solidFill>
                      <a:prstDash val="solid"/>
                      <a:round/>
                      <a:headEnd type="none" w="med" len="med"/>
                      <a:tailEnd type="none" w="med" len="med"/>
                    </a:lnT>
                    <a:lnB cmpd="sng" algn="ctr" cap="flat" w="38100">
                      <a:solidFill>
                        <a:srgbClr val="A8B3EE"/>
                      </a:solidFill>
                      <a:prstDash val="solid"/>
                      <a:round/>
                      <a:headEnd type="none" w="med" len="med"/>
                      <a:tailEnd type="none" w="med" len="med"/>
                    </a:lnB>
                  </a:tcPr>
                </a:tc>
              </a:tr>
              <a:tr h="738188">
                <a:tc>
                  <a:txBody>
                    <a:bodyPr anchor="t" rtlCol="false"/>
                    <a:lstStyle/>
                    <a:p>
                      <a:pPr algn="ctr">
                        <a:lnSpc>
                          <a:spcPts val="2520"/>
                        </a:lnSpc>
                        <a:defRPr/>
                      </a:pPr>
                      <a:r>
                        <a:rPr lang="en-US" sz="1800">
                          <a:solidFill>
                            <a:srgbClr val="000000"/>
                          </a:solidFill>
                          <a:latin typeface="Raleway"/>
                          <a:ea typeface="Raleway"/>
                          <a:cs typeface="Raleway"/>
                          <a:sym typeface="Raleway"/>
                        </a:rPr>
                        <a:t>Name of the bank </a:t>
                      </a:r>
                      <a:endParaRPr lang="en-US" sz="1100"/>
                    </a:p>
                  </a:txBody>
                  <a:tcPr marL="190500" marR="190500" marT="190500" marB="190500" anchor="ctr">
                    <a:lnL cmpd="sng" algn="ctr" cap="flat" w="38100">
                      <a:solidFill>
                        <a:srgbClr val="A8B3EE"/>
                      </a:solidFill>
                      <a:prstDash val="solid"/>
                      <a:round/>
                      <a:headEnd type="none" w="med" len="med"/>
                      <a:tailEnd type="none" w="med" len="med"/>
                    </a:lnL>
                    <a:lnR cmpd="sng" algn="ctr" cap="flat" w="38100">
                      <a:solidFill>
                        <a:srgbClr val="A8B3EE"/>
                      </a:solidFill>
                      <a:prstDash val="solid"/>
                      <a:round/>
                      <a:headEnd type="none" w="med" len="med"/>
                      <a:tailEnd type="none" w="med" len="med"/>
                    </a:lnR>
                    <a:lnT cmpd="sng" algn="ctr" cap="flat" w="38100">
                      <a:solidFill>
                        <a:srgbClr val="A8B3EE"/>
                      </a:solidFill>
                      <a:prstDash val="solid"/>
                      <a:round/>
                      <a:headEnd type="none" w="med" len="med"/>
                      <a:tailEnd type="none" w="med" len="med"/>
                    </a:lnT>
                    <a:lnB cmpd="sng" algn="ctr" cap="flat" w="38100">
                      <a:solidFill>
                        <a:srgbClr val="A8B3EE"/>
                      </a:solidFill>
                      <a:prstDash val="solid"/>
                      <a:round/>
                      <a:headEnd type="none" w="med" len="med"/>
                      <a:tailEnd type="none" w="med" len="med"/>
                    </a:lnB>
                  </a:tcPr>
                </a:tc>
              </a:tr>
              <a:tr h="738188">
                <a:tc>
                  <a:txBody>
                    <a:bodyPr anchor="t" rtlCol="false"/>
                    <a:lstStyle/>
                    <a:p>
                      <a:pPr algn="ctr">
                        <a:lnSpc>
                          <a:spcPts val="2520"/>
                        </a:lnSpc>
                        <a:defRPr/>
                      </a:pPr>
                      <a:r>
                        <a:rPr lang="en-US" sz="1800">
                          <a:solidFill>
                            <a:srgbClr val="000000"/>
                          </a:solidFill>
                          <a:latin typeface="Raleway"/>
                          <a:ea typeface="Raleway"/>
                          <a:cs typeface="Raleway"/>
                          <a:sym typeface="Raleway"/>
                        </a:rPr>
                        <a:t>IFSC </a:t>
                      </a:r>
                      <a:endParaRPr lang="en-US" sz="1100"/>
                    </a:p>
                  </a:txBody>
                  <a:tcPr marL="190500" marR="190500" marT="190500" marB="190500" anchor="ctr">
                    <a:lnL cmpd="sng" algn="ctr" cap="flat" w="38100">
                      <a:solidFill>
                        <a:srgbClr val="A8B3EE"/>
                      </a:solidFill>
                      <a:prstDash val="solid"/>
                      <a:round/>
                      <a:headEnd type="none" w="med" len="med"/>
                      <a:tailEnd type="none" w="med" len="med"/>
                    </a:lnL>
                    <a:lnR cmpd="sng" algn="ctr" cap="flat" w="38100">
                      <a:solidFill>
                        <a:srgbClr val="A8B3EE"/>
                      </a:solidFill>
                      <a:prstDash val="solid"/>
                      <a:round/>
                      <a:headEnd type="none" w="med" len="med"/>
                      <a:tailEnd type="none" w="med" len="med"/>
                    </a:lnR>
                    <a:lnT cmpd="sng" algn="ctr" cap="flat" w="38100">
                      <a:solidFill>
                        <a:srgbClr val="A8B3EE"/>
                      </a:solidFill>
                      <a:prstDash val="solid"/>
                      <a:round/>
                      <a:headEnd type="none" w="med" len="med"/>
                      <a:tailEnd type="none" w="med" len="med"/>
                    </a:lnT>
                    <a:lnB cmpd="sng" algn="ctr" cap="flat" w="38100">
                      <a:solidFill>
                        <a:srgbClr val="A8B3EE"/>
                      </a:solidFill>
                      <a:prstDash val="solid"/>
                      <a:round/>
                      <a:headEnd type="none" w="med" len="med"/>
                      <a:tailEnd type="none" w="med" len="med"/>
                    </a:lnB>
                  </a:tcPr>
                </a:tc>
              </a:tr>
              <a:tr h="738188">
                <a:tc>
                  <a:txBody>
                    <a:bodyPr anchor="t" rtlCol="false"/>
                    <a:lstStyle/>
                    <a:p>
                      <a:pPr algn="ctr">
                        <a:lnSpc>
                          <a:spcPts val="2520"/>
                        </a:lnSpc>
                        <a:defRPr/>
                      </a:pPr>
                      <a:r>
                        <a:rPr lang="en-US" sz="1800">
                          <a:solidFill>
                            <a:srgbClr val="000000"/>
                          </a:solidFill>
                          <a:latin typeface="Raleway"/>
                          <a:ea typeface="Raleway"/>
                          <a:cs typeface="Raleway"/>
                          <a:sym typeface="Raleway"/>
                        </a:rPr>
                        <a:t>Account holder name </a:t>
                      </a:r>
                      <a:endParaRPr lang="en-US" sz="1100"/>
                    </a:p>
                  </a:txBody>
                  <a:tcPr marL="190500" marR="190500" marT="190500" marB="190500" anchor="ctr">
                    <a:lnL cmpd="sng" algn="ctr" cap="flat" w="38100">
                      <a:solidFill>
                        <a:srgbClr val="A8B3EE"/>
                      </a:solidFill>
                      <a:prstDash val="solid"/>
                      <a:round/>
                      <a:headEnd type="none" w="med" len="med"/>
                      <a:tailEnd type="none" w="med" len="med"/>
                    </a:lnL>
                    <a:lnR cmpd="sng" algn="ctr" cap="flat" w="38100">
                      <a:solidFill>
                        <a:srgbClr val="A8B3EE"/>
                      </a:solidFill>
                      <a:prstDash val="solid"/>
                      <a:round/>
                      <a:headEnd type="none" w="med" len="med"/>
                      <a:tailEnd type="none" w="med" len="med"/>
                    </a:lnR>
                    <a:lnT cmpd="sng" algn="ctr" cap="flat" w="38100">
                      <a:solidFill>
                        <a:srgbClr val="A8B3EE"/>
                      </a:solidFill>
                      <a:prstDash val="solid"/>
                      <a:round/>
                      <a:headEnd type="none" w="med" len="med"/>
                      <a:tailEnd type="none" w="med" len="med"/>
                    </a:lnT>
                    <a:lnB cmpd="sng" algn="ctr" cap="flat" w="38100">
                      <a:solidFill>
                        <a:srgbClr val="A8B3EE"/>
                      </a:solidFill>
                      <a:prstDash val="solid"/>
                      <a:round/>
                      <a:headEnd type="none" w="med" len="med"/>
                      <a:tailEnd type="none" w="med" len="med"/>
                    </a:lnB>
                  </a:tcPr>
                </a:tc>
              </a:tr>
              <a:tr h="738188">
                <a:tc>
                  <a:txBody>
                    <a:bodyPr anchor="t" rtlCol="false"/>
                    <a:lstStyle/>
                    <a:p>
                      <a:pPr algn="ctr">
                        <a:lnSpc>
                          <a:spcPts val="2520"/>
                        </a:lnSpc>
                        <a:defRPr/>
                      </a:pPr>
                      <a:r>
                        <a:rPr lang="en-US" sz="1800">
                          <a:solidFill>
                            <a:srgbClr val="000000"/>
                          </a:solidFill>
                          <a:latin typeface="Raleway"/>
                          <a:ea typeface="Raleway"/>
                          <a:cs typeface="Raleway"/>
                          <a:sym typeface="Raleway"/>
                        </a:rPr>
                        <a:t>Managed_by </a:t>
                      </a:r>
                      <a:endParaRPr lang="en-US" sz="1100"/>
                    </a:p>
                  </a:txBody>
                  <a:tcPr marL="190500" marR="190500" marT="190500" marB="190500" anchor="ctr">
                    <a:lnL cmpd="sng" algn="ctr" cap="flat" w="38100">
                      <a:solidFill>
                        <a:srgbClr val="A8B3EE"/>
                      </a:solidFill>
                      <a:prstDash val="solid"/>
                      <a:round/>
                      <a:headEnd type="none" w="med" len="med"/>
                      <a:tailEnd type="none" w="med" len="med"/>
                    </a:lnL>
                    <a:lnR cmpd="sng" algn="ctr" cap="flat" w="38100">
                      <a:solidFill>
                        <a:srgbClr val="A8B3EE"/>
                      </a:solidFill>
                      <a:prstDash val="solid"/>
                      <a:round/>
                      <a:headEnd type="none" w="med" len="med"/>
                      <a:tailEnd type="none" w="med" len="med"/>
                    </a:lnR>
                    <a:lnT cmpd="sng" algn="ctr" cap="flat" w="38100">
                      <a:solidFill>
                        <a:srgbClr val="A8B3EE"/>
                      </a:solidFill>
                      <a:prstDash val="solid"/>
                      <a:round/>
                      <a:headEnd type="none" w="med" len="med"/>
                      <a:tailEnd type="none" w="med" len="med"/>
                    </a:lnT>
                    <a:lnB cmpd="sng" algn="ctr" cap="flat" w="38100">
                      <a:solidFill>
                        <a:srgbClr val="A8B3EE"/>
                      </a:solidFill>
                      <a:prstDash val="solid"/>
                      <a:round/>
                      <a:headEnd type="none" w="med" len="med"/>
                      <a:tailEnd type="none" w="med" len="med"/>
                    </a:lnB>
                  </a:tcPr>
                </a:tc>
              </a:tr>
            </a:tbl>
          </a:graphicData>
        </a:graphic>
      </p:graphicFrame>
    </p:spTree>
  </p:cSld>
  <p:clrMapOvr>
    <a:masterClrMapping/>
  </p:clrMapOvr>
</p:sld>
</file>

<file path=ppt/slides/slide1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aphicFrame>
        <p:nvGraphicFramePr>
          <p:cNvPr name="Table 2" id="2"/>
          <p:cNvGraphicFramePr>
            <a:graphicFrameLocks noGrp="true"/>
          </p:cNvGraphicFramePr>
          <p:nvPr/>
        </p:nvGraphicFramePr>
        <p:xfrm>
          <a:off x="936301" y="659104"/>
          <a:ext cx="1581318" cy="2670726"/>
        </p:xfrm>
        <a:graphic>
          <a:graphicData uri="http://schemas.openxmlformats.org/drawingml/2006/table">
            <a:tbl>
              <a:tblPr/>
              <a:tblGrid>
                <a:gridCol w="757870"/>
              </a:tblGrid>
              <a:tr h="333841">
                <a:tc>
                  <a:txBody>
                    <a:bodyPr anchor="t" rtlCol="false"/>
                    <a:lstStyle/>
                    <a:p>
                      <a:pPr algn="ctr">
                        <a:lnSpc>
                          <a:spcPts val="1687"/>
                        </a:lnSpc>
                        <a:defRPr/>
                      </a:pPr>
                      <a:r>
                        <a:rPr lang="en-US" sz="1205" b="true">
                          <a:solidFill>
                            <a:srgbClr val="FFFFFF"/>
                          </a:solidFill>
                          <a:latin typeface="Raleway Bold"/>
                          <a:ea typeface="Raleway Bold"/>
                          <a:cs typeface="Raleway Bold"/>
                          <a:sym typeface="Raleway Bold"/>
                        </a:rPr>
                        <a:t>Customer table</a:t>
                      </a:r>
                      <a:endParaRPr lang="en-US" sz="1100"/>
                    </a:p>
                  </a:txBody>
                  <a:tcPr marL="127579" marR="127579" marT="127579" marB="127579" anchor="ctr">
                    <a:lnL cmpd="sng" algn="ctr" cap="flat" w="17088">
                      <a:solidFill>
                        <a:srgbClr val="A8B3EE"/>
                      </a:solidFill>
                      <a:prstDash val="solid"/>
                      <a:round/>
                      <a:headEnd type="none" w="med" len="med"/>
                      <a:tailEnd type="none" w="med" len="med"/>
                    </a:lnL>
                    <a:lnR cmpd="sng" algn="ctr" cap="flat" w="17088">
                      <a:solidFill>
                        <a:srgbClr val="A8B3EE"/>
                      </a:solidFill>
                      <a:prstDash val="solid"/>
                      <a:round/>
                      <a:headEnd type="none" w="med" len="med"/>
                      <a:tailEnd type="none" w="med" len="med"/>
                    </a:lnR>
                    <a:lnT cmpd="sng" algn="ctr" cap="flat" w="17088">
                      <a:solidFill>
                        <a:srgbClr val="A8B3EE"/>
                      </a:solidFill>
                      <a:prstDash val="solid"/>
                      <a:round/>
                      <a:headEnd type="none" w="med" len="med"/>
                      <a:tailEnd type="none" w="med" len="med"/>
                    </a:lnT>
                    <a:lnB cmpd="sng" algn="ctr" cap="flat" w="17088">
                      <a:solidFill>
                        <a:srgbClr val="A8B3EE"/>
                      </a:solidFill>
                      <a:prstDash val="solid"/>
                      <a:round/>
                      <a:headEnd type="none" w="med" len="med"/>
                      <a:tailEnd type="none" w="med" len="med"/>
                    </a:lnB>
                    <a:solidFill>
                      <a:srgbClr val="F26805"/>
                    </a:solidFill>
                  </a:tcPr>
                </a:tc>
              </a:tr>
              <a:tr h="333841">
                <a:tc>
                  <a:txBody>
                    <a:bodyPr anchor="t" rtlCol="false"/>
                    <a:lstStyle/>
                    <a:p>
                      <a:pPr algn="ctr">
                        <a:lnSpc>
                          <a:spcPts val="1687"/>
                        </a:lnSpc>
                        <a:defRPr/>
                      </a:pPr>
                      <a:r>
                        <a:rPr lang="en-US" sz="1205">
                          <a:solidFill>
                            <a:srgbClr val="000000"/>
                          </a:solidFill>
                          <a:latin typeface="Raleway"/>
                          <a:ea typeface="Raleway"/>
                          <a:cs typeface="Raleway"/>
                          <a:sym typeface="Raleway"/>
                        </a:rPr>
                        <a:t>Customer_Id</a:t>
                      </a:r>
                      <a:endParaRPr lang="en-US" sz="1100"/>
                    </a:p>
                  </a:txBody>
                  <a:tcPr marL="127579" marR="127579" marT="127579" marB="127579" anchor="ctr">
                    <a:lnL cmpd="sng" algn="ctr" cap="flat" w="17088">
                      <a:solidFill>
                        <a:srgbClr val="A8B3EE"/>
                      </a:solidFill>
                      <a:prstDash val="solid"/>
                      <a:round/>
                      <a:headEnd type="none" w="med" len="med"/>
                      <a:tailEnd type="none" w="med" len="med"/>
                    </a:lnL>
                    <a:lnR cmpd="sng" algn="ctr" cap="flat" w="17088">
                      <a:solidFill>
                        <a:srgbClr val="A8B3EE"/>
                      </a:solidFill>
                      <a:prstDash val="solid"/>
                      <a:round/>
                      <a:headEnd type="none" w="med" len="med"/>
                      <a:tailEnd type="none" w="med" len="med"/>
                    </a:lnR>
                    <a:lnT cmpd="sng" algn="ctr" cap="flat" w="17088">
                      <a:solidFill>
                        <a:srgbClr val="A8B3EE"/>
                      </a:solidFill>
                      <a:prstDash val="solid"/>
                      <a:round/>
                      <a:headEnd type="none" w="med" len="med"/>
                      <a:tailEnd type="none" w="med" len="med"/>
                    </a:lnT>
                    <a:lnB cmpd="sng" algn="ctr" cap="flat" w="17088">
                      <a:solidFill>
                        <a:srgbClr val="A8B3EE"/>
                      </a:solidFill>
                      <a:prstDash val="solid"/>
                      <a:round/>
                      <a:headEnd type="none" w="med" len="med"/>
                      <a:tailEnd type="none" w="med" len="med"/>
                    </a:lnB>
                  </a:tcPr>
                </a:tc>
              </a:tr>
              <a:tr h="333841">
                <a:tc>
                  <a:txBody>
                    <a:bodyPr anchor="t" rtlCol="false"/>
                    <a:lstStyle/>
                    <a:p>
                      <a:pPr algn="ctr">
                        <a:lnSpc>
                          <a:spcPts val="1687"/>
                        </a:lnSpc>
                        <a:defRPr/>
                      </a:pPr>
                      <a:r>
                        <a:rPr lang="en-US" sz="1205">
                          <a:solidFill>
                            <a:srgbClr val="000000"/>
                          </a:solidFill>
                          <a:latin typeface="Raleway"/>
                          <a:ea typeface="Raleway"/>
                          <a:cs typeface="Raleway"/>
                          <a:sym typeface="Raleway"/>
                        </a:rPr>
                        <a:t>Aadhar_No</a:t>
                      </a:r>
                      <a:endParaRPr lang="en-US" sz="1100"/>
                    </a:p>
                  </a:txBody>
                  <a:tcPr marL="127579" marR="127579" marT="127579" marB="127579" anchor="ctr">
                    <a:lnL cmpd="sng" algn="ctr" cap="flat" w="17088">
                      <a:solidFill>
                        <a:srgbClr val="A8B3EE"/>
                      </a:solidFill>
                      <a:prstDash val="solid"/>
                      <a:round/>
                      <a:headEnd type="none" w="med" len="med"/>
                      <a:tailEnd type="none" w="med" len="med"/>
                    </a:lnL>
                    <a:lnR cmpd="sng" algn="ctr" cap="flat" w="17088">
                      <a:solidFill>
                        <a:srgbClr val="A8B3EE"/>
                      </a:solidFill>
                      <a:prstDash val="solid"/>
                      <a:round/>
                      <a:headEnd type="none" w="med" len="med"/>
                      <a:tailEnd type="none" w="med" len="med"/>
                    </a:lnR>
                    <a:lnT cmpd="sng" algn="ctr" cap="flat" w="17088">
                      <a:solidFill>
                        <a:srgbClr val="A8B3EE"/>
                      </a:solidFill>
                      <a:prstDash val="solid"/>
                      <a:round/>
                      <a:headEnd type="none" w="med" len="med"/>
                      <a:tailEnd type="none" w="med" len="med"/>
                    </a:lnT>
                    <a:lnB cmpd="sng" algn="ctr" cap="flat" w="17088">
                      <a:solidFill>
                        <a:srgbClr val="A8B3EE"/>
                      </a:solidFill>
                      <a:prstDash val="solid"/>
                      <a:round/>
                      <a:headEnd type="none" w="med" len="med"/>
                      <a:tailEnd type="none" w="med" len="med"/>
                    </a:lnB>
                  </a:tcPr>
                </a:tc>
              </a:tr>
              <a:tr h="333841">
                <a:tc>
                  <a:txBody>
                    <a:bodyPr anchor="t" rtlCol="false"/>
                    <a:lstStyle/>
                    <a:p>
                      <a:pPr algn="ctr">
                        <a:lnSpc>
                          <a:spcPts val="1687"/>
                        </a:lnSpc>
                        <a:defRPr/>
                      </a:pPr>
                      <a:r>
                        <a:rPr lang="en-US" sz="1205">
                          <a:solidFill>
                            <a:srgbClr val="000000"/>
                          </a:solidFill>
                          <a:latin typeface="Raleway"/>
                          <a:ea typeface="Raleway"/>
                          <a:cs typeface="Raleway"/>
                          <a:sym typeface="Raleway"/>
                        </a:rPr>
                        <a:t>Password</a:t>
                      </a:r>
                      <a:endParaRPr lang="en-US" sz="1100"/>
                    </a:p>
                  </a:txBody>
                  <a:tcPr marL="127579" marR="127579" marT="127579" marB="127579" anchor="ctr">
                    <a:lnL cmpd="sng" algn="ctr" cap="flat" w="17088">
                      <a:solidFill>
                        <a:srgbClr val="A8B3EE"/>
                      </a:solidFill>
                      <a:prstDash val="solid"/>
                      <a:round/>
                      <a:headEnd type="none" w="med" len="med"/>
                      <a:tailEnd type="none" w="med" len="med"/>
                    </a:lnL>
                    <a:lnR cmpd="sng" algn="ctr" cap="flat" w="17088">
                      <a:solidFill>
                        <a:srgbClr val="A8B3EE"/>
                      </a:solidFill>
                      <a:prstDash val="solid"/>
                      <a:round/>
                      <a:headEnd type="none" w="med" len="med"/>
                      <a:tailEnd type="none" w="med" len="med"/>
                    </a:lnR>
                    <a:lnT cmpd="sng" algn="ctr" cap="flat" w="17088">
                      <a:solidFill>
                        <a:srgbClr val="A8B3EE"/>
                      </a:solidFill>
                      <a:prstDash val="solid"/>
                      <a:round/>
                      <a:headEnd type="none" w="med" len="med"/>
                      <a:tailEnd type="none" w="med" len="med"/>
                    </a:lnT>
                    <a:lnB cmpd="sng" algn="ctr" cap="flat" w="17088">
                      <a:solidFill>
                        <a:srgbClr val="A8B3EE"/>
                      </a:solidFill>
                      <a:prstDash val="solid"/>
                      <a:round/>
                      <a:headEnd type="none" w="med" len="med"/>
                      <a:tailEnd type="none" w="med" len="med"/>
                    </a:lnB>
                  </a:tcPr>
                </a:tc>
              </a:tr>
              <a:tr h="333841">
                <a:tc>
                  <a:txBody>
                    <a:bodyPr anchor="t" rtlCol="false"/>
                    <a:lstStyle/>
                    <a:p>
                      <a:pPr algn="ctr">
                        <a:lnSpc>
                          <a:spcPts val="1687"/>
                        </a:lnSpc>
                        <a:defRPr/>
                      </a:pPr>
                      <a:r>
                        <a:rPr lang="en-US" sz="1205">
                          <a:solidFill>
                            <a:srgbClr val="000000"/>
                          </a:solidFill>
                          <a:latin typeface="Raleway"/>
                          <a:ea typeface="Raleway"/>
                          <a:cs typeface="Raleway"/>
                          <a:sym typeface="Raleway"/>
                        </a:rPr>
                        <a:t>Username </a:t>
                      </a:r>
                      <a:endParaRPr lang="en-US" sz="1100"/>
                    </a:p>
                  </a:txBody>
                  <a:tcPr marL="127579" marR="127579" marT="127579" marB="127579" anchor="ctr">
                    <a:lnL cmpd="sng" algn="ctr" cap="flat" w="17088">
                      <a:solidFill>
                        <a:srgbClr val="A8B3EE"/>
                      </a:solidFill>
                      <a:prstDash val="solid"/>
                      <a:round/>
                      <a:headEnd type="none" w="med" len="med"/>
                      <a:tailEnd type="none" w="med" len="med"/>
                    </a:lnL>
                    <a:lnR cmpd="sng" algn="ctr" cap="flat" w="17088">
                      <a:solidFill>
                        <a:srgbClr val="A8B3EE"/>
                      </a:solidFill>
                      <a:prstDash val="solid"/>
                      <a:round/>
                      <a:headEnd type="none" w="med" len="med"/>
                      <a:tailEnd type="none" w="med" len="med"/>
                    </a:lnR>
                    <a:lnT cmpd="sng" algn="ctr" cap="flat" w="17088">
                      <a:solidFill>
                        <a:srgbClr val="A8B3EE"/>
                      </a:solidFill>
                      <a:prstDash val="solid"/>
                      <a:round/>
                      <a:headEnd type="none" w="med" len="med"/>
                      <a:tailEnd type="none" w="med" len="med"/>
                    </a:lnT>
                    <a:lnB cmpd="sng" algn="ctr" cap="flat" w="17088">
                      <a:solidFill>
                        <a:srgbClr val="A8B3EE"/>
                      </a:solidFill>
                      <a:prstDash val="solid"/>
                      <a:round/>
                      <a:headEnd type="none" w="med" len="med"/>
                      <a:tailEnd type="none" w="med" len="med"/>
                    </a:lnB>
                  </a:tcPr>
                </a:tc>
              </a:tr>
              <a:tr h="333841">
                <a:tc>
                  <a:txBody>
                    <a:bodyPr anchor="t" rtlCol="false"/>
                    <a:lstStyle/>
                    <a:p>
                      <a:pPr algn="ctr">
                        <a:lnSpc>
                          <a:spcPts val="1687"/>
                        </a:lnSpc>
                        <a:defRPr/>
                      </a:pPr>
                      <a:r>
                        <a:rPr lang="en-US" sz="1205">
                          <a:solidFill>
                            <a:srgbClr val="000000"/>
                          </a:solidFill>
                          <a:latin typeface="Raleway"/>
                          <a:ea typeface="Raleway"/>
                          <a:cs typeface="Raleway"/>
                          <a:sym typeface="Raleway"/>
                        </a:rPr>
                        <a:t>Phone No.</a:t>
                      </a:r>
                      <a:endParaRPr lang="en-US" sz="1100"/>
                    </a:p>
                  </a:txBody>
                  <a:tcPr marL="127579" marR="127579" marT="127579" marB="127579" anchor="ctr">
                    <a:lnL cmpd="sng" algn="ctr" cap="flat" w="17088">
                      <a:solidFill>
                        <a:srgbClr val="A8B3EE"/>
                      </a:solidFill>
                      <a:prstDash val="solid"/>
                      <a:round/>
                      <a:headEnd type="none" w="med" len="med"/>
                      <a:tailEnd type="none" w="med" len="med"/>
                    </a:lnL>
                    <a:lnR cmpd="sng" algn="ctr" cap="flat" w="17088">
                      <a:solidFill>
                        <a:srgbClr val="A8B3EE"/>
                      </a:solidFill>
                      <a:prstDash val="solid"/>
                      <a:round/>
                      <a:headEnd type="none" w="med" len="med"/>
                      <a:tailEnd type="none" w="med" len="med"/>
                    </a:lnR>
                    <a:lnT cmpd="sng" algn="ctr" cap="flat" w="17088">
                      <a:solidFill>
                        <a:srgbClr val="A8B3EE"/>
                      </a:solidFill>
                      <a:prstDash val="solid"/>
                      <a:round/>
                      <a:headEnd type="none" w="med" len="med"/>
                      <a:tailEnd type="none" w="med" len="med"/>
                    </a:lnT>
                    <a:lnB cmpd="sng" algn="ctr" cap="flat" w="17088">
                      <a:solidFill>
                        <a:srgbClr val="A8B3EE"/>
                      </a:solidFill>
                      <a:prstDash val="solid"/>
                      <a:round/>
                      <a:headEnd type="none" w="med" len="med"/>
                      <a:tailEnd type="none" w="med" len="med"/>
                    </a:lnB>
                  </a:tcPr>
                </a:tc>
              </a:tr>
              <a:tr h="333841">
                <a:tc>
                  <a:txBody>
                    <a:bodyPr anchor="t" rtlCol="false"/>
                    <a:lstStyle/>
                    <a:p>
                      <a:pPr algn="ctr">
                        <a:lnSpc>
                          <a:spcPts val="1687"/>
                        </a:lnSpc>
                        <a:defRPr/>
                      </a:pPr>
                      <a:r>
                        <a:rPr lang="en-US" sz="1205">
                          <a:solidFill>
                            <a:srgbClr val="000000"/>
                          </a:solidFill>
                          <a:latin typeface="Raleway"/>
                          <a:ea typeface="Raleway"/>
                          <a:cs typeface="Raleway"/>
                          <a:sym typeface="Raleway"/>
                        </a:rPr>
                        <a:t>DOB</a:t>
                      </a:r>
                      <a:endParaRPr lang="en-US" sz="1100"/>
                    </a:p>
                  </a:txBody>
                  <a:tcPr marL="127579" marR="127579" marT="127579" marB="127579" anchor="ctr">
                    <a:lnL cmpd="sng" algn="ctr" cap="flat" w="17088">
                      <a:solidFill>
                        <a:srgbClr val="A8B3EE"/>
                      </a:solidFill>
                      <a:prstDash val="solid"/>
                      <a:round/>
                      <a:headEnd type="none" w="med" len="med"/>
                      <a:tailEnd type="none" w="med" len="med"/>
                    </a:lnL>
                    <a:lnR cmpd="sng" algn="ctr" cap="flat" w="17088">
                      <a:solidFill>
                        <a:srgbClr val="A8B3EE"/>
                      </a:solidFill>
                      <a:prstDash val="solid"/>
                      <a:round/>
                      <a:headEnd type="none" w="med" len="med"/>
                      <a:tailEnd type="none" w="med" len="med"/>
                    </a:lnR>
                    <a:lnT cmpd="sng" algn="ctr" cap="flat" w="17088">
                      <a:solidFill>
                        <a:srgbClr val="A8B3EE"/>
                      </a:solidFill>
                      <a:prstDash val="solid"/>
                      <a:round/>
                      <a:headEnd type="none" w="med" len="med"/>
                      <a:tailEnd type="none" w="med" len="med"/>
                    </a:lnT>
                    <a:lnB cmpd="sng" algn="ctr" cap="flat" w="17088">
                      <a:solidFill>
                        <a:srgbClr val="A8B3EE"/>
                      </a:solidFill>
                      <a:prstDash val="solid"/>
                      <a:round/>
                      <a:headEnd type="none" w="med" len="med"/>
                      <a:tailEnd type="none" w="med" len="med"/>
                    </a:lnB>
                  </a:tcPr>
                </a:tc>
              </a:tr>
              <a:tr h="333841">
                <a:tc>
                  <a:txBody>
                    <a:bodyPr anchor="t" rtlCol="false"/>
                    <a:lstStyle/>
                    <a:p>
                      <a:pPr algn="ctr">
                        <a:lnSpc>
                          <a:spcPts val="1687"/>
                        </a:lnSpc>
                        <a:defRPr/>
                      </a:pPr>
                      <a:r>
                        <a:rPr lang="en-US" sz="1205">
                          <a:solidFill>
                            <a:srgbClr val="000000"/>
                          </a:solidFill>
                          <a:latin typeface="Raleway"/>
                          <a:ea typeface="Raleway"/>
                          <a:cs typeface="Raleway"/>
                          <a:sym typeface="Raleway"/>
                        </a:rPr>
                        <a:t>Mail Id</a:t>
                      </a:r>
                      <a:endParaRPr lang="en-US" sz="1100"/>
                    </a:p>
                  </a:txBody>
                  <a:tcPr marL="127579" marR="127579" marT="127579" marB="127579" anchor="ctr">
                    <a:lnL cmpd="sng" algn="ctr" cap="flat" w="17088">
                      <a:solidFill>
                        <a:srgbClr val="A8B3EE"/>
                      </a:solidFill>
                      <a:prstDash val="solid"/>
                      <a:round/>
                      <a:headEnd type="none" w="med" len="med"/>
                      <a:tailEnd type="none" w="med" len="med"/>
                    </a:lnL>
                    <a:lnR cmpd="sng" algn="ctr" cap="flat" w="17088">
                      <a:solidFill>
                        <a:srgbClr val="A8B3EE"/>
                      </a:solidFill>
                      <a:prstDash val="solid"/>
                      <a:round/>
                      <a:headEnd type="none" w="med" len="med"/>
                      <a:tailEnd type="none" w="med" len="med"/>
                    </a:lnR>
                    <a:lnT cmpd="sng" algn="ctr" cap="flat" w="17088">
                      <a:solidFill>
                        <a:srgbClr val="A8B3EE"/>
                      </a:solidFill>
                      <a:prstDash val="solid"/>
                      <a:round/>
                      <a:headEnd type="none" w="med" len="med"/>
                      <a:tailEnd type="none" w="med" len="med"/>
                    </a:lnT>
                    <a:lnB cmpd="sng" algn="ctr" cap="flat" w="17088">
                      <a:solidFill>
                        <a:srgbClr val="A8B3EE"/>
                      </a:solidFill>
                      <a:prstDash val="solid"/>
                      <a:round/>
                      <a:headEnd type="none" w="med" len="med"/>
                      <a:tailEnd type="none" w="med" len="med"/>
                    </a:lnB>
                  </a:tcPr>
                </a:tc>
              </a:tr>
            </a:tbl>
          </a:graphicData>
        </a:graphic>
      </p:graphicFrame>
      <p:graphicFrame>
        <p:nvGraphicFramePr>
          <p:cNvPr name="Table 3" id="3"/>
          <p:cNvGraphicFramePr>
            <a:graphicFrameLocks noGrp="true"/>
          </p:cNvGraphicFramePr>
          <p:nvPr/>
        </p:nvGraphicFramePr>
        <p:xfrm>
          <a:off x="936301" y="5143500"/>
          <a:ext cx="1581318" cy="3002431"/>
        </p:xfrm>
        <a:graphic>
          <a:graphicData uri="http://schemas.openxmlformats.org/drawingml/2006/table">
            <a:tbl>
              <a:tblPr/>
              <a:tblGrid>
                <a:gridCol w="757870"/>
              </a:tblGrid>
              <a:tr h="333603">
                <a:tc>
                  <a:txBody>
                    <a:bodyPr anchor="t" rtlCol="false"/>
                    <a:lstStyle/>
                    <a:p>
                      <a:pPr algn="ctr">
                        <a:lnSpc>
                          <a:spcPts val="1687"/>
                        </a:lnSpc>
                        <a:defRPr/>
                      </a:pPr>
                      <a:r>
                        <a:rPr lang="en-US" sz="1205" b="true">
                          <a:solidFill>
                            <a:srgbClr val="FFFFFF"/>
                          </a:solidFill>
                          <a:latin typeface="Raleway Bold"/>
                          <a:ea typeface="Raleway Bold"/>
                          <a:cs typeface="Raleway Bold"/>
                          <a:sym typeface="Raleway Bold"/>
                        </a:rPr>
                        <a:t>Seller Info table</a:t>
                      </a:r>
                      <a:endParaRPr lang="en-US" sz="1100"/>
                    </a:p>
                  </a:txBody>
                  <a:tcPr marL="127579" marR="127579" marT="127579" marB="127579" anchor="ctr">
                    <a:lnL cmpd="sng" algn="ctr" cap="flat" w="17088">
                      <a:solidFill>
                        <a:srgbClr val="A8B3EE"/>
                      </a:solidFill>
                      <a:prstDash val="solid"/>
                      <a:round/>
                      <a:headEnd type="none" w="med" len="med"/>
                      <a:tailEnd type="none" w="med" len="med"/>
                    </a:lnL>
                    <a:lnR cmpd="sng" algn="ctr" cap="flat" w="17088">
                      <a:solidFill>
                        <a:srgbClr val="A8B3EE"/>
                      </a:solidFill>
                      <a:prstDash val="solid"/>
                      <a:round/>
                      <a:headEnd type="none" w="med" len="med"/>
                      <a:tailEnd type="none" w="med" len="med"/>
                    </a:lnR>
                    <a:lnT cmpd="sng" algn="ctr" cap="flat" w="17088">
                      <a:solidFill>
                        <a:srgbClr val="A8B3EE"/>
                      </a:solidFill>
                      <a:prstDash val="solid"/>
                      <a:round/>
                      <a:headEnd type="none" w="med" len="med"/>
                      <a:tailEnd type="none" w="med" len="med"/>
                    </a:lnT>
                    <a:lnB cmpd="sng" algn="ctr" cap="flat" w="17088">
                      <a:solidFill>
                        <a:srgbClr val="A8B3EE"/>
                      </a:solidFill>
                      <a:prstDash val="solid"/>
                      <a:round/>
                      <a:headEnd type="none" w="med" len="med"/>
                      <a:tailEnd type="none" w="med" len="med"/>
                    </a:lnB>
                    <a:solidFill>
                      <a:srgbClr val="168B5F"/>
                    </a:solidFill>
                  </a:tcPr>
                </a:tc>
              </a:tr>
              <a:tr h="333603">
                <a:tc>
                  <a:txBody>
                    <a:bodyPr anchor="t" rtlCol="false"/>
                    <a:lstStyle/>
                    <a:p>
                      <a:pPr algn="ctr">
                        <a:lnSpc>
                          <a:spcPts val="1687"/>
                        </a:lnSpc>
                        <a:defRPr/>
                      </a:pPr>
                      <a:r>
                        <a:rPr lang="en-US" sz="1205">
                          <a:solidFill>
                            <a:srgbClr val="000000"/>
                          </a:solidFill>
                          <a:latin typeface="Raleway"/>
                          <a:ea typeface="Raleway"/>
                          <a:cs typeface="Raleway"/>
                          <a:sym typeface="Raleway"/>
                        </a:rPr>
                        <a:t>Seller_Id</a:t>
                      </a:r>
                      <a:endParaRPr lang="en-US" sz="1100"/>
                    </a:p>
                  </a:txBody>
                  <a:tcPr marL="127579" marR="127579" marT="127579" marB="127579" anchor="ctr">
                    <a:lnL cmpd="sng" algn="ctr" cap="flat" w="17088">
                      <a:solidFill>
                        <a:srgbClr val="A8B3EE"/>
                      </a:solidFill>
                      <a:prstDash val="solid"/>
                      <a:round/>
                      <a:headEnd type="none" w="med" len="med"/>
                      <a:tailEnd type="none" w="med" len="med"/>
                    </a:lnL>
                    <a:lnR cmpd="sng" algn="ctr" cap="flat" w="17088">
                      <a:solidFill>
                        <a:srgbClr val="A8B3EE"/>
                      </a:solidFill>
                      <a:prstDash val="solid"/>
                      <a:round/>
                      <a:headEnd type="none" w="med" len="med"/>
                      <a:tailEnd type="none" w="med" len="med"/>
                    </a:lnR>
                    <a:lnT cmpd="sng" algn="ctr" cap="flat" w="17088">
                      <a:solidFill>
                        <a:srgbClr val="A8B3EE"/>
                      </a:solidFill>
                      <a:prstDash val="solid"/>
                      <a:round/>
                      <a:headEnd type="none" w="med" len="med"/>
                      <a:tailEnd type="none" w="med" len="med"/>
                    </a:lnT>
                    <a:lnB cmpd="sng" algn="ctr" cap="flat" w="17088">
                      <a:solidFill>
                        <a:srgbClr val="A8B3EE"/>
                      </a:solidFill>
                      <a:prstDash val="solid"/>
                      <a:round/>
                      <a:headEnd type="none" w="med" len="med"/>
                      <a:tailEnd type="none" w="med" len="med"/>
                    </a:lnB>
                  </a:tcPr>
                </a:tc>
              </a:tr>
              <a:tr h="333603">
                <a:tc>
                  <a:txBody>
                    <a:bodyPr anchor="t" rtlCol="false"/>
                    <a:lstStyle/>
                    <a:p>
                      <a:pPr algn="ctr">
                        <a:lnSpc>
                          <a:spcPts val="1687"/>
                        </a:lnSpc>
                        <a:defRPr/>
                      </a:pPr>
                      <a:r>
                        <a:rPr lang="en-US" sz="1205">
                          <a:solidFill>
                            <a:srgbClr val="000000"/>
                          </a:solidFill>
                          <a:latin typeface="Raleway"/>
                          <a:ea typeface="Raleway"/>
                          <a:cs typeface="Raleway"/>
                          <a:sym typeface="Raleway"/>
                        </a:rPr>
                        <a:t>Name of the company </a:t>
                      </a:r>
                      <a:endParaRPr lang="en-US" sz="1100"/>
                    </a:p>
                  </a:txBody>
                  <a:tcPr marL="127579" marR="127579" marT="127579" marB="127579" anchor="ctr">
                    <a:lnL cmpd="sng" algn="ctr" cap="flat" w="17088">
                      <a:solidFill>
                        <a:srgbClr val="A8B3EE"/>
                      </a:solidFill>
                      <a:prstDash val="solid"/>
                      <a:round/>
                      <a:headEnd type="none" w="med" len="med"/>
                      <a:tailEnd type="none" w="med" len="med"/>
                    </a:lnL>
                    <a:lnR cmpd="sng" algn="ctr" cap="flat" w="17088">
                      <a:solidFill>
                        <a:srgbClr val="A8B3EE"/>
                      </a:solidFill>
                      <a:prstDash val="solid"/>
                      <a:round/>
                      <a:headEnd type="none" w="med" len="med"/>
                      <a:tailEnd type="none" w="med" len="med"/>
                    </a:lnR>
                    <a:lnT cmpd="sng" algn="ctr" cap="flat" w="17088">
                      <a:solidFill>
                        <a:srgbClr val="A8B3EE"/>
                      </a:solidFill>
                      <a:prstDash val="solid"/>
                      <a:round/>
                      <a:headEnd type="none" w="med" len="med"/>
                      <a:tailEnd type="none" w="med" len="med"/>
                    </a:lnT>
                    <a:lnB cmpd="sng" algn="ctr" cap="flat" w="17088">
                      <a:solidFill>
                        <a:srgbClr val="A8B3EE"/>
                      </a:solidFill>
                      <a:prstDash val="solid"/>
                      <a:round/>
                      <a:headEnd type="none" w="med" len="med"/>
                      <a:tailEnd type="none" w="med" len="med"/>
                    </a:lnB>
                  </a:tcPr>
                </a:tc>
              </a:tr>
              <a:tr h="333603">
                <a:tc>
                  <a:txBody>
                    <a:bodyPr anchor="t" rtlCol="false"/>
                    <a:lstStyle/>
                    <a:p>
                      <a:pPr algn="ctr">
                        <a:lnSpc>
                          <a:spcPts val="1687"/>
                        </a:lnSpc>
                        <a:defRPr/>
                      </a:pPr>
                      <a:r>
                        <a:rPr lang="en-US" sz="1205">
                          <a:solidFill>
                            <a:srgbClr val="000000"/>
                          </a:solidFill>
                          <a:latin typeface="Raleway"/>
                          <a:ea typeface="Raleway"/>
                          <a:cs typeface="Raleway"/>
                          <a:sym typeface="Raleway"/>
                        </a:rPr>
                        <a:t>logo</a:t>
                      </a:r>
                      <a:endParaRPr lang="en-US" sz="1100"/>
                    </a:p>
                  </a:txBody>
                  <a:tcPr marL="127579" marR="127579" marT="127579" marB="127579" anchor="ctr">
                    <a:lnL cmpd="sng" algn="ctr" cap="flat" w="17088">
                      <a:solidFill>
                        <a:srgbClr val="A8B3EE"/>
                      </a:solidFill>
                      <a:prstDash val="solid"/>
                      <a:round/>
                      <a:headEnd type="none" w="med" len="med"/>
                      <a:tailEnd type="none" w="med" len="med"/>
                    </a:lnL>
                    <a:lnR cmpd="sng" algn="ctr" cap="flat" w="17088">
                      <a:solidFill>
                        <a:srgbClr val="A8B3EE"/>
                      </a:solidFill>
                      <a:prstDash val="solid"/>
                      <a:round/>
                      <a:headEnd type="none" w="med" len="med"/>
                      <a:tailEnd type="none" w="med" len="med"/>
                    </a:lnR>
                    <a:lnT cmpd="sng" algn="ctr" cap="flat" w="17088">
                      <a:solidFill>
                        <a:srgbClr val="A8B3EE"/>
                      </a:solidFill>
                      <a:prstDash val="solid"/>
                      <a:round/>
                      <a:headEnd type="none" w="med" len="med"/>
                      <a:tailEnd type="none" w="med" len="med"/>
                    </a:lnT>
                    <a:lnB cmpd="sng" algn="ctr" cap="flat" w="17088">
                      <a:solidFill>
                        <a:srgbClr val="A8B3EE"/>
                      </a:solidFill>
                      <a:prstDash val="solid"/>
                      <a:round/>
                      <a:headEnd type="none" w="med" len="med"/>
                      <a:tailEnd type="none" w="med" len="med"/>
                    </a:lnB>
                  </a:tcPr>
                </a:tc>
              </a:tr>
              <a:tr h="333603">
                <a:tc>
                  <a:txBody>
                    <a:bodyPr anchor="t" rtlCol="false"/>
                    <a:lstStyle/>
                    <a:p>
                      <a:pPr algn="ctr">
                        <a:lnSpc>
                          <a:spcPts val="1687"/>
                        </a:lnSpc>
                        <a:defRPr/>
                      </a:pPr>
                      <a:r>
                        <a:rPr lang="en-US" sz="1205">
                          <a:solidFill>
                            <a:srgbClr val="000000"/>
                          </a:solidFill>
                          <a:latin typeface="Raleway"/>
                          <a:ea typeface="Raleway"/>
                          <a:cs typeface="Raleway"/>
                          <a:sym typeface="Raleway"/>
                        </a:rPr>
                        <a:t>Username </a:t>
                      </a:r>
                      <a:endParaRPr lang="en-US" sz="1100"/>
                    </a:p>
                  </a:txBody>
                  <a:tcPr marL="127579" marR="127579" marT="127579" marB="127579" anchor="ctr">
                    <a:lnL cmpd="sng" algn="ctr" cap="flat" w="17088">
                      <a:solidFill>
                        <a:srgbClr val="A8B3EE"/>
                      </a:solidFill>
                      <a:prstDash val="solid"/>
                      <a:round/>
                      <a:headEnd type="none" w="med" len="med"/>
                      <a:tailEnd type="none" w="med" len="med"/>
                    </a:lnL>
                    <a:lnR cmpd="sng" algn="ctr" cap="flat" w="17088">
                      <a:solidFill>
                        <a:srgbClr val="A8B3EE"/>
                      </a:solidFill>
                      <a:prstDash val="solid"/>
                      <a:round/>
                      <a:headEnd type="none" w="med" len="med"/>
                      <a:tailEnd type="none" w="med" len="med"/>
                    </a:lnR>
                    <a:lnT cmpd="sng" algn="ctr" cap="flat" w="17088">
                      <a:solidFill>
                        <a:srgbClr val="A8B3EE"/>
                      </a:solidFill>
                      <a:prstDash val="solid"/>
                      <a:round/>
                      <a:headEnd type="none" w="med" len="med"/>
                      <a:tailEnd type="none" w="med" len="med"/>
                    </a:lnT>
                    <a:lnB cmpd="sng" algn="ctr" cap="flat" w="17088">
                      <a:solidFill>
                        <a:srgbClr val="A8B3EE"/>
                      </a:solidFill>
                      <a:prstDash val="solid"/>
                      <a:round/>
                      <a:headEnd type="none" w="med" len="med"/>
                      <a:tailEnd type="none" w="med" len="med"/>
                    </a:lnB>
                  </a:tcPr>
                </a:tc>
              </a:tr>
              <a:tr h="333603">
                <a:tc>
                  <a:txBody>
                    <a:bodyPr anchor="t" rtlCol="false"/>
                    <a:lstStyle/>
                    <a:p>
                      <a:pPr algn="ctr">
                        <a:lnSpc>
                          <a:spcPts val="1687"/>
                        </a:lnSpc>
                        <a:defRPr/>
                      </a:pPr>
                      <a:r>
                        <a:rPr lang="en-US" sz="1205">
                          <a:solidFill>
                            <a:srgbClr val="000000"/>
                          </a:solidFill>
                          <a:latin typeface="Raleway"/>
                          <a:ea typeface="Raleway"/>
                          <a:cs typeface="Raleway"/>
                          <a:sym typeface="Raleway"/>
                        </a:rPr>
                        <a:t>Phone No.</a:t>
                      </a:r>
                      <a:endParaRPr lang="en-US" sz="1100"/>
                    </a:p>
                  </a:txBody>
                  <a:tcPr marL="127579" marR="127579" marT="127579" marB="127579" anchor="ctr">
                    <a:lnL cmpd="sng" algn="ctr" cap="flat" w="17088">
                      <a:solidFill>
                        <a:srgbClr val="A8B3EE"/>
                      </a:solidFill>
                      <a:prstDash val="solid"/>
                      <a:round/>
                      <a:headEnd type="none" w="med" len="med"/>
                      <a:tailEnd type="none" w="med" len="med"/>
                    </a:lnL>
                    <a:lnR cmpd="sng" algn="ctr" cap="flat" w="17088">
                      <a:solidFill>
                        <a:srgbClr val="A8B3EE"/>
                      </a:solidFill>
                      <a:prstDash val="solid"/>
                      <a:round/>
                      <a:headEnd type="none" w="med" len="med"/>
                      <a:tailEnd type="none" w="med" len="med"/>
                    </a:lnR>
                    <a:lnT cmpd="sng" algn="ctr" cap="flat" w="17088">
                      <a:solidFill>
                        <a:srgbClr val="A8B3EE"/>
                      </a:solidFill>
                      <a:prstDash val="solid"/>
                      <a:round/>
                      <a:headEnd type="none" w="med" len="med"/>
                      <a:tailEnd type="none" w="med" len="med"/>
                    </a:lnT>
                    <a:lnB cmpd="sng" algn="ctr" cap="flat" w="17088">
                      <a:solidFill>
                        <a:srgbClr val="A8B3EE"/>
                      </a:solidFill>
                      <a:prstDash val="solid"/>
                      <a:round/>
                      <a:headEnd type="none" w="med" len="med"/>
                      <a:tailEnd type="none" w="med" len="med"/>
                    </a:lnB>
                  </a:tcPr>
                </a:tc>
              </a:tr>
              <a:tr h="333603">
                <a:tc>
                  <a:txBody>
                    <a:bodyPr anchor="t" rtlCol="false"/>
                    <a:lstStyle/>
                    <a:p>
                      <a:pPr algn="ctr">
                        <a:lnSpc>
                          <a:spcPts val="1687"/>
                        </a:lnSpc>
                        <a:defRPr/>
                      </a:pPr>
                      <a:r>
                        <a:rPr lang="en-US" sz="1205">
                          <a:solidFill>
                            <a:srgbClr val="000000"/>
                          </a:solidFill>
                          <a:latin typeface="Raleway"/>
                          <a:ea typeface="Raleway"/>
                          <a:cs typeface="Raleway"/>
                          <a:sym typeface="Raleway"/>
                        </a:rPr>
                        <a:t>Mail Id</a:t>
                      </a:r>
                      <a:endParaRPr lang="en-US" sz="1100"/>
                    </a:p>
                  </a:txBody>
                  <a:tcPr marL="127579" marR="127579" marT="127579" marB="127579" anchor="ctr">
                    <a:lnL cmpd="sng" algn="ctr" cap="flat" w="17088">
                      <a:solidFill>
                        <a:srgbClr val="A8B3EE"/>
                      </a:solidFill>
                      <a:prstDash val="solid"/>
                      <a:round/>
                      <a:headEnd type="none" w="med" len="med"/>
                      <a:tailEnd type="none" w="med" len="med"/>
                    </a:lnL>
                    <a:lnR cmpd="sng" algn="ctr" cap="flat" w="17088">
                      <a:solidFill>
                        <a:srgbClr val="A8B3EE"/>
                      </a:solidFill>
                      <a:prstDash val="solid"/>
                      <a:round/>
                      <a:headEnd type="none" w="med" len="med"/>
                      <a:tailEnd type="none" w="med" len="med"/>
                    </a:lnR>
                    <a:lnT cmpd="sng" algn="ctr" cap="flat" w="17088">
                      <a:solidFill>
                        <a:srgbClr val="A8B3EE"/>
                      </a:solidFill>
                      <a:prstDash val="solid"/>
                      <a:round/>
                      <a:headEnd type="none" w="med" len="med"/>
                      <a:tailEnd type="none" w="med" len="med"/>
                    </a:lnT>
                    <a:lnB cmpd="sng" algn="ctr" cap="flat" w="17088">
                      <a:solidFill>
                        <a:srgbClr val="A8B3EE"/>
                      </a:solidFill>
                      <a:prstDash val="solid"/>
                      <a:round/>
                      <a:headEnd type="none" w="med" len="med"/>
                      <a:tailEnd type="none" w="med" len="med"/>
                    </a:lnB>
                  </a:tcPr>
                </a:tc>
              </a:tr>
              <a:tr h="333603">
                <a:tc>
                  <a:txBody>
                    <a:bodyPr anchor="t" rtlCol="false"/>
                    <a:lstStyle/>
                    <a:p>
                      <a:pPr algn="ctr">
                        <a:lnSpc>
                          <a:spcPts val="1687"/>
                        </a:lnSpc>
                        <a:defRPr/>
                      </a:pPr>
                      <a:r>
                        <a:rPr lang="en-US" sz="1205">
                          <a:solidFill>
                            <a:srgbClr val="000000"/>
                          </a:solidFill>
                          <a:latin typeface="Raleway"/>
                          <a:ea typeface="Raleway"/>
                          <a:cs typeface="Raleway"/>
                          <a:sym typeface="Raleway"/>
                        </a:rPr>
                        <a:t>Password</a:t>
                      </a:r>
                      <a:endParaRPr lang="en-US" sz="1100"/>
                    </a:p>
                  </a:txBody>
                  <a:tcPr marL="127579" marR="127579" marT="127579" marB="127579" anchor="ctr">
                    <a:lnL cmpd="sng" algn="ctr" cap="flat" w="17088">
                      <a:solidFill>
                        <a:srgbClr val="A8B3EE"/>
                      </a:solidFill>
                      <a:prstDash val="solid"/>
                      <a:round/>
                      <a:headEnd type="none" w="med" len="med"/>
                      <a:tailEnd type="none" w="med" len="med"/>
                    </a:lnL>
                    <a:lnR cmpd="sng" algn="ctr" cap="flat" w="17088">
                      <a:solidFill>
                        <a:srgbClr val="A8B3EE"/>
                      </a:solidFill>
                      <a:prstDash val="solid"/>
                      <a:round/>
                      <a:headEnd type="none" w="med" len="med"/>
                      <a:tailEnd type="none" w="med" len="med"/>
                    </a:lnR>
                    <a:lnT cmpd="sng" algn="ctr" cap="flat" w="17088">
                      <a:solidFill>
                        <a:srgbClr val="A8B3EE"/>
                      </a:solidFill>
                      <a:prstDash val="solid"/>
                      <a:round/>
                      <a:headEnd type="none" w="med" len="med"/>
                      <a:tailEnd type="none" w="med" len="med"/>
                    </a:lnT>
                    <a:lnB cmpd="sng" algn="ctr" cap="flat" w="17088">
                      <a:solidFill>
                        <a:srgbClr val="A8B3EE"/>
                      </a:solidFill>
                      <a:prstDash val="solid"/>
                      <a:round/>
                      <a:headEnd type="none" w="med" len="med"/>
                      <a:tailEnd type="none" w="med" len="med"/>
                    </a:lnB>
                  </a:tcPr>
                </a:tc>
              </a:tr>
              <a:tr h="333603">
                <a:tc>
                  <a:txBody>
                    <a:bodyPr anchor="t" rtlCol="false"/>
                    <a:lstStyle/>
                    <a:p>
                      <a:pPr algn="ctr">
                        <a:lnSpc>
                          <a:spcPts val="1687"/>
                        </a:lnSpc>
                        <a:defRPr/>
                      </a:pPr>
                      <a:r>
                        <a:rPr lang="en-US" sz="1205">
                          <a:solidFill>
                            <a:srgbClr val="000000"/>
                          </a:solidFill>
                          <a:latin typeface="Raleway"/>
                          <a:ea typeface="Raleway"/>
                          <a:cs typeface="Raleway"/>
                          <a:sym typeface="Raleway"/>
                        </a:rPr>
                        <a:t>Nature of business </a:t>
                      </a:r>
                      <a:endParaRPr lang="en-US" sz="1100"/>
                    </a:p>
                  </a:txBody>
                  <a:tcPr marL="127579" marR="127579" marT="127579" marB="127579" anchor="ctr">
                    <a:lnL cmpd="sng" algn="ctr" cap="flat" w="17088">
                      <a:solidFill>
                        <a:srgbClr val="A8B3EE"/>
                      </a:solidFill>
                      <a:prstDash val="solid"/>
                      <a:round/>
                      <a:headEnd type="none" w="med" len="med"/>
                      <a:tailEnd type="none" w="med" len="med"/>
                    </a:lnL>
                    <a:lnR cmpd="sng" algn="ctr" cap="flat" w="17088">
                      <a:solidFill>
                        <a:srgbClr val="A8B3EE"/>
                      </a:solidFill>
                      <a:prstDash val="solid"/>
                      <a:round/>
                      <a:headEnd type="none" w="med" len="med"/>
                      <a:tailEnd type="none" w="med" len="med"/>
                    </a:lnR>
                    <a:lnT cmpd="sng" algn="ctr" cap="flat" w="17088">
                      <a:solidFill>
                        <a:srgbClr val="A8B3EE"/>
                      </a:solidFill>
                      <a:prstDash val="solid"/>
                      <a:round/>
                      <a:headEnd type="none" w="med" len="med"/>
                      <a:tailEnd type="none" w="med" len="med"/>
                    </a:lnT>
                    <a:lnB cmpd="sng" algn="ctr" cap="flat" w="17088">
                      <a:solidFill>
                        <a:srgbClr val="A8B3EE"/>
                      </a:solidFill>
                      <a:prstDash val="solid"/>
                      <a:round/>
                      <a:headEnd type="none" w="med" len="med"/>
                      <a:tailEnd type="none" w="med" len="med"/>
                    </a:lnB>
                  </a:tcPr>
                </a:tc>
              </a:tr>
            </a:tbl>
          </a:graphicData>
        </a:graphic>
      </p:graphicFrame>
      <p:graphicFrame>
        <p:nvGraphicFramePr>
          <p:cNvPr name="Table 4" id="4"/>
          <p:cNvGraphicFramePr>
            <a:graphicFrameLocks noGrp="true"/>
          </p:cNvGraphicFramePr>
          <p:nvPr/>
        </p:nvGraphicFramePr>
        <p:xfrm>
          <a:off x="8594420" y="5261197"/>
          <a:ext cx="1656579" cy="2007317"/>
        </p:xfrm>
        <a:graphic>
          <a:graphicData uri="http://schemas.openxmlformats.org/drawingml/2006/table">
            <a:tbl>
              <a:tblPr/>
              <a:tblGrid>
                <a:gridCol w="832140"/>
              </a:tblGrid>
              <a:tr h="334553">
                <a:tc>
                  <a:txBody>
                    <a:bodyPr anchor="t" rtlCol="false"/>
                    <a:lstStyle/>
                    <a:p>
                      <a:pPr algn="ctr">
                        <a:lnSpc>
                          <a:spcPts val="1687"/>
                        </a:lnSpc>
                        <a:defRPr/>
                      </a:pPr>
                      <a:r>
                        <a:rPr lang="en-US" sz="1205" b="true">
                          <a:solidFill>
                            <a:srgbClr val="FFFFFF"/>
                          </a:solidFill>
                          <a:latin typeface="Raleway Bold"/>
                          <a:ea typeface="Raleway Bold"/>
                          <a:cs typeface="Raleway Bold"/>
                          <a:sym typeface="Raleway Bold"/>
                        </a:rPr>
                        <a:t>Seller_Financial info</a:t>
                      </a:r>
                      <a:r>
                        <a:rPr lang="en-US" sz="1205" b="true">
                          <a:solidFill>
                            <a:srgbClr val="FFFFFF"/>
                          </a:solidFill>
                          <a:latin typeface="Raleway Bold"/>
                          <a:ea typeface="Raleway Bold"/>
                          <a:cs typeface="Raleway Bold"/>
                          <a:sym typeface="Raleway Bold"/>
                        </a:rPr>
                        <a:t> </a:t>
                      </a:r>
                      <a:endParaRPr lang="en-US" sz="1100"/>
                    </a:p>
                  </a:txBody>
                  <a:tcPr marL="127579" marR="127579" marT="127579" marB="127579" anchor="ctr">
                    <a:lnL cmpd="sng" algn="ctr" cap="flat" w="17088">
                      <a:solidFill>
                        <a:srgbClr val="A8B3EE"/>
                      </a:solidFill>
                      <a:prstDash val="solid"/>
                      <a:round/>
                      <a:headEnd type="none" w="med" len="med"/>
                      <a:tailEnd type="none" w="med" len="med"/>
                    </a:lnL>
                    <a:lnR cmpd="sng" algn="ctr" cap="flat" w="17088">
                      <a:solidFill>
                        <a:srgbClr val="A8B3EE"/>
                      </a:solidFill>
                      <a:prstDash val="solid"/>
                      <a:round/>
                      <a:headEnd type="none" w="med" len="med"/>
                      <a:tailEnd type="none" w="med" len="med"/>
                    </a:lnR>
                    <a:lnT cmpd="sng" algn="ctr" cap="flat" w="17088">
                      <a:solidFill>
                        <a:srgbClr val="A8B3EE"/>
                      </a:solidFill>
                      <a:prstDash val="solid"/>
                      <a:round/>
                      <a:headEnd type="none" w="med" len="med"/>
                      <a:tailEnd type="none" w="med" len="med"/>
                    </a:lnT>
                    <a:lnB cmpd="sng" algn="ctr" cap="flat" w="17088">
                      <a:solidFill>
                        <a:srgbClr val="A8B3EE"/>
                      </a:solidFill>
                      <a:prstDash val="solid"/>
                      <a:round/>
                      <a:headEnd type="none" w="med" len="med"/>
                      <a:tailEnd type="none" w="med" len="med"/>
                    </a:lnB>
                    <a:solidFill>
                      <a:srgbClr val="23327D"/>
                    </a:solidFill>
                  </a:tcPr>
                </a:tc>
              </a:tr>
              <a:tr h="334553">
                <a:tc>
                  <a:txBody>
                    <a:bodyPr anchor="t" rtlCol="false"/>
                    <a:lstStyle/>
                    <a:p>
                      <a:pPr algn="ctr">
                        <a:lnSpc>
                          <a:spcPts val="1687"/>
                        </a:lnSpc>
                        <a:defRPr/>
                      </a:pPr>
                      <a:r>
                        <a:rPr lang="en-US" sz="1205">
                          <a:solidFill>
                            <a:srgbClr val="000000"/>
                          </a:solidFill>
                          <a:latin typeface="Raleway"/>
                          <a:ea typeface="Raleway"/>
                          <a:cs typeface="Raleway"/>
                          <a:sym typeface="Raleway"/>
                        </a:rPr>
                        <a:t>Seller_id(fk)</a:t>
                      </a:r>
                      <a:endParaRPr lang="en-US" sz="1100"/>
                    </a:p>
                  </a:txBody>
                  <a:tcPr marL="127579" marR="127579" marT="127579" marB="127579" anchor="ctr">
                    <a:lnL cmpd="sng" algn="ctr" cap="flat" w="17088">
                      <a:solidFill>
                        <a:srgbClr val="A8B3EE"/>
                      </a:solidFill>
                      <a:prstDash val="solid"/>
                      <a:round/>
                      <a:headEnd type="none" w="med" len="med"/>
                      <a:tailEnd type="none" w="med" len="med"/>
                    </a:lnL>
                    <a:lnR cmpd="sng" algn="ctr" cap="flat" w="17088">
                      <a:solidFill>
                        <a:srgbClr val="A8B3EE"/>
                      </a:solidFill>
                      <a:prstDash val="solid"/>
                      <a:round/>
                      <a:headEnd type="none" w="med" len="med"/>
                      <a:tailEnd type="none" w="med" len="med"/>
                    </a:lnR>
                    <a:lnT cmpd="sng" algn="ctr" cap="flat" w="17088">
                      <a:solidFill>
                        <a:srgbClr val="A8B3EE"/>
                      </a:solidFill>
                      <a:prstDash val="solid"/>
                      <a:round/>
                      <a:headEnd type="none" w="med" len="med"/>
                      <a:tailEnd type="none" w="med" len="med"/>
                    </a:lnT>
                    <a:lnB cmpd="sng" algn="ctr" cap="flat" w="17088">
                      <a:solidFill>
                        <a:srgbClr val="A8B3EE"/>
                      </a:solidFill>
                      <a:prstDash val="solid"/>
                      <a:round/>
                      <a:headEnd type="none" w="med" len="med"/>
                      <a:tailEnd type="none" w="med" len="med"/>
                    </a:lnB>
                  </a:tcPr>
                </a:tc>
              </a:tr>
              <a:tr h="334553">
                <a:tc>
                  <a:txBody>
                    <a:bodyPr anchor="t" rtlCol="false"/>
                    <a:lstStyle/>
                    <a:p>
                      <a:pPr algn="ctr">
                        <a:lnSpc>
                          <a:spcPts val="1687"/>
                        </a:lnSpc>
                        <a:defRPr/>
                      </a:pPr>
                      <a:r>
                        <a:rPr lang="en-US" sz="1205">
                          <a:solidFill>
                            <a:srgbClr val="000000"/>
                          </a:solidFill>
                          <a:latin typeface="Raleway"/>
                          <a:ea typeface="Raleway"/>
                          <a:cs typeface="Raleway"/>
                          <a:sym typeface="Raleway"/>
                        </a:rPr>
                        <a:t>id</a:t>
                      </a:r>
                      <a:endParaRPr lang="en-US" sz="1100"/>
                    </a:p>
                  </a:txBody>
                  <a:tcPr marL="127579" marR="127579" marT="127579" marB="127579" anchor="ctr">
                    <a:lnL cmpd="sng" algn="ctr" cap="flat" w="17088">
                      <a:solidFill>
                        <a:srgbClr val="A8B3EE"/>
                      </a:solidFill>
                      <a:prstDash val="solid"/>
                      <a:round/>
                      <a:headEnd type="none" w="med" len="med"/>
                      <a:tailEnd type="none" w="med" len="med"/>
                    </a:lnL>
                    <a:lnR cmpd="sng" algn="ctr" cap="flat" w="17088">
                      <a:solidFill>
                        <a:srgbClr val="A8B3EE"/>
                      </a:solidFill>
                      <a:prstDash val="solid"/>
                      <a:round/>
                      <a:headEnd type="none" w="med" len="med"/>
                      <a:tailEnd type="none" w="med" len="med"/>
                    </a:lnR>
                    <a:lnT cmpd="sng" algn="ctr" cap="flat" w="17088">
                      <a:solidFill>
                        <a:srgbClr val="A8B3EE"/>
                      </a:solidFill>
                      <a:prstDash val="solid"/>
                      <a:round/>
                      <a:headEnd type="none" w="med" len="med"/>
                      <a:tailEnd type="none" w="med" len="med"/>
                    </a:lnT>
                    <a:lnB cmpd="sng" algn="ctr" cap="flat" w="17088">
                      <a:solidFill>
                        <a:srgbClr val="A8B3EE"/>
                      </a:solidFill>
                      <a:prstDash val="solid"/>
                      <a:round/>
                      <a:headEnd type="none" w="med" len="med"/>
                      <a:tailEnd type="none" w="med" len="med"/>
                    </a:lnB>
                  </a:tcPr>
                </a:tc>
              </a:tr>
              <a:tr h="334553">
                <a:tc>
                  <a:txBody>
                    <a:bodyPr anchor="t" rtlCol="false"/>
                    <a:lstStyle/>
                    <a:p>
                      <a:pPr algn="ctr">
                        <a:lnSpc>
                          <a:spcPts val="1687"/>
                        </a:lnSpc>
                        <a:defRPr/>
                      </a:pPr>
                      <a:r>
                        <a:rPr lang="en-US" sz="1205">
                          <a:solidFill>
                            <a:srgbClr val="000000"/>
                          </a:solidFill>
                          <a:latin typeface="Raleway"/>
                          <a:ea typeface="Raleway"/>
                          <a:cs typeface="Raleway"/>
                          <a:sym typeface="Raleway"/>
                        </a:rPr>
                        <a:t>GSTIN</a:t>
                      </a:r>
                      <a:endParaRPr lang="en-US" sz="1100"/>
                    </a:p>
                  </a:txBody>
                  <a:tcPr marL="127579" marR="127579" marT="127579" marB="127579" anchor="ctr">
                    <a:lnL cmpd="sng" algn="ctr" cap="flat" w="17088">
                      <a:solidFill>
                        <a:srgbClr val="A8B3EE"/>
                      </a:solidFill>
                      <a:prstDash val="solid"/>
                      <a:round/>
                      <a:headEnd type="none" w="med" len="med"/>
                      <a:tailEnd type="none" w="med" len="med"/>
                    </a:lnL>
                    <a:lnR cmpd="sng" algn="ctr" cap="flat" w="17088">
                      <a:solidFill>
                        <a:srgbClr val="A8B3EE"/>
                      </a:solidFill>
                      <a:prstDash val="solid"/>
                      <a:round/>
                      <a:headEnd type="none" w="med" len="med"/>
                      <a:tailEnd type="none" w="med" len="med"/>
                    </a:lnR>
                    <a:lnT cmpd="sng" algn="ctr" cap="flat" w="17088">
                      <a:solidFill>
                        <a:srgbClr val="A8B3EE"/>
                      </a:solidFill>
                      <a:prstDash val="solid"/>
                      <a:round/>
                      <a:headEnd type="none" w="med" len="med"/>
                      <a:tailEnd type="none" w="med" len="med"/>
                    </a:lnT>
                    <a:lnB cmpd="sng" algn="ctr" cap="flat" w="17088">
                      <a:solidFill>
                        <a:srgbClr val="A8B3EE"/>
                      </a:solidFill>
                      <a:prstDash val="solid"/>
                      <a:round/>
                      <a:headEnd type="none" w="med" len="med"/>
                      <a:tailEnd type="none" w="med" len="med"/>
                    </a:lnB>
                  </a:tcPr>
                </a:tc>
              </a:tr>
              <a:tr h="334553">
                <a:tc>
                  <a:txBody>
                    <a:bodyPr anchor="t" rtlCol="false"/>
                    <a:lstStyle/>
                    <a:p>
                      <a:pPr algn="ctr">
                        <a:lnSpc>
                          <a:spcPts val="1687"/>
                        </a:lnSpc>
                        <a:defRPr/>
                      </a:pPr>
                      <a:r>
                        <a:rPr lang="en-US" sz="1205">
                          <a:solidFill>
                            <a:srgbClr val="000000"/>
                          </a:solidFill>
                          <a:latin typeface="Raleway"/>
                          <a:ea typeface="Raleway"/>
                          <a:cs typeface="Raleway"/>
                          <a:sym typeface="Raleway"/>
                        </a:rPr>
                        <a:t>Current_Exchange ratio </a:t>
                      </a:r>
                      <a:endParaRPr lang="en-US" sz="1100"/>
                    </a:p>
                  </a:txBody>
                  <a:tcPr marL="127579" marR="127579" marT="127579" marB="127579" anchor="ctr">
                    <a:lnL cmpd="sng" algn="ctr" cap="flat" w="17088">
                      <a:solidFill>
                        <a:srgbClr val="A8B3EE"/>
                      </a:solidFill>
                      <a:prstDash val="solid"/>
                      <a:round/>
                      <a:headEnd type="none" w="med" len="med"/>
                      <a:tailEnd type="none" w="med" len="med"/>
                    </a:lnL>
                    <a:lnR cmpd="sng" algn="ctr" cap="flat" w="17088">
                      <a:solidFill>
                        <a:srgbClr val="A8B3EE"/>
                      </a:solidFill>
                      <a:prstDash val="solid"/>
                      <a:round/>
                      <a:headEnd type="none" w="med" len="med"/>
                      <a:tailEnd type="none" w="med" len="med"/>
                    </a:lnR>
                    <a:lnT cmpd="sng" algn="ctr" cap="flat" w="17088">
                      <a:solidFill>
                        <a:srgbClr val="A8B3EE"/>
                      </a:solidFill>
                      <a:prstDash val="solid"/>
                      <a:round/>
                      <a:headEnd type="none" w="med" len="med"/>
                      <a:tailEnd type="none" w="med" len="med"/>
                    </a:lnT>
                    <a:lnB cmpd="sng" algn="ctr" cap="flat" w="17088">
                      <a:solidFill>
                        <a:srgbClr val="A8B3EE"/>
                      </a:solidFill>
                      <a:prstDash val="solid"/>
                      <a:round/>
                      <a:headEnd type="none" w="med" len="med"/>
                      <a:tailEnd type="none" w="med" len="med"/>
                    </a:lnB>
                  </a:tcPr>
                </a:tc>
              </a:tr>
              <a:tr h="334553">
                <a:tc>
                  <a:txBody>
                    <a:bodyPr anchor="t" rtlCol="false"/>
                    <a:lstStyle/>
                    <a:p>
                      <a:pPr algn="ctr">
                        <a:lnSpc>
                          <a:spcPts val="1687"/>
                        </a:lnSpc>
                        <a:defRPr/>
                      </a:pPr>
                      <a:r>
                        <a:rPr lang="en-US" sz="1205">
                          <a:solidFill>
                            <a:srgbClr val="000000"/>
                          </a:solidFill>
                          <a:latin typeface="Raleway"/>
                          <a:ea typeface="Raleway"/>
                          <a:cs typeface="Raleway"/>
                          <a:sym typeface="Raleway"/>
                        </a:rPr>
                        <a:t>Billing Address</a:t>
                      </a:r>
                      <a:endParaRPr lang="en-US" sz="1100"/>
                    </a:p>
                  </a:txBody>
                  <a:tcPr marL="127579" marR="127579" marT="127579" marB="127579" anchor="ctr">
                    <a:lnL cmpd="sng" algn="ctr" cap="flat" w="17088">
                      <a:solidFill>
                        <a:srgbClr val="A8B3EE"/>
                      </a:solidFill>
                      <a:prstDash val="solid"/>
                      <a:round/>
                      <a:headEnd type="none" w="med" len="med"/>
                      <a:tailEnd type="none" w="med" len="med"/>
                    </a:lnL>
                    <a:lnR cmpd="sng" algn="ctr" cap="flat" w="17088">
                      <a:solidFill>
                        <a:srgbClr val="A8B3EE"/>
                      </a:solidFill>
                      <a:prstDash val="solid"/>
                      <a:round/>
                      <a:headEnd type="none" w="med" len="med"/>
                      <a:tailEnd type="none" w="med" len="med"/>
                    </a:lnR>
                    <a:lnT cmpd="sng" algn="ctr" cap="flat" w="17088">
                      <a:solidFill>
                        <a:srgbClr val="A8B3EE"/>
                      </a:solidFill>
                      <a:prstDash val="solid"/>
                      <a:round/>
                      <a:headEnd type="none" w="med" len="med"/>
                      <a:tailEnd type="none" w="med" len="med"/>
                    </a:lnT>
                    <a:lnB cmpd="sng" algn="ctr" cap="flat" w="17088">
                      <a:solidFill>
                        <a:srgbClr val="A8B3EE"/>
                      </a:solidFill>
                      <a:prstDash val="solid"/>
                      <a:round/>
                      <a:headEnd type="none" w="med" len="med"/>
                      <a:tailEnd type="none" w="med" len="med"/>
                    </a:lnB>
                  </a:tcPr>
                </a:tc>
              </a:tr>
            </a:tbl>
          </a:graphicData>
        </a:graphic>
      </p:graphicFrame>
      <p:graphicFrame>
        <p:nvGraphicFramePr>
          <p:cNvPr name="Table 5" id="5"/>
          <p:cNvGraphicFramePr>
            <a:graphicFrameLocks noGrp="true"/>
          </p:cNvGraphicFramePr>
          <p:nvPr/>
        </p:nvGraphicFramePr>
        <p:xfrm>
          <a:off x="4687722" y="5163986"/>
          <a:ext cx="1656579" cy="1343907"/>
        </p:xfrm>
        <a:graphic>
          <a:graphicData uri="http://schemas.openxmlformats.org/drawingml/2006/table">
            <a:tbl>
              <a:tblPr/>
              <a:tblGrid>
                <a:gridCol w="832140"/>
              </a:tblGrid>
              <a:tr h="335977">
                <a:tc>
                  <a:txBody>
                    <a:bodyPr anchor="t" rtlCol="false"/>
                    <a:lstStyle/>
                    <a:p>
                      <a:pPr algn="ctr">
                        <a:lnSpc>
                          <a:spcPts val="1687"/>
                        </a:lnSpc>
                        <a:defRPr/>
                      </a:pPr>
                      <a:r>
                        <a:rPr lang="en-US" sz="1205" b="true">
                          <a:solidFill>
                            <a:srgbClr val="FFFFFF"/>
                          </a:solidFill>
                          <a:latin typeface="Raleway Bold"/>
                          <a:ea typeface="Raleway Bold"/>
                          <a:cs typeface="Raleway Bold"/>
                          <a:sym typeface="Raleway Bold"/>
                        </a:rPr>
                        <a:t>Customer point table</a:t>
                      </a:r>
                      <a:endParaRPr lang="en-US" sz="1100"/>
                    </a:p>
                  </a:txBody>
                  <a:tcPr marL="127579" marR="127579" marT="127579" marB="127579" anchor="ctr">
                    <a:lnL cmpd="sng" algn="ctr" cap="flat" w="17088">
                      <a:solidFill>
                        <a:srgbClr val="A8B3EE"/>
                      </a:solidFill>
                      <a:prstDash val="solid"/>
                      <a:round/>
                      <a:headEnd type="none" w="med" len="med"/>
                      <a:tailEnd type="none" w="med" len="med"/>
                    </a:lnL>
                    <a:lnR cmpd="sng" algn="ctr" cap="flat" w="17088">
                      <a:solidFill>
                        <a:srgbClr val="A8B3EE"/>
                      </a:solidFill>
                      <a:prstDash val="solid"/>
                      <a:round/>
                      <a:headEnd type="none" w="med" len="med"/>
                      <a:tailEnd type="none" w="med" len="med"/>
                    </a:lnR>
                    <a:lnT cmpd="sng" algn="ctr" cap="flat" w="17088">
                      <a:solidFill>
                        <a:srgbClr val="A8B3EE"/>
                      </a:solidFill>
                      <a:prstDash val="solid"/>
                      <a:round/>
                      <a:headEnd type="none" w="med" len="med"/>
                      <a:tailEnd type="none" w="med" len="med"/>
                    </a:lnT>
                    <a:lnB cmpd="sng" algn="ctr" cap="flat" w="17088">
                      <a:solidFill>
                        <a:srgbClr val="A8B3EE"/>
                      </a:solidFill>
                      <a:prstDash val="solid"/>
                      <a:round/>
                      <a:headEnd type="none" w="med" len="med"/>
                      <a:tailEnd type="none" w="med" len="med"/>
                    </a:lnB>
                    <a:solidFill>
                      <a:srgbClr val="23327D"/>
                    </a:solidFill>
                  </a:tcPr>
                </a:tc>
              </a:tr>
              <a:tr h="335977">
                <a:tc>
                  <a:txBody>
                    <a:bodyPr anchor="t" rtlCol="false"/>
                    <a:lstStyle/>
                    <a:p>
                      <a:pPr algn="ctr">
                        <a:lnSpc>
                          <a:spcPts val="1687"/>
                        </a:lnSpc>
                        <a:defRPr/>
                      </a:pPr>
                      <a:r>
                        <a:rPr lang="en-US" sz="1205">
                          <a:solidFill>
                            <a:srgbClr val="000000"/>
                          </a:solidFill>
                          <a:latin typeface="Raleway"/>
                          <a:ea typeface="Raleway"/>
                          <a:cs typeface="Raleway"/>
                          <a:sym typeface="Raleway"/>
                        </a:rPr>
                        <a:t>Customer_Id(fk)</a:t>
                      </a:r>
                      <a:endParaRPr lang="en-US" sz="1100"/>
                    </a:p>
                  </a:txBody>
                  <a:tcPr marL="127579" marR="127579" marT="127579" marB="127579" anchor="ctr">
                    <a:lnL cmpd="sng" algn="ctr" cap="flat" w="17088">
                      <a:solidFill>
                        <a:srgbClr val="A8B3EE"/>
                      </a:solidFill>
                      <a:prstDash val="solid"/>
                      <a:round/>
                      <a:headEnd type="none" w="med" len="med"/>
                      <a:tailEnd type="none" w="med" len="med"/>
                    </a:lnL>
                    <a:lnR cmpd="sng" algn="ctr" cap="flat" w="17088">
                      <a:solidFill>
                        <a:srgbClr val="A8B3EE"/>
                      </a:solidFill>
                      <a:prstDash val="solid"/>
                      <a:round/>
                      <a:headEnd type="none" w="med" len="med"/>
                      <a:tailEnd type="none" w="med" len="med"/>
                    </a:lnR>
                    <a:lnT cmpd="sng" algn="ctr" cap="flat" w="17088">
                      <a:solidFill>
                        <a:srgbClr val="A8B3EE"/>
                      </a:solidFill>
                      <a:prstDash val="solid"/>
                      <a:round/>
                      <a:headEnd type="none" w="med" len="med"/>
                      <a:tailEnd type="none" w="med" len="med"/>
                    </a:lnT>
                    <a:lnB cmpd="sng" algn="ctr" cap="flat" w="17088">
                      <a:solidFill>
                        <a:srgbClr val="A8B3EE"/>
                      </a:solidFill>
                      <a:prstDash val="solid"/>
                      <a:round/>
                      <a:headEnd type="none" w="med" len="med"/>
                      <a:tailEnd type="none" w="med" len="med"/>
                    </a:lnB>
                  </a:tcPr>
                </a:tc>
              </a:tr>
              <a:tr h="335977">
                <a:tc>
                  <a:txBody>
                    <a:bodyPr anchor="t" rtlCol="false"/>
                    <a:lstStyle/>
                    <a:p>
                      <a:pPr algn="ctr">
                        <a:lnSpc>
                          <a:spcPts val="1687"/>
                        </a:lnSpc>
                        <a:defRPr/>
                      </a:pPr>
                      <a:r>
                        <a:rPr lang="en-US" sz="1205">
                          <a:solidFill>
                            <a:srgbClr val="000000"/>
                          </a:solidFill>
                          <a:latin typeface="Raleway"/>
                          <a:ea typeface="Raleway"/>
                          <a:cs typeface="Raleway"/>
                          <a:sym typeface="Raleway"/>
                        </a:rPr>
                        <a:t>Seller_id</a:t>
                      </a:r>
                      <a:endParaRPr lang="en-US" sz="1100"/>
                    </a:p>
                  </a:txBody>
                  <a:tcPr marL="127579" marR="127579" marT="127579" marB="127579" anchor="ctr">
                    <a:lnL cmpd="sng" algn="ctr" cap="flat" w="17088">
                      <a:solidFill>
                        <a:srgbClr val="A8B3EE"/>
                      </a:solidFill>
                      <a:prstDash val="solid"/>
                      <a:round/>
                      <a:headEnd type="none" w="med" len="med"/>
                      <a:tailEnd type="none" w="med" len="med"/>
                    </a:lnL>
                    <a:lnR cmpd="sng" algn="ctr" cap="flat" w="17088">
                      <a:solidFill>
                        <a:srgbClr val="A8B3EE"/>
                      </a:solidFill>
                      <a:prstDash val="solid"/>
                      <a:round/>
                      <a:headEnd type="none" w="med" len="med"/>
                      <a:tailEnd type="none" w="med" len="med"/>
                    </a:lnR>
                    <a:lnT cmpd="sng" algn="ctr" cap="flat" w="17088">
                      <a:solidFill>
                        <a:srgbClr val="A8B3EE"/>
                      </a:solidFill>
                      <a:prstDash val="solid"/>
                      <a:round/>
                      <a:headEnd type="none" w="med" len="med"/>
                      <a:tailEnd type="none" w="med" len="med"/>
                    </a:lnT>
                    <a:lnB cmpd="sng" algn="ctr" cap="flat" w="17088">
                      <a:solidFill>
                        <a:srgbClr val="A8B3EE"/>
                      </a:solidFill>
                      <a:prstDash val="solid"/>
                      <a:round/>
                      <a:headEnd type="none" w="med" len="med"/>
                      <a:tailEnd type="none" w="med" len="med"/>
                    </a:lnB>
                  </a:tcPr>
                </a:tc>
              </a:tr>
              <a:tr h="335977">
                <a:tc>
                  <a:txBody>
                    <a:bodyPr anchor="t" rtlCol="false"/>
                    <a:lstStyle/>
                    <a:p>
                      <a:pPr algn="ctr">
                        <a:lnSpc>
                          <a:spcPts val="1687"/>
                        </a:lnSpc>
                        <a:defRPr/>
                      </a:pPr>
                      <a:r>
                        <a:rPr lang="en-US" sz="1205">
                          <a:solidFill>
                            <a:srgbClr val="000000"/>
                          </a:solidFill>
                          <a:latin typeface="Raleway"/>
                          <a:ea typeface="Raleway"/>
                          <a:cs typeface="Raleway"/>
                          <a:sym typeface="Raleway"/>
                        </a:rPr>
                        <a:t>Points</a:t>
                      </a:r>
                      <a:endParaRPr lang="en-US" sz="1100"/>
                    </a:p>
                  </a:txBody>
                  <a:tcPr marL="127579" marR="127579" marT="127579" marB="127579" anchor="ctr">
                    <a:lnL cmpd="sng" algn="ctr" cap="flat" w="17088">
                      <a:solidFill>
                        <a:srgbClr val="A8B3EE"/>
                      </a:solidFill>
                      <a:prstDash val="solid"/>
                      <a:round/>
                      <a:headEnd type="none" w="med" len="med"/>
                      <a:tailEnd type="none" w="med" len="med"/>
                    </a:lnL>
                    <a:lnR cmpd="sng" algn="ctr" cap="flat" w="17088">
                      <a:solidFill>
                        <a:srgbClr val="A8B3EE"/>
                      </a:solidFill>
                      <a:prstDash val="solid"/>
                      <a:round/>
                      <a:headEnd type="none" w="med" len="med"/>
                      <a:tailEnd type="none" w="med" len="med"/>
                    </a:lnR>
                    <a:lnT cmpd="sng" algn="ctr" cap="flat" w="17088">
                      <a:solidFill>
                        <a:srgbClr val="A8B3EE"/>
                      </a:solidFill>
                      <a:prstDash val="solid"/>
                      <a:round/>
                      <a:headEnd type="none" w="med" len="med"/>
                      <a:tailEnd type="none" w="med" len="med"/>
                    </a:lnT>
                    <a:lnB cmpd="sng" algn="ctr" cap="flat" w="17088">
                      <a:solidFill>
                        <a:srgbClr val="A8B3EE"/>
                      </a:solidFill>
                      <a:prstDash val="solid"/>
                      <a:round/>
                      <a:headEnd type="none" w="med" len="med"/>
                      <a:tailEnd type="none" w="med" len="med"/>
                    </a:lnB>
                  </a:tcPr>
                </a:tc>
              </a:tr>
            </a:tbl>
          </a:graphicData>
        </a:graphic>
      </p:graphicFrame>
      <p:graphicFrame>
        <p:nvGraphicFramePr>
          <p:cNvPr name="Table 6" id="6"/>
          <p:cNvGraphicFramePr>
            <a:graphicFrameLocks noGrp="true"/>
          </p:cNvGraphicFramePr>
          <p:nvPr/>
        </p:nvGraphicFramePr>
        <p:xfrm>
          <a:off x="6742983" y="659104"/>
          <a:ext cx="1656579" cy="2007317"/>
        </p:xfrm>
        <a:graphic>
          <a:graphicData uri="http://schemas.openxmlformats.org/drawingml/2006/table">
            <a:tbl>
              <a:tblPr/>
              <a:tblGrid>
                <a:gridCol w="832140"/>
              </a:tblGrid>
              <a:tr h="334553">
                <a:tc>
                  <a:txBody>
                    <a:bodyPr anchor="t" rtlCol="false"/>
                    <a:lstStyle/>
                    <a:p>
                      <a:pPr algn="ctr">
                        <a:lnSpc>
                          <a:spcPts val="1687"/>
                        </a:lnSpc>
                        <a:defRPr/>
                      </a:pPr>
                      <a:r>
                        <a:rPr lang="en-US" sz="1205" b="true">
                          <a:solidFill>
                            <a:srgbClr val="FFFFFF"/>
                          </a:solidFill>
                          <a:latin typeface="Raleway Bold"/>
                          <a:ea typeface="Raleway Bold"/>
                          <a:cs typeface="Raleway Bold"/>
                          <a:sym typeface="Raleway Bold"/>
                        </a:rPr>
                        <a:t>Exchange Table</a:t>
                      </a:r>
                      <a:endParaRPr lang="en-US" sz="1100"/>
                    </a:p>
                  </a:txBody>
                  <a:tcPr marL="127579" marR="127579" marT="127579" marB="127579" anchor="ctr">
                    <a:lnL cmpd="sng" algn="ctr" cap="flat" w="17088">
                      <a:solidFill>
                        <a:srgbClr val="A8B3EE"/>
                      </a:solidFill>
                      <a:prstDash val="solid"/>
                      <a:round/>
                      <a:headEnd type="none" w="med" len="med"/>
                      <a:tailEnd type="none" w="med" len="med"/>
                    </a:lnL>
                    <a:lnR cmpd="sng" algn="ctr" cap="flat" w="17088">
                      <a:solidFill>
                        <a:srgbClr val="A8B3EE"/>
                      </a:solidFill>
                      <a:prstDash val="solid"/>
                      <a:round/>
                      <a:headEnd type="none" w="med" len="med"/>
                      <a:tailEnd type="none" w="med" len="med"/>
                    </a:lnR>
                    <a:lnT cmpd="sng" algn="ctr" cap="flat" w="17088">
                      <a:solidFill>
                        <a:srgbClr val="A8B3EE"/>
                      </a:solidFill>
                      <a:prstDash val="solid"/>
                      <a:round/>
                      <a:headEnd type="none" w="med" len="med"/>
                      <a:tailEnd type="none" w="med" len="med"/>
                    </a:lnT>
                    <a:lnB cmpd="sng" algn="ctr" cap="flat" w="17088">
                      <a:solidFill>
                        <a:srgbClr val="A8B3EE"/>
                      </a:solidFill>
                      <a:prstDash val="solid"/>
                      <a:round/>
                      <a:headEnd type="none" w="med" len="med"/>
                      <a:tailEnd type="none" w="med" len="med"/>
                    </a:lnB>
                    <a:solidFill>
                      <a:srgbClr val="23327D"/>
                    </a:solidFill>
                  </a:tcPr>
                </a:tc>
              </a:tr>
              <a:tr h="334553">
                <a:tc>
                  <a:txBody>
                    <a:bodyPr anchor="t" rtlCol="false"/>
                    <a:lstStyle/>
                    <a:p>
                      <a:pPr algn="ctr">
                        <a:lnSpc>
                          <a:spcPts val="1687"/>
                        </a:lnSpc>
                        <a:defRPr/>
                      </a:pPr>
                      <a:r>
                        <a:rPr lang="en-US" sz="1205">
                          <a:solidFill>
                            <a:srgbClr val="000000"/>
                          </a:solidFill>
                          <a:latin typeface="Raleway"/>
                          <a:ea typeface="Raleway"/>
                          <a:cs typeface="Raleway"/>
                          <a:sym typeface="Raleway"/>
                        </a:rPr>
                        <a:t>id</a:t>
                      </a:r>
                      <a:endParaRPr lang="en-US" sz="1100"/>
                    </a:p>
                  </a:txBody>
                  <a:tcPr marL="127579" marR="127579" marT="127579" marB="127579" anchor="ctr">
                    <a:lnL cmpd="sng" algn="ctr" cap="flat" w="17088">
                      <a:solidFill>
                        <a:srgbClr val="A8B3EE"/>
                      </a:solidFill>
                      <a:prstDash val="solid"/>
                      <a:round/>
                      <a:headEnd type="none" w="med" len="med"/>
                      <a:tailEnd type="none" w="med" len="med"/>
                    </a:lnL>
                    <a:lnR cmpd="sng" algn="ctr" cap="flat" w="17088">
                      <a:solidFill>
                        <a:srgbClr val="A8B3EE"/>
                      </a:solidFill>
                      <a:prstDash val="solid"/>
                      <a:round/>
                      <a:headEnd type="none" w="med" len="med"/>
                      <a:tailEnd type="none" w="med" len="med"/>
                    </a:lnR>
                    <a:lnT cmpd="sng" algn="ctr" cap="flat" w="17088">
                      <a:solidFill>
                        <a:srgbClr val="A8B3EE"/>
                      </a:solidFill>
                      <a:prstDash val="solid"/>
                      <a:round/>
                      <a:headEnd type="none" w="med" len="med"/>
                      <a:tailEnd type="none" w="med" len="med"/>
                    </a:lnT>
                    <a:lnB cmpd="sng" algn="ctr" cap="flat" w="17088">
                      <a:solidFill>
                        <a:srgbClr val="A8B3EE"/>
                      </a:solidFill>
                      <a:prstDash val="solid"/>
                      <a:round/>
                      <a:headEnd type="none" w="med" len="med"/>
                      <a:tailEnd type="none" w="med" len="med"/>
                    </a:lnB>
                  </a:tcPr>
                </a:tc>
              </a:tr>
              <a:tr h="334553">
                <a:tc>
                  <a:txBody>
                    <a:bodyPr anchor="t" rtlCol="false"/>
                    <a:lstStyle/>
                    <a:p>
                      <a:pPr algn="ctr">
                        <a:lnSpc>
                          <a:spcPts val="1687"/>
                        </a:lnSpc>
                        <a:defRPr/>
                      </a:pPr>
                      <a:r>
                        <a:rPr lang="en-US" sz="1205">
                          <a:solidFill>
                            <a:srgbClr val="000000"/>
                          </a:solidFill>
                          <a:latin typeface="Raleway"/>
                          <a:ea typeface="Raleway"/>
                          <a:cs typeface="Raleway"/>
                          <a:sym typeface="Raleway"/>
                        </a:rPr>
                        <a:t>Seller_id</a:t>
                      </a:r>
                      <a:endParaRPr lang="en-US" sz="1100"/>
                    </a:p>
                  </a:txBody>
                  <a:tcPr marL="127579" marR="127579" marT="127579" marB="127579" anchor="ctr">
                    <a:lnL cmpd="sng" algn="ctr" cap="flat" w="17088">
                      <a:solidFill>
                        <a:srgbClr val="A8B3EE"/>
                      </a:solidFill>
                      <a:prstDash val="solid"/>
                      <a:round/>
                      <a:headEnd type="none" w="med" len="med"/>
                      <a:tailEnd type="none" w="med" len="med"/>
                    </a:lnL>
                    <a:lnR cmpd="sng" algn="ctr" cap="flat" w="17088">
                      <a:solidFill>
                        <a:srgbClr val="A8B3EE"/>
                      </a:solidFill>
                      <a:prstDash val="solid"/>
                      <a:round/>
                      <a:headEnd type="none" w="med" len="med"/>
                      <a:tailEnd type="none" w="med" len="med"/>
                    </a:lnR>
                    <a:lnT cmpd="sng" algn="ctr" cap="flat" w="17088">
                      <a:solidFill>
                        <a:srgbClr val="A8B3EE"/>
                      </a:solidFill>
                      <a:prstDash val="solid"/>
                      <a:round/>
                      <a:headEnd type="none" w="med" len="med"/>
                      <a:tailEnd type="none" w="med" len="med"/>
                    </a:lnT>
                    <a:lnB cmpd="sng" algn="ctr" cap="flat" w="17088">
                      <a:solidFill>
                        <a:srgbClr val="A8B3EE"/>
                      </a:solidFill>
                      <a:prstDash val="solid"/>
                      <a:round/>
                      <a:headEnd type="none" w="med" len="med"/>
                      <a:tailEnd type="none" w="med" len="med"/>
                    </a:lnB>
                  </a:tcPr>
                </a:tc>
              </a:tr>
              <a:tr h="334553">
                <a:tc>
                  <a:txBody>
                    <a:bodyPr anchor="t" rtlCol="false"/>
                    <a:lstStyle/>
                    <a:p>
                      <a:pPr algn="ctr">
                        <a:lnSpc>
                          <a:spcPts val="1687"/>
                        </a:lnSpc>
                        <a:defRPr/>
                      </a:pPr>
                      <a:r>
                        <a:rPr lang="en-US" sz="1205">
                          <a:solidFill>
                            <a:srgbClr val="000000"/>
                          </a:solidFill>
                          <a:latin typeface="Raleway"/>
                          <a:ea typeface="Raleway"/>
                          <a:cs typeface="Raleway"/>
                          <a:sym typeface="Raleway"/>
                        </a:rPr>
                        <a:t>Exchnage ratio</a:t>
                      </a:r>
                      <a:endParaRPr lang="en-US" sz="1100"/>
                    </a:p>
                  </a:txBody>
                  <a:tcPr marL="127579" marR="127579" marT="127579" marB="127579" anchor="ctr">
                    <a:lnL cmpd="sng" algn="ctr" cap="flat" w="17088">
                      <a:solidFill>
                        <a:srgbClr val="A8B3EE"/>
                      </a:solidFill>
                      <a:prstDash val="solid"/>
                      <a:round/>
                      <a:headEnd type="none" w="med" len="med"/>
                      <a:tailEnd type="none" w="med" len="med"/>
                    </a:lnL>
                    <a:lnR cmpd="sng" algn="ctr" cap="flat" w="17088">
                      <a:solidFill>
                        <a:srgbClr val="A8B3EE"/>
                      </a:solidFill>
                      <a:prstDash val="solid"/>
                      <a:round/>
                      <a:headEnd type="none" w="med" len="med"/>
                      <a:tailEnd type="none" w="med" len="med"/>
                    </a:lnR>
                    <a:lnT cmpd="sng" algn="ctr" cap="flat" w="17088">
                      <a:solidFill>
                        <a:srgbClr val="A8B3EE"/>
                      </a:solidFill>
                      <a:prstDash val="solid"/>
                      <a:round/>
                      <a:headEnd type="none" w="med" len="med"/>
                      <a:tailEnd type="none" w="med" len="med"/>
                    </a:lnT>
                    <a:lnB cmpd="sng" algn="ctr" cap="flat" w="17088">
                      <a:solidFill>
                        <a:srgbClr val="A8B3EE"/>
                      </a:solidFill>
                      <a:prstDash val="solid"/>
                      <a:round/>
                      <a:headEnd type="none" w="med" len="med"/>
                      <a:tailEnd type="none" w="med" len="med"/>
                    </a:lnB>
                  </a:tcPr>
                </a:tc>
              </a:tr>
              <a:tr h="334553">
                <a:tc>
                  <a:txBody>
                    <a:bodyPr anchor="t" rtlCol="false"/>
                    <a:lstStyle/>
                    <a:p>
                      <a:pPr algn="ctr">
                        <a:lnSpc>
                          <a:spcPts val="1687"/>
                        </a:lnSpc>
                        <a:defRPr/>
                      </a:pPr>
                      <a:r>
                        <a:rPr lang="en-US" sz="1205">
                          <a:solidFill>
                            <a:srgbClr val="000000"/>
                          </a:solidFill>
                          <a:latin typeface="Raleway"/>
                          <a:ea typeface="Raleway"/>
                          <a:cs typeface="Raleway"/>
                          <a:sym typeface="Raleway"/>
                        </a:rPr>
                        <a:t>created_at  </a:t>
                      </a:r>
                      <a:endParaRPr lang="en-US" sz="1100"/>
                    </a:p>
                  </a:txBody>
                  <a:tcPr marL="127579" marR="127579" marT="127579" marB="127579" anchor="ctr">
                    <a:lnL cmpd="sng" algn="ctr" cap="flat" w="17088">
                      <a:solidFill>
                        <a:srgbClr val="A8B3EE"/>
                      </a:solidFill>
                      <a:prstDash val="solid"/>
                      <a:round/>
                      <a:headEnd type="none" w="med" len="med"/>
                      <a:tailEnd type="none" w="med" len="med"/>
                    </a:lnL>
                    <a:lnR cmpd="sng" algn="ctr" cap="flat" w="17088">
                      <a:solidFill>
                        <a:srgbClr val="A8B3EE"/>
                      </a:solidFill>
                      <a:prstDash val="solid"/>
                      <a:round/>
                      <a:headEnd type="none" w="med" len="med"/>
                      <a:tailEnd type="none" w="med" len="med"/>
                    </a:lnR>
                    <a:lnT cmpd="sng" algn="ctr" cap="flat" w="17088">
                      <a:solidFill>
                        <a:srgbClr val="A8B3EE"/>
                      </a:solidFill>
                      <a:prstDash val="solid"/>
                      <a:round/>
                      <a:headEnd type="none" w="med" len="med"/>
                      <a:tailEnd type="none" w="med" len="med"/>
                    </a:lnT>
                    <a:lnB cmpd="sng" algn="ctr" cap="flat" w="17088">
                      <a:solidFill>
                        <a:srgbClr val="A8B3EE"/>
                      </a:solidFill>
                      <a:prstDash val="solid"/>
                      <a:round/>
                      <a:headEnd type="none" w="med" len="med"/>
                      <a:tailEnd type="none" w="med" len="med"/>
                    </a:lnB>
                  </a:tcPr>
                </a:tc>
              </a:tr>
              <a:tr h="334553">
                <a:tc>
                  <a:txBody>
                    <a:bodyPr anchor="t" rtlCol="false"/>
                    <a:lstStyle/>
                    <a:p>
                      <a:pPr algn="ctr">
                        <a:lnSpc>
                          <a:spcPts val="1687"/>
                        </a:lnSpc>
                        <a:defRPr/>
                      </a:pPr>
                      <a:r>
                        <a:rPr lang="en-US" sz="1205">
                          <a:solidFill>
                            <a:srgbClr val="000000"/>
                          </a:solidFill>
                          <a:latin typeface="Raleway"/>
                          <a:ea typeface="Raleway"/>
                          <a:cs typeface="Raleway"/>
                          <a:sym typeface="Raleway"/>
                        </a:rPr>
                        <a:t>Updated_at </a:t>
                      </a:r>
                      <a:endParaRPr lang="en-US" sz="1100"/>
                    </a:p>
                  </a:txBody>
                  <a:tcPr marL="127579" marR="127579" marT="127579" marB="127579" anchor="ctr">
                    <a:lnL cmpd="sng" algn="ctr" cap="flat" w="17088">
                      <a:solidFill>
                        <a:srgbClr val="A8B3EE"/>
                      </a:solidFill>
                      <a:prstDash val="solid"/>
                      <a:round/>
                      <a:headEnd type="none" w="med" len="med"/>
                      <a:tailEnd type="none" w="med" len="med"/>
                    </a:lnL>
                    <a:lnR cmpd="sng" algn="ctr" cap="flat" w="17088">
                      <a:solidFill>
                        <a:srgbClr val="A8B3EE"/>
                      </a:solidFill>
                      <a:prstDash val="solid"/>
                      <a:round/>
                      <a:headEnd type="none" w="med" len="med"/>
                      <a:tailEnd type="none" w="med" len="med"/>
                    </a:lnR>
                    <a:lnT cmpd="sng" algn="ctr" cap="flat" w="17088">
                      <a:solidFill>
                        <a:srgbClr val="A8B3EE"/>
                      </a:solidFill>
                      <a:prstDash val="solid"/>
                      <a:round/>
                      <a:headEnd type="none" w="med" len="med"/>
                      <a:tailEnd type="none" w="med" len="med"/>
                    </a:lnT>
                    <a:lnB cmpd="sng" algn="ctr" cap="flat" w="17088">
                      <a:solidFill>
                        <a:srgbClr val="A8B3EE"/>
                      </a:solidFill>
                      <a:prstDash val="solid"/>
                      <a:round/>
                      <a:headEnd type="none" w="med" len="med"/>
                      <a:tailEnd type="none" w="med" len="med"/>
                    </a:lnB>
                  </a:tcPr>
                </a:tc>
              </a:tr>
            </a:tbl>
          </a:graphicData>
        </a:graphic>
      </p:graphicFrame>
      <p:graphicFrame>
        <p:nvGraphicFramePr>
          <p:cNvPr name="Table 7" id="7"/>
          <p:cNvGraphicFramePr>
            <a:graphicFrameLocks noGrp="true"/>
          </p:cNvGraphicFramePr>
          <p:nvPr/>
        </p:nvGraphicFramePr>
        <p:xfrm>
          <a:off x="10000308" y="659104"/>
          <a:ext cx="1656579" cy="2670726"/>
        </p:xfrm>
        <a:graphic>
          <a:graphicData uri="http://schemas.openxmlformats.org/drawingml/2006/table">
            <a:tbl>
              <a:tblPr/>
              <a:tblGrid>
                <a:gridCol w="832140"/>
              </a:tblGrid>
              <a:tr h="333841">
                <a:tc>
                  <a:txBody>
                    <a:bodyPr anchor="t" rtlCol="false"/>
                    <a:lstStyle/>
                    <a:p>
                      <a:pPr algn="ctr">
                        <a:lnSpc>
                          <a:spcPts val="1687"/>
                        </a:lnSpc>
                        <a:defRPr/>
                      </a:pPr>
                      <a:r>
                        <a:rPr lang="en-US" sz="1205" b="true">
                          <a:solidFill>
                            <a:srgbClr val="FFFFFF"/>
                          </a:solidFill>
                          <a:latin typeface="Raleway Bold"/>
                          <a:ea typeface="Raleway Bold"/>
                          <a:cs typeface="Raleway Bold"/>
                          <a:sym typeface="Raleway Bold"/>
                        </a:rPr>
                        <a:t>Bank Acoount details </a:t>
                      </a:r>
                      <a:endParaRPr lang="en-US" sz="1100"/>
                    </a:p>
                  </a:txBody>
                  <a:tcPr marL="127579" marR="127579" marT="127579" marB="127579" anchor="ctr">
                    <a:lnL cmpd="sng" algn="ctr" cap="flat" w="17088">
                      <a:solidFill>
                        <a:srgbClr val="A8B3EE"/>
                      </a:solidFill>
                      <a:prstDash val="solid"/>
                      <a:round/>
                      <a:headEnd type="none" w="med" len="med"/>
                      <a:tailEnd type="none" w="med" len="med"/>
                    </a:lnL>
                    <a:lnR cmpd="sng" algn="ctr" cap="flat" w="17088">
                      <a:solidFill>
                        <a:srgbClr val="A8B3EE"/>
                      </a:solidFill>
                      <a:prstDash val="solid"/>
                      <a:round/>
                      <a:headEnd type="none" w="med" len="med"/>
                      <a:tailEnd type="none" w="med" len="med"/>
                    </a:lnR>
                    <a:lnT cmpd="sng" algn="ctr" cap="flat" w="17088">
                      <a:solidFill>
                        <a:srgbClr val="A8B3EE"/>
                      </a:solidFill>
                      <a:prstDash val="solid"/>
                      <a:round/>
                      <a:headEnd type="none" w="med" len="med"/>
                      <a:tailEnd type="none" w="med" len="med"/>
                    </a:lnT>
                    <a:lnB cmpd="sng" algn="ctr" cap="flat" w="17088">
                      <a:solidFill>
                        <a:srgbClr val="A8B3EE"/>
                      </a:solidFill>
                      <a:prstDash val="solid"/>
                      <a:round/>
                      <a:headEnd type="none" w="med" len="med"/>
                      <a:tailEnd type="none" w="med" len="med"/>
                    </a:lnB>
                    <a:solidFill>
                      <a:srgbClr val="23327D"/>
                    </a:solidFill>
                  </a:tcPr>
                </a:tc>
              </a:tr>
              <a:tr h="333841">
                <a:tc>
                  <a:txBody>
                    <a:bodyPr anchor="t" rtlCol="false"/>
                    <a:lstStyle/>
                    <a:p>
                      <a:pPr algn="ctr">
                        <a:lnSpc>
                          <a:spcPts val="1687"/>
                        </a:lnSpc>
                        <a:defRPr/>
                      </a:pPr>
                      <a:r>
                        <a:rPr lang="en-US" sz="1205">
                          <a:solidFill>
                            <a:srgbClr val="000000"/>
                          </a:solidFill>
                          <a:latin typeface="Raleway"/>
                          <a:ea typeface="Raleway"/>
                          <a:cs typeface="Raleway"/>
                          <a:sym typeface="Raleway"/>
                        </a:rPr>
                        <a:t>id</a:t>
                      </a:r>
                      <a:endParaRPr lang="en-US" sz="1100"/>
                    </a:p>
                  </a:txBody>
                  <a:tcPr marL="127579" marR="127579" marT="127579" marB="127579" anchor="ctr">
                    <a:lnL cmpd="sng" algn="ctr" cap="flat" w="17088">
                      <a:solidFill>
                        <a:srgbClr val="A8B3EE"/>
                      </a:solidFill>
                      <a:prstDash val="solid"/>
                      <a:round/>
                      <a:headEnd type="none" w="med" len="med"/>
                      <a:tailEnd type="none" w="med" len="med"/>
                    </a:lnL>
                    <a:lnR cmpd="sng" algn="ctr" cap="flat" w="17088">
                      <a:solidFill>
                        <a:srgbClr val="A8B3EE"/>
                      </a:solidFill>
                      <a:prstDash val="solid"/>
                      <a:round/>
                      <a:headEnd type="none" w="med" len="med"/>
                      <a:tailEnd type="none" w="med" len="med"/>
                    </a:lnR>
                    <a:lnT cmpd="sng" algn="ctr" cap="flat" w="17088">
                      <a:solidFill>
                        <a:srgbClr val="A8B3EE"/>
                      </a:solidFill>
                      <a:prstDash val="solid"/>
                      <a:round/>
                      <a:headEnd type="none" w="med" len="med"/>
                      <a:tailEnd type="none" w="med" len="med"/>
                    </a:lnT>
                    <a:lnB cmpd="sng" algn="ctr" cap="flat" w="17088">
                      <a:solidFill>
                        <a:srgbClr val="A8B3EE"/>
                      </a:solidFill>
                      <a:prstDash val="solid"/>
                      <a:round/>
                      <a:headEnd type="none" w="med" len="med"/>
                      <a:tailEnd type="none" w="med" len="med"/>
                    </a:lnB>
                  </a:tcPr>
                </a:tc>
              </a:tr>
              <a:tr h="333841">
                <a:tc>
                  <a:txBody>
                    <a:bodyPr anchor="t" rtlCol="false"/>
                    <a:lstStyle/>
                    <a:p>
                      <a:pPr algn="ctr">
                        <a:lnSpc>
                          <a:spcPts val="1687"/>
                        </a:lnSpc>
                        <a:defRPr/>
                      </a:pPr>
                      <a:r>
                        <a:rPr lang="en-US" sz="1205">
                          <a:solidFill>
                            <a:srgbClr val="000000"/>
                          </a:solidFill>
                          <a:latin typeface="Raleway"/>
                          <a:ea typeface="Raleway"/>
                          <a:cs typeface="Raleway"/>
                          <a:sym typeface="Raleway"/>
                        </a:rPr>
                        <a:t>seller_id</a:t>
                      </a:r>
                      <a:endParaRPr lang="en-US" sz="1100"/>
                    </a:p>
                  </a:txBody>
                  <a:tcPr marL="127579" marR="127579" marT="127579" marB="127579" anchor="ctr">
                    <a:lnL cmpd="sng" algn="ctr" cap="flat" w="17088">
                      <a:solidFill>
                        <a:srgbClr val="A8B3EE"/>
                      </a:solidFill>
                      <a:prstDash val="solid"/>
                      <a:round/>
                      <a:headEnd type="none" w="med" len="med"/>
                      <a:tailEnd type="none" w="med" len="med"/>
                    </a:lnL>
                    <a:lnR cmpd="sng" algn="ctr" cap="flat" w="17088">
                      <a:solidFill>
                        <a:srgbClr val="A8B3EE"/>
                      </a:solidFill>
                      <a:prstDash val="solid"/>
                      <a:round/>
                      <a:headEnd type="none" w="med" len="med"/>
                      <a:tailEnd type="none" w="med" len="med"/>
                    </a:lnR>
                    <a:lnT cmpd="sng" algn="ctr" cap="flat" w="17088">
                      <a:solidFill>
                        <a:srgbClr val="A8B3EE"/>
                      </a:solidFill>
                      <a:prstDash val="solid"/>
                      <a:round/>
                      <a:headEnd type="none" w="med" len="med"/>
                      <a:tailEnd type="none" w="med" len="med"/>
                    </a:lnT>
                    <a:lnB cmpd="sng" algn="ctr" cap="flat" w="17088">
                      <a:solidFill>
                        <a:srgbClr val="A8B3EE"/>
                      </a:solidFill>
                      <a:prstDash val="solid"/>
                      <a:round/>
                      <a:headEnd type="none" w="med" len="med"/>
                      <a:tailEnd type="none" w="med" len="med"/>
                    </a:lnB>
                  </a:tcPr>
                </a:tc>
              </a:tr>
              <a:tr h="333841">
                <a:tc>
                  <a:txBody>
                    <a:bodyPr anchor="t" rtlCol="false"/>
                    <a:lstStyle/>
                    <a:p>
                      <a:pPr algn="ctr">
                        <a:lnSpc>
                          <a:spcPts val="1687"/>
                        </a:lnSpc>
                        <a:defRPr/>
                      </a:pPr>
                      <a:r>
                        <a:rPr lang="en-US" sz="1205">
                          <a:solidFill>
                            <a:srgbClr val="000000"/>
                          </a:solidFill>
                          <a:latin typeface="Raleway"/>
                          <a:ea typeface="Raleway"/>
                          <a:cs typeface="Raleway"/>
                          <a:sym typeface="Raleway"/>
                        </a:rPr>
                        <a:t>Account_nO</a:t>
                      </a:r>
                      <a:endParaRPr lang="en-US" sz="1100"/>
                    </a:p>
                  </a:txBody>
                  <a:tcPr marL="127579" marR="127579" marT="127579" marB="127579" anchor="ctr">
                    <a:lnL cmpd="sng" algn="ctr" cap="flat" w="17088">
                      <a:solidFill>
                        <a:srgbClr val="A8B3EE"/>
                      </a:solidFill>
                      <a:prstDash val="solid"/>
                      <a:round/>
                      <a:headEnd type="none" w="med" len="med"/>
                      <a:tailEnd type="none" w="med" len="med"/>
                    </a:lnL>
                    <a:lnR cmpd="sng" algn="ctr" cap="flat" w="17088">
                      <a:solidFill>
                        <a:srgbClr val="A8B3EE"/>
                      </a:solidFill>
                      <a:prstDash val="solid"/>
                      <a:round/>
                      <a:headEnd type="none" w="med" len="med"/>
                      <a:tailEnd type="none" w="med" len="med"/>
                    </a:lnR>
                    <a:lnT cmpd="sng" algn="ctr" cap="flat" w="17088">
                      <a:solidFill>
                        <a:srgbClr val="A8B3EE"/>
                      </a:solidFill>
                      <a:prstDash val="solid"/>
                      <a:round/>
                      <a:headEnd type="none" w="med" len="med"/>
                      <a:tailEnd type="none" w="med" len="med"/>
                    </a:lnT>
                    <a:lnB cmpd="sng" algn="ctr" cap="flat" w="17088">
                      <a:solidFill>
                        <a:srgbClr val="A8B3EE"/>
                      </a:solidFill>
                      <a:prstDash val="solid"/>
                      <a:round/>
                      <a:headEnd type="none" w="med" len="med"/>
                      <a:tailEnd type="none" w="med" len="med"/>
                    </a:lnB>
                  </a:tcPr>
                </a:tc>
              </a:tr>
              <a:tr h="333841">
                <a:tc>
                  <a:txBody>
                    <a:bodyPr anchor="t" rtlCol="false"/>
                    <a:lstStyle/>
                    <a:p>
                      <a:pPr algn="ctr">
                        <a:lnSpc>
                          <a:spcPts val="1687"/>
                        </a:lnSpc>
                        <a:defRPr/>
                      </a:pPr>
                      <a:r>
                        <a:rPr lang="en-US" sz="1205">
                          <a:solidFill>
                            <a:srgbClr val="000000"/>
                          </a:solidFill>
                          <a:latin typeface="Raleway"/>
                          <a:ea typeface="Raleway"/>
                          <a:cs typeface="Raleway"/>
                          <a:sym typeface="Raleway"/>
                        </a:rPr>
                        <a:t>Name of the bank </a:t>
                      </a:r>
                      <a:endParaRPr lang="en-US" sz="1100"/>
                    </a:p>
                  </a:txBody>
                  <a:tcPr marL="127579" marR="127579" marT="127579" marB="127579" anchor="ctr">
                    <a:lnL cmpd="sng" algn="ctr" cap="flat" w="17088">
                      <a:solidFill>
                        <a:srgbClr val="A8B3EE"/>
                      </a:solidFill>
                      <a:prstDash val="solid"/>
                      <a:round/>
                      <a:headEnd type="none" w="med" len="med"/>
                      <a:tailEnd type="none" w="med" len="med"/>
                    </a:lnL>
                    <a:lnR cmpd="sng" algn="ctr" cap="flat" w="17088">
                      <a:solidFill>
                        <a:srgbClr val="A8B3EE"/>
                      </a:solidFill>
                      <a:prstDash val="solid"/>
                      <a:round/>
                      <a:headEnd type="none" w="med" len="med"/>
                      <a:tailEnd type="none" w="med" len="med"/>
                    </a:lnR>
                    <a:lnT cmpd="sng" algn="ctr" cap="flat" w="17088">
                      <a:solidFill>
                        <a:srgbClr val="A8B3EE"/>
                      </a:solidFill>
                      <a:prstDash val="solid"/>
                      <a:round/>
                      <a:headEnd type="none" w="med" len="med"/>
                      <a:tailEnd type="none" w="med" len="med"/>
                    </a:lnT>
                    <a:lnB cmpd="sng" algn="ctr" cap="flat" w="17088">
                      <a:solidFill>
                        <a:srgbClr val="A8B3EE"/>
                      </a:solidFill>
                      <a:prstDash val="solid"/>
                      <a:round/>
                      <a:headEnd type="none" w="med" len="med"/>
                      <a:tailEnd type="none" w="med" len="med"/>
                    </a:lnB>
                  </a:tcPr>
                </a:tc>
              </a:tr>
              <a:tr h="333841">
                <a:tc>
                  <a:txBody>
                    <a:bodyPr anchor="t" rtlCol="false"/>
                    <a:lstStyle/>
                    <a:p>
                      <a:pPr algn="ctr">
                        <a:lnSpc>
                          <a:spcPts val="1687"/>
                        </a:lnSpc>
                        <a:defRPr/>
                      </a:pPr>
                      <a:r>
                        <a:rPr lang="en-US" sz="1205">
                          <a:solidFill>
                            <a:srgbClr val="000000"/>
                          </a:solidFill>
                          <a:latin typeface="Raleway"/>
                          <a:ea typeface="Raleway"/>
                          <a:cs typeface="Raleway"/>
                          <a:sym typeface="Raleway"/>
                        </a:rPr>
                        <a:t>IFSC </a:t>
                      </a:r>
                      <a:endParaRPr lang="en-US" sz="1100"/>
                    </a:p>
                  </a:txBody>
                  <a:tcPr marL="127579" marR="127579" marT="127579" marB="127579" anchor="ctr">
                    <a:lnL cmpd="sng" algn="ctr" cap="flat" w="17088">
                      <a:solidFill>
                        <a:srgbClr val="A8B3EE"/>
                      </a:solidFill>
                      <a:prstDash val="solid"/>
                      <a:round/>
                      <a:headEnd type="none" w="med" len="med"/>
                      <a:tailEnd type="none" w="med" len="med"/>
                    </a:lnL>
                    <a:lnR cmpd="sng" algn="ctr" cap="flat" w="17088">
                      <a:solidFill>
                        <a:srgbClr val="A8B3EE"/>
                      </a:solidFill>
                      <a:prstDash val="solid"/>
                      <a:round/>
                      <a:headEnd type="none" w="med" len="med"/>
                      <a:tailEnd type="none" w="med" len="med"/>
                    </a:lnR>
                    <a:lnT cmpd="sng" algn="ctr" cap="flat" w="17088">
                      <a:solidFill>
                        <a:srgbClr val="A8B3EE"/>
                      </a:solidFill>
                      <a:prstDash val="solid"/>
                      <a:round/>
                      <a:headEnd type="none" w="med" len="med"/>
                      <a:tailEnd type="none" w="med" len="med"/>
                    </a:lnT>
                    <a:lnB cmpd="sng" algn="ctr" cap="flat" w="17088">
                      <a:solidFill>
                        <a:srgbClr val="A8B3EE"/>
                      </a:solidFill>
                      <a:prstDash val="solid"/>
                      <a:round/>
                      <a:headEnd type="none" w="med" len="med"/>
                      <a:tailEnd type="none" w="med" len="med"/>
                    </a:lnB>
                  </a:tcPr>
                </a:tc>
              </a:tr>
              <a:tr h="333841">
                <a:tc>
                  <a:txBody>
                    <a:bodyPr anchor="t" rtlCol="false"/>
                    <a:lstStyle/>
                    <a:p>
                      <a:pPr algn="ctr">
                        <a:lnSpc>
                          <a:spcPts val="1687"/>
                        </a:lnSpc>
                        <a:defRPr/>
                      </a:pPr>
                      <a:r>
                        <a:rPr lang="en-US" sz="1205">
                          <a:solidFill>
                            <a:srgbClr val="000000"/>
                          </a:solidFill>
                          <a:latin typeface="Raleway"/>
                          <a:ea typeface="Raleway"/>
                          <a:cs typeface="Raleway"/>
                          <a:sym typeface="Raleway"/>
                        </a:rPr>
                        <a:t>Account holder name </a:t>
                      </a:r>
                      <a:endParaRPr lang="en-US" sz="1100"/>
                    </a:p>
                  </a:txBody>
                  <a:tcPr marL="127579" marR="127579" marT="127579" marB="127579" anchor="ctr">
                    <a:lnL cmpd="sng" algn="ctr" cap="flat" w="17088">
                      <a:solidFill>
                        <a:srgbClr val="A8B3EE"/>
                      </a:solidFill>
                      <a:prstDash val="solid"/>
                      <a:round/>
                      <a:headEnd type="none" w="med" len="med"/>
                      <a:tailEnd type="none" w="med" len="med"/>
                    </a:lnL>
                    <a:lnR cmpd="sng" algn="ctr" cap="flat" w="17088">
                      <a:solidFill>
                        <a:srgbClr val="A8B3EE"/>
                      </a:solidFill>
                      <a:prstDash val="solid"/>
                      <a:round/>
                      <a:headEnd type="none" w="med" len="med"/>
                      <a:tailEnd type="none" w="med" len="med"/>
                    </a:lnR>
                    <a:lnT cmpd="sng" algn="ctr" cap="flat" w="17088">
                      <a:solidFill>
                        <a:srgbClr val="A8B3EE"/>
                      </a:solidFill>
                      <a:prstDash val="solid"/>
                      <a:round/>
                      <a:headEnd type="none" w="med" len="med"/>
                      <a:tailEnd type="none" w="med" len="med"/>
                    </a:lnT>
                    <a:lnB cmpd="sng" algn="ctr" cap="flat" w="17088">
                      <a:solidFill>
                        <a:srgbClr val="A8B3EE"/>
                      </a:solidFill>
                      <a:prstDash val="solid"/>
                      <a:round/>
                      <a:headEnd type="none" w="med" len="med"/>
                      <a:tailEnd type="none" w="med" len="med"/>
                    </a:lnB>
                  </a:tcPr>
                </a:tc>
              </a:tr>
              <a:tr h="333841">
                <a:tc>
                  <a:txBody>
                    <a:bodyPr anchor="t" rtlCol="false"/>
                    <a:lstStyle/>
                    <a:p>
                      <a:pPr algn="ctr">
                        <a:lnSpc>
                          <a:spcPts val="1687"/>
                        </a:lnSpc>
                        <a:defRPr/>
                      </a:pPr>
                      <a:r>
                        <a:rPr lang="en-US" sz="1205">
                          <a:solidFill>
                            <a:srgbClr val="000000"/>
                          </a:solidFill>
                          <a:latin typeface="Raleway"/>
                          <a:ea typeface="Raleway"/>
                          <a:cs typeface="Raleway"/>
                          <a:sym typeface="Raleway"/>
                        </a:rPr>
                        <a:t>Managed_by </a:t>
                      </a:r>
                      <a:endParaRPr lang="en-US" sz="1100"/>
                    </a:p>
                  </a:txBody>
                  <a:tcPr marL="127579" marR="127579" marT="127579" marB="127579" anchor="ctr">
                    <a:lnL cmpd="sng" algn="ctr" cap="flat" w="17088">
                      <a:solidFill>
                        <a:srgbClr val="A8B3EE"/>
                      </a:solidFill>
                      <a:prstDash val="solid"/>
                      <a:round/>
                      <a:headEnd type="none" w="med" len="med"/>
                      <a:tailEnd type="none" w="med" len="med"/>
                    </a:lnL>
                    <a:lnR cmpd="sng" algn="ctr" cap="flat" w="17088">
                      <a:solidFill>
                        <a:srgbClr val="A8B3EE"/>
                      </a:solidFill>
                      <a:prstDash val="solid"/>
                      <a:round/>
                      <a:headEnd type="none" w="med" len="med"/>
                      <a:tailEnd type="none" w="med" len="med"/>
                    </a:lnR>
                    <a:lnT cmpd="sng" algn="ctr" cap="flat" w="17088">
                      <a:solidFill>
                        <a:srgbClr val="A8B3EE"/>
                      </a:solidFill>
                      <a:prstDash val="solid"/>
                      <a:round/>
                      <a:headEnd type="none" w="med" len="med"/>
                      <a:tailEnd type="none" w="med" len="med"/>
                    </a:lnT>
                    <a:lnB cmpd="sng" algn="ctr" cap="flat" w="17088">
                      <a:solidFill>
                        <a:srgbClr val="A8B3EE"/>
                      </a:solidFill>
                      <a:prstDash val="solid"/>
                      <a:round/>
                      <a:headEnd type="none" w="med" len="med"/>
                      <a:tailEnd type="none" w="med" len="med"/>
                    </a:lnB>
                  </a:tcPr>
                </a:tc>
              </a:tr>
            </a:tbl>
          </a:graphicData>
        </a:graphic>
      </p:graphicFrame>
      <p:graphicFrame>
        <p:nvGraphicFramePr>
          <p:cNvPr name="Table 8" id="8"/>
          <p:cNvGraphicFramePr>
            <a:graphicFrameLocks noGrp="true"/>
          </p:cNvGraphicFramePr>
          <p:nvPr/>
        </p:nvGraphicFramePr>
        <p:xfrm>
          <a:off x="12848169" y="659104"/>
          <a:ext cx="2473597" cy="3155318"/>
        </p:xfrm>
        <a:graphic>
          <a:graphicData uri="http://schemas.openxmlformats.org/drawingml/2006/table">
            <a:tbl>
              <a:tblPr/>
              <a:tblGrid>
                <a:gridCol w="1470612"/>
              </a:tblGrid>
              <a:tr h="450760">
                <a:tc>
                  <a:txBody>
                    <a:bodyPr anchor="t" rtlCol="false"/>
                    <a:lstStyle/>
                    <a:p>
                      <a:pPr algn="ctr">
                        <a:lnSpc>
                          <a:spcPts val="1693"/>
                        </a:lnSpc>
                        <a:defRPr/>
                      </a:pPr>
                      <a:r>
                        <a:rPr lang="en-US" sz="1209" b="true">
                          <a:solidFill>
                            <a:srgbClr val="FFFFFF"/>
                          </a:solidFill>
                          <a:latin typeface="Raleway Bold"/>
                          <a:ea typeface="Raleway Bold"/>
                          <a:cs typeface="Raleway Bold"/>
                          <a:sym typeface="Raleway Bold"/>
                        </a:rPr>
                        <a:t>Transactions Table </a:t>
                      </a:r>
                      <a:endParaRPr lang="en-US" sz="1100"/>
                    </a:p>
                  </a:txBody>
                  <a:tcPr marL="107966" marR="107966" marT="107966" marB="107966" anchor="ctr">
                    <a:lnL cmpd="sng" algn="ctr" cap="flat" w="21593">
                      <a:solidFill>
                        <a:srgbClr val="A8B3EE"/>
                      </a:solidFill>
                      <a:prstDash val="solid"/>
                      <a:round/>
                      <a:headEnd type="none" w="med" len="med"/>
                      <a:tailEnd type="none" w="med" len="med"/>
                    </a:lnL>
                    <a:lnR cmpd="sng" algn="ctr" cap="flat" w="21593">
                      <a:solidFill>
                        <a:srgbClr val="A8B3EE"/>
                      </a:solidFill>
                      <a:prstDash val="solid"/>
                      <a:round/>
                      <a:headEnd type="none" w="med" len="med"/>
                      <a:tailEnd type="none" w="med" len="med"/>
                    </a:lnR>
                    <a:lnT cmpd="sng" algn="ctr" cap="flat" w="21593">
                      <a:solidFill>
                        <a:srgbClr val="A8B3EE"/>
                      </a:solidFill>
                      <a:prstDash val="solid"/>
                      <a:round/>
                      <a:headEnd type="none" w="med" len="med"/>
                      <a:tailEnd type="none" w="med" len="med"/>
                    </a:lnT>
                    <a:lnB cmpd="sng" algn="ctr" cap="flat" w="21593">
                      <a:solidFill>
                        <a:srgbClr val="A8B3EE"/>
                      </a:solidFill>
                      <a:prstDash val="solid"/>
                      <a:round/>
                      <a:headEnd type="none" w="med" len="med"/>
                      <a:tailEnd type="none" w="med" len="med"/>
                    </a:lnB>
                    <a:solidFill>
                      <a:srgbClr val="23327D"/>
                    </a:solidFill>
                  </a:tcPr>
                </a:tc>
              </a:tr>
              <a:tr h="450760">
                <a:tc>
                  <a:txBody>
                    <a:bodyPr anchor="t" rtlCol="false"/>
                    <a:lstStyle/>
                    <a:p>
                      <a:pPr algn="ctr">
                        <a:lnSpc>
                          <a:spcPts val="1693"/>
                        </a:lnSpc>
                        <a:defRPr/>
                      </a:pPr>
                      <a:r>
                        <a:rPr lang="en-US" sz="1209">
                          <a:solidFill>
                            <a:srgbClr val="000000"/>
                          </a:solidFill>
                          <a:latin typeface="Raleway"/>
                          <a:ea typeface="Raleway"/>
                          <a:cs typeface="Raleway"/>
                          <a:sym typeface="Raleway"/>
                        </a:rPr>
                        <a:t>Transaction_Id</a:t>
                      </a:r>
                      <a:endParaRPr lang="en-US" sz="1100"/>
                    </a:p>
                  </a:txBody>
                  <a:tcPr marL="107966" marR="107966" marT="107966" marB="107966" anchor="ctr">
                    <a:lnL cmpd="sng" algn="ctr" cap="flat" w="21593">
                      <a:solidFill>
                        <a:srgbClr val="A8B3EE"/>
                      </a:solidFill>
                      <a:prstDash val="solid"/>
                      <a:round/>
                      <a:headEnd type="none" w="med" len="med"/>
                      <a:tailEnd type="none" w="med" len="med"/>
                    </a:lnL>
                    <a:lnR cmpd="sng" algn="ctr" cap="flat" w="21593">
                      <a:solidFill>
                        <a:srgbClr val="A8B3EE"/>
                      </a:solidFill>
                      <a:prstDash val="solid"/>
                      <a:round/>
                      <a:headEnd type="none" w="med" len="med"/>
                      <a:tailEnd type="none" w="med" len="med"/>
                    </a:lnR>
                    <a:lnT cmpd="sng" algn="ctr" cap="flat" w="21593">
                      <a:solidFill>
                        <a:srgbClr val="A8B3EE"/>
                      </a:solidFill>
                      <a:prstDash val="solid"/>
                      <a:round/>
                      <a:headEnd type="none" w="med" len="med"/>
                      <a:tailEnd type="none" w="med" len="med"/>
                    </a:lnT>
                    <a:lnB cmpd="sng" algn="ctr" cap="flat" w="21593">
                      <a:solidFill>
                        <a:srgbClr val="A8B3EE"/>
                      </a:solidFill>
                      <a:prstDash val="solid"/>
                      <a:round/>
                      <a:headEnd type="none" w="med" len="med"/>
                      <a:tailEnd type="none" w="med" len="med"/>
                    </a:lnB>
                  </a:tcPr>
                </a:tc>
              </a:tr>
              <a:tr h="450760">
                <a:tc>
                  <a:txBody>
                    <a:bodyPr anchor="t" rtlCol="false"/>
                    <a:lstStyle/>
                    <a:p>
                      <a:pPr algn="ctr">
                        <a:lnSpc>
                          <a:spcPts val="1693"/>
                        </a:lnSpc>
                        <a:defRPr/>
                      </a:pPr>
                      <a:r>
                        <a:rPr lang="en-US" sz="1209">
                          <a:solidFill>
                            <a:srgbClr val="000000"/>
                          </a:solidFill>
                          <a:latin typeface="Raleway"/>
                          <a:ea typeface="Raleway"/>
                          <a:cs typeface="Raleway"/>
                          <a:sym typeface="Raleway"/>
                        </a:rPr>
                        <a:t>Customer_Id</a:t>
                      </a:r>
                      <a:endParaRPr lang="en-US" sz="1100"/>
                    </a:p>
                  </a:txBody>
                  <a:tcPr marL="107966" marR="107966" marT="107966" marB="107966" anchor="ctr">
                    <a:lnL cmpd="sng" algn="ctr" cap="flat" w="21593">
                      <a:solidFill>
                        <a:srgbClr val="A8B3EE"/>
                      </a:solidFill>
                      <a:prstDash val="solid"/>
                      <a:round/>
                      <a:headEnd type="none" w="med" len="med"/>
                      <a:tailEnd type="none" w="med" len="med"/>
                    </a:lnL>
                    <a:lnR cmpd="sng" algn="ctr" cap="flat" w="21593">
                      <a:solidFill>
                        <a:srgbClr val="A8B3EE"/>
                      </a:solidFill>
                      <a:prstDash val="solid"/>
                      <a:round/>
                      <a:headEnd type="none" w="med" len="med"/>
                      <a:tailEnd type="none" w="med" len="med"/>
                    </a:lnR>
                    <a:lnT cmpd="sng" algn="ctr" cap="flat" w="21593">
                      <a:solidFill>
                        <a:srgbClr val="A8B3EE"/>
                      </a:solidFill>
                      <a:prstDash val="solid"/>
                      <a:round/>
                      <a:headEnd type="none" w="med" len="med"/>
                      <a:tailEnd type="none" w="med" len="med"/>
                    </a:lnT>
                    <a:lnB cmpd="sng" algn="ctr" cap="flat" w="21593">
                      <a:solidFill>
                        <a:srgbClr val="A8B3EE"/>
                      </a:solidFill>
                      <a:prstDash val="solid"/>
                      <a:round/>
                      <a:headEnd type="none" w="med" len="med"/>
                      <a:tailEnd type="none" w="med" len="med"/>
                    </a:lnB>
                  </a:tcPr>
                </a:tc>
              </a:tr>
              <a:tr h="450760">
                <a:tc>
                  <a:txBody>
                    <a:bodyPr anchor="t" rtlCol="false"/>
                    <a:lstStyle/>
                    <a:p>
                      <a:pPr algn="ctr">
                        <a:lnSpc>
                          <a:spcPts val="1693"/>
                        </a:lnSpc>
                        <a:defRPr/>
                      </a:pPr>
                      <a:r>
                        <a:rPr lang="en-US" sz="1209">
                          <a:solidFill>
                            <a:srgbClr val="000000"/>
                          </a:solidFill>
                          <a:latin typeface="Raleway"/>
                          <a:ea typeface="Raleway"/>
                          <a:cs typeface="Raleway"/>
                          <a:sym typeface="Raleway"/>
                        </a:rPr>
                        <a:t>Seller_transferred_to_id</a:t>
                      </a:r>
                      <a:endParaRPr lang="en-US" sz="1100"/>
                    </a:p>
                  </a:txBody>
                  <a:tcPr marL="107966" marR="107966" marT="107966" marB="107966" anchor="ctr">
                    <a:lnL cmpd="sng" algn="ctr" cap="flat" w="21593">
                      <a:solidFill>
                        <a:srgbClr val="A8B3EE"/>
                      </a:solidFill>
                      <a:prstDash val="solid"/>
                      <a:round/>
                      <a:headEnd type="none" w="med" len="med"/>
                      <a:tailEnd type="none" w="med" len="med"/>
                    </a:lnL>
                    <a:lnR cmpd="sng" algn="ctr" cap="flat" w="21593">
                      <a:solidFill>
                        <a:srgbClr val="A8B3EE"/>
                      </a:solidFill>
                      <a:prstDash val="solid"/>
                      <a:round/>
                      <a:headEnd type="none" w="med" len="med"/>
                      <a:tailEnd type="none" w="med" len="med"/>
                    </a:lnR>
                    <a:lnT cmpd="sng" algn="ctr" cap="flat" w="21593">
                      <a:solidFill>
                        <a:srgbClr val="A8B3EE"/>
                      </a:solidFill>
                      <a:prstDash val="solid"/>
                      <a:round/>
                      <a:headEnd type="none" w="med" len="med"/>
                      <a:tailEnd type="none" w="med" len="med"/>
                    </a:lnT>
                    <a:lnB cmpd="sng" algn="ctr" cap="flat" w="21593">
                      <a:solidFill>
                        <a:srgbClr val="A8B3EE"/>
                      </a:solidFill>
                      <a:prstDash val="solid"/>
                      <a:round/>
                      <a:headEnd type="none" w="med" len="med"/>
                      <a:tailEnd type="none" w="med" len="med"/>
                    </a:lnB>
                  </a:tcPr>
                </a:tc>
              </a:tr>
              <a:tr h="450760">
                <a:tc>
                  <a:txBody>
                    <a:bodyPr anchor="t" rtlCol="false"/>
                    <a:lstStyle/>
                    <a:p>
                      <a:pPr algn="ctr">
                        <a:lnSpc>
                          <a:spcPts val="1693"/>
                        </a:lnSpc>
                        <a:defRPr/>
                      </a:pPr>
                      <a:r>
                        <a:rPr lang="en-US" sz="1209">
                          <a:solidFill>
                            <a:srgbClr val="000000"/>
                          </a:solidFill>
                          <a:latin typeface="Raleway"/>
                          <a:ea typeface="Raleway"/>
                          <a:cs typeface="Raleway"/>
                          <a:sym typeface="Raleway"/>
                        </a:rPr>
                        <a:t>Date </a:t>
                      </a:r>
                      <a:endParaRPr lang="en-US" sz="1100"/>
                    </a:p>
                  </a:txBody>
                  <a:tcPr marL="107966" marR="107966" marT="107966" marB="107966" anchor="ctr">
                    <a:lnL cmpd="sng" algn="ctr" cap="flat" w="21593">
                      <a:solidFill>
                        <a:srgbClr val="A8B3EE"/>
                      </a:solidFill>
                      <a:prstDash val="solid"/>
                      <a:round/>
                      <a:headEnd type="none" w="med" len="med"/>
                      <a:tailEnd type="none" w="med" len="med"/>
                    </a:lnL>
                    <a:lnR cmpd="sng" algn="ctr" cap="flat" w="21593">
                      <a:solidFill>
                        <a:srgbClr val="A8B3EE"/>
                      </a:solidFill>
                      <a:prstDash val="solid"/>
                      <a:round/>
                      <a:headEnd type="none" w="med" len="med"/>
                      <a:tailEnd type="none" w="med" len="med"/>
                    </a:lnR>
                    <a:lnT cmpd="sng" algn="ctr" cap="flat" w="21593">
                      <a:solidFill>
                        <a:srgbClr val="A8B3EE"/>
                      </a:solidFill>
                      <a:prstDash val="solid"/>
                      <a:round/>
                      <a:headEnd type="none" w="med" len="med"/>
                      <a:tailEnd type="none" w="med" len="med"/>
                    </a:lnT>
                    <a:lnB cmpd="sng" algn="ctr" cap="flat" w="21593">
                      <a:solidFill>
                        <a:srgbClr val="A8B3EE"/>
                      </a:solidFill>
                      <a:prstDash val="solid"/>
                      <a:round/>
                      <a:headEnd type="none" w="med" len="med"/>
                      <a:tailEnd type="none" w="med" len="med"/>
                    </a:lnB>
                  </a:tcPr>
                </a:tc>
              </a:tr>
              <a:tr h="450760">
                <a:tc>
                  <a:txBody>
                    <a:bodyPr anchor="t" rtlCol="false"/>
                    <a:lstStyle/>
                    <a:p>
                      <a:pPr algn="ctr">
                        <a:lnSpc>
                          <a:spcPts val="1693"/>
                        </a:lnSpc>
                        <a:defRPr/>
                      </a:pPr>
                      <a:r>
                        <a:rPr lang="en-US" sz="1209">
                          <a:solidFill>
                            <a:srgbClr val="000000"/>
                          </a:solidFill>
                          <a:latin typeface="Raleway"/>
                          <a:ea typeface="Raleway"/>
                          <a:cs typeface="Raleway"/>
                          <a:sym typeface="Raleway"/>
                        </a:rPr>
                        <a:t>Timestamp</a:t>
                      </a:r>
                      <a:endParaRPr lang="en-US" sz="1100"/>
                    </a:p>
                  </a:txBody>
                  <a:tcPr marL="107966" marR="107966" marT="107966" marB="107966" anchor="ctr">
                    <a:lnL cmpd="sng" algn="ctr" cap="flat" w="21593">
                      <a:solidFill>
                        <a:srgbClr val="A8B3EE"/>
                      </a:solidFill>
                      <a:prstDash val="solid"/>
                      <a:round/>
                      <a:headEnd type="none" w="med" len="med"/>
                      <a:tailEnd type="none" w="med" len="med"/>
                    </a:lnL>
                    <a:lnR cmpd="sng" algn="ctr" cap="flat" w="21593">
                      <a:solidFill>
                        <a:srgbClr val="A8B3EE"/>
                      </a:solidFill>
                      <a:prstDash val="solid"/>
                      <a:round/>
                      <a:headEnd type="none" w="med" len="med"/>
                      <a:tailEnd type="none" w="med" len="med"/>
                    </a:lnR>
                    <a:lnT cmpd="sng" algn="ctr" cap="flat" w="21593">
                      <a:solidFill>
                        <a:srgbClr val="A8B3EE"/>
                      </a:solidFill>
                      <a:prstDash val="solid"/>
                      <a:round/>
                      <a:headEnd type="none" w="med" len="med"/>
                      <a:tailEnd type="none" w="med" len="med"/>
                    </a:lnT>
                    <a:lnB cmpd="sng" algn="ctr" cap="flat" w="21593">
                      <a:solidFill>
                        <a:srgbClr val="A8B3EE"/>
                      </a:solidFill>
                      <a:prstDash val="solid"/>
                      <a:round/>
                      <a:headEnd type="none" w="med" len="med"/>
                      <a:tailEnd type="none" w="med" len="med"/>
                    </a:lnB>
                  </a:tcPr>
                </a:tc>
              </a:tr>
              <a:tr h="450760">
                <a:tc>
                  <a:txBody>
                    <a:bodyPr anchor="t" rtlCol="false"/>
                    <a:lstStyle/>
                    <a:p>
                      <a:pPr algn="ctr">
                        <a:lnSpc>
                          <a:spcPts val="1693"/>
                        </a:lnSpc>
                        <a:defRPr/>
                      </a:pPr>
                      <a:r>
                        <a:rPr lang="en-US" sz="1209">
                          <a:solidFill>
                            <a:srgbClr val="000000"/>
                          </a:solidFill>
                          <a:latin typeface="Raleway"/>
                          <a:ea typeface="Raleway"/>
                          <a:cs typeface="Raleway"/>
                          <a:sym typeface="Raleway"/>
                        </a:rPr>
                        <a:t>Total_INR</a:t>
                      </a:r>
                      <a:endParaRPr lang="en-US" sz="1100"/>
                    </a:p>
                  </a:txBody>
                  <a:tcPr marL="107966" marR="107966" marT="107966" marB="107966" anchor="ctr">
                    <a:lnL cmpd="sng" algn="ctr" cap="flat" w="21593">
                      <a:solidFill>
                        <a:srgbClr val="A8B3EE"/>
                      </a:solidFill>
                      <a:prstDash val="solid"/>
                      <a:round/>
                      <a:headEnd type="none" w="med" len="med"/>
                      <a:tailEnd type="none" w="med" len="med"/>
                    </a:lnL>
                    <a:lnR cmpd="sng" algn="ctr" cap="flat" w="21593">
                      <a:solidFill>
                        <a:srgbClr val="A8B3EE"/>
                      </a:solidFill>
                      <a:prstDash val="solid"/>
                      <a:round/>
                      <a:headEnd type="none" w="med" len="med"/>
                      <a:tailEnd type="none" w="med" len="med"/>
                    </a:lnR>
                    <a:lnT cmpd="sng" algn="ctr" cap="flat" w="21593">
                      <a:solidFill>
                        <a:srgbClr val="A8B3EE"/>
                      </a:solidFill>
                      <a:prstDash val="solid"/>
                      <a:round/>
                      <a:headEnd type="none" w="med" len="med"/>
                      <a:tailEnd type="none" w="med" len="med"/>
                    </a:lnT>
                    <a:lnB cmpd="sng" algn="ctr" cap="flat" w="21593">
                      <a:solidFill>
                        <a:srgbClr val="A8B3EE"/>
                      </a:solidFill>
                      <a:prstDash val="solid"/>
                      <a:round/>
                      <a:headEnd type="none" w="med" len="med"/>
                      <a:tailEnd type="none" w="med" len="med"/>
                    </a:lnB>
                  </a:tcPr>
                </a:tc>
              </a:tr>
            </a:tbl>
          </a:graphicData>
        </a:graphic>
      </p:graphicFrame>
      <p:graphicFrame>
        <p:nvGraphicFramePr>
          <p:cNvPr name="Table 9" id="9"/>
          <p:cNvGraphicFramePr>
            <a:graphicFrameLocks noGrp="true"/>
          </p:cNvGraphicFramePr>
          <p:nvPr/>
        </p:nvGraphicFramePr>
        <p:xfrm>
          <a:off x="12266557" y="5261197"/>
          <a:ext cx="2473597" cy="3602993"/>
        </p:xfrm>
        <a:graphic>
          <a:graphicData uri="http://schemas.openxmlformats.org/drawingml/2006/table">
            <a:tbl>
              <a:tblPr/>
              <a:tblGrid>
                <a:gridCol w="1470612"/>
              </a:tblGrid>
              <a:tr h="450374">
                <a:tc>
                  <a:txBody>
                    <a:bodyPr anchor="t" rtlCol="false"/>
                    <a:lstStyle/>
                    <a:p>
                      <a:pPr algn="ctr">
                        <a:lnSpc>
                          <a:spcPts val="1693"/>
                        </a:lnSpc>
                        <a:defRPr/>
                      </a:pPr>
                      <a:r>
                        <a:rPr lang="en-US" sz="1209" b="true">
                          <a:solidFill>
                            <a:srgbClr val="FFFFFF"/>
                          </a:solidFill>
                          <a:latin typeface="Raleway Bold"/>
                          <a:ea typeface="Raleway Bold"/>
                          <a:cs typeface="Raleway Bold"/>
                          <a:sym typeface="Raleway Bold"/>
                        </a:rPr>
                        <a:t>From Seller_settlement table </a:t>
                      </a:r>
                      <a:endParaRPr lang="en-US" sz="1100"/>
                    </a:p>
                  </a:txBody>
                  <a:tcPr marL="107966" marR="107966" marT="107966" marB="107966" anchor="ctr">
                    <a:lnL cmpd="sng" algn="ctr" cap="flat" w="21593">
                      <a:solidFill>
                        <a:srgbClr val="A8B3EE"/>
                      </a:solidFill>
                      <a:prstDash val="solid"/>
                      <a:round/>
                      <a:headEnd type="none" w="med" len="med"/>
                      <a:tailEnd type="none" w="med" len="med"/>
                    </a:lnL>
                    <a:lnR cmpd="sng" algn="ctr" cap="flat" w="21593">
                      <a:solidFill>
                        <a:srgbClr val="A8B3EE"/>
                      </a:solidFill>
                      <a:prstDash val="solid"/>
                      <a:round/>
                      <a:headEnd type="none" w="med" len="med"/>
                      <a:tailEnd type="none" w="med" len="med"/>
                    </a:lnR>
                    <a:lnT cmpd="sng" algn="ctr" cap="flat" w="21593">
                      <a:solidFill>
                        <a:srgbClr val="A8B3EE"/>
                      </a:solidFill>
                      <a:prstDash val="solid"/>
                      <a:round/>
                      <a:headEnd type="none" w="med" len="med"/>
                      <a:tailEnd type="none" w="med" len="med"/>
                    </a:lnT>
                    <a:lnB cmpd="sng" algn="ctr" cap="flat" w="21593">
                      <a:solidFill>
                        <a:srgbClr val="A8B3EE"/>
                      </a:solidFill>
                      <a:prstDash val="solid"/>
                      <a:round/>
                      <a:headEnd type="none" w="med" len="med"/>
                      <a:tailEnd type="none" w="med" len="med"/>
                    </a:lnB>
                    <a:solidFill>
                      <a:srgbClr val="23327D"/>
                    </a:solidFill>
                  </a:tcPr>
                </a:tc>
              </a:tr>
              <a:tr h="450374">
                <a:tc>
                  <a:txBody>
                    <a:bodyPr anchor="t" rtlCol="false"/>
                    <a:lstStyle/>
                    <a:p>
                      <a:pPr algn="ctr">
                        <a:lnSpc>
                          <a:spcPts val="1693"/>
                        </a:lnSpc>
                        <a:defRPr/>
                      </a:pPr>
                      <a:r>
                        <a:rPr lang="en-US" sz="1209">
                          <a:solidFill>
                            <a:srgbClr val="000000"/>
                          </a:solidFill>
                          <a:latin typeface="Raleway"/>
                          <a:ea typeface="Raleway"/>
                          <a:cs typeface="Raleway"/>
                          <a:sym typeface="Raleway"/>
                        </a:rPr>
                        <a:t>id</a:t>
                      </a:r>
                      <a:endParaRPr lang="en-US" sz="1100"/>
                    </a:p>
                  </a:txBody>
                  <a:tcPr marL="107966" marR="107966" marT="107966" marB="107966" anchor="ctr">
                    <a:lnL cmpd="sng" algn="ctr" cap="flat" w="21593">
                      <a:solidFill>
                        <a:srgbClr val="A8B3EE"/>
                      </a:solidFill>
                      <a:prstDash val="solid"/>
                      <a:round/>
                      <a:headEnd type="none" w="med" len="med"/>
                      <a:tailEnd type="none" w="med" len="med"/>
                    </a:lnL>
                    <a:lnR cmpd="sng" algn="ctr" cap="flat" w="21593">
                      <a:solidFill>
                        <a:srgbClr val="A8B3EE"/>
                      </a:solidFill>
                      <a:prstDash val="solid"/>
                      <a:round/>
                      <a:headEnd type="none" w="med" len="med"/>
                      <a:tailEnd type="none" w="med" len="med"/>
                    </a:lnR>
                    <a:lnT cmpd="sng" algn="ctr" cap="flat" w="21593">
                      <a:solidFill>
                        <a:srgbClr val="A8B3EE"/>
                      </a:solidFill>
                      <a:prstDash val="solid"/>
                      <a:round/>
                      <a:headEnd type="none" w="med" len="med"/>
                      <a:tailEnd type="none" w="med" len="med"/>
                    </a:lnT>
                    <a:lnB cmpd="sng" algn="ctr" cap="flat" w="21593">
                      <a:solidFill>
                        <a:srgbClr val="A8B3EE"/>
                      </a:solidFill>
                      <a:prstDash val="solid"/>
                      <a:round/>
                      <a:headEnd type="none" w="med" len="med"/>
                      <a:tailEnd type="none" w="med" len="med"/>
                    </a:lnB>
                  </a:tcPr>
                </a:tc>
              </a:tr>
              <a:tr h="450374">
                <a:tc>
                  <a:txBody>
                    <a:bodyPr anchor="t" rtlCol="false"/>
                    <a:lstStyle/>
                    <a:p>
                      <a:pPr algn="ctr">
                        <a:lnSpc>
                          <a:spcPts val="1693"/>
                        </a:lnSpc>
                        <a:defRPr/>
                      </a:pPr>
                      <a:r>
                        <a:rPr lang="en-US" sz="1209">
                          <a:solidFill>
                            <a:srgbClr val="000000"/>
                          </a:solidFill>
                          <a:latin typeface="Raleway"/>
                          <a:ea typeface="Raleway"/>
                          <a:cs typeface="Raleway"/>
                          <a:sym typeface="Raleway"/>
                        </a:rPr>
                        <a:t>transaction_id</a:t>
                      </a:r>
                      <a:endParaRPr lang="en-US" sz="1100"/>
                    </a:p>
                  </a:txBody>
                  <a:tcPr marL="107966" marR="107966" marT="107966" marB="107966" anchor="ctr">
                    <a:lnL cmpd="sng" algn="ctr" cap="flat" w="21593">
                      <a:solidFill>
                        <a:srgbClr val="A8B3EE"/>
                      </a:solidFill>
                      <a:prstDash val="solid"/>
                      <a:round/>
                      <a:headEnd type="none" w="med" len="med"/>
                      <a:tailEnd type="none" w="med" len="med"/>
                    </a:lnL>
                    <a:lnR cmpd="sng" algn="ctr" cap="flat" w="21593">
                      <a:solidFill>
                        <a:srgbClr val="A8B3EE"/>
                      </a:solidFill>
                      <a:prstDash val="solid"/>
                      <a:round/>
                      <a:headEnd type="none" w="med" len="med"/>
                      <a:tailEnd type="none" w="med" len="med"/>
                    </a:lnR>
                    <a:lnT cmpd="sng" algn="ctr" cap="flat" w="21593">
                      <a:solidFill>
                        <a:srgbClr val="A8B3EE"/>
                      </a:solidFill>
                      <a:prstDash val="solid"/>
                      <a:round/>
                      <a:headEnd type="none" w="med" len="med"/>
                      <a:tailEnd type="none" w="med" len="med"/>
                    </a:lnT>
                    <a:lnB cmpd="sng" algn="ctr" cap="flat" w="21593">
                      <a:solidFill>
                        <a:srgbClr val="A8B3EE"/>
                      </a:solidFill>
                      <a:prstDash val="solid"/>
                      <a:round/>
                      <a:headEnd type="none" w="med" len="med"/>
                      <a:tailEnd type="none" w="med" len="med"/>
                    </a:lnB>
                  </a:tcPr>
                </a:tc>
              </a:tr>
              <a:tr h="450374">
                <a:tc>
                  <a:txBody>
                    <a:bodyPr anchor="t" rtlCol="false"/>
                    <a:lstStyle/>
                    <a:p>
                      <a:pPr algn="ctr">
                        <a:lnSpc>
                          <a:spcPts val="1693"/>
                        </a:lnSpc>
                        <a:defRPr/>
                      </a:pPr>
                      <a:r>
                        <a:rPr lang="en-US" sz="1209">
                          <a:solidFill>
                            <a:srgbClr val="000000"/>
                          </a:solidFill>
                          <a:latin typeface="Raleway"/>
                          <a:ea typeface="Raleway"/>
                          <a:cs typeface="Raleway"/>
                          <a:sym typeface="Raleway"/>
                        </a:rPr>
                        <a:t>date</a:t>
                      </a:r>
                      <a:endParaRPr lang="en-US" sz="1100"/>
                    </a:p>
                  </a:txBody>
                  <a:tcPr marL="107966" marR="107966" marT="107966" marB="107966" anchor="ctr">
                    <a:lnL cmpd="sng" algn="ctr" cap="flat" w="21593">
                      <a:solidFill>
                        <a:srgbClr val="A8B3EE"/>
                      </a:solidFill>
                      <a:prstDash val="solid"/>
                      <a:round/>
                      <a:headEnd type="none" w="med" len="med"/>
                      <a:tailEnd type="none" w="med" len="med"/>
                    </a:lnL>
                    <a:lnR cmpd="sng" algn="ctr" cap="flat" w="21593">
                      <a:solidFill>
                        <a:srgbClr val="A8B3EE"/>
                      </a:solidFill>
                      <a:prstDash val="solid"/>
                      <a:round/>
                      <a:headEnd type="none" w="med" len="med"/>
                      <a:tailEnd type="none" w="med" len="med"/>
                    </a:lnR>
                    <a:lnT cmpd="sng" algn="ctr" cap="flat" w="21593">
                      <a:solidFill>
                        <a:srgbClr val="A8B3EE"/>
                      </a:solidFill>
                      <a:prstDash val="solid"/>
                      <a:round/>
                      <a:headEnd type="none" w="med" len="med"/>
                      <a:tailEnd type="none" w="med" len="med"/>
                    </a:lnT>
                    <a:lnB cmpd="sng" algn="ctr" cap="flat" w="21593">
                      <a:solidFill>
                        <a:srgbClr val="A8B3EE"/>
                      </a:solidFill>
                      <a:prstDash val="solid"/>
                      <a:round/>
                      <a:headEnd type="none" w="med" len="med"/>
                      <a:tailEnd type="none" w="med" len="med"/>
                    </a:lnB>
                  </a:tcPr>
                </a:tc>
              </a:tr>
              <a:tr h="450374">
                <a:tc>
                  <a:txBody>
                    <a:bodyPr anchor="t" rtlCol="false"/>
                    <a:lstStyle/>
                    <a:p>
                      <a:pPr algn="ctr">
                        <a:lnSpc>
                          <a:spcPts val="1693"/>
                        </a:lnSpc>
                        <a:defRPr/>
                      </a:pPr>
                      <a:r>
                        <a:rPr lang="en-US" sz="1209">
                          <a:solidFill>
                            <a:srgbClr val="000000"/>
                          </a:solidFill>
                          <a:latin typeface="Raleway"/>
                          <a:ea typeface="Raleway"/>
                          <a:cs typeface="Raleway"/>
                          <a:sym typeface="Raleway"/>
                        </a:rPr>
                        <a:t>Points  </a:t>
                      </a:r>
                      <a:endParaRPr lang="en-US" sz="1100"/>
                    </a:p>
                  </a:txBody>
                  <a:tcPr marL="107966" marR="107966" marT="107966" marB="107966" anchor="ctr">
                    <a:lnL cmpd="sng" algn="ctr" cap="flat" w="21593">
                      <a:solidFill>
                        <a:srgbClr val="A8B3EE"/>
                      </a:solidFill>
                      <a:prstDash val="solid"/>
                      <a:round/>
                      <a:headEnd type="none" w="med" len="med"/>
                      <a:tailEnd type="none" w="med" len="med"/>
                    </a:lnL>
                    <a:lnR cmpd="sng" algn="ctr" cap="flat" w="21593">
                      <a:solidFill>
                        <a:srgbClr val="A8B3EE"/>
                      </a:solidFill>
                      <a:prstDash val="solid"/>
                      <a:round/>
                      <a:headEnd type="none" w="med" len="med"/>
                      <a:tailEnd type="none" w="med" len="med"/>
                    </a:lnR>
                    <a:lnT cmpd="sng" algn="ctr" cap="flat" w="21593">
                      <a:solidFill>
                        <a:srgbClr val="A8B3EE"/>
                      </a:solidFill>
                      <a:prstDash val="solid"/>
                      <a:round/>
                      <a:headEnd type="none" w="med" len="med"/>
                      <a:tailEnd type="none" w="med" len="med"/>
                    </a:lnT>
                    <a:lnB cmpd="sng" algn="ctr" cap="flat" w="21593">
                      <a:solidFill>
                        <a:srgbClr val="A8B3EE"/>
                      </a:solidFill>
                      <a:prstDash val="solid"/>
                      <a:round/>
                      <a:headEnd type="none" w="med" len="med"/>
                      <a:tailEnd type="none" w="med" len="med"/>
                    </a:lnB>
                  </a:tcPr>
                </a:tc>
              </a:tr>
              <a:tr h="450374">
                <a:tc>
                  <a:txBody>
                    <a:bodyPr anchor="t" rtlCol="false"/>
                    <a:lstStyle/>
                    <a:p>
                      <a:pPr algn="ctr">
                        <a:lnSpc>
                          <a:spcPts val="1693"/>
                        </a:lnSpc>
                        <a:defRPr/>
                      </a:pPr>
                      <a:r>
                        <a:rPr lang="en-US" sz="1209">
                          <a:solidFill>
                            <a:srgbClr val="000000"/>
                          </a:solidFill>
                          <a:latin typeface="Raleway"/>
                          <a:ea typeface="Raleway"/>
                          <a:cs typeface="Raleway"/>
                          <a:sym typeface="Raleway"/>
                        </a:rPr>
                        <a:t>INR </a:t>
                      </a:r>
                      <a:endParaRPr lang="en-US" sz="1100"/>
                    </a:p>
                  </a:txBody>
                  <a:tcPr marL="107966" marR="107966" marT="107966" marB="107966" anchor="ctr">
                    <a:lnL cmpd="sng" algn="ctr" cap="flat" w="21593">
                      <a:solidFill>
                        <a:srgbClr val="A8B3EE"/>
                      </a:solidFill>
                      <a:prstDash val="solid"/>
                      <a:round/>
                      <a:headEnd type="none" w="med" len="med"/>
                      <a:tailEnd type="none" w="med" len="med"/>
                    </a:lnL>
                    <a:lnR cmpd="sng" algn="ctr" cap="flat" w="21593">
                      <a:solidFill>
                        <a:srgbClr val="A8B3EE"/>
                      </a:solidFill>
                      <a:prstDash val="solid"/>
                      <a:round/>
                      <a:headEnd type="none" w="med" len="med"/>
                      <a:tailEnd type="none" w="med" len="med"/>
                    </a:lnR>
                    <a:lnT cmpd="sng" algn="ctr" cap="flat" w="21593">
                      <a:solidFill>
                        <a:srgbClr val="A8B3EE"/>
                      </a:solidFill>
                      <a:prstDash val="solid"/>
                      <a:round/>
                      <a:headEnd type="none" w="med" len="med"/>
                      <a:tailEnd type="none" w="med" len="med"/>
                    </a:lnT>
                    <a:lnB cmpd="sng" algn="ctr" cap="flat" w="21593">
                      <a:solidFill>
                        <a:srgbClr val="A8B3EE"/>
                      </a:solidFill>
                      <a:prstDash val="solid"/>
                      <a:round/>
                      <a:headEnd type="none" w="med" len="med"/>
                      <a:tailEnd type="none" w="med" len="med"/>
                    </a:lnB>
                  </a:tcPr>
                </a:tc>
              </a:tr>
              <a:tr h="450374">
                <a:tc>
                  <a:txBody>
                    <a:bodyPr anchor="t" rtlCol="false"/>
                    <a:lstStyle/>
                    <a:p>
                      <a:pPr algn="ctr">
                        <a:lnSpc>
                          <a:spcPts val="1693"/>
                        </a:lnSpc>
                        <a:defRPr/>
                      </a:pPr>
                      <a:r>
                        <a:rPr lang="en-US" sz="1209">
                          <a:solidFill>
                            <a:srgbClr val="000000"/>
                          </a:solidFill>
                          <a:latin typeface="Raleway"/>
                          <a:ea typeface="Raleway"/>
                          <a:cs typeface="Raleway"/>
                          <a:sym typeface="Raleway"/>
                        </a:rPr>
                        <a:t>seller _id</a:t>
                      </a:r>
                      <a:endParaRPr lang="en-US" sz="1100"/>
                    </a:p>
                  </a:txBody>
                  <a:tcPr marL="107966" marR="107966" marT="107966" marB="107966" anchor="ctr">
                    <a:lnL cmpd="sng" algn="ctr" cap="flat" w="21593">
                      <a:solidFill>
                        <a:srgbClr val="A8B3EE"/>
                      </a:solidFill>
                      <a:prstDash val="solid"/>
                      <a:round/>
                      <a:headEnd type="none" w="med" len="med"/>
                      <a:tailEnd type="none" w="med" len="med"/>
                    </a:lnL>
                    <a:lnR cmpd="sng" algn="ctr" cap="flat" w="21593">
                      <a:solidFill>
                        <a:srgbClr val="A8B3EE"/>
                      </a:solidFill>
                      <a:prstDash val="solid"/>
                      <a:round/>
                      <a:headEnd type="none" w="med" len="med"/>
                      <a:tailEnd type="none" w="med" len="med"/>
                    </a:lnR>
                    <a:lnT cmpd="sng" algn="ctr" cap="flat" w="21593">
                      <a:solidFill>
                        <a:srgbClr val="A8B3EE"/>
                      </a:solidFill>
                      <a:prstDash val="solid"/>
                      <a:round/>
                      <a:headEnd type="none" w="med" len="med"/>
                      <a:tailEnd type="none" w="med" len="med"/>
                    </a:lnT>
                    <a:lnB cmpd="sng" algn="ctr" cap="flat" w="21593">
                      <a:solidFill>
                        <a:srgbClr val="A8B3EE"/>
                      </a:solidFill>
                      <a:prstDash val="solid"/>
                      <a:round/>
                      <a:headEnd type="none" w="med" len="med"/>
                      <a:tailEnd type="none" w="med" len="med"/>
                    </a:lnB>
                  </a:tcPr>
                </a:tc>
              </a:tr>
              <a:tr h="450374">
                <a:tc>
                  <a:txBody>
                    <a:bodyPr anchor="t" rtlCol="false"/>
                    <a:lstStyle/>
                    <a:p>
                      <a:pPr algn="ctr">
                        <a:lnSpc>
                          <a:spcPts val="1693"/>
                        </a:lnSpc>
                        <a:defRPr/>
                      </a:pPr>
                      <a:r>
                        <a:rPr lang="en-US" sz="1209">
                          <a:solidFill>
                            <a:srgbClr val="000000"/>
                          </a:solidFill>
                          <a:latin typeface="Raleway"/>
                          <a:ea typeface="Raleway"/>
                          <a:cs typeface="Raleway"/>
                          <a:sym typeface="Raleway"/>
                        </a:rPr>
                        <a:t>timestamp </a:t>
                      </a:r>
                      <a:endParaRPr lang="en-US" sz="1100"/>
                    </a:p>
                  </a:txBody>
                  <a:tcPr marL="107966" marR="107966" marT="107966" marB="107966" anchor="ctr">
                    <a:lnL cmpd="sng" algn="ctr" cap="flat" w="21593">
                      <a:solidFill>
                        <a:srgbClr val="A8B3EE"/>
                      </a:solidFill>
                      <a:prstDash val="solid"/>
                      <a:round/>
                      <a:headEnd type="none" w="med" len="med"/>
                      <a:tailEnd type="none" w="med" len="med"/>
                    </a:lnL>
                    <a:lnR cmpd="sng" algn="ctr" cap="flat" w="21593">
                      <a:solidFill>
                        <a:srgbClr val="A8B3EE"/>
                      </a:solidFill>
                      <a:prstDash val="solid"/>
                      <a:round/>
                      <a:headEnd type="none" w="med" len="med"/>
                      <a:tailEnd type="none" w="med" len="med"/>
                    </a:lnR>
                    <a:lnT cmpd="sng" algn="ctr" cap="flat" w="21593">
                      <a:solidFill>
                        <a:srgbClr val="A8B3EE"/>
                      </a:solidFill>
                      <a:prstDash val="solid"/>
                      <a:round/>
                      <a:headEnd type="none" w="med" len="med"/>
                      <a:tailEnd type="none" w="med" len="med"/>
                    </a:lnT>
                    <a:lnB cmpd="sng" algn="ctr" cap="flat" w="21593">
                      <a:solidFill>
                        <a:srgbClr val="A8B3EE"/>
                      </a:solidFill>
                      <a:prstDash val="solid"/>
                      <a:round/>
                      <a:headEnd type="none" w="med" len="med"/>
                      <a:tailEnd type="none" w="med" len="med"/>
                    </a:lnB>
                  </a:tcPr>
                </a:tc>
              </a:tr>
            </a:tbl>
          </a:graphicData>
        </a:graphic>
      </p:graphicFrame>
      <p:graphicFrame>
        <p:nvGraphicFramePr>
          <p:cNvPr name="Table 10" id="10"/>
          <p:cNvGraphicFramePr>
            <a:graphicFrameLocks noGrp="true"/>
          </p:cNvGraphicFramePr>
          <p:nvPr/>
        </p:nvGraphicFramePr>
        <p:xfrm>
          <a:off x="15400549" y="5261197"/>
          <a:ext cx="2473597" cy="1812293"/>
        </p:xfrm>
        <a:graphic>
          <a:graphicData uri="http://schemas.openxmlformats.org/drawingml/2006/table">
            <a:tbl>
              <a:tblPr/>
              <a:tblGrid>
                <a:gridCol w="1470612"/>
              </a:tblGrid>
              <a:tr h="453073">
                <a:tc>
                  <a:txBody>
                    <a:bodyPr anchor="t" rtlCol="false"/>
                    <a:lstStyle/>
                    <a:p>
                      <a:pPr algn="ctr">
                        <a:lnSpc>
                          <a:spcPts val="1693"/>
                        </a:lnSpc>
                        <a:defRPr/>
                      </a:pPr>
                      <a:r>
                        <a:rPr lang="en-US" sz="1209" b="true">
                          <a:solidFill>
                            <a:srgbClr val="FFFFFF"/>
                          </a:solidFill>
                          <a:latin typeface="Raleway Bold"/>
                          <a:ea typeface="Raleway Bold"/>
                          <a:cs typeface="Raleway Bold"/>
                          <a:sym typeface="Raleway Bold"/>
                        </a:rPr>
                        <a:t>To Seller_settlement table</a:t>
                      </a:r>
                      <a:endParaRPr lang="en-US" sz="1100"/>
                    </a:p>
                  </a:txBody>
                  <a:tcPr marL="107966" marR="107966" marT="107966" marB="107966" anchor="ctr">
                    <a:lnL cmpd="sng" algn="ctr" cap="flat" w="21593">
                      <a:solidFill>
                        <a:srgbClr val="A8B3EE"/>
                      </a:solidFill>
                      <a:prstDash val="solid"/>
                      <a:round/>
                      <a:headEnd type="none" w="med" len="med"/>
                      <a:tailEnd type="none" w="med" len="med"/>
                    </a:lnL>
                    <a:lnR cmpd="sng" algn="ctr" cap="flat" w="21593">
                      <a:solidFill>
                        <a:srgbClr val="A8B3EE"/>
                      </a:solidFill>
                      <a:prstDash val="solid"/>
                      <a:round/>
                      <a:headEnd type="none" w="med" len="med"/>
                      <a:tailEnd type="none" w="med" len="med"/>
                    </a:lnR>
                    <a:lnT cmpd="sng" algn="ctr" cap="flat" w="21593">
                      <a:solidFill>
                        <a:srgbClr val="A8B3EE"/>
                      </a:solidFill>
                      <a:prstDash val="solid"/>
                      <a:round/>
                      <a:headEnd type="none" w="med" len="med"/>
                      <a:tailEnd type="none" w="med" len="med"/>
                    </a:lnT>
                    <a:lnB cmpd="sng" algn="ctr" cap="flat" w="21593">
                      <a:solidFill>
                        <a:srgbClr val="A8B3EE"/>
                      </a:solidFill>
                      <a:prstDash val="solid"/>
                      <a:round/>
                      <a:headEnd type="none" w="med" len="med"/>
                      <a:tailEnd type="none" w="med" len="med"/>
                    </a:lnB>
                    <a:solidFill>
                      <a:srgbClr val="23327D"/>
                    </a:solidFill>
                  </a:tcPr>
                </a:tc>
              </a:tr>
              <a:tr h="453073">
                <a:tc>
                  <a:txBody>
                    <a:bodyPr anchor="t" rtlCol="false"/>
                    <a:lstStyle/>
                    <a:p>
                      <a:pPr algn="ctr">
                        <a:lnSpc>
                          <a:spcPts val="1693"/>
                        </a:lnSpc>
                        <a:defRPr/>
                      </a:pPr>
                      <a:r>
                        <a:rPr lang="en-US" sz="1209">
                          <a:solidFill>
                            <a:srgbClr val="000000"/>
                          </a:solidFill>
                          <a:latin typeface="Raleway"/>
                          <a:ea typeface="Raleway"/>
                          <a:cs typeface="Raleway"/>
                          <a:sym typeface="Raleway"/>
                        </a:rPr>
                        <a:t>Transaction Id</a:t>
                      </a:r>
                      <a:endParaRPr lang="en-US" sz="1100"/>
                    </a:p>
                  </a:txBody>
                  <a:tcPr marL="107966" marR="107966" marT="107966" marB="107966" anchor="ctr">
                    <a:lnL cmpd="sng" algn="ctr" cap="flat" w="21593">
                      <a:solidFill>
                        <a:srgbClr val="A8B3EE"/>
                      </a:solidFill>
                      <a:prstDash val="solid"/>
                      <a:round/>
                      <a:headEnd type="none" w="med" len="med"/>
                      <a:tailEnd type="none" w="med" len="med"/>
                    </a:lnL>
                    <a:lnR cmpd="sng" algn="ctr" cap="flat" w="21593">
                      <a:solidFill>
                        <a:srgbClr val="A8B3EE"/>
                      </a:solidFill>
                      <a:prstDash val="solid"/>
                      <a:round/>
                      <a:headEnd type="none" w="med" len="med"/>
                      <a:tailEnd type="none" w="med" len="med"/>
                    </a:lnR>
                    <a:lnT cmpd="sng" algn="ctr" cap="flat" w="21593">
                      <a:solidFill>
                        <a:srgbClr val="A8B3EE"/>
                      </a:solidFill>
                      <a:prstDash val="solid"/>
                      <a:round/>
                      <a:headEnd type="none" w="med" len="med"/>
                      <a:tailEnd type="none" w="med" len="med"/>
                    </a:lnT>
                    <a:lnB cmpd="sng" algn="ctr" cap="flat" w="21593">
                      <a:solidFill>
                        <a:srgbClr val="A8B3EE"/>
                      </a:solidFill>
                      <a:prstDash val="solid"/>
                      <a:round/>
                      <a:headEnd type="none" w="med" len="med"/>
                      <a:tailEnd type="none" w="med" len="med"/>
                    </a:lnB>
                  </a:tcPr>
                </a:tc>
              </a:tr>
              <a:tr h="453073">
                <a:tc>
                  <a:txBody>
                    <a:bodyPr anchor="t" rtlCol="false"/>
                    <a:lstStyle/>
                    <a:p>
                      <a:pPr algn="ctr">
                        <a:lnSpc>
                          <a:spcPts val="1693"/>
                        </a:lnSpc>
                        <a:defRPr/>
                      </a:pPr>
                      <a:r>
                        <a:rPr lang="en-US" sz="1209">
                          <a:solidFill>
                            <a:srgbClr val="000000"/>
                          </a:solidFill>
                          <a:latin typeface="Raleway"/>
                          <a:ea typeface="Raleway"/>
                          <a:cs typeface="Raleway"/>
                          <a:sym typeface="Raleway"/>
                        </a:rPr>
                        <a:t>Amount</a:t>
                      </a:r>
                      <a:endParaRPr lang="en-US" sz="1100"/>
                    </a:p>
                  </a:txBody>
                  <a:tcPr marL="107966" marR="107966" marT="107966" marB="107966" anchor="ctr">
                    <a:lnL cmpd="sng" algn="ctr" cap="flat" w="21593">
                      <a:solidFill>
                        <a:srgbClr val="A8B3EE"/>
                      </a:solidFill>
                      <a:prstDash val="solid"/>
                      <a:round/>
                      <a:headEnd type="none" w="med" len="med"/>
                      <a:tailEnd type="none" w="med" len="med"/>
                    </a:lnL>
                    <a:lnR cmpd="sng" algn="ctr" cap="flat" w="21593">
                      <a:solidFill>
                        <a:srgbClr val="A8B3EE"/>
                      </a:solidFill>
                      <a:prstDash val="solid"/>
                      <a:round/>
                      <a:headEnd type="none" w="med" len="med"/>
                      <a:tailEnd type="none" w="med" len="med"/>
                    </a:lnR>
                    <a:lnT cmpd="sng" algn="ctr" cap="flat" w="21593">
                      <a:solidFill>
                        <a:srgbClr val="A8B3EE"/>
                      </a:solidFill>
                      <a:prstDash val="solid"/>
                      <a:round/>
                      <a:headEnd type="none" w="med" len="med"/>
                      <a:tailEnd type="none" w="med" len="med"/>
                    </a:lnT>
                    <a:lnB cmpd="sng" algn="ctr" cap="flat" w="21593">
                      <a:solidFill>
                        <a:srgbClr val="A8B3EE"/>
                      </a:solidFill>
                      <a:prstDash val="solid"/>
                      <a:round/>
                      <a:headEnd type="none" w="med" len="med"/>
                      <a:tailEnd type="none" w="med" len="med"/>
                    </a:lnB>
                  </a:tcPr>
                </a:tc>
              </a:tr>
              <a:tr h="453073">
                <a:tc>
                  <a:txBody>
                    <a:bodyPr anchor="t" rtlCol="false"/>
                    <a:lstStyle/>
                    <a:p>
                      <a:pPr algn="ctr">
                        <a:lnSpc>
                          <a:spcPts val="1693"/>
                        </a:lnSpc>
                        <a:defRPr/>
                      </a:pPr>
                      <a:r>
                        <a:rPr lang="en-US" sz="1209">
                          <a:solidFill>
                            <a:srgbClr val="000000"/>
                          </a:solidFill>
                          <a:latin typeface="Raleway"/>
                          <a:ea typeface="Raleway"/>
                          <a:cs typeface="Raleway"/>
                          <a:sym typeface="Raleway"/>
                        </a:rPr>
                        <a:t>id</a:t>
                      </a:r>
                      <a:endParaRPr lang="en-US" sz="1100"/>
                    </a:p>
                  </a:txBody>
                  <a:tcPr marL="107966" marR="107966" marT="107966" marB="107966" anchor="ctr">
                    <a:lnL cmpd="sng" algn="ctr" cap="flat" w="21593">
                      <a:solidFill>
                        <a:srgbClr val="A8B3EE"/>
                      </a:solidFill>
                      <a:prstDash val="solid"/>
                      <a:round/>
                      <a:headEnd type="none" w="med" len="med"/>
                      <a:tailEnd type="none" w="med" len="med"/>
                    </a:lnL>
                    <a:lnR cmpd="sng" algn="ctr" cap="flat" w="21593">
                      <a:solidFill>
                        <a:srgbClr val="A8B3EE"/>
                      </a:solidFill>
                      <a:prstDash val="solid"/>
                      <a:round/>
                      <a:headEnd type="none" w="med" len="med"/>
                      <a:tailEnd type="none" w="med" len="med"/>
                    </a:lnR>
                    <a:lnT cmpd="sng" algn="ctr" cap="flat" w="21593">
                      <a:solidFill>
                        <a:srgbClr val="A8B3EE"/>
                      </a:solidFill>
                      <a:prstDash val="solid"/>
                      <a:round/>
                      <a:headEnd type="none" w="med" len="med"/>
                      <a:tailEnd type="none" w="med" len="med"/>
                    </a:lnT>
                    <a:lnB cmpd="sng" algn="ctr" cap="flat" w="21593">
                      <a:solidFill>
                        <a:srgbClr val="A8B3EE"/>
                      </a:solidFill>
                      <a:prstDash val="solid"/>
                      <a:round/>
                      <a:headEnd type="none" w="med" len="med"/>
                      <a:tailEnd type="none" w="med" len="med"/>
                    </a:lnB>
                  </a:tcPr>
                </a:tc>
              </a:tr>
            </a:tbl>
          </a:graphicData>
        </a:graphic>
      </p:graphicFrame>
      <p:graphicFrame>
        <p:nvGraphicFramePr>
          <p:cNvPr name="Table 11" id="11"/>
          <p:cNvGraphicFramePr>
            <a:graphicFrameLocks noGrp="true"/>
          </p:cNvGraphicFramePr>
          <p:nvPr/>
        </p:nvGraphicFramePr>
        <p:xfrm>
          <a:off x="15676980" y="403891"/>
          <a:ext cx="2473597" cy="2259968"/>
        </p:xfrm>
        <a:graphic>
          <a:graphicData uri="http://schemas.openxmlformats.org/drawingml/2006/table">
            <a:tbl>
              <a:tblPr/>
              <a:tblGrid>
                <a:gridCol w="1470612"/>
              </a:tblGrid>
              <a:tr h="451994">
                <a:tc>
                  <a:txBody>
                    <a:bodyPr anchor="t" rtlCol="false"/>
                    <a:lstStyle/>
                    <a:p>
                      <a:pPr algn="ctr">
                        <a:lnSpc>
                          <a:spcPts val="1693"/>
                        </a:lnSpc>
                        <a:defRPr/>
                      </a:pPr>
                      <a:r>
                        <a:rPr lang="en-US" sz="1209" b="true">
                          <a:solidFill>
                            <a:srgbClr val="FFFFFF"/>
                          </a:solidFill>
                          <a:latin typeface="Raleway Bold"/>
                          <a:ea typeface="Raleway Bold"/>
                          <a:cs typeface="Raleway Bold"/>
                          <a:sym typeface="Raleway Bold"/>
                        </a:rPr>
                        <a:t>Bank _payment table</a:t>
                      </a:r>
                      <a:endParaRPr lang="en-US" sz="1100"/>
                    </a:p>
                  </a:txBody>
                  <a:tcPr marL="107966" marR="107966" marT="107966" marB="107966" anchor="ctr">
                    <a:lnL cmpd="sng" algn="ctr" cap="flat" w="21593">
                      <a:solidFill>
                        <a:srgbClr val="A8B3EE"/>
                      </a:solidFill>
                      <a:prstDash val="solid"/>
                      <a:round/>
                      <a:headEnd type="none" w="med" len="med"/>
                      <a:tailEnd type="none" w="med" len="med"/>
                    </a:lnL>
                    <a:lnR cmpd="sng" algn="ctr" cap="flat" w="21593">
                      <a:solidFill>
                        <a:srgbClr val="A8B3EE"/>
                      </a:solidFill>
                      <a:prstDash val="solid"/>
                      <a:round/>
                      <a:headEnd type="none" w="med" len="med"/>
                      <a:tailEnd type="none" w="med" len="med"/>
                    </a:lnR>
                    <a:lnT cmpd="sng" algn="ctr" cap="flat" w="21593">
                      <a:solidFill>
                        <a:srgbClr val="A8B3EE"/>
                      </a:solidFill>
                      <a:prstDash val="solid"/>
                      <a:round/>
                      <a:headEnd type="none" w="med" len="med"/>
                      <a:tailEnd type="none" w="med" len="med"/>
                    </a:lnT>
                    <a:lnB cmpd="sng" algn="ctr" cap="flat" w="21593">
                      <a:solidFill>
                        <a:srgbClr val="A8B3EE"/>
                      </a:solidFill>
                      <a:prstDash val="solid"/>
                      <a:round/>
                      <a:headEnd type="none" w="med" len="med"/>
                      <a:tailEnd type="none" w="med" len="med"/>
                    </a:lnB>
                    <a:solidFill>
                      <a:srgbClr val="23327D"/>
                    </a:solidFill>
                  </a:tcPr>
                </a:tc>
              </a:tr>
              <a:tr h="451994">
                <a:tc>
                  <a:txBody>
                    <a:bodyPr anchor="t" rtlCol="false"/>
                    <a:lstStyle/>
                    <a:p>
                      <a:pPr algn="ctr">
                        <a:lnSpc>
                          <a:spcPts val="1693"/>
                        </a:lnSpc>
                        <a:defRPr/>
                      </a:pPr>
                      <a:r>
                        <a:rPr lang="en-US" sz="1209">
                          <a:solidFill>
                            <a:srgbClr val="000000"/>
                          </a:solidFill>
                          <a:latin typeface="Raleway"/>
                          <a:ea typeface="Raleway"/>
                          <a:cs typeface="Raleway"/>
                          <a:sym typeface="Raleway"/>
                        </a:rPr>
                        <a:t>Id</a:t>
                      </a:r>
                      <a:endParaRPr lang="en-US" sz="1100"/>
                    </a:p>
                  </a:txBody>
                  <a:tcPr marL="107966" marR="107966" marT="107966" marB="107966" anchor="ctr">
                    <a:lnL cmpd="sng" algn="ctr" cap="flat" w="21593">
                      <a:solidFill>
                        <a:srgbClr val="A8B3EE"/>
                      </a:solidFill>
                      <a:prstDash val="solid"/>
                      <a:round/>
                      <a:headEnd type="none" w="med" len="med"/>
                      <a:tailEnd type="none" w="med" len="med"/>
                    </a:lnL>
                    <a:lnR cmpd="sng" algn="ctr" cap="flat" w="21593">
                      <a:solidFill>
                        <a:srgbClr val="A8B3EE"/>
                      </a:solidFill>
                      <a:prstDash val="solid"/>
                      <a:round/>
                      <a:headEnd type="none" w="med" len="med"/>
                      <a:tailEnd type="none" w="med" len="med"/>
                    </a:lnR>
                    <a:lnT cmpd="sng" algn="ctr" cap="flat" w="21593">
                      <a:solidFill>
                        <a:srgbClr val="A8B3EE"/>
                      </a:solidFill>
                      <a:prstDash val="solid"/>
                      <a:round/>
                      <a:headEnd type="none" w="med" len="med"/>
                      <a:tailEnd type="none" w="med" len="med"/>
                    </a:lnT>
                    <a:lnB cmpd="sng" algn="ctr" cap="flat" w="21593">
                      <a:solidFill>
                        <a:srgbClr val="A8B3EE"/>
                      </a:solidFill>
                      <a:prstDash val="solid"/>
                      <a:round/>
                      <a:headEnd type="none" w="med" len="med"/>
                      <a:tailEnd type="none" w="med" len="med"/>
                    </a:lnB>
                  </a:tcPr>
                </a:tc>
              </a:tr>
              <a:tr h="451994">
                <a:tc>
                  <a:txBody>
                    <a:bodyPr anchor="t" rtlCol="false"/>
                    <a:lstStyle/>
                    <a:p>
                      <a:pPr algn="ctr">
                        <a:lnSpc>
                          <a:spcPts val="1693"/>
                        </a:lnSpc>
                        <a:defRPr/>
                      </a:pPr>
                      <a:r>
                        <a:rPr lang="en-US" sz="1209">
                          <a:solidFill>
                            <a:srgbClr val="000000"/>
                          </a:solidFill>
                          <a:latin typeface="Raleway"/>
                          <a:ea typeface="Raleway"/>
                          <a:cs typeface="Raleway"/>
                          <a:sym typeface="Raleway"/>
                        </a:rPr>
                        <a:t>Transaction Id</a:t>
                      </a:r>
                      <a:endParaRPr lang="en-US" sz="1100"/>
                    </a:p>
                  </a:txBody>
                  <a:tcPr marL="107966" marR="107966" marT="107966" marB="107966" anchor="ctr">
                    <a:lnL cmpd="sng" algn="ctr" cap="flat" w="21593">
                      <a:solidFill>
                        <a:srgbClr val="A8B3EE"/>
                      </a:solidFill>
                      <a:prstDash val="solid"/>
                      <a:round/>
                      <a:headEnd type="none" w="med" len="med"/>
                      <a:tailEnd type="none" w="med" len="med"/>
                    </a:lnL>
                    <a:lnR cmpd="sng" algn="ctr" cap="flat" w="21593">
                      <a:solidFill>
                        <a:srgbClr val="A8B3EE"/>
                      </a:solidFill>
                      <a:prstDash val="solid"/>
                      <a:round/>
                      <a:headEnd type="none" w="med" len="med"/>
                      <a:tailEnd type="none" w="med" len="med"/>
                    </a:lnR>
                    <a:lnT cmpd="sng" algn="ctr" cap="flat" w="21593">
                      <a:solidFill>
                        <a:srgbClr val="A8B3EE"/>
                      </a:solidFill>
                      <a:prstDash val="solid"/>
                      <a:round/>
                      <a:headEnd type="none" w="med" len="med"/>
                      <a:tailEnd type="none" w="med" len="med"/>
                    </a:lnT>
                    <a:lnB cmpd="sng" algn="ctr" cap="flat" w="21593">
                      <a:solidFill>
                        <a:srgbClr val="A8B3EE"/>
                      </a:solidFill>
                      <a:prstDash val="solid"/>
                      <a:round/>
                      <a:headEnd type="none" w="med" len="med"/>
                      <a:tailEnd type="none" w="med" len="med"/>
                    </a:lnB>
                  </a:tcPr>
                </a:tc>
              </a:tr>
              <a:tr h="451994">
                <a:tc>
                  <a:txBody>
                    <a:bodyPr anchor="t" rtlCol="false"/>
                    <a:lstStyle/>
                    <a:p>
                      <a:pPr algn="ctr">
                        <a:lnSpc>
                          <a:spcPts val="1693"/>
                        </a:lnSpc>
                        <a:defRPr/>
                      </a:pPr>
                      <a:r>
                        <a:rPr lang="en-US" sz="1209">
                          <a:solidFill>
                            <a:srgbClr val="000000"/>
                          </a:solidFill>
                          <a:latin typeface="Raleway"/>
                          <a:ea typeface="Raleway"/>
                          <a:cs typeface="Raleway"/>
                          <a:sym typeface="Raleway"/>
                        </a:rPr>
                        <a:t>Amount</a:t>
                      </a:r>
                      <a:endParaRPr lang="en-US" sz="1100"/>
                    </a:p>
                  </a:txBody>
                  <a:tcPr marL="107966" marR="107966" marT="107966" marB="107966" anchor="ctr">
                    <a:lnL cmpd="sng" algn="ctr" cap="flat" w="21593">
                      <a:solidFill>
                        <a:srgbClr val="A8B3EE"/>
                      </a:solidFill>
                      <a:prstDash val="solid"/>
                      <a:round/>
                      <a:headEnd type="none" w="med" len="med"/>
                      <a:tailEnd type="none" w="med" len="med"/>
                    </a:lnL>
                    <a:lnR cmpd="sng" algn="ctr" cap="flat" w="21593">
                      <a:solidFill>
                        <a:srgbClr val="A8B3EE"/>
                      </a:solidFill>
                      <a:prstDash val="solid"/>
                      <a:round/>
                      <a:headEnd type="none" w="med" len="med"/>
                      <a:tailEnd type="none" w="med" len="med"/>
                    </a:lnR>
                    <a:lnT cmpd="sng" algn="ctr" cap="flat" w="21593">
                      <a:solidFill>
                        <a:srgbClr val="A8B3EE"/>
                      </a:solidFill>
                      <a:prstDash val="solid"/>
                      <a:round/>
                      <a:headEnd type="none" w="med" len="med"/>
                      <a:tailEnd type="none" w="med" len="med"/>
                    </a:lnT>
                    <a:lnB cmpd="sng" algn="ctr" cap="flat" w="21593">
                      <a:solidFill>
                        <a:srgbClr val="A8B3EE"/>
                      </a:solidFill>
                      <a:prstDash val="solid"/>
                      <a:round/>
                      <a:headEnd type="none" w="med" len="med"/>
                      <a:tailEnd type="none" w="med" len="med"/>
                    </a:lnB>
                  </a:tcPr>
                </a:tc>
              </a:tr>
              <a:tr h="451994">
                <a:tc>
                  <a:txBody>
                    <a:bodyPr anchor="t" rtlCol="false"/>
                    <a:lstStyle/>
                    <a:p>
                      <a:pPr algn="ctr">
                        <a:lnSpc>
                          <a:spcPts val="1693"/>
                        </a:lnSpc>
                        <a:defRPr/>
                      </a:pPr>
                      <a:r>
                        <a:rPr lang="en-US" sz="1209">
                          <a:solidFill>
                            <a:srgbClr val="000000"/>
                          </a:solidFill>
                          <a:latin typeface="Raleway"/>
                          <a:ea typeface="Raleway"/>
                          <a:cs typeface="Raleway"/>
                          <a:sym typeface="Raleway"/>
                        </a:rPr>
                        <a:t>Bank Transaction Id</a:t>
                      </a:r>
                      <a:endParaRPr lang="en-US" sz="1100"/>
                    </a:p>
                  </a:txBody>
                  <a:tcPr marL="107966" marR="107966" marT="107966" marB="107966" anchor="ctr">
                    <a:lnL cmpd="sng" algn="ctr" cap="flat" w="21593">
                      <a:solidFill>
                        <a:srgbClr val="A8B3EE"/>
                      </a:solidFill>
                      <a:prstDash val="solid"/>
                      <a:round/>
                      <a:headEnd type="none" w="med" len="med"/>
                      <a:tailEnd type="none" w="med" len="med"/>
                    </a:lnL>
                    <a:lnR cmpd="sng" algn="ctr" cap="flat" w="21593">
                      <a:solidFill>
                        <a:srgbClr val="A8B3EE"/>
                      </a:solidFill>
                      <a:prstDash val="solid"/>
                      <a:round/>
                      <a:headEnd type="none" w="med" len="med"/>
                      <a:tailEnd type="none" w="med" len="med"/>
                    </a:lnR>
                    <a:lnT cmpd="sng" algn="ctr" cap="flat" w="21593">
                      <a:solidFill>
                        <a:srgbClr val="A8B3EE"/>
                      </a:solidFill>
                      <a:prstDash val="solid"/>
                      <a:round/>
                      <a:headEnd type="none" w="med" len="med"/>
                      <a:tailEnd type="none" w="med" len="med"/>
                    </a:lnT>
                    <a:lnB cmpd="sng" algn="ctr" cap="flat" w="21593">
                      <a:solidFill>
                        <a:srgbClr val="A8B3EE"/>
                      </a:solidFill>
                      <a:prstDash val="solid"/>
                      <a:round/>
                      <a:headEnd type="none" w="med" len="med"/>
                      <a:tailEnd type="none" w="med" len="med"/>
                    </a:lnB>
                  </a:tcPr>
                </a:tc>
              </a:tr>
            </a:tbl>
          </a:graphicData>
        </a:graphic>
      </p:graphicFrame>
      <p:sp>
        <p:nvSpPr>
          <p:cNvPr name="AutoShape 12" id="12"/>
          <p:cNvSpPr/>
          <p:nvPr/>
        </p:nvSpPr>
        <p:spPr>
          <a:xfrm>
            <a:off x="3281834" y="1028700"/>
            <a:ext cx="1082022" cy="1801164"/>
          </a:xfrm>
          <a:prstGeom prst="line">
            <a:avLst/>
          </a:prstGeom>
          <a:ln cap="flat" w="38100">
            <a:solidFill>
              <a:srgbClr val="A8B3EE"/>
            </a:solidFill>
            <a:prstDash val="solid"/>
            <a:headEnd type="triangle" len="med" w="lg"/>
            <a:tailEnd type="none" len="sm" w="sm"/>
          </a:ln>
        </p:spPr>
      </p:sp>
      <p:sp>
        <p:nvSpPr>
          <p:cNvPr name="AutoShape 13" id="13"/>
          <p:cNvSpPr/>
          <p:nvPr/>
        </p:nvSpPr>
        <p:spPr>
          <a:xfrm flipH="true">
            <a:off x="5924521" y="2829864"/>
            <a:ext cx="48672" cy="2334122"/>
          </a:xfrm>
          <a:prstGeom prst="line">
            <a:avLst/>
          </a:prstGeom>
          <a:ln cap="flat" w="38100">
            <a:solidFill>
              <a:srgbClr val="A8B3EE"/>
            </a:solidFill>
            <a:prstDash val="solid"/>
            <a:headEnd type="triangle" len="med" w="lg"/>
            <a:tailEnd type="triangle" len="med" w="lg"/>
          </a:ln>
        </p:spPr>
      </p:sp>
      <p:sp>
        <p:nvSpPr>
          <p:cNvPr name="AutoShape 14" id="14"/>
          <p:cNvSpPr/>
          <p:nvPr/>
        </p:nvSpPr>
        <p:spPr>
          <a:xfrm flipV="true">
            <a:off x="7161319" y="2157762"/>
            <a:ext cx="2055261" cy="4009582"/>
          </a:xfrm>
          <a:prstGeom prst="line">
            <a:avLst/>
          </a:prstGeom>
          <a:ln cap="flat" w="38100">
            <a:solidFill>
              <a:srgbClr val="A8B3EE"/>
            </a:solidFill>
            <a:prstDash val="solid"/>
            <a:headEnd type="none" len="sm" w="sm"/>
            <a:tailEnd type="triangle" len="med" w="lg"/>
          </a:ln>
        </p:spPr>
      </p:sp>
      <p:sp>
        <p:nvSpPr>
          <p:cNvPr name="AutoShape 15" id="15"/>
          <p:cNvSpPr/>
          <p:nvPr/>
        </p:nvSpPr>
        <p:spPr>
          <a:xfrm flipH="true" flipV="true">
            <a:off x="2116910" y="5143500"/>
            <a:ext cx="2570813" cy="1023844"/>
          </a:xfrm>
          <a:prstGeom prst="line">
            <a:avLst/>
          </a:prstGeom>
          <a:ln cap="flat" w="38100">
            <a:solidFill>
              <a:srgbClr val="A8B3EE"/>
            </a:solidFill>
            <a:prstDash val="solid"/>
            <a:headEnd type="triangle" len="med" w="lg"/>
            <a:tailEnd type="triangle" len="med" w="lg"/>
          </a:ln>
        </p:spPr>
      </p:sp>
      <p:sp>
        <p:nvSpPr>
          <p:cNvPr name="AutoShape 16" id="16"/>
          <p:cNvSpPr/>
          <p:nvPr/>
        </p:nvSpPr>
        <p:spPr>
          <a:xfrm>
            <a:off x="11068017" y="2663859"/>
            <a:ext cx="1405888" cy="3406274"/>
          </a:xfrm>
          <a:prstGeom prst="line">
            <a:avLst/>
          </a:prstGeom>
          <a:ln cap="flat" w="38100">
            <a:solidFill>
              <a:srgbClr val="A8B3EE"/>
            </a:solidFill>
            <a:prstDash val="solid"/>
            <a:headEnd type="none" len="sm" w="sm"/>
            <a:tailEnd type="triangle" len="med" w="lg"/>
          </a:ln>
        </p:spPr>
      </p:sp>
      <p:grpSp>
        <p:nvGrpSpPr>
          <p:cNvPr name="Group 17" id="17"/>
          <p:cNvGrpSpPr/>
          <p:nvPr/>
        </p:nvGrpSpPr>
        <p:grpSpPr>
          <a:xfrm rot="0">
            <a:off x="4226788" y="2371882"/>
            <a:ext cx="1883471" cy="915964"/>
            <a:chOff x="0" y="0"/>
            <a:chExt cx="1191779" cy="579582"/>
          </a:xfrm>
        </p:grpSpPr>
        <p:sp>
          <p:nvSpPr>
            <p:cNvPr name="Freeform 18" id="18"/>
            <p:cNvSpPr/>
            <p:nvPr/>
          </p:nvSpPr>
          <p:spPr>
            <a:xfrm flipH="false" flipV="false" rot="0">
              <a:off x="59151" y="15244"/>
              <a:ext cx="1073478" cy="549095"/>
            </a:xfrm>
            <a:custGeom>
              <a:avLst/>
              <a:gdLst/>
              <a:ahLst/>
              <a:cxnLst/>
              <a:rect r="r" b="b" t="t" l="l"/>
              <a:pathLst>
                <a:path h="549095" w="1073478">
                  <a:moveTo>
                    <a:pt x="621758" y="26103"/>
                  </a:moveTo>
                  <a:lnTo>
                    <a:pt x="1047608" y="233201"/>
                  </a:lnTo>
                  <a:cubicBezTo>
                    <a:pt x="1063433" y="240897"/>
                    <a:pt x="1073477" y="256950"/>
                    <a:pt x="1073477" y="274547"/>
                  </a:cubicBezTo>
                  <a:cubicBezTo>
                    <a:pt x="1073477" y="292144"/>
                    <a:pt x="1063433" y="308198"/>
                    <a:pt x="1047608" y="315894"/>
                  </a:cubicBezTo>
                  <a:lnTo>
                    <a:pt x="621758" y="522992"/>
                  </a:lnTo>
                  <a:cubicBezTo>
                    <a:pt x="568084" y="549095"/>
                    <a:pt x="505393" y="549095"/>
                    <a:pt x="451719" y="522992"/>
                  </a:cubicBezTo>
                  <a:lnTo>
                    <a:pt x="25869" y="315894"/>
                  </a:lnTo>
                  <a:cubicBezTo>
                    <a:pt x="10044" y="308198"/>
                    <a:pt x="0" y="292144"/>
                    <a:pt x="0" y="274547"/>
                  </a:cubicBezTo>
                  <a:cubicBezTo>
                    <a:pt x="0" y="256950"/>
                    <a:pt x="10044" y="240897"/>
                    <a:pt x="25869" y="233201"/>
                  </a:cubicBezTo>
                  <a:lnTo>
                    <a:pt x="451719" y="26103"/>
                  </a:lnTo>
                  <a:cubicBezTo>
                    <a:pt x="505393" y="0"/>
                    <a:pt x="568084" y="0"/>
                    <a:pt x="621758" y="26103"/>
                  </a:cubicBezTo>
                  <a:close/>
                </a:path>
              </a:pathLst>
            </a:custGeom>
            <a:solidFill>
              <a:srgbClr val="23327D"/>
            </a:solidFill>
          </p:spPr>
        </p:sp>
        <p:sp>
          <p:nvSpPr>
            <p:cNvPr name="TextBox 19" id="19"/>
            <p:cNvSpPr txBox="true"/>
            <p:nvPr/>
          </p:nvSpPr>
          <p:spPr>
            <a:xfrm>
              <a:off x="204837" y="61516"/>
              <a:ext cx="782105" cy="418451"/>
            </a:xfrm>
            <a:prstGeom prst="rect">
              <a:avLst/>
            </a:prstGeom>
          </p:spPr>
          <p:txBody>
            <a:bodyPr anchor="ctr" rtlCol="false" tIns="50800" lIns="50800" bIns="50800" rIns="50800"/>
            <a:lstStyle/>
            <a:p>
              <a:pPr algn="ctr">
                <a:lnSpc>
                  <a:spcPts val="2239"/>
                </a:lnSpc>
              </a:pPr>
              <a:r>
                <a:rPr lang="en-US" sz="1599">
                  <a:solidFill>
                    <a:srgbClr val="FFFFFF"/>
                  </a:solidFill>
                  <a:latin typeface="Raleway"/>
                  <a:ea typeface="Raleway"/>
                  <a:cs typeface="Raleway"/>
                  <a:sym typeface="Raleway"/>
                </a:rPr>
                <a:t>Application</a:t>
              </a:r>
            </a:p>
          </p:txBody>
        </p:sp>
      </p:grpSp>
      <p:sp>
        <p:nvSpPr>
          <p:cNvPr name="AutoShape 20" id="20"/>
          <p:cNvSpPr/>
          <p:nvPr/>
        </p:nvSpPr>
        <p:spPr>
          <a:xfrm>
            <a:off x="5149474" y="678260"/>
            <a:ext cx="0" cy="1711230"/>
          </a:xfrm>
          <a:prstGeom prst="line">
            <a:avLst/>
          </a:prstGeom>
          <a:ln cap="flat" w="38100">
            <a:solidFill>
              <a:srgbClr val="A8B3EE"/>
            </a:solidFill>
            <a:prstDash val="solid"/>
            <a:headEnd type="none" len="sm" w="sm"/>
            <a:tailEnd type="triangle" len="med" w="lg"/>
          </a:ln>
        </p:spPr>
      </p:sp>
      <p:sp>
        <p:nvSpPr>
          <p:cNvPr name="AutoShape 21" id="21"/>
          <p:cNvSpPr/>
          <p:nvPr/>
        </p:nvSpPr>
        <p:spPr>
          <a:xfrm flipH="true">
            <a:off x="3281834" y="3237401"/>
            <a:ext cx="1886690" cy="0"/>
          </a:xfrm>
          <a:prstGeom prst="line">
            <a:avLst/>
          </a:prstGeom>
          <a:ln cap="flat" w="38100">
            <a:solidFill>
              <a:srgbClr val="A8B3EE"/>
            </a:solidFill>
            <a:prstDash val="solid"/>
            <a:headEnd type="triangle" len="med" w="lg"/>
            <a:tailEnd type="none" len="sm" w="sm"/>
          </a:ln>
        </p:spPr>
      </p:sp>
      <p:grpSp>
        <p:nvGrpSpPr>
          <p:cNvPr name="Group 22" id="22"/>
          <p:cNvGrpSpPr/>
          <p:nvPr/>
        </p:nvGrpSpPr>
        <p:grpSpPr>
          <a:xfrm rot="0">
            <a:off x="4769959" y="7999377"/>
            <a:ext cx="1203233" cy="1203233"/>
            <a:chOff x="0" y="0"/>
            <a:chExt cx="812800" cy="812800"/>
          </a:xfrm>
        </p:grpSpPr>
        <p:sp>
          <p:nvSpPr>
            <p:cNvPr name="Freeform 23" id="2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A8B3EE"/>
            </a:solidFill>
          </p:spPr>
        </p:sp>
        <p:sp>
          <p:nvSpPr>
            <p:cNvPr name="TextBox 24" id="24"/>
            <p:cNvSpPr txBox="true"/>
            <p:nvPr/>
          </p:nvSpPr>
          <p:spPr>
            <a:xfrm>
              <a:off x="76200" y="38100"/>
              <a:ext cx="660400" cy="698500"/>
            </a:xfrm>
            <a:prstGeom prst="rect">
              <a:avLst/>
            </a:prstGeom>
          </p:spPr>
          <p:txBody>
            <a:bodyPr anchor="ctr" rtlCol="false" tIns="50800" lIns="50800" bIns="50800" rIns="50800"/>
            <a:lstStyle/>
            <a:p>
              <a:pPr algn="ctr">
                <a:lnSpc>
                  <a:spcPts val="2239"/>
                </a:lnSpc>
              </a:pPr>
              <a:r>
                <a:rPr lang="en-US" b="true" sz="1599">
                  <a:solidFill>
                    <a:srgbClr val="23327D"/>
                  </a:solidFill>
                  <a:latin typeface="Raleway Bold"/>
                  <a:ea typeface="Raleway Bold"/>
                  <a:cs typeface="Raleway Bold"/>
                  <a:sym typeface="Raleway Bold"/>
                </a:rPr>
                <a:t>Seller db</a:t>
              </a:r>
            </a:p>
          </p:txBody>
        </p:sp>
      </p:grpSp>
    </p:spTree>
  </p:cSld>
  <p:clrMapOvr>
    <a:masterClrMapping/>
  </p:clrMapOvr>
</p:sld>
</file>

<file path=ppt/slides/slide1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aphicFrame>
        <p:nvGraphicFramePr>
          <p:cNvPr name="Table 2" id="2"/>
          <p:cNvGraphicFramePr>
            <a:graphicFrameLocks noGrp="true"/>
          </p:cNvGraphicFramePr>
          <p:nvPr/>
        </p:nvGraphicFramePr>
        <p:xfrm>
          <a:off x="1028700" y="1028700"/>
          <a:ext cx="3532709" cy="5178019"/>
        </p:xfrm>
        <a:graphic>
          <a:graphicData uri="http://schemas.openxmlformats.org/drawingml/2006/table">
            <a:tbl>
              <a:tblPr/>
              <a:tblGrid>
                <a:gridCol w="1696478"/>
              </a:tblGrid>
              <a:tr h="738862">
                <a:tc>
                  <a:txBody>
                    <a:bodyPr anchor="t" rtlCol="false"/>
                    <a:lstStyle/>
                    <a:p>
                      <a:pPr algn="ctr">
                        <a:lnSpc>
                          <a:spcPts val="2520"/>
                        </a:lnSpc>
                        <a:defRPr/>
                      </a:pPr>
                      <a:r>
                        <a:rPr lang="en-US" sz="1800" b="true">
                          <a:solidFill>
                            <a:srgbClr val="FFFFFF"/>
                          </a:solidFill>
                          <a:latin typeface="Raleway Bold"/>
                          <a:ea typeface="Raleway Bold"/>
                          <a:cs typeface="Raleway Bold"/>
                          <a:sym typeface="Raleway Bold"/>
                        </a:rPr>
                        <a:t>Transactions Table </a:t>
                      </a:r>
                      <a:endParaRPr lang="en-US" sz="1100"/>
                    </a:p>
                  </a:txBody>
                  <a:tcPr marL="190500" marR="190500" marT="190500" marB="190500" anchor="ctr">
                    <a:lnL cmpd="sng" algn="ctr" cap="flat" w="38100">
                      <a:solidFill>
                        <a:srgbClr val="A8B3EE"/>
                      </a:solidFill>
                      <a:prstDash val="solid"/>
                      <a:round/>
                      <a:headEnd type="none" w="med" len="med"/>
                      <a:tailEnd type="none" w="med" len="med"/>
                    </a:lnL>
                    <a:lnR cmpd="sng" algn="ctr" cap="flat" w="38100">
                      <a:solidFill>
                        <a:srgbClr val="A8B3EE"/>
                      </a:solidFill>
                      <a:prstDash val="solid"/>
                      <a:round/>
                      <a:headEnd type="none" w="med" len="med"/>
                      <a:tailEnd type="none" w="med" len="med"/>
                    </a:lnR>
                    <a:lnT cmpd="sng" algn="ctr" cap="flat" w="38100">
                      <a:solidFill>
                        <a:srgbClr val="A8B3EE"/>
                      </a:solidFill>
                      <a:prstDash val="solid"/>
                      <a:round/>
                      <a:headEnd type="none" w="med" len="med"/>
                      <a:tailEnd type="none" w="med" len="med"/>
                    </a:lnT>
                    <a:lnB cmpd="sng" algn="ctr" cap="flat" w="38100">
                      <a:solidFill>
                        <a:srgbClr val="A8B3EE"/>
                      </a:solidFill>
                      <a:prstDash val="solid"/>
                      <a:round/>
                      <a:headEnd type="none" w="med" len="med"/>
                      <a:tailEnd type="none" w="med" len="med"/>
                    </a:lnB>
                    <a:solidFill>
                      <a:srgbClr val="F26805"/>
                    </a:solidFill>
                  </a:tcPr>
                </a:tc>
              </a:tr>
              <a:tr h="738862">
                <a:tc>
                  <a:txBody>
                    <a:bodyPr anchor="t" rtlCol="false"/>
                    <a:lstStyle/>
                    <a:p>
                      <a:pPr algn="ctr">
                        <a:lnSpc>
                          <a:spcPts val="2520"/>
                        </a:lnSpc>
                        <a:defRPr/>
                      </a:pPr>
                      <a:r>
                        <a:rPr lang="en-US" sz="1800">
                          <a:solidFill>
                            <a:srgbClr val="000000"/>
                          </a:solidFill>
                          <a:latin typeface="Raleway"/>
                          <a:ea typeface="Raleway"/>
                          <a:cs typeface="Raleway"/>
                          <a:sym typeface="Raleway"/>
                        </a:rPr>
                        <a:t>Transaction_Id</a:t>
                      </a:r>
                      <a:endParaRPr lang="en-US" sz="1100"/>
                    </a:p>
                  </a:txBody>
                  <a:tcPr marL="190500" marR="190500" marT="190500" marB="190500" anchor="ctr">
                    <a:lnL cmpd="sng" algn="ctr" cap="flat" w="38100">
                      <a:solidFill>
                        <a:srgbClr val="A8B3EE"/>
                      </a:solidFill>
                      <a:prstDash val="solid"/>
                      <a:round/>
                      <a:headEnd type="none" w="med" len="med"/>
                      <a:tailEnd type="none" w="med" len="med"/>
                    </a:lnL>
                    <a:lnR cmpd="sng" algn="ctr" cap="flat" w="38100">
                      <a:solidFill>
                        <a:srgbClr val="A8B3EE"/>
                      </a:solidFill>
                      <a:prstDash val="solid"/>
                      <a:round/>
                      <a:headEnd type="none" w="med" len="med"/>
                      <a:tailEnd type="none" w="med" len="med"/>
                    </a:lnR>
                    <a:lnT cmpd="sng" algn="ctr" cap="flat" w="38100">
                      <a:solidFill>
                        <a:srgbClr val="A8B3EE"/>
                      </a:solidFill>
                      <a:prstDash val="solid"/>
                      <a:round/>
                      <a:headEnd type="none" w="med" len="med"/>
                      <a:tailEnd type="none" w="med" len="med"/>
                    </a:lnT>
                    <a:lnB cmpd="sng" algn="ctr" cap="flat" w="38100">
                      <a:solidFill>
                        <a:srgbClr val="A8B3EE"/>
                      </a:solidFill>
                      <a:prstDash val="solid"/>
                      <a:round/>
                      <a:headEnd type="none" w="med" len="med"/>
                      <a:tailEnd type="none" w="med" len="med"/>
                    </a:lnB>
                  </a:tcPr>
                </a:tc>
              </a:tr>
              <a:tr h="738862">
                <a:tc>
                  <a:txBody>
                    <a:bodyPr anchor="t" rtlCol="false"/>
                    <a:lstStyle/>
                    <a:p>
                      <a:pPr algn="ctr">
                        <a:lnSpc>
                          <a:spcPts val="2520"/>
                        </a:lnSpc>
                        <a:defRPr/>
                      </a:pPr>
                      <a:r>
                        <a:rPr lang="en-US" sz="1800">
                          <a:solidFill>
                            <a:srgbClr val="000000"/>
                          </a:solidFill>
                          <a:latin typeface="Raleway"/>
                          <a:ea typeface="Raleway"/>
                          <a:cs typeface="Raleway"/>
                          <a:sym typeface="Raleway"/>
                        </a:rPr>
                        <a:t>Customer_Id</a:t>
                      </a:r>
                      <a:endParaRPr lang="en-US" sz="1100"/>
                    </a:p>
                  </a:txBody>
                  <a:tcPr marL="190500" marR="190500" marT="190500" marB="190500" anchor="ctr">
                    <a:lnL cmpd="sng" algn="ctr" cap="flat" w="38100">
                      <a:solidFill>
                        <a:srgbClr val="A8B3EE"/>
                      </a:solidFill>
                      <a:prstDash val="solid"/>
                      <a:round/>
                      <a:headEnd type="none" w="med" len="med"/>
                      <a:tailEnd type="none" w="med" len="med"/>
                    </a:lnL>
                    <a:lnR cmpd="sng" algn="ctr" cap="flat" w="38100">
                      <a:solidFill>
                        <a:srgbClr val="A8B3EE"/>
                      </a:solidFill>
                      <a:prstDash val="solid"/>
                      <a:round/>
                      <a:headEnd type="none" w="med" len="med"/>
                      <a:tailEnd type="none" w="med" len="med"/>
                    </a:lnR>
                    <a:lnT cmpd="sng" algn="ctr" cap="flat" w="38100">
                      <a:solidFill>
                        <a:srgbClr val="A8B3EE"/>
                      </a:solidFill>
                      <a:prstDash val="solid"/>
                      <a:round/>
                      <a:headEnd type="none" w="med" len="med"/>
                      <a:tailEnd type="none" w="med" len="med"/>
                    </a:lnT>
                    <a:lnB cmpd="sng" algn="ctr" cap="flat" w="38100">
                      <a:solidFill>
                        <a:srgbClr val="A8B3EE"/>
                      </a:solidFill>
                      <a:prstDash val="solid"/>
                      <a:round/>
                      <a:headEnd type="none" w="med" len="med"/>
                      <a:tailEnd type="none" w="med" len="med"/>
                    </a:lnB>
                  </a:tcPr>
                </a:tc>
              </a:tr>
              <a:tr h="744849">
                <a:tc>
                  <a:txBody>
                    <a:bodyPr anchor="t" rtlCol="false"/>
                    <a:lstStyle/>
                    <a:p>
                      <a:pPr algn="ctr">
                        <a:lnSpc>
                          <a:spcPts val="2520"/>
                        </a:lnSpc>
                        <a:defRPr/>
                      </a:pPr>
                      <a:r>
                        <a:rPr lang="en-US" sz="1800">
                          <a:solidFill>
                            <a:srgbClr val="000000"/>
                          </a:solidFill>
                          <a:latin typeface="Raleway"/>
                          <a:ea typeface="Raleway"/>
                          <a:cs typeface="Raleway"/>
                          <a:sym typeface="Raleway"/>
                        </a:rPr>
                        <a:t>Seller_transferred_to_id</a:t>
                      </a:r>
                      <a:endParaRPr lang="en-US" sz="1100"/>
                    </a:p>
                  </a:txBody>
                  <a:tcPr marL="190500" marR="190500" marT="190500" marB="190500" anchor="ctr">
                    <a:lnL cmpd="sng" algn="ctr" cap="flat" w="38100">
                      <a:solidFill>
                        <a:srgbClr val="A8B3EE"/>
                      </a:solidFill>
                      <a:prstDash val="solid"/>
                      <a:round/>
                      <a:headEnd type="none" w="med" len="med"/>
                      <a:tailEnd type="none" w="med" len="med"/>
                    </a:lnL>
                    <a:lnR cmpd="sng" algn="ctr" cap="flat" w="38100">
                      <a:solidFill>
                        <a:srgbClr val="A8B3EE"/>
                      </a:solidFill>
                      <a:prstDash val="solid"/>
                      <a:round/>
                      <a:headEnd type="none" w="med" len="med"/>
                      <a:tailEnd type="none" w="med" len="med"/>
                    </a:lnR>
                    <a:lnT cmpd="sng" algn="ctr" cap="flat" w="38100">
                      <a:solidFill>
                        <a:srgbClr val="A8B3EE"/>
                      </a:solidFill>
                      <a:prstDash val="solid"/>
                      <a:round/>
                      <a:headEnd type="none" w="med" len="med"/>
                      <a:tailEnd type="none" w="med" len="med"/>
                    </a:lnT>
                    <a:lnB cmpd="sng" algn="ctr" cap="flat" w="38100">
                      <a:solidFill>
                        <a:srgbClr val="A8B3EE"/>
                      </a:solidFill>
                      <a:prstDash val="solid"/>
                      <a:round/>
                      <a:headEnd type="none" w="med" len="med"/>
                      <a:tailEnd type="none" w="med" len="med"/>
                    </a:lnB>
                  </a:tcPr>
                </a:tc>
              </a:tr>
              <a:tr h="738862">
                <a:tc>
                  <a:txBody>
                    <a:bodyPr anchor="t" rtlCol="false"/>
                    <a:lstStyle/>
                    <a:p>
                      <a:pPr algn="ctr">
                        <a:lnSpc>
                          <a:spcPts val="2520"/>
                        </a:lnSpc>
                        <a:defRPr/>
                      </a:pPr>
                      <a:r>
                        <a:rPr lang="en-US" sz="1800">
                          <a:solidFill>
                            <a:srgbClr val="000000"/>
                          </a:solidFill>
                          <a:latin typeface="Raleway"/>
                          <a:ea typeface="Raleway"/>
                          <a:cs typeface="Raleway"/>
                          <a:sym typeface="Raleway"/>
                        </a:rPr>
                        <a:t>Date </a:t>
                      </a:r>
                      <a:endParaRPr lang="en-US" sz="1100"/>
                    </a:p>
                  </a:txBody>
                  <a:tcPr marL="190500" marR="190500" marT="190500" marB="190500" anchor="ctr">
                    <a:lnL cmpd="sng" algn="ctr" cap="flat" w="38100">
                      <a:solidFill>
                        <a:srgbClr val="A8B3EE"/>
                      </a:solidFill>
                      <a:prstDash val="solid"/>
                      <a:round/>
                      <a:headEnd type="none" w="med" len="med"/>
                      <a:tailEnd type="none" w="med" len="med"/>
                    </a:lnL>
                    <a:lnR cmpd="sng" algn="ctr" cap="flat" w="38100">
                      <a:solidFill>
                        <a:srgbClr val="A8B3EE"/>
                      </a:solidFill>
                      <a:prstDash val="solid"/>
                      <a:round/>
                      <a:headEnd type="none" w="med" len="med"/>
                      <a:tailEnd type="none" w="med" len="med"/>
                    </a:lnR>
                    <a:lnT cmpd="sng" algn="ctr" cap="flat" w="38100">
                      <a:solidFill>
                        <a:srgbClr val="A8B3EE"/>
                      </a:solidFill>
                      <a:prstDash val="solid"/>
                      <a:round/>
                      <a:headEnd type="none" w="med" len="med"/>
                      <a:tailEnd type="none" w="med" len="med"/>
                    </a:lnT>
                    <a:lnB cmpd="sng" algn="ctr" cap="flat" w="38100">
                      <a:solidFill>
                        <a:srgbClr val="A8B3EE"/>
                      </a:solidFill>
                      <a:prstDash val="solid"/>
                      <a:round/>
                      <a:headEnd type="none" w="med" len="med"/>
                      <a:tailEnd type="none" w="med" len="med"/>
                    </a:lnB>
                  </a:tcPr>
                </a:tc>
              </a:tr>
              <a:tr h="738862">
                <a:tc>
                  <a:txBody>
                    <a:bodyPr anchor="t" rtlCol="false"/>
                    <a:lstStyle/>
                    <a:p>
                      <a:pPr algn="ctr">
                        <a:lnSpc>
                          <a:spcPts val="2520"/>
                        </a:lnSpc>
                        <a:defRPr/>
                      </a:pPr>
                      <a:r>
                        <a:rPr lang="en-US" sz="1800">
                          <a:solidFill>
                            <a:srgbClr val="000000"/>
                          </a:solidFill>
                          <a:latin typeface="Raleway"/>
                          <a:ea typeface="Raleway"/>
                          <a:cs typeface="Raleway"/>
                          <a:sym typeface="Raleway"/>
                        </a:rPr>
                        <a:t>Timestamp</a:t>
                      </a:r>
                      <a:endParaRPr lang="en-US" sz="1100"/>
                    </a:p>
                  </a:txBody>
                  <a:tcPr marL="190500" marR="190500" marT="190500" marB="190500" anchor="ctr">
                    <a:lnL cmpd="sng" algn="ctr" cap="flat" w="38100">
                      <a:solidFill>
                        <a:srgbClr val="A8B3EE"/>
                      </a:solidFill>
                      <a:prstDash val="solid"/>
                      <a:round/>
                      <a:headEnd type="none" w="med" len="med"/>
                      <a:tailEnd type="none" w="med" len="med"/>
                    </a:lnL>
                    <a:lnR cmpd="sng" algn="ctr" cap="flat" w="38100">
                      <a:solidFill>
                        <a:srgbClr val="A8B3EE"/>
                      </a:solidFill>
                      <a:prstDash val="solid"/>
                      <a:round/>
                      <a:headEnd type="none" w="med" len="med"/>
                      <a:tailEnd type="none" w="med" len="med"/>
                    </a:lnR>
                    <a:lnT cmpd="sng" algn="ctr" cap="flat" w="38100">
                      <a:solidFill>
                        <a:srgbClr val="A8B3EE"/>
                      </a:solidFill>
                      <a:prstDash val="solid"/>
                      <a:round/>
                      <a:headEnd type="none" w="med" len="med"/>
                      <a:tailEnd type="none" w="med" len="med"/>
                    </a:lnT>
                    <a:lnB cmpd="sng" algn="ctr" cap="flat" w="38100">
                      <a:solidFill>
                        <a:srgbClr val="A8B3EE"/>
                      </a:solidFill>
                      <a:prstDash val="solid"/>
                      <a:round/>
                      <a:headEnd type="none" w="med" len="med"/>
                      <a:tailEnd type="none" w="med" len="med"/>
                    </a:lnB>
                  </a:tcPr>
                </a:tc>
              </a:tr>
              <a:tr h="738862">
                <a:tc>
                  <a:txBody>
                    <a:bodyPr anchor="t" rtlCol="false"/>
                    <a:lstStyle/>
                    <a:p>
                      <a:pPr algn="ctr">
                        <a:lnSpc>
                          <a:spcPts val="2520"/>
                        </a:lnSpc>
                        <a:defRPr/>
                      </a:pPr>
                      <a:r>
                        <a:rPr lang="en-US" sz="1800">
                          <a:solidFill>
                            <a:srgbClr val="000000"/>
                          </a:solidFill>
                          <a:latin typeface="Raleway"/>
                          <a:ea typeface="Raleway"/>
                          <a:cs typeface="Raleway"/>
                          <a:sym typeface="Raleway"/>
                        </a:rPr>
                        <a:t>Total_INR</a:t>
                      </a:r>
                      <a:endParaRPr lang="en-US" sz="1100"/>
                    </a:p>
                  </a:txBody>
                  <a:tcPr marL="190500" marR="190500" marT="190500" marB="190500" anchor="ctr">
                    <a:lnL cmpd="sng" algn="ctr" cap="flat" w="38100">
                      <a:solidFill>
                        <a:srgbClr val="A8B3EE"/>
                      </a:solidFill>
                      <a:prstDash val="solid"/>
                      <a:round/>
                      <a:headEnd type="none" w="med" len="med"/>
                      <a:tailEnd type="none" w="med" len="med"/>
                    </a:lnL>
                    <a:lnR cmpd="sng" algn="ctr" cap="flat" w="38100">
                      <a:solidFill>
                        <a:srgbClr val="A8B3EE"/>
                      </a:solidFill>
                      <a:prstDash val="solid"/>
                      <a:round/>
                      <a:headEnd type="none" w="med" len="med"/>
                      <a:tailEnd type="none" w="med" len="med"/>
                    </a:lnR>
                    <a:lnT cmpd="sng" algn="ctr" cap="flat" w="38100">
                      <a:solidFill>
                        <a:srgbClr val="A8B3EE"/>
                      </a:solidFill>
                      <a:prstDash val="solid"/>
                      <a:round/>
                      <a:headEnd type="none" w="med" len="med"/>
                      <a:tailEnd type="none" w="med" len="med"/>
                    </a:lnT>
                    <a:lnB cmpd="sng" algn="ctr" cap="flat" w="38100">
                      <a:solidFill>
                        <a:srgbClr val="A8B3EE"/>
                      </a:solidFill>
                      <a:prstDash val="solid"/>
                      <a:round/>
                      <a:headEnd type="none" w="med" len="med"/>
                      <a:tailEnd type="none" w="med" len="med"/>
                    </a:lnB>
                  </a:tcPr>
                </a:tc>
              </a:tr>
            </a:tbl>
          </a:graphicData>
        </a:graphic>
      </p:graphicFrame>
      <p:graphicFrame>
        <p:nvGraphicFramePr>
          <p:cNvPr name="Table 3" id="3"/>
          <p:cNvGraphicFramePr>
            <a:graphicFrameLocks noGrp="true"/>
          </p:cNvGraphicFramePr>
          <p:nvPr/>
        </p:nvGraphicFramePr>
        <p:xfrm>
          <a:off x="4946525" y="1028700"/>
          <a:ext cx="4038445" cy="5911444"/>
        </p:xfrm>
        <a:graphic>
          <a:graphicData uri="http://schemas.openxmlformats.org/drawingml/2006/table">
            <a:tbl>
              <a:tblPr/>
              <a:tblGrid>
                <a:gridCol w="2220001"/>
              </a:tblGrid>
              <a:tr h="738183">
                <a:tc>
                  <a:txBody>
                    <a:bodyPr anchor="t" rtlCol="false"/>
                    <a:lstStyle/>
                    <a:p>
                      <a:pPr algn="ctr">
                        <a:lnSpc>
                          <a:spcPts val="2520"/>
                        </a:lnSpc>
                        <a:defRPr/>
                      </a:pPr>
                      <a:r>
                        <a:rPr lang="en-US" sz="1800" b="true">
                          <a:solidFill>
                            <a:srgbClr val="FFFFFF"/>
                          </a:solidFill>
                          <a:latin typeface="Raleway Bold"/>
                          <a:ea typeface="Raleway Bold"/>
                          <a:cs typeface="Raleway Bold"/>
                          <a:sym typeface="Raleway Bold"/>
                        </a:rPr>
                        <a:t>From Seller_settlement table </a:t>
                      </a:r>
                      <a:endParaRPr lang="en-US" sz="1100"/>
                    </a:p>
                  </a:txBody>
                  <a:tcPr marL="190500" marR="190500" marT="190500" marB="190500" anchor="ctr">
                    <a:lnL cmpd="sng" algn="ctr" cap="flat" w="38100">
                      <a:solidFill>
                        <a:srgbClr val="A8B3EE"/>
                      </a:solidFill>
                      <a:prstDash val="solid"/>
                      <a:round/>
                      <a:headEnd type="none" w="med" len="med"/>
                      <a:tailEnd type="none" w="med" len="med"/>
                    </a:lnL>
                    <a:lnR cmpd="sng" algn="ctr" cap="flat" w="38100">
                      <a:solidFill>
                        <a:srgbClr val="A8B3EE"/>
                      </a:solidFill>
                      <a:prstDash val="solid"/>
                      <a:round/>
                      <a:headEnd type="none" w="med" len="med"/>
                      <a:tailEnd type="none" w="med" len="med"/>
                    </a:lnR>
                    <a:lnT cmpd="sng" algn="ctr" cap="flat" w="38100">
                      <a:solidFill>
                        <a:srgbClr val="A8B3EE"/>
                      </a:solidFill>
                      <a:prstDash val="solid"/>
                      <a:round/>
                      <a:headEnd type="none" w="med" len="med"/>
                      <a:tailEnd type="none" w="med" len="med"/>
                    </a:lnT>
                    <a:lnB cmpd="sng" algn="ctr" cap="flat" w="38100">
                      <a:solidFill>
                        <a:srgbClr val="A8B3EE"/>
                      </a:solidFill>
                      <a:prstDash val="solid"/>
                      <a:round/>
                      <a:headEnd type="none" w="med" len="med"/>
                      <a:tailEnd type="none" w="med" len="med"/>
                    </a:lnB>
                    <a:solidFill>
                      <a:srgbClr val="168B5F"/>
                    </a:solidFill>
                  </a:tcPr>
                </a:tc>
              </a:tr>
              <a:tr h="738183">
                <a:tc>
                  <a:txBody>
                    <a:bodyPr anchor="t" rtlCol="false"/>
                    <a:lstStyle/>
                    <a:p>
                      <a:pPr algn="ctr">
                        <a:lnSpc>
                          <a:spcPts val="2520"/>
                        </a:lnSpc>
                        <a:defRPr/>
                      </a:pPr>
                      <a:r>
                        <a:rPr lang="en-US" sz="1800">
                          <a:solidFill>
                            <a:srgbClr val="000000"/>
                          </a:solidFill>
                          <a:latin typeface="Raleway"/>
                          <a:ea typeface="Raleway"/>
                          <a:cs typeface="Raleway"/>
                          <a:sym typeface="Raleway"/>
                        </a:rPr>
                        <a:t>id</a:t>
                      </a:r>
                      <a:endParaRPr lang="en-US" sz="1100"/>
                    </a:p>
                  </a:txBody>
                  <a:tcPr marL="190500" marR="190500" marT="190500" marB="190500" anchor="ctr">
                    <a:lnL cmpd="sng" algn="ctr" cap="flat" w="38100">
                      <a:solidFill>
                        <a:srgbClr val="A8B3EE"/>
                      </a:solidFill>
                      <a:prstDash val="solid"/>
                      <a:round/>
                      <a:headEnd type="none" w="med" len="med"/>
                      <a:tailEnd type="none" w="med" len="med"/>
                    </a:lnL>
                    <a:lnR cmpd="sng" algn="ctr" cap="flat" w="38100">
                      <a:solidFill>
                        <a:srgbClr val="A8B3EE"/>
                      </a:solidFill>
                      <a:prstDash val="solid"/>
                      <a:round/>
                      <a:headEnd type="none" w="med" len="med"/>
                      <a:tailEnd type="none" w="med" len="med"/>
                    </a:lnR>
                    <a:lnT cmpd="sng" algn="ctr" cap="flat" w="38100">
                      <a:solidFill>
                        <a:srgbClr val="A8B3EE"/>
                      </a:solidFill>
                      <a:prstDash val="solid"/>
                      <a:round/>
                      <a:headEnd type="none" w="med" len="med"/>
                      <a:tailEnd type="none" w="med" len="med"/>
                    </a:lnT>
                    <a:lnB cmpd="sng" algn="ctr" cap="flat" w="38100">
                      <a:solidFill>
                        <a:srgbClr val="A8B3EE"/>
                      </a:solidFill>
                      <a:prstDash val="solid"/>
                      <a:round/>
                      <a:headEnd type="none" w="med" len="med"/>
                      <a:tailEnd type="none" w="med" len="med"/>
                    </a:lnB>
                  </a:tcPr>
                </a:tc>
              </a:tr>
              <a:tr h="744165">
                <a:tc>
                  <a:txBody>
                    <a:bodyPr anchor="t" rtlCol="false"/>
                    <a:lstStyle/>
                    <a:p>
                      <a:pPr algn="ctr">
                        <a:lnSpc>
                          <a:spcPts val="2520"/>
                        </a:lnSpc>
                        <a:defRPr/>
                      </a:pPr>
                      <a:r>
                        <a:rPr lang="en-US" sz="1800">
                          <a:solidFill>
                            <a:srgbClr val="000000"/>
                          </a:solidFill>
                          <a:latin typeface="Raleway"/>
                          <a:ea typeface="Raleway"/>
                          <a:cs typeface="Raleway"/>
                          <a:sym typeface="Raleway"/>
                        </a:rPr>
                        <a:t>transaction_id</a:t>
                      </a:r>
                      <a:endParaRPr lang="en-US" sz="1100"/>
                    </a:p>
                  </a:txBody>
                  <a:tcPr marL="190500" marR="190500" marT="190500" marB="190500" anchor="ctr">
                    <a:lnL cmpd="sng" algn="ctr" cap="flat" w="38100">
                      <a:solidFill>
                        <a:srgbClr val="A8B3EE"/>
                      </a:solidFill>
                      <a:prstDash val="solid"/>
                      <a:round/>
                      <a:headEnd type="none" w="med" len="med"/>
                      <a:tailEnd type="none" w="med" len="med"/>
                    </a:lnL>
                    <a:lnR cmpd="sng" algn="ctr" cap="flat" w="38100">
                      <a:solidFill>
                        <a:srgbClr val="A8B3EE"/>
                      </a:solidFill>
                      <a:prstDash val="solid"/>
                      <a:round/>
                      <a:headEnd type="none" w="med" len="med"/>
                      <a:tailEnd type="none" w="med" len="med"/>
                    </a:lnR>
                    <a:lnT cmpd="sng" algn="ctr" cap="flat" w="38100">
                      <a:solidFill>
                        <a:srgbClr val="A8B3EE"/>
                      </a:solidFill>
                      <a:prstDash val="solid"/>
                      <a:round/>
                      <a:headEnd type="none" w="med" len="med"/>
                      <a:tailEnd type="none" w="med" len="med"/>
                    </a:lnT>
                    <a:lnB cmpd="sng" algn="ctr" cap="flat" w="38100">
                      <a:solidFill>
                        <a:srgbClr val="A8B3EE"/>
                      </a:solidFill>
                      <a:prstDash val="solid"/>
                      <a:round/>
                      <a:headEnd type="none" w="med" len="med"/>
                      <a:tailEnd type="none" w="med" len="med"/>
                    </a:lnB>
                  </a:tcPr>
                </a:tc>
              </a:tr>
              <a:tr h="738183">
                <a:tc>
                  <a:txBody>
                    <a:bodyPr anchor="t" rtlCol="false"/>
                    <a:lstStyle/>
                    <a:p>
                      <a:pPr algn="ctr">
                        <a:lnSpc>
                          <a:spcPts val="2520"/>
                        </a:lnSpc>
                        <a:defRPr/>
                      </a:pPr>
                      <a:r>
                        <a:rPr lang="en-US" sz="1800">
                          <a:solidFill>
                            <a:srgbClr val="000000"/>
                          </a:solidFill>
                          <a:latin typeface="Raleway"/>
                          <a:ea typeface="Raleway"/>
                          <a:cs typeface="Raleway"/>
                          <a:sym typeface="Raleway"/>
                        </a:rPr>
                        <a:t>date</a:t>
                      </a:r>
                      <a:endParaRPr lang="en-US" sz="1100"/>
                    </a:p>
                  </a:txBody>
                  <a:tcPr marL="190500" marR="190500" marT="190500" marB="190500" anchor="ctr">
                    <a:lnL cmpd="sng" algn="ctr" cap="flat" w="38100">
                      <a:solidFill>
                        <a:srgbClr val="A8B3EE"/>
                      </a:solidFill>
                      <a:prstDash val="solid"/>
                      <a:round/>
                      <a:headEnd type="none" w="med" len="med"/>
                      <a:tailEnd type="none" w="med" len="med"/>
                    </a:lnL>
                    <a:lnR cmpd="sng" algn="ctr" cap="flat" w="38100">
                      <a:solidFill>
                        <a:srgbClr val="A8B3EE"/>
                      </a:solidFill>
                      <a:prstDash val="solid"/>
                      <a:round/>
                      <a:headEnd type="none" w="med" len="med"/>
                      <a:tailEnd type="none" w="med" len="med"/>
                    </a:lnR>
                    <a:lnT cmpd="sng" algn="ctr" cap="flat" w="38100">
                      <a:solidFill>
                        <a:srgbClr val="A8B3EE"/>
                      </a:solidFill>
                      <a:prstDash val="solid"/>
                      <a:round/>
                      <a:headEnd type="none" w="med" len="med"/>
                      <a:tailEnd type="none" w="med" len="med"/>
                    </a:lnT>
                    <a:lnB cmpd="sng" algn="ctr" cap="flat" w="38100">
                      <a:solidFill>
                        <a:srgbClr val="A8B3EE"/>
                      </a:solidFill>
                      <a:prstDash val="solid"/>
                      <a:round/>
                      <a:headEnd type="none" w="med" len="med"/>
                      <a:tailEnd type="none" w="med" len="med"/>
                    </a:lnB>
                  </a:tcPr>
                </a:tc>
              </a:tr>
              <a:tr h="738183">
                <a:tc>
                  <a:txBody>
                    <a:bodyPr anchor="t" rtlCol="false"/>
                    <a:lstStyle/>
                    <a:p>
                      <a:pPr algn="ctr">
                        <a:lnSpc>
                          <a:spcPts val="2520"/>
                        </a:lnSpc>
                        <a:defRPr/>
                      </a:pPr>
                      <a:r>
                        <a:rPr lang="en-US" sz="1800">
                          <a:solidFill>
                            <a:srgbClr val="000000"/>
                          </a:solidFill>
                          <a:latin typeface="Raleway"/>
                          <a:ea typeface="Raleway"/>
                          <a:cs typeface="Raleway"/>
                          <a:sym typeface="Raleway"/>
                        </a:rPr>
                        <a:t>Points  </a:t>
                      </a:r>
                      <a:endParaRPr lang="en-US" sz="1100"/>
                    </a:p>
                  </a:txBody>
                  <a:tcPr marL="190500" marR="190500" marT="190500" marB="190500" anchor="ctr">
                    <a:lnL cmpd="sng" algn="ctr" cap="flat" w="38100">
                      <a:solidFill>
                        <a:srgbClr val="A8B3EE"/>
                      </a:solidFill>
                      <a:prstDash val="solid"/>
                      <a:round/>
                      <a:headEnd type="none" w="med" len="med"/>
                      <a:tailEnd type="none" w="med" len="med"/>
                    </a:lnL>
                    <a:lnR cmpd="sng" algn="ctr" cap="flat" w="38100">
                      <a:solidFill>
                        <a:srgbClr val="A8B3EE"/>
                      </a:solidFill>
                      <a:prstDash val="solid"/>
                      <a:round/>
                      <a:headEnd type="none" w="med" len="med"/>
                      <a:tailEnd type="none" w="med" len="med"/>
                    </a:lnR>
                    <a:lnT cmpd="sng" algn="ctr" cap="flat" w="38100">
                      <a:solidFill>
                        <a:srgbClr val="A8B3EE"/>
                      </a:solidFill>
                      <a:prstDash val="solid"/>
                      <a:round/>
                      <a:headEnd type="none" w="med" len="med"/>
                      <a:tailEnd type="none" w="med" len="med"/>
                    </a:lnT>
                    <a:lnB cmpd="sng" algn="ctr" cap="flat" w="38100">
                      <a:solidFill>
                        <a:srgbClr val="A8B3EE"/>
                      </a:solidFill>
                      <a:prstDash val="solid"/>
                      <a:round/>
                      <a:headEnd type="none" w="med" len="med"/>
                      <a:tailEnd type="none" w="med" len="med"/>
                    </a:lnB>
                  </a:tcPr>
                </a:tc>
              </a:tr>
              <a:tr h="738183">
                <a:tc>
                  <a:txBody>
                    <a:bodyPr anchor="t" rtlCol="false"/>
                    <a:lstStyle/>
                    <a:p>
                      <a:pPr algn="ctr">
                        <a:lnSpc>
                          <a:spcPts val="2520"/>
                        </a:lnSpc>
                        <a:defRPr/>
                      </a:pPr>
                      <a:r>
                        <a:rPr lang="en-US" sz="1800">
                          <a:solidFill>
                            <a:srgbClr val="000000"/>
                          </a:solidFill>
                          <a:latin typeface="Raleway"/>
                          <a:ea typeface="Raleway"/>
                          <a:cs typeface="Raleway"/>
                          <a:sym typeface="Raleway"/>
                        </a:rPr>
                        <a:t>INR </a:t>
                      </a:r>
                      <a:endParaRPr lang="en-US" sz="1100"/>
                    </a:p>
                  </a:txBody>
                  <a:tcPr marL="190500" marR="190500" marT="190500" marB="190500" anchor="ctr">
                    <a:lnL cmpd="sng" algn="ctr" cap="flat" w="38100">
                      <a:solidFill>
                        <a:srgbClr val="A8B3EE"/>
                      </a:solidFill>
                      <a:prstDash val="solid"/>
                      <a:round/>
                      <a:headEnd type="none" w="med" len="med"/>
                      <a:tailEnd type="none" w="med" len="med"/>
                    </a:lnL>
                    <a:lnR cmpd="sng" algn="ctr" cap="flat" w="38100">
                      <a:solidFill>
                        <a:srgbClr val="A8B3EE"/>
                      </a:solidFill>
                      <a:prstDash val="solid"/>
                      <a:round/>
                      <a:headEnd type="none" w="med" len="med"/>
                      <a:tailEnd type="none" w="med" len="med"/>
                    </a:lnR>
                    <a:lnT cmpd="sng" algn="ctr" cap="flat" w="38100">
                      <a:solidFill>
                        <a:srgbClr val="A8B3EE"/>
                      </a:solidFill>
                      <a:prstDash val="solid"/>
                      <a:round/>
                      <a:headEnd type="none" w="med" len="med"/>
                      <a:tailEnd type="none" w="med" len="med"/>
                    </a:lnT>
                    <a:lnB cmpd="sng" algn="ctr" cap="flat" w="38100">
                      <a:solidFill>
                        <a:srgbClr val="A8B3EE"/>
                      </a:solidFill>
                      <a:prstDash val="solid"/>
                      <a:round/>
                      <a:headEnd type="none" w="med" len="med"/>
                      <a:tailEnd type="none" w="med" len="med"/>
                    </a:lnB>
                  </a:tcPr>
                </a:tc>
              </a:tr>
              <a:tr h="738183">
                <a:tc>
                  <a:txBody>
                    <a:bodyPr anchor="t" rtlCol="false"/>
                    <a:lstStyle/>
                    <a:p>
                      <a:pPr algn="ctr">
                        <a:lnSpc>
                          <a:spcPts val="2520"/>
                        </a:lnSpc>
                        <a:defRPr/>
                      </a:pPr>
                      <a:r>
                        <a:rPr lang="en-US" sz="1800">
                          <a:solidFill>
                            <a:srgbClr val="000000"/>
                          </a:solidFill>
                          <a:latin typeface="Raleway"/>
                          <a:ea typeface="Raleway"/>
                          <a:cs typeface="Raleway"/>
                          <a:sym typeface="Raleway"/>
                        </a:rPr>
                        <a:t>seller _id</a:t>
                      </a:r>
                      <a:endParaRPr lang="en-US" sz="1100"/>
                    </a:p>
                  </a:txBody>
                  <a:tcPr marL="190500" marR="190500" marT="190500" marB="190500" anchor="ctr">
                    <a:lnL cmpd="sng" algn="ctr" cap="flat" w="38100">
                      <a:solidFill>
                        <a:srgbClr val="A8B3EE"/>
                      </a:solidFill>
                      <a:prstDash val="solid"/>
                      <a:round/>
                      <a:headEnd type="none" w="med" len="med"/>
                      <a:tailEnd type="none" w="med" len="med"/>
                    </a:lnL>
                    <a:lnR cmpd="sng" algn="ctr" cap="flat" w="38100">
                      <a:solidFill>
                        <a:srgbClr val="A8B3EE"/>
                      </a:solidFill>
                      <a:prstDash val="solid"/>
                      <a:round/>
                      <a:headEnd type="none" w="med" len="med"/>
                      <a:tailEnd type="none" w="med" len="med"/>
                    </a:lnR>
                    <a:lnT cmpd="sng" algn="ctr" cap="flat" w="38100">
                      <a:solidFill>
                        <a:srgbClr val="A8B3EE"/>
                      </a:solidFill>
                      <a:prstDash val="solid"/>
                      <a:round/>
                      <a:headEnd type="none" w="med" len="med"/>
                      <a:tailEnd type="none" w="med" len="med"/>
                    </a:lnT>
                    <a:lnB cmpd="sng" algn="ctr" cap="flat" w="38100">
                      <a:solidFill>
                        <a:srgbClr val="A8B3EE"/>
                      </a:solidFill>
                      <a:prstDash val="solid"/>
                      <a:round/>
                      <a:headEnd type="none" w="med" len="med"/>
                      <a:tailEnd type="none" w="med" len="med"/>
                    </a:lnB>
                  </a:tcPr>
                </a:tc>
              </a:tr>
              <a:tr h="738183">
                <a:tc>
                  <a:txBody>
                    <a:bodyPr anchor="t" rtlCol="false"/>
                    <a:lstStyle/>
                    <a:p>
                      <a:pPr algn="ctr">
                        <a:lnSpc>
                          <a:spcPts val="2520"/>
                        </a:lnSpc>
                        <a:defRPr/>
                      </a:pPr>
                      <a:r>
                        <a:rPr lang="en-US" sz="1800">
                          <a:solidFill>
                            <a:srgbClr val="000000"/>
                          </a:solidFill>
                          <a:latin typeface="Raleway"/>
                          <a:ea typeface="Raleway"/>
                          <a:cs typeface="Raleway"/>
                          <a:sym typeface="Raleway"/>
                        </a:rPr>
                        <a:t>timestamp </a:t>
                      </a:r>
                      <a:endParaRPr lang="en-US" sz="1100"/>
                    </a:p>
                  </a:txBody>
                  <a:tcPr marL="190500" marR="190500" marT="190500" marB="190500" anchor="ctr">
                    <a:lnL cmpd="sng" algn="ctr" cap="flat" w="38100">
                      <a:solidFill>
                        <a:srgbClr val="A8B3EE"/>
                      </a:solidFill>
                      <a:prstDash val="solid"/>
                      <a:round/>
                      <a:headEnd type="none" w="med" len="med"/>
                      <a:tailEnd type="none" w="med" len="med"/>
                    </a:lnL>
                    <a:lnR cmpd="sng" algn="ctr" cap="flat" w="38100">
                      <a:solidFill>
                        <a:srgbClr val="A8B3EE"/>
                      </a:solidFill>
                      <a:prstDash val="solid"/>
                      <a:round/>
                      <a:headEnd type="none" w="med" len="med"/>
                      <a:tailEnd type="none" w="med" len="med"/>
                    </a:lnR>
                    <a:lnT cmpd="sng" algn="ctr" cap="flat" w="38100">
                      <a:solidFill>
                        <a:srgbClr val="A8B3EE"/>
                      </a:solidFill>
                      <a:prstDash val="solid"/>
                      <a:round/>
                      <a:headEnd type="none" w="med" len="med"/>
                      <a:tailEnd type="none" w="med" len="med"/>
                    </a:lnT>
                    <a:lnB cmpd="sng" algn="ctr" cap="flat" w="38100">
                      <a:solidFill>
                        <a:srgbClr val="A8B3EE"/>
                      </a:solidFill>
                      <a:prstDash val="solid"/>
                      <a:round/>
                      <a:headEnd type="none" w="med" len="med"/>
                      <a:tailEnd type="none" w="med" len="med"/>
                    </a:lnB>
                  </a:tcPr>
                </a:tc>
              </a:tr>
            </a:tbl>
          </a:graphicData>
        </a:graphic>
      </p:graphicFrame>
      <p:graphicFrame>
        <p:nvGraphicFramePr>
          <p:cNvPr name="Table 4" id="4"/>
          <p:cNvGraphicFramePr>
            <a:graphicFrameLocks noGrp="true"/>
          </p:cNvGraphicFramePr>
          <p:nvPr/>
        </p:nvGraphicFramePr>
        <p:xfrm>
          <a:off x="10044361" y="1028700"/>
          <a:ext cx="3730449" cy="2971800"/>
        </p:xfrm>
        <a:graphic>
          <a:graphicData uri="http://schemas.openxmlformats.org/drawingml/2006/table">
            <a:tbl>
              <a:tblPr/>
              <a:tblGrid>
                <a:gridCol w="1892803"/>
              </a:tblGrid>
              <a:tr h="742950">
                <a:tc>
                  <a:txBody>
                    <a:bodyPr anchor="t" rtlCol="false"/>
                    <a:lstStyle/>
                    <a:p>
                      <a:pPr algn="ctr">
                        <a:lnSpc>
                          <a:spcPts val="2520"/>
                        </a:lnSpc>
                        <a:defRPr/>
                      </a:pPr>
                      <a:r>
                        <a:rPr lang="en-US" sz="1800" b="true">
                          <a:solidFill>
                            <a:srgbClr val="FFFFFF"/>
                          </a:solidFill>
                          <a:latin typeface="Raleway Bold"/>
                          <a:ea typeface="Raleway Bold"/>
                          <a:cs typeface="Raleway Bold"/>
                          <a:sym typeface="Raleway Bold"/>
                        </a:rPr>
                        <a:t>To Seller_settlement table</a:t>
                      </a:r>
                      <a:endParaRPr lang="en-US" sz="1100"/>
                    </a:p>
                  </a:txBody>
                  <a:tcPr marL="190500" marR="190500" marT="190500" marB="190500" anchor="ctr">
                    <a:lnL cmpd="sng" algn="ctr" cap="flat" w="38100">
                      <a:solidFill>
                        <a:srgbClr val="A8B3EE"/>
                      </a:solidFill>
                      <a:prstDash val="solid"/>
                      <a:round/>
                      <a:headEnd type="none" w="med" len="med"/>
                      <a:tailEnd type="none" w="med" len="med"/>
                    </a:lnL>
                    <a:lnR cmpd="sng" algn="ctr" cap="flat" w="38100">
                      <a:solidFill>
                        <a:srgbClr val="A8B3EE"/>
                      </a:solidFill>
                      <a:prstDash val="solid"/>
                      <a:round/>
                      <a:headEnd type="none" w="med" len="med"/>
                      <a:tailEnd type="none" w="med" len="med"/>
                    </a:lnR>
                    <a:lnT cmpd="sng" algn="ctr" cap="flat" w="38100">
                      <a:solidFill>
                        <a:srgbClr val="A8B3EE"/>
                      </a:solidFill>
                      <a:prstDash val="solid"/>
                      <a:round/>
                      <a:headEnd type="none" w="med" len="med"/>
                      <a:tailEnd type="none" w="med" len="med"/>
                    </a:lnT>
                    <a:lnB cmpd="sng" algn="ctr" cap="flat" w="38100">
                      <a:solidFill>
                        <a:srgbClr val="A8B3EE"/>
                      </a:solidFill>
                      <a:prstDash val="solid"/>
                      <a:round/>
                      <a:headEnd type="none" w="med" len="med"/>
                      <a:tailEnd type="none" w="med" len="med"/>
                    </a:lnB>
                    <a:solidFill>
                      <a:srgbClr val="23327D"/>
                    </a:solidFill>
                  </a:tcPr>
                </a:tc>
              </a:tr>
              <a:tr h="742950">
                <a:tc>
                  <a:txBody>
                    <a:bodyPr anchor="t" rtlCol="false"/>
                    <a:lstStyle/>
                    <a:p>
                      <a:pPr algn="ctr">
                        <a:lnSpc>
                          <a:spcPts val="2520"/>
                        </a:lnSpc>
                        <a:defRPr/>
                      </a:pPr>
                      <a:r>
                        <a:rPr lang="en-US" sz="1800">
                          <a:solidFill>
                            <a:srgbClr val="000000"/>
                          </a:solidFill>
                          <a:latin typeface="Raleway"/>
                          <a:ea typeface="Raleway"/>
                          <a:cs typeface="Raleway"/>
                          <a:sym typeface="Raleway"/>
                        </a:rPr>
                        <a:t>Transaction Id</a:t>
                      </a:r>
                      <a:endParaRPr lang="en-US" sz="1100"/>
                    </a:p>
                  </a:txBody>
                  <a:tcPr marL="190500" marR="190500" marT="190500" marB="190500" anchor="ctr">
                    <a:lnL cmpd="sng" algn="ctr" cap="flat" w="38100">
                      <a:solidFill>
                        <a:srgbClr val="A8B3EE"/>
                      </a:solidFill>
                      <a:prstDash val="solid"/>
                      <a:round/>
                      <a:headEnd type="none" w="med" len="med"/>
                      <a:tailEnd type="none" w="med" len="med"/>
                    </a:lnL>
                    <a:lnR cmpd="sng" algn="ctr" cap="flat" w="38100">
                      <a:solidFill>
                        <a:srgbClr val="A8B3EE"/>
                      </a:solidFill>
                      <a:prstDash val="solid"/>
                      <a:round/>
                      <a:headEnd type="none" w="med" len="med"/>
                      <a:tailEnd type="none" w="med" len="med"/>
                    </a:lnR>
                    <a:lnT cmpd="sng" algn="ctr" cap="flat" w="38100">
                      <a:solidFill>
                        <a:srgbClr val="A8B3EE"/>
                      </a:solidFill>
                      <a:prstDash val="solid"/>
                      <a:round/>
                      <a:headEnd type="none" w="med" len="med"/>
                      <a:tailEnd type="none" w="med" len="med"/>
                    </a:lnT>
                    <a:lnB cmpd="sng" algn="ctr" cap="flat" w="38100">
                      <a:solidFill>
                        <a:srgbClr val="A8B3EE"/>
                      </a:solidFill>
                      <a:prstDash val="solid"/>
                      <a:round/>
                      <a:headEnd type="none" w="med" len="med"/>
                      <a:tailEnd type="none" w="med" len="med"/>
                    </a:lnB>
                  </a:tcPr>
                </a:tc>
              </a:tr>
              <a:tr h="742950">
                <a:tc>
                  <a:txBody>
                    <a:bodyPr anchor="t" rtlCol="false"/>
                    <a:lstStyle/>
                    <a:p>
                      <a:pPr algn="ctr">
                        <a:lnSpc>
                          <a:spcPts val="2520"/>
                        </a:lnSpc>
                        <a:defRPr/>
                      </a:pPr>
                      <a:r>
                        <a:rPr lang="en-US" sz="1800">
                          <a:solidFill>
                            <a:srgbClr val="000000"/>
                          </a:solidFill>
                          <a:latin typeface="Raleway"/>
                          <a:ea typeface="Raleway"/>
                          <a:cs typeface="Raleway"/>
                          <a:sym typeface="Raleway"/>
                        </a:rPr>
                        <a:t>Amount</a:t>
                      </a:r>
                      <a:endParaRPr lang="en-US" sz="1100"/>
                    </a:p>
                  </a:txBody>
                  <a:tcPr marL="190500" marR="190500" marT="190500" marB="190500" anchor="ctr">
                    <a:lnL cmpd="sng" algn="ctr" cap="flat" w="38100">
                      <a:solidFill>
                        <a:srgbClr val="A8B3EE"/>
                      </a:solidFill>
                      <a:prstDash val="solid"/>
                      <a:round/>
                      <a:headEnd type="none" w="med" len="med"/>
                      <a:tailEnd type="none" w="med" len="med"/>
                    </a:lnL>
                    <a:lnR cmpd="sng" algn="ctr" cap="flat" w="38100">
                      <a:solidFill>
                        <a:srgbClr val="A8B3EE"/>
                      </a:solidFill>
                      <a:prstDash val="solid"/>
                      <a:round/>
                      <a:headEnd type="none" w="med" len="med"/>
                      <a:tailEnd type="none" w="med" len="med"/>
                    </a:lnR>
                    <a:lnT cmpd="sng" algn="ctr" cap="flat" w="38100">
                      <a:solidFill>
                        <a:srgbClr val="A8B3EE"/>
                      </a:solidFill>
                      <a:prstDash val="solid"/>
                      <a:round/>
                      <a:headEnd type="none" w="med" len="med"/>
                      <a:tailEnd type="none" w="med" len="med"/>
                    </a:lnT>
                    <a:lnB cmpd="sng" algn="ctr" cap="flat" w="38100">
                      <a:solidFill>
                        <a:srgbClr val="A8B3EE"/>
                      </a:solidFill>
                      <a:prstDash val="solid"/>
                      <a:round/>
                      <a:headEnd type="none" w="med" len="med"/>
                      <a:tailEnd type="none" w="med" len="med"/>
                    </a:lnB>
                  </a:tcPr>
                </a:tc>
              </a:tr>
              <a:tr h="742950">
                <a:tc>
                  <a:txBody>
                    <a:bodyPr anchor="t" rtlCol="false"/>
                    <a:lstStyle/>
                    <a:p>
                      <a:pPr algn="ctr">
                        <a:lnSpc>
                          <a:spcPts val="2520"/>
                        </a:lnSpc>
                        <a:defRPr/>
                      </a:pPr>
                      <a:r>
                        <a:rPr lang="en-US" sz="1800">
                          <a:solidFill>
                            <a:srgbClr val="000000"/>
                          </a:solidFill>
                          <a:latin typeface="Raleway"/>
                          <a:ea typeface="Raleway"/>
                          <a:cs typeface="Raleway"/>
                          <a:sym typeface="Raleway"/>
                        </a:rPr>
                        <a:t>id</a:t>
                      </a:r>
                      <a:endParaRPr lang="en-US" sz="1100"/>
                    </a:p>
                  </a:txBody>
                  <a:tcPr marL="190500" marR="190500" marT="190500" marB="190500" anchor="ctr">
                    <a:lnL cmpd="sng" algn="ctr" cap="flat" w="38100">
                      <a:solidFill>
                        <a:srgbClr val="A8B3EE"/>
                      </a:solidFill>
                      <a:prstDash val="solid"/>
                      <a:round/>
                      <a:headEnd type="none" w="med" len="med"/>
                      <a:tailEnd type="none" w="med" len="med"/>
                    </a:lnL>
                    <a:lnR cmpd="sng" algn="ctr" cap="flat" w="38100">
                      <a:solidFill>
                        <a:srgbClr val="A8B3EE"/>
                      </a:solidFill>
                      <a:prstDash val="solid"/>
                      <a:round/>
                      <a:headEnd type="none" w="med" len="med"/>
                      <a:tailEnd type="none" w="med" len="med"/>
                    </a:lnR>
                    <a:lnT cmpd="sng" algn="ctr" cap="flat" w="38100">
                      <a:solidFill>
                        <a:srgbClr val="A8B3EE"/>
                      </a:solidFill>
                      <a:prstDash val="solid"/>
                      <a:round/>
                      <a:headEnd type="none" w="med" len="med"/>
                      <a:tailEnd type="none" w="med" len="med"/>
                    </a:lnT>
                    <a:lnB cmpd="sng" algn="ctr" cap="flat" w="38100">
                      <a:solidFill>
                        <a:srgbClr val="A8B3EE"/>
                      </a:solidFill>
                      <a:prstDash val="solid"/>
                      <a:round/>
                      <a:headEnd type="none" w="med" len="med"/>
                      <a:tailEnd type="none" w="med" len="med"/>
                    </a:lnB>
                  </a:tcPr>
                </a:tc>
              </a:tr>
            </a:tbl>
          </a:graphicData>
        </a:graphic>
      </p:graphicFrame>
      <p:graphicFrame>
        <p:nvGraphicFramePr>
          <p:cNvPr name="Table 5" id="5"/>
          <p:cNvGraphicFramePr>
            <a:graphicFrameLocks noGrp="true"/>
          </p:cNvGraphicFramePr>
          <p:nvPr/>
        </p:nvGraphicFramePr>
        <p:xfrm>
          <a:off x="14083245" y="1028700"/>
          <a:ext cx="3176055" cy="3705225"/>
        </p:xfrm>
        <a:graphic>
          <a:graphicData uri="http://schemas.openxmlformats.org/drawingml/2006/table">
            <a:tbl>
              <a:tblPr/>
              <a:tblGrid>
                <a:gridCol w="1369546"/>
              </a:tblGrid>
              <a:tr h="741045">
                <a:tc>
                  <a:txBody>
                    <a:bodyPr anchor="t" rtlCol="false"/>
                    <a:lstStyle/>
                    <a:p>
                      <a:pPr algn="ctr">
                        <a:lnSpc>
                          <a:spcPts val="2520"/>
                        </a:lnSpc>
                        <a:defRPr/>
                      </a:pPr>
                      <a:r>
                        <a:rPr lang="en-US" sz="1800" b="true">
                          <a:solidFill>
                            <a:srgbClr val="FFFFFF"/>
                          </a:solidFill>
                          <a:latin typeface="Raleway Bold"/>
                          <a:ea typeface="Raleway Bold"/>
                          <a:cs typeface="Raleway Bold"/>
                          <a:sym typeface="Raleway Bold"/>
                        </a:rPr>
                        <a:t>Bank _payment table</a:t>
                      </a:r>
                      <a:endParaRPr lang="en-US" sz="1100"/>
                    </a:p>
                  </a:txBody>
                  <a:tcPr marL="190500" marR="190500" marT="190500" marB="190500" anchor="ctr">
                    <a:lnL cmpd="sng" algn="ctr" cap="flat" w="38100">
                      <a:solidFill>
                        <a:srgbClr val="A8B3EE"/>
                      </a:solidFill>
                      <a:prstDash val="solid"/>
                      <a:round/>
                      <a:headEnd type="none" w="med" len="med"/>
                      <a:tailEnd type="none" w="med" len="med"/>
                    </a:lnL>
                    <a:lnR cmpd="sng" algn="ctr" cap="flat" w="38100">
                      <a:solidFill>
                        <a:srgbClr val="A8B3EE"/>
                      </a:solidFill>
                      <a:prstDash val="solid"/>
                      <a:round/>
                      <a:headEnd type="none" w="med" len="med"/>
                      <a:tailEnd type="none" w="med" len="med"/>
                    </a:lnR>
                    <a:lnT cmpd="sng" algn="ctr" cap="flat" w="38100">
                      <a:solidFill>
                        <a:srgbClr val="A8B3EE"/>
                      </a:solidFill>
                      <a:prstDash val="solid"/>
                      <a:round/>
                      <a:headEnd type="none" w="med" len="med"/>
                      <a:tailEnd type="none" w="med" len="med"/>
                    </a:lnT>
                    <a:lnB cmpd="sng" algn="ctr" cap="flat" w="38100">
                      <a:solidFill>
                        <a:srgbClr val="A8B3EE"/>
                      </a:solidFill>
                      <a:prstDash val="solid"/>
                      <a:round/>
                      <a:headEnd type="none" w="med" len="med"/>
                      <a:tailEnd type="none" w="med" len="med"/>
                    </a:lnB>
                    <a:solidFill>
                      <a:srgbClr val="23327D"/>
                    </a:solidFill>
                  </a:tcPr>
                </a:tc>
              </a:tr>
              <a:tr h="741045">
                <a:tc>
                  <a:txBody>
                    <a:bodyPr anchor="t" rtlCol="false"/>
                    <a:lstStyle/>
                    <a:p>
                      <a:pPr algn="ctr">
                        <a:lnSpc>
                          <a:spcPts val="2520"/>
                        </a:lnSpc>
                        <a:defRPr/>
                      </a:pPr>
                      <a:r>
                        <a:rPr lang="en-US" sz="1800">
                          <a:solidFill>
                            <a:srgbClr val="000000"/>
                          </a:solidFill>
                          <a:latin typeface="Raleway"/>
                          <a:ea typeface="Raleway"/>
                          <a:cs typeface="Raleway"/>
                          <a:sym typeface="Raleway"/>
                        </a:rPr>
                        <a:t>Id</a:t>
                      </a:r>
                      <a:endParaRPr lang="en-US" sz="1100"/>
                    </a:p>
                  </a:txBody>
                  <a:tcPr marL="190500" marR="190500" marT="190500" marB="190500" anchor="ctr">
                    <a:lnL cmpd="sng" algn="ctr" cap="flat" w="38100">
                      <a:solidFill>
                        <a:srgbClr val="A8B3EE"/>
                      </a:solidFill>
                      <a:prstDash val="solid"/>
                      <a:round/>
                      <a:headEnd type="none" w="med" len="med"/>
                      <a:tailEnd type="none" w="med" len="med"/>
                    </a:lnL>
                    <a:lnR cmpd="sng" algn="ctr" cap="flat" w="38100">
                      <a:solidFill>
                        <a:srgbClr val="A8B3EE"/>
                      </a:solidFill>
                      <a:prstDash val="solid"/>
                      <a:round/>
                      <a:headEnd type="none" w="med" len="med"/>
                      <a:tailEnd type="none" w="med" len="med"/>
                    </a:lnR>
                    <a:lnT cmpd="sng" algn="ctr" cap="flat" w="38100">
                      <a:solidFill>
                        <a:srgbClr val="A8B3EE"/>
                      </a:solidFill>
                      <a:prstDash val="solid"/>
                      <a:round/>
                      <a:headEnd type="none" w="med" len="med"/>
                      <a:tailEnd type="none" w="med" len="med"/>
                    </a:lnT>
                    <a:lnB cmpd="sng" algn="ctr" cap="flat" w="38100">
                      <a:solidFill>
                        <a:srgbClr val="A8B3EE"/>
                      </a:solidFill>
                      <a:prstDash val="solid"/>
                      <a:round/>
                      <a:headEnd type="none" w="med" len="med"/>
                      <a:tailEnd type="none" w="med" len="med"/>
                    </a:lnB>
                  </a:tcPr>
                </a:tc>
              </a:tr>
              <a:tr h="741045">
                <a:tc>
                  <a:txBody>
                    <a:bodyPr anchor="t" rtlCol="false"/>
                    <a:lstStyle/>
                    <a:p>
                      <a:pPr algn="ctr">
                        <a:lnSpc>
                          <a:spcPts val="2520"/>
                        </a:lnSpc>
                        <a:defRPr/>
                      </a:pPr>
                      <a:r>
                        <a:rPr lang="en-US" sz="1800">
                          <a:solidFill>
                            <a:srgbClr val="000000"/>
                          </a:solidFill>
                          <a:latin typeface="Raleway"/>
                          <a:ea typeface="Raleway"/>
                          <a:cs typeface="Raleway"/>
                          <a:sym typeface="Raleway"/>
                        </a:rPr>
                        <a:t>Transaction Id</a:t>
                      </a:r>
                      <a:endParaRPr lang="en-US" sz="1100"/>
                    </a:p>
                  </a:txBody>
                  <a:tcPr marL="190500" marR="190500" marT="190500" marB="190500" anchor="ctr">
                    <a:lnL cmpd="sng" algn="ctr" cap="flat" w="38100">
                      <a:solidFill>
                        <a:srgbClr val="A8B3EE"/>
                      </a:solidFill>
                      <a:prstDash val="solid"/>
                      <a:round/>
                      <a:headEnd type="none" w="med" len="med"/>
                      <a:tailEnd type="none" w="med" len="med"/>
                    </a:lnL>
                    <a:lnR cmpd="sng" algn="ctr" cap="flat" w="38100">
                      <a:solidFill>
                        <a:srgbClr val="A8B3EE"/>
                      </a:solidFill>
                      <a:prstDash val="solid"/>
                      <a:round/>
                      <a:headEnd type="none" w="med" len="med"/>
                      <a:tailEnd type="none" w="med" len="med"/>
                    </a:lnR>
                    <a:lnT cmpd="sng" algn="ctr" cap="flat" w="38100">
                      <a:solidFill>
                        <a:srgbClr val="A8B3EE"/>
                      </a:solidFill>
                      <a:prstDash val="solid"/>
                      <a:round/>
                      <a:headEnd type="none" w="med" len="med"/>
                      <a:tailEnd type="none" w="med" len="med"/>
                    </a:lnT>
                    <a:lnB cmpd="sng" algn="ctr" cap="flat" w="38100">
                      <a:solidFill>
                        <a:srgbClr val="A8B3EE"/>
                      </a:solidFill>
                      <a:prstDash val="solid"/>
                      <a:round/>
                      <a:headEnd type="none" w="med" len="med"/>
                      <a:tailEnd type="none" w="med" len="med"/>
                    </a:lnB>
                  </a:tcPr>
                </a:tc>
              </a:tr>
              <a:tr h="741045">
                <a:tc>
                  <a:txBody>
                    <a:bodyPr anchor="t" rtlCol="false"/>
                    <a:lstStyle/>
                    <a:p>
                      <a:pPr algn="ctr">
                        <a:lnSpc>
                          <a:spcPts val="2520"/>
                        </a:lnSpc>
                        <a:defRPr/>
                      </a:pPr>
                      <a:r>
                        <a:rPr lang="en-US" sz="1800">
                          <a:solidFill>
                            <a:srgbClr val="000000"/>
                          </a:solidFill>
                          <a:latin typeface="Raleway"/>
                          <a:ea typeface="Raleway"/>
                          <a:cs typeface="Raleway"/>
                          <a:sym typeface="Raleway"/>
                        </a:rPr>
                        <a:t>Amount</a:t>
                      </a:r>
                      <a:endParaRPr lang="en-US" sz="1100"/>
                    </a:p>
                  </a:txBody>
                  <a:tcPr marL="190500" marR="190500" marT="190500" marB="190500" anchor="ctr">
                    <a:lnL cmpd="sng" algn="ctr" cap="flat" w="38100">
                      <a:solidFill>
                        <a:srgbClr val="A8B3EE"/>
                      </a:solidFill>
                      <a:prstDash val="solid"/>
                      <a:round/>
                      <a:headEnd type="none" w="med" len="med"/>
                      <a:tailEnd type="none" w="med" len="med"/>
                    </a:lnL>
                    <a:lnR cmpd="sng" algn="ctr" cap="flat" w="38100">
                      <a:solidFill>
                        <a:srgbClr val="A8B3EE"/>
                      </a:solidFill>
                      <a:prstDash val="solid"/>
                      <a:round/>
                      <a:headEnd type="none" w="med" len="med"/>
                      <a:tailEnd type="none" w="med" len="med"/>
                    </a:lnR>
                    <a:lnT cmpd="sng" algn="ctr" cap="flat" w="38100">
                      <a:solidFill>
                        <a:srgbClr val="A8B3EE"/>
                      </a:solidFill>
                      <a:prstDash val="solid"/>
                      <a:round/>
                      <a:headEnd type="none" w="med" len="med"/>
                      <a:tailEnd type="none" w="med" len="med"/>
                    </a:lnT>
                    <a:lnB cmpd="sng" algn="ctr" cap="flat" w="38100">
                      <a:solidFill>
                        <a:srgbClr val="A8B3EE"/>
                      </a:solidFill>
                      <a:prstDash val="solid"/>
                      <a:round/>
                      <a:headEnd type="none" w="med" len="med"/>
                      <a:tailEnd type="none" w="med" len="med"/>
                    </a:lnB>
                  </a:tcPr>
                </a:tc>
              </a:tr>
              <a:tr h="741045">
                <a:tc>
                  <a:txBody>
                    <a:bodyPr anchor="t" rtlCol="false"/>
                    <a:lstStyle/>
                    <a:p>
                      <a:pPr algn="ctr">
                        <a:lnSpc>
                          <a:spcPts val="2520"/>
                        </a:lnSpc>
                        <a:defRPr/>
                      </a:pPr>
                      <a:r>
                        <a:rPr lang="en-US" sz="1800">
                          <a:solidFill>
                            <a:srgbClr val="000000"/>
                          </a:solidFill>
                          <a:latin typeface="Raleway"/>
                          <a:ea typeface="Raleway"/>
                          <a:cs typeface="Raleway"/>
                          <a:sym typeface="Raleway"/>
                        </a:rPr>
                        <a:t>Bank Transaction Id</a:t>
                      </a:r>
                      <a:endParaRPr lang="en-US" sz="1100"/>
                    </a:p>
                  </a:txBody>
                  <a:tcPr marL="190500" marR="190500" marT="190500" marB="190500" anchor="ctr">
                    <a:lnL cmpd="sng" algn="ctr" cap="flat" w="38100">
                      <a:solidFill>
                        <a:srgbClr val="A8B3EE"/>
                      </a:solidFill>
                      <a:prstDash val="solid"/>
                      <a:round/>
                      <a:headEnd type="none" w="med" len="med"/>
                      <a:tailEnd type="none" w="med" len="med"/>
                    </a:lnL>
                    <a:lnR cmpd="sng" algn="ctr" cap="flat" w="38100">
                      <a:solidFill>
                        <a:srgbClr val="A8B3EE"/>
                      </a:solidFill>
                      <a:prstDash val="solid"/>
                      <a:round/>
                      <a:headEnd type="none" w="med" len="med"/>
                      <a:tailEnd type="none" w="med" len="med"/>
                    </a:lnR>
                    <a:lnT cmpd="sng" algn="ctr" cap="flat" w="38100">
                      <a:solidFill>
                        <a:srgbClr val="A8B3EE"/>
                      </a:solidFill>
                      <a:prstDash val="solid"/>
                      <a:round/>
                      <a:headEnd type="none" w="med" len="med"/>
                      <a:tailEnd type="none" w="med" len="med"/>
                    </a:lnT>
                    <a:lnB cmpd="sng" algn="ctr" cap="flat" w="38100">
                      <a:solidFill>
                        <a:srgbClr val="A8B3EE"/>
                      </a:solidFill>
                      <a:prstDash val="solid"/>
                      <a:round/>
                      <a:headEnd type="none" w="med" len="med"/>
                      <a:tailEnd type="none" w="med" len="med"/>
                    </a:lnB>
                  </a:tcPr>
                </a:tc>
              </a:tr>
            </a:tbl>
          </a:graphicData>
        </a:graphic>
      </p:graphicFrame>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242767" y="6314047"/>
            <a:ext cx="4862309" cy="3120718"/>
          </a:xfrm>
          <a:custGeom>
            <a:avLst/>
            <a:gdLst/>
            <a:ahLst/>
            <a:cxnLst/>
            <a:rect r="r" b="b" t="t" l="l"/>
            <a:pathLst>
              <a:path h="3120718" w="4862309">
                <a:moveTo>
                  <a:pt x="0" y="0"/>
                </a:moveTo>
                <a:lnTo>
                  <a:pt x="4862310" y="0"/>
                </a:lnTo>
                <a:lnTo>
                  <a:pt x="4862310" y="3120719"/>
                </a:lnTo>
                <a:lnTo>
                  <a:pt x="0" y="312071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6107697" y="1028700"/>
            <a:ext cx="1151603" cy="1151603"/>
          </a:xfrm>
          <a:custGeom>
            <a:avLst/>
            <a:gdLst/>
            <a:ahLst/>
            <a:cxnLst/>
            <a:rect r="r" b="b" t="t" l="l"/>
            <a:pathLst>
              <a:path h="1151603" w="1151603">
                <a:moveTo>
                  <a:pt x="0" y="0"/>
                </a:moveTo>
                <a:lnTo>
                  <a:pt x="1151603" y="0"/>
                </a:lnTo>
                <a:lnTo>
                  <a:pt x="1151603" y="1151603"/>
                </a:lnTo>
                <a:lnTo>
                  <a:pt x="0" y="115160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4" id="4"/>
          <p:cNvGrpSpPr/>
          <p:nvPr/>
        </p:nvGrpSpPr>
        <p:grpSpPr>
          <a:xfrm rot="0">
            <a:off x="6187799" y="4119651"/>
            <a:ext cx="2673931" cy="536277"/>
            <a:chOff x="0" y="0"/>
            <a:chExt cx="704245" cy="141242"/>
          </a:xfrm>
        </p:grpSpPr>
        <p:sp>
          <p:nvSpPr>
            <p:cNvPr name="Freeform 5" id="5"/>
            <p:cNvSpPr/>
            <p:nvPr/>
          </p:nvSpPr>
          <p:spPr>
            <a:xfrm flipH="false" flipV="false" rot="0">
              <a:off x="0" y="0"/>
              <a:ext cx="704245" cy="141242"/>
            </a:xfrm>
            <a:custGeom>
              <a:avLst/>
              <a:gdLst/>
              <a:ahLst/>
              <a:cxnLst/>
              <a:rect r="r" b="b" t="t" l="l"/>
              <a:pathLst>
                <a:path h="141242" w="704245">
                  <a:moveTo>
                    <a:pt x="46325" y="0"/>
                  </a:moveTo>
                  <a:lnTo>
                    <a:pt x="657920" y="0"/>
                  </a:lnTo>
                  <a:cubicBezTo>
                    <a:pt x="670206" y="0"/>
                    <a:pt x="681989" y="4881"/>
                    <a:pt x="690677" y="13568"/>
                  </a:cubicBezTo>
                  <a:cubicBezTo>
                    <a:pt x="699365" y="22256"/>
                    <a:pt x="704245" y="34039"/>
                    <a:pt x="704245" y="46325"/>
                  </a:cubicBezTo>
                  <a:lnTo>
                    <a:pt x="704245" y="94916"/>
                  </a:lnTo>
                  <a:cubicBezTo>
                    <a:pt x="704245" y="107203"/>
                    <a:pt x="699365" y="118986"/>
                    <a:pt x="690677" y="127673"/>
                  </a:cubicBezTo>
                  <a:cubicBezTo>
                    <a:pt x="681989" y="136361"/>
                    <a:pt x="670206" y="141242"/>
                    <a:pt x="657920" y="141242"/>
                  </a:cubicBezTo>
                  <a:lnTo>
                    <a:pt x="46325" y="141242"/>
                  </a:lnTo>
                  <a:cubicBezTo>
                    <a:pt x="20741" y="141242"/>
                    <a:pt x="0" y="120501"/>
                    <a:pt x="0" y="94916"/>
                  </a:cubicBezTo>
                  <a:lnTo>
                    <a:pt x="0" y="46325"/>
                  </a:lnTo>
                  <a:cubicBezTo>
                    <a:pt x="0" y="34039"/>
                    <a:pt x="4881" y="22256"/>
                    <a:pt x="13568" y="13568"/>
                  </a:cubicBezTo>
                  <a:cubicBezTo>
                    <a:pt x="22256" y="4881"/>
                    <a:pt x="34039" y="0"/>
                    <a:pt x="46325" y="0"/>
                  </a:cubicBezTo>
                  <a:close/>
                </a:path>
              </a:pathLst>
            </a:custGeom>
            <a:solidFill>
              <a:srgbClr val="F26805">
                <a:alpha val="23922"/>
              </a:srgbClr>
            </a:solidFill>
          </p:spPr>
        </p:sp>
        <p:sp>
          <p:nvSpPr>
            <p:cNvPr name="TextBox 6" id="6"/>
            <p:cNvSpPr txBox="true"/>
            <p:nvPr/>
          </p:nvSpPr>
          <p:spPr>
            <a:xfrm>
              <a:off x="0" y="-57150"/>
              <a:ext cx="704245" cy="198392"/>
            </a:xfrm>
            <a:prstGeom prst="rect">
              <a:avLst/>
            </a:prstGeom>
          </p:spPr>
          <p:txBody>
            <a:bodyPr anchor="ctr" rtlCol="false" tIns="50800" lIns="50800" bIns="50800" rIns="50800"/>
            <a:lstStyle/>
            <a:p>
              <a:pPr algn="ctr">
                <a:lnSpc>
                  <a:spcPts val="2940"/>
                </a:lnSpc>
              </a:pPr>
            </a:p>
          </p:txBody>
        </p:sp>
      </p:grpSp>
      <p:grpSp>
        <p:nvGrpSpPr>
          <p:cNvPr name="Group 7" id="7"/>
          <p:cNvGrpSpPr/>
          <p:nvPr/>
        </p:nvGrpSpPr>
        <p:grpSpPr>
          <a:xfrm rot="0">
            <a:off x="2208787" y="4709127"/>
            <a:ext cx="9680798" cy="493835"/>
            <a:chOff x="0" y="0"/>
            <a:chExt cx="2549675" cy="130063"/>
          </a:xfrm>
        </p:grpSpPr>
        <p:sp>
          <p:nvSpPr>
            <p:cNvPr name="Freeform 8" id="8"/>
            <p:cNvSpPr/>
            <p:nvPr/>
          </p:nvSpPr>
          <p:spPr>
            <a:xfrm flipH="false" flipV="false" rot="0">
              <a:off x="0" y="0"/>
              <a:ext cx="2549675" cy="130063"/>
            </a:xfrm>
            <a:custGeom>
              <a:avLst/>
              <a:gdLst/>
              <a:ahLst/>
              <a:cxnLst/>
              <a:rect r="r" b="b" t="t" l="l"/>
              <a:pathLst>
                <a:path h="130063" w="2549675">
                  <a:moveTo>
                    <a:pt x="12796" y="0"/>
                  </a:moveTo>
                  <a:lnTo>
                    <a:pt x="2536880" y="0"/>
                  </a:lnTo>
                  <a:cubicBezTo>
                    <a:pt x="2543946" y="0"/>
                    <a:pt x="2549675" y="5729"/>
                    <a:pt x="2549675" y="12796"/>
                  </a:cubicBezTo>
                  <a:lnTo>
                    <a:pt x="2549675" y="117268"/>
                  </a:lnTo>
                  <a:cubicBezTo>
                    <a:pt x="2549675" y="120662"/>
                    <a:pt x="2548327" y="123916"/>
                    <a:pt x="2545928" y="126316"/>
                  </a:cubicBezTo>
                  <a:cubicBezTo>
                    <a:pt x="2543528" y="128715"/>
                    <a:pt x="2540273" y="130063"/>
                    <a:pt x="2536880" y="130063"/>
                  </a:cubicBezTo>
                  <a:lnTo>
                    <a:pt x="12796" y="130063"/>
                  </a:lnTo>
                  <a:cubicBezTo>
                    <a:pt x="9402" y="130063"/>
                    <a:pt x="6147" y="128715"/>
                    <a:pt x="3748" y="126316"/>
                  </a:cubicBezTo>
                  <a:cubicBezTo>
                    <a:pt x="1348" y="123916"/>
                    <a:pt x="0" y="120662"/>
                    <a:pt x="0" y="117268"/>
                  </a:cubicBezTo>
                  <a:lnTo>
                    <a:pt x="0" y="12796"/>
                  </a:lnTo>
                  <a:cubicBezTo>
                    <a:pt x="0" y="9402"/>
                    <a:pt x="1348" y="6147"/>
                    <a:pt x="3748" y="3748"/>
                  </a:cubicBezTo>
                  <a:cubicBezTo>
                    <a:pt x="6147" y="1348"/>
                    <a:pt x="9402" y="0"/>
                    <a:pt x="12796" y="0"/>
                  </a:cubicBezTo>
                  <a:close/>
                </a:path>
              </a:pathLst>
            </a:custGeom>
            <a:solidFill>
              <a:srgbClr val="F26805">
                <a:alpha val="23922"/>
              </a:srgbClr>
            </a:solidFill>
          </p:spPr>
        </p:sp>
        <p:sp>
          <p:nvSpPr>
            <p:cNvPr name="TextBox 9" id="9"/>
            <p:cNvSpPr txBox="true"/>
            <p:nvPr/>
          </p:nvSpPr>
          <p:spPr>
            <a:xfrm>
              <a:off x="0" y="-57150"/>
              <a:ext cx="2549675" cy="187213"/>
            </a:xfrm>
            <a:prstGeom prst="rect">
              <a:avLst/>
            </a:prstGeom>
          </p:spPr>
          <p:txBody>
            <a:bodyPr anchor="ctr" rtlCol="false" tIns="50800" lIns="50800" bIns="50800" rIns="50800"/>
            <a:lstStyle/>
            <a:p>
              <a:pPr algn="ctr">
                <a:lnSpc>
                  <a:spcPts val="2940"/>
                </a:lnSpc>
              </a:pPr>
            </a:p>
          </p:txBody>
        </p:sp>
      </p:grpSp>
      <p:grpSp>
        <p:nvGrpSpPr>
          <p:cNvPr name="Group 10" id="10"/>
          <p:cNvGrpSpPr/>
          <p:nvPr/>
        </p:nvGrpSpPr>
        <p:grpSpPr>
          <a:xfrm rot="0">
            <a:off x="9344679" y="4119651"/>
            <a:ext cx="3081869" cy="493835"/>
            <a:chOff x="0" y="0"/>
            <a:chExt cx="811686" cy="130063"/>
          </a:xfrm>
        </p:grpSpPr>
        <p:sp>
          <p:nvSpPr>
            <p:cNvPr name="Freeform 11" id="11"/>
            <p:cNvSpPr/>
            <p:nvPr/>
          </p:nvSpPr>
          <p:spPr>
            <a:xfrm flipH="false" flipV="false" rot="0">
              <a:off x="0" y="0"/>
              <a:ext cx="811686" cy="130063"/>
            </a:xfrm>
            <a:custGeom>
              <a:avLst/>
              <a:gdLst/>
              <a:ahLst/>
              <a:cxnLst/>
              <a:rect r="r" b="b" t="t" l="l"/>
              <a:pathLst>
                <a:path h="130063" w="811686">
                  <a:moveTo>
                    <a:pt x="40193" y="0"/>
                  </a:moveTo>
                  <a:lnTo>
                    <a:pt x="771492" y="0"/>
                  </a:lnTo>
                  <a:cubicBezTo>
                    <a:pt x="793690" y="0"/>
                    <a:pt x="811686" y="17995"/>
                    <a:pt x="811686" y="40193"/>
                  </a:cubicBezTo>
                  <a:lnTo>
                    <a:pt x="811686" y="89870"/>
                  </a:lnTo>
                  <a:cubicBezTo>
                    <a:pt x="811686" y="100530"/>
                    <a:pt x="807451" y="110753"/>
                    <a:pt x="799913" y="118291"/>
                  </a:cubicBezTo>
                  <a:cubicBezTo>
                    <a:pt x="792376" y="125829"/>
                    <a:pt x="782152" y="130063"/>
                    <a:pt x="771492" y="130063"/>
                  </a:cubicBezTo>
                  <a:lnTo>
                    <a:pt x="40193" y="130063"/>
                  </a:lnTo>
                  <a:cubicBezTo>
                    <a:pt x="17995" y="130063"/>
                    <a:pt x="0" y="112068"/>
                    <a:pt x="0" y="89870"/>
                  </a:cubicBezTo>
                  <a:lnTo>
                    <a:pt x="0" y="40193"/>
                  </a:lnTo>
                  <a:cubicBezTo>
                    <a:pt x="0" y="17995"/>
                    <a:pt x="17995" y="0"/>
                    <a:pt x="40193" y="0"/>
                  </a:cubicBezTo>
                  <a:close/>
                </a:path>
              </a:pathLst>
            </a:custGeom>
            <a:solidFill>
              <a:srgbClr val="F26805">
                <a:alpha val="23922"/>
              </a:srgbClr>
            </a:solidFill>
          </p:spPr>
        </p:sp>
        <p:sp>
          <p:nvSpPr>
            <p:cNvPr name="TextBox 12" id="12"/>
            <p:cNvSpPr txBox="true"/>
            <p:nvPr/>
          </p:nvSpPr>
          <p:spPr>
            <a:xfrm>
              <a:off x="0" y="-57150"/>
              <a:ext cx="811686" cy="187213"/>
            </a:xfrm>
            <a:prstGeom prst="rect">
              <a:avLst/>
            </a:prstGeom>
          </p:spPr>
          <p:txBody>
            <a:bodyPr anchor="ctr" rtlCol="false" tIns="50800" lIns="50800" bIns="50800" rIns="50800"/>
            <a:lstStyle/>
            <a:p>
              <a:pPr algn="ctr">
                <a:lnSpc>
                  <a:spcPts val="2940"/>
                </a:lnSpc>
              </a:pPr>
            </a:p>
          </p:txBody>
        </p:sp>
      </p:grpSp>
      <p:grpSp>
        <p:nvGrpSpPr>
          <p:cNvPr name="Group 13" id="13"/>
          <p:cNvGrpSpPr/>
          <p:nvPr/>
        </p:nvGrpSpPr>
        <p:grpSpPr>
          <a:xfrm rot="0">
            <a:off x="7635734" y="5260111"/>
            <a:ext cx="6463584" cy="493835"/>
            <a:chOff x="0" y="0"/>
            <a:chExt cx="1702343" cy="130063"/>
          </a:xfrm>
        </p:grpSpPr>
        <p:sp>
          <p:nvSpPr>
            <p:cNvPr name="Freeform 14" id="14"/>
            <p:cNvSpPr/>
            <p:nvPr/>
          </p:nvSpPr>
          <p:spPr>
            <a:xfrm flipH="false" flipV="false" rot="0">
              <a:off x="0" y="0"/>
              <a:ext cx="1702343" cy="130063"/>
            </a:xfrm>
            <a:custGeom>
              <a:avLst/>
              <a:gdLst/>
              <a:ahLst/>
              <a:cxnLst/>
              <a:rect r="r" b="b" t="t" l="l"/>
              <a:pathLst>
                <a:path h="130063" w="1702343">
                  <a:moveTo>
                    <a:pt x="19164" y="0"/>
                  </a:moveTo>
                  <a:lnTo>
                    <a:pt x="1683179" y="0"/>
                  </a:lnTo>
                  <a:cubicBezTo>
                    <a:pt x="1688261" y="0"/>
                    <a:pt x="1693136" y="2019"/>
                    <a:pt x="1696730" y="5613"/>
                  </a:cubicBezTo>
                  <a:cubicBezTo>
                    <a:pt x="1700324" y="9207"/>
                    <a:pt x="1702343" y="14082"/>
                    <a:pt x="1702343" y="19164"/>
                  </a:cubicBezTo>
                  <a:lnTo>
                    <a:pt x="1702343" y="110899"/>
                  </a:lnTo>
                  <a:cubicBezTo>
                    <a:pt x="1702343" y="121483"/>
                    <a:pt x="1693763" y="130063"/>
                    <a:pt x="1683179" y="130063"/>
                  </a:cubicBezTo>
                  <a:lnTo>
                    <a:pt x="19164" y="130063"/>
                  </a:lnTo>
                  <a:cubicBezTo>
                    <a:pt x="8580" y="130063"/>
                    <a:pt x="0" y="121483"/>
                    <a:pt x="0" y="110899"/>
                  </a:cubicBezTo>
                  <a:lnTo>
                    <a:pt x="0" y="19164"/>
                  </a:lnTo>
                  <a:cubicBezTo>
                    <a:pt x="0" y="8580"/>
                    <a:pt x="8580" y="0"/>
                    <a:pt x="19164" y="0"/>
                  </a:cubicBezTo>
                  <a:close/>
                </a:path>
              </a:pathLst>
            </a:custGeom>
            <a:solidFill>
              <a:srgbClr val="168B5F">
                <a:alpha val="23922"/>
              </a:srgbClr>
            </a:solidFill>
          </p:spPr>
        </p:sp>
        <p:sp>
          <p:nvSpPr>
            <p:cNvPr name="TextBox 15" id="15"/>
            <p:cNvSpPr txBox="true"/>
            <p:nvPr/>
          </p:nvSpPr>
          <p:spPr>
            <a:xfrm>
              <a:off x="0" y="-57150"/>
              <a:ext cx="1702343" cy="187213"/>
            </a:xfrm>
            <a:prstGeom prst="rect">
              <a:avLst/>
            </a:prstGeom>
          </p:spPr>
          <p:txBody>
            <a:bodyPr anchor="ctr" rtlCol="false" tIns="50800" lIns="50800" bIns="50800" rIns="50800"/>
            <a:lstStyle/>
            <a:p>
              <a:pPr algn="ctr">
                <a:lnSpc>
                  <a:spcPts val="2940"/>
                </a:lnSpc>
              </a:pPr>
            </a:p>
          </p:txBody>
        </p:sp>
      </p:grpSp>
      <p:grpSp>
        <p:nvGrpSpPr>
          <p:cNvPr name="Group 16" id="16"/>
          <p:cNvGrpSpPr/>
          <p:nvPr/>
        </p:nvGrpSpPr>
        <p:grpSpPr>
          <a:xfrm rot="0">
            <a:off x="952722" y="5260111"/>
            <a:ext cx="4400483" cy="493835"/>
            <a:chOff x="0" y="0"/>
            <a:chExt cx="1158975" cy="130063"/>
          </a:xfrm>
        </p:grpSpPr>
        <p:sp>
          <p:nvSpPr>
            <p:cNvPr name="Freeform 17" id="17"/>
            <p:cNvSpPr/>
            <p:nvPr/>
          </p:nvSpPr>
          <p:spPr>
            <a:xfrm flipH="false" flipV="false" rot="0">
              <a:off x="0" y="0"/>
              <a:ext cx="1158975" cy="130063"/>
            </a:xfrm>
            <a:custGeom>
              <a:avLst/>
              <a:gdLst/>
              <a:ahLst/>
              <a:cxnLst/>
              <a:rect r="r" b="b" t="t" l="l"/>
              <a:pathLst>
                <a:path h="130063" w="1158975">
                  <a:moveTo>
                    <a:pt x="28149" y="0"/>
                  </a:moveTo>
                  <a:lnTo>
                    <a:pt x="1130826" y="0"/>
                  </a:lnTo>
                  <a:cubicBezTo>
                    <a:pt x="1146372" y="0"/>
                    <a:pt x="1158975" y="12603"/>
                    <a:pt x="1158975" y="28149"/>
                  </a:cubicBezTo>
                  <a:lnTo>
                    <a:pt x="1158975" y="101914"/>
                  </a:lnTo>
                  <a:cubicBezTo>
                    <a:pt x="1158975" y="117461"/>
                    <a:pt x="1146372" y="130063"/>
                    <a:pt x="1130826" y="130063"/>
                  </a:cubicBezTo>
                  <a:lnTo>
                    <a:pt x="28149" y="130063"/>
                  </a:lnTo>
                  <a:cubicBezTo>
                    <a:pt x="12603" y="130063"/>
                    <a:pt x="0" y="117461"/>
                    <a:pt x="0" y="101914"/>
                  </a:cubicBezTo>
                  <a:lnTo>
                    <a:pt x="0" y="28149"/>
                  </a:lnTo>
                  <a:cubicBezTo>
                    <a:pt x="0" y="12603"/>
                    <a:pt x="12603" y="0"/>
                    <a:pt x="28149" y="0"/>
                  </a:cubicBezTo>
                  <a:close/>
                </a:path>
              </a:pathLst>
            </a:custGeom>
            <a:solidFill>
              <a:srgbClr val="168B5F">
                <a:alpha val="23922"/>
              </a:srgbClr>
            </a:solidFill>
          </p:spPr>
        </p:sp>
        <p:sp>
          <p:nvSpPr>
            <p:cNvPr name="TextBox 18" id="18"/>
            <p:cNvSpPr txBox="true"/>
            <p:nvPr/>
          </p:nvSpPr>
          <p:spPr>
            <a:xfrm>
              <a:off x="0" y="-57150"/>
              <a:ext cx="1158975" cy="187213"/>
            </a:xfrm>
            <a:prstGeom prst="rect">
              <a:avLst/>
            </a:prstGeom>
          </p:spPr>
          <p:txBody>
            <a:bodyPr anchor="ctr" rtlCol="false" tIns="50800" lIns="50800" bIns="50800" rIns="50800"/>
            <a:lstStyle/>
            <a:p>
              <a:pPr algn="ctr">
                <a:lnSpc>
                  <a:spcPts val="2940"/>
                </a:lnSpc>
              </a:pPr>
            </a:p>
          </p:txBody>
        </p:sp>
      </p:grpSp>
      <p:grpSp>
        <p:nvGrpSpPr>
          <p:cNvPr name="Group 19" id="19"/>
          <p:cNvGrpSpPr/>
          <p:nvPr/>
        </p:nvGrpSpPr>
        <p:grpSpPr>
          <a:xfrm rot="0">
            <a:off x="6380949" y="7353071"/>
            <a:ext cx="7718369" cy="493835"/>
            <a:chOff x="0" y="0"/>
            <a:chExt cx="2032821" cy="130063"/>
          </a:xfrm>
        </p:grpSpPr>
        <p:sp>
          <p:nvSpPr>
            <p:cNvPr name="Freeform 20" id="20"/>
            <p:cNvSpPr/>
            <p:nvPr/>
          </p:nvSpPr>
          <p:spPr>
            <a:xfrm flipH="false" flipV="false" rot="0">
              <a:off x="0" y="0"/>
              <a:ext cx="2032821" cy="130063"/>
            </a:xfrm>
            <a:custGeom>
              <a:avLst/>
              <a:gdLst/>
              <a:ahLst/>
              <a:cxnLst/>
              <a:rect r="r" b="b" t="t" l="l"/>
              <a:pathLst>
                <a:path h="130063" w="2032821">
                  <a:moveTo>
                    <a:pt x="16049" y="0"/>
                  </a:moveTo>
                  <a:lnTo>
                    <a:pt x="2016773" y="0"/>
                  </a:lnTo>
                  <a:cubicBezTo>
                    <a:pt x="2025636" y="0"/>
                    <a:pt x="2032821" y="7185"/>
                    <a:pt x="2032821" y="16049"/>
                  </a:cubicBezTo>
                  <a:lnTo>
                    <a:pt x="2032821" y="114015"/>
                  </a:lnTo>
                  <a:cubicBezTo>
                    <a:pt x="2032821" y="122878"/>
                    <a:pt x="2025636" y="130063"/>
                    <a:pt x="2016773" y="130063"/>
                  </a:cubicBezTo>
                  <a:lnTo>
                    <a:pt x="16049" y="130063"/>
                  </a:lnTo>
                  <a:cubicBezTo>
                    <a:pt x="7185" y="130063"/>
                    <a:pt x="0" y="122878"/>
                    <a:pt x="0" y="114015"/>
                  </a:cubicBezTo>
                  <a:lnTo>
                    <a:pt x="0" y="16049"/>
                  </a:lnTo>
                  <a:cubicBezTo>
                    <a:pt x="0" y="7185"/>
                    <a:pt x="7185" y="0"/>
                    <a:pt x="16049" y="0"/>
                  </a:cubicBezTo>
                  <a:close/>
                </a:path>
              </a:pathLst>
            </a:custGeom>
            <a:solidFill>
              <a:srgbClr val="23327D">
                <a:alpha val="23922"/>
              </a:srgbClr>
            </a:solidFill>
          </p:spPr>
        </p:sp>
        <p:sp>
          <p:nvSpPr>
            <p:cNvPr name="TextBox 21" id="21"/>
            <p:cNvSpPr txBox="true"/>
            <p:nvPr/>
          </p:nvSpPr>
          <p:spPr>
            <a:xfrm>
              <a:off x="0" y="-57150"/>
              <a:ext cx="2032821" cy="187213"/>
            </a:xfrm>
            <a:prstGeom prst="rect">
              <a:avLst/>
            </a:prstGeom>
          </p:spPr>
          <p:txBody>
            <a:bodyPr anchor="ctr" rtlCol="false" tIns="50800" lIns="50800" bIns="50800" rIns="50800"/>
            <a:lstStyle/>
            <a:p>
              <a:pPr algn="ctr">
                <a:lnSpc>
                  <a:spcPts val="2940"/>
                </a:lnSpc>
              </a:pPr>
            </a:p>
          </p:txBody>
        </p:sp>
      </p:grpSp>
      <p:grpSp>
        <p:nvGrpSpPr>
          <p:cNvPr name="Group 22" id="22"/>
          <p:cNvGrpSpPr/>
          <p:nvPr/>
        </p:nvGrpSpPr>
        <p:grpSpPr>
          <a:xfrm rot="0">
            <a:off x="952722" y="7353071"/>
            <a:ext cx="3253199" cy="493835"/>
            <a:chOff x="0" y="0"/>
            <a:chExt cx="856810" cy="130063"/>
          </a:xfrm>
        </p:grpSpPr>
        <p:sp>
          <p:nvSpPr>
            <p:cNvPr name="Freeform 23" id="23"/>
            <p:cNvSpPr/>
            <p:nvPr/>
          </p:nvSpPr>
          <p:spPr>
            <a:xfrm flipH="false" flipV="false" rot="0">
              <a:off x="0" y="0"/>
              <a:ext cx="856810" cy="130063"/>
            </a:xfrm>
            <a:custGeom>
              <a:avLst/>
              <a:gdLst/>
              <a:ahLst/>
              <a:cxnLst/>
              <a:rect r="r" b="b" t="t" l="l"/>
              <a:pathLst>
                <a:path h="130063" w="856810">
                  <a:moveTo>
                    <a:pt x="38077" y="0"/>
                  </a:moveTo>
                  <a:lnTo>
                    <a:pt x="818733" y="0"/>
                  </a:lnTo>
                  <a:cubicBezTo>
                    <a:pt x="828832" y="0"/>
                    <a:pt x="838517" y="4012"/>
                    <a:pt x="845657" y="11152"/>
                  </a:cubicBezTo>
                  <a:cubicBezTo>
                    <a:pt x="852798" y="18293"/>
                    <a:pt x="856810" y="27978"/>
                    <a:pt x="856810" y="38077"/>
                  </a:cubicBezTo>
                  <a:lnTo>
                    <a:pt x="856810" y="91987"/>
                  </a:lnTo>
                  <a:cubicBezTo>
                    <a:pt x="856810" y="102085"/>
                    <a:pt x="852798" y="111770"/>
                    <a:pt x="845657" y="118911"/>
                  </a:cubicBezTo>
                  <a:cubicBezTo>
                    <a:pt x="838517" y="126052"/>
                    <a:pt x="828832" y="130063"/>
                    <a:pt x="818733" y="130063"/>
                  </a:cubicBezTo>
                  <a:lnTo>
                    <a:pt x="38077" y="130063"/>
                  </a:lnTo>
                  <a:cubicBezTo>
                    <a:pt x="27978" y="130063"/>
                    <a:pt x="18293" y="126052"/>
                    <a:pt x="11152" y="118911"/>
                  </a:cubicBezTo>
                  <a:cubicBezTo>
                    <a:pt x="4012" y="111770"/>
                    <a:pt x="0" y="102085"/>
                    <a:pt x="0" y="91987"/>
                  </a:cubicBezTo>
                  <a:lnTo>
                    <a:pt x="0" y="38077"/>
                  </a:lnTo>
                  <a:cubicBezTo>
                    <a:pt x="0" y="27978"/>
                    <a:pt x="4012" y="18293"/>
                    <a:pt x="11152" y="11152"/>
                  </a:cubicBezTo>
                  <a:cubicBezTo>
                    <a:pt x="18293" y="4012"/>
                    <a:pt x="27978" y="0"/>
                    <a:pt x="38077" y="0"/>
                  </a:cubicBezTo>
                  <a:close/>
                </a:path>
              </a:pathLst>
            </a:custGeom>
            <a:solidFill>
              <a:srgbClr val="23327D">
                <a:alpha val="23922"/>
              </a:srgbClr>
            </a:solidFill>
          </p:spPr>
        </p:sp>
        <p:sp>
          <p:nvSpPr>
            <p:cNvPr name="TextBox 24" id="24"/>
            <p:cNvSpPr txBox="true"/>
            <p:nvPr/>
          </p:nvSpPr>
          <p:spPr>
            <a:xfrm>
              <a:off x="0" y="-57150"/>
              <a:ext cx="856810" cy="187213"/>
            </a:xfrm>
            <a:prstGeom prst="rect">
              <a:avLst/>
            </a:prstGeom>
          </p:spPr>
          <p:txBody>
            <a:bodyPr anchor="ctr" rtlCol="false" tIns="50800" lIns="50800" bIns="50800" rIns="50800"/>
            <a:lstStyle/>
            <a:p>
              <a:pPr algn="ctr">
                <a:lnSpc>
                  <a:spcPts val="2940"/>
                </a:lnSpc>
              </a:pPr>
            </a:p>
          </p:txBody>
        </p:sp>
      </p:grpSp>
      <p:sp>
        <p:nvSpPr>
          <p:cNvPr name="TextBox 25" id="25"/>
          <p:cNvSpPr txBox="true"/>
          <p:nvPr/>
        </p:nvSpPr>
        <p:spPr>
          <a:xfrm rot="0">
            <a:off x="1028700" y="1095375"/>
            <a:ext cx="11525267" cy="1149350"/>
          </a:xfrm>
          <a:prstGeom prst="rect">
            <a:avLst/>
          </a:prstGeom>
        </p:spPr>
        <p:txBody>
          <a:bodyPr anchor="t" rtlCol="false" tIns="0" lIns="0" bIns="0" rIns="0">
            <a:spAutoFit/>
          </a:bodyPr>
          <a:lstStyle/>
          <a:p>
            <a:pPr algn="l" marL="0" indent="0" lvl="0">
              <a:lnSpc>
                <a:spcPts val="8800"/>
              </a:lnSpc>
              <a:spcBef>
                <a:spcPct val="0"/>
              </a:spcBef>
            </a:pPr>
            <a:r>
              <a:rPr lang="en-US" b="true" sz="8000">
                <a:solidFill>
                  <a:srgbClr val="00220A"/>
                </a:solidFill>
                <a:latin typeface="Cabin Bold"/>
                <a:ea typeface="Cabin Bold"/>
                <a:cs typeface="Cabin Bold"/>
                <a:sym typeface="Cabin Bold"/>
              </a:rPr>
              <a:t>Dissecting the</a:t>
            </a:r>
          </a:p>
        </p:txBody>
      </p:sp>
      <p:sp>
        <p:nvSpPr>
          <p:cNvPr name="TextBox 26" id="26"/>
          <p:cNvSpPr txBox="true"/>
          <p:nvPr/>
        </p:nvSpPr>
        <p:spPr>
          <a:xfrm rot="0">
            <a:off x="1028700" y="2168525"/>
            <a:ext cx="4536519" cy="679450"/>
          </a:xfrm>
          <a:prstGeom prst="rect">
            <a:avLst/>
          </a:prstGeom>
        </p:spPr>
        <p:txBody>
          <a:bodyPr anchor="t" rtlCol="false" tIns="0" lIns="0" bIns="0" rIns="0">
            <a:spAutoFit/>
          </a:bodyPr>
          <a:lstStyle/>
          <a:p>
            <a:pPr algn="ctr">
              <a:lnSpc>
                <a:spcPts val="5599"/>
              </a:lnSpc>
              <a:spcBef>
                <a:spcPct val="0"/>
              </a:spcBef>
            </a:pPr>
            <a:r>
              <a:rPr lang="en-US" sz="3999">
                <a:solidFill>
                  <a:srgbClr val="00220A"/>
                </a:solidFill>
                <a:latin typeface="Raleway"/>
                <a:ea typeface="Raleway"/>
                <a:cs typeface="Raleway"/>
                <a:sym typeface="Raleway"/>
              </a:rPr>
              <a:t>Problem statement</a:t>
            </a:r>
          </a:p>
        </p:txBody>
      </p:sp>
      <p:sp>
        <p:nvSpPr>
          <p:cNvPr name="TextBox 27" id="27"/>
          <p:cNvSpPr txBox="true"/>
          <p:nvPr/>
        </p:nvSpPr>
        <p:spPr>
          <a:xfrm rot="0">
            <a:off x="1028700" y="3391201"/>
            <a:ext cx="1921192" cy="632460"/>
          </a:xfrm>
          <a:prstGeom prst="rect">
            <a:avLst/>
          </a:prstGeom>
        </p:spPr>
        <p:txBody>
          <a:bodyPr anchor="t" rtlCol="false" tIns="0" lIns="0" bIns="0" rIns="0">
            <a:spAutoFit/>
          </a:bodyPr>
          <a:lstStyle/>
          <a:p>
            <a:pPr algn="l">
              <a:lnSpc>
                <a:spcPts val="5040"/>
              </a:lnSpc>
              <a:spcBef>
                <a:spcPct val="0"/>
              </a:spcBef>
            </a:pPr>
            <a:r>
              <a:rPr lang="en-US" b="true" sz="3600">
                <a:solidFill>
                  <a:srgbClr val="00220A"/>
                </a:solidFill>
                <a:latin typeface="Raleway Bold"/>
                <a:ea typeface="Raleway Bold"/>
                <a:cs typeface="Raleway Bold"/>
                <a:sym typeface="Raleway Bold"/>
              </a:rPr>
              <a:t>Scenario</a:t>
            </a:r>
          </a:p>
        </p:txBody>
      </p:sp>
      <p:sp>
        <p:nvSpPr>
          <p:cNvPr name="TextBox 28" id="28"/>
          <p:cNvSpPr txBox="true"/>
          <p:nvPr/>
        </p:nvSpPr>
        <p:spPr>
          <a:xfrm rot="0">
            <a:off x="1028700" y="6720611"/>
            <a:ext cx="2661880" cy="632460"/>
          </a:xfrm>
          <a:prstGeom prst="rect">
            <a:avLst/>
          </a:prstGeom>
        </p:spPr>
        <p:txBody>
          <a:bodyPr anchor="t" rtlCol="false" tIns="0" lIns="0" bIns="0" rIns="0">
            <a:spAutoFit/>
          </a:bodyPr>
          <a:lstStyle/>
          <a:p>
            <a:pPr algn="l">
              <a:lnSpc>
                <a:spcPts val="5040"/>
              </a:lnSpc>
              <a:spcBef>
                <a:spcPct val="0"/>
              </a:spcBef>
            </a:pPr>
            <a:r>
              <a:rPr lang="en-US" b="true" sz="3600">
                <a:solidFill>
                  <a:srgbClr val="00220A"/>
                </a:solidFill>
                <a:latin typeface="Raleway Bold"/>
                <a:ea typeface="Raleway Bold"/>
                <a:cs typeface="Raleway Bold"/>
                <a:sym typeface="Raleway Bold"/>
              </a:rPr>
              <a:t>What to do?</a:t>
            </a:r>
          </a:p>
        </p:txBody>
      </p:sp>
      <p:sp>
        <p:nvSpPr>
          <p:cNvPr name="TextBox 29" id="29"/>
          <p:cNvSpPr txBox="true"/>
          <p:nvPr/>
        </p:nvSpPr>
        <p:spPr>
          <a:xfrm rot="0">
            <a:off x="1028700" y="4052976"/>
            <a:ext cx="13214067" cy="2233295"/>
          </a:xfrm>
          <a:prstGeom prst="rect">
            <a:avLst/>
          </a:prstGeom>
        </p:spPr>
        <p:txBody>
          <a:bodyPr anchor="t" rtlCol="false" tIns="0" lIns="0" bIns="0" rIns="0">
            <a:spAutoFit/>
          </a:bodyPr>
          <a:lstStyle/>
          <a:p>
            <a:pPr algn="l">
              <a:lnSpc>
                <a:spcPts val="4480"/>
              </a:lnSpc>
              <a:spcBef>
                <a:spcPct val="0"/>
              </a:spcBef>
            </a:pPr>
            <a:r>
              <a:rPr lang="en-US" sz="3200">
                <a:solidFill>
                  <a:srgbClr val="00220A"/>
                </a:solidFill>
                <a:latin typeface="Raleway"/>
                <a:ea typeface="Raleway"/>
                <a:cs typeface="Raleway"/>
                <a:sym typeface="Raleway"/>
              </a:rPr>
              <a:t>Many apps and shops offer reward points to loyal customers. These points can only be used at those respective shops / apps. From the customer point of view, it would be beneficial to merge reward points or use them across sellers.</a:t>
            </a:r>
          </a:p>
        </p:txBody>
      </p:sp>
      <p:sp>
        <p:nvSpPr>
          <p:cNvPr name="TextBox 30" id="30"/>
          <p:cNvSpPr txBox="true"/>
          <p:nvPr/>
        </p:nvSpPr>
        <p:spPr>
          <a:xfrm rot="0">
            <a:off x="1028700" y="7286396"/>
            <a:ext cx="13214067" cy="1109345"/>
          </a:xfrm>
          <a:prstGeom prst="rect">
            <a:avLst/>
          </a:prstGeom>
        </p:spPr>
        <p:txBody>
          <a:bodyPr anchor="t" rtlCol="false" tIns="0" lIns="0" bIns="0" rIns="0">
            <a:spAutoFit/>
          </a:bodyPr>
          <a:lstStyle/>
          <a:p>
            <a:pPr algn="l">
              <a:lnSpc>
                <a:spcPts val="4480"/>
              </a:lnSpc>
              <a:spcBef>
                <a:spcPct val="0"/>
              </a:spcBef>
            </a:pPr>
            <a:r>
              <a:rPr lang="en-US" sz="3200">
                <a:solidFill>
                  <a:srgbClr val="00220A"/>
                </a:solidFill>
                <a:latin typeface="Raleway"/>
                <a:ea typeface="Raleway"/>
                <a:cs typeface="Raleway"/>
                <a:sym typeface="Raleway"/>
              </a:rPr>
              <a:t>Design schemes which give incentives for the sellers to allow this too and describe how they will be implemented and integrated. </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028700" y="1095375"/>
            <a:ext cx="11525267" cy="1149350"/>
          </a:xfrm>
          <a:prstGeom prst="rect">
            <a:avLst/>
          </a:prstGeom>
        </p:spPr>
        <p:txBody>
          <a:bodyPr anchor="t" rtlCol="false" tIns="0" lIns="0" bIns="0" rIns="0">
            <a:spAutoFit/>
          </a:bodyPr>
          <a:lstStyle/>
          <a:p>
            <a:pPr algn="l" marL="0" indent="0" lvl="0">
              <a:lnSpc>
                <a:spcPts val="8800"/>
              </a:lnSpc>
              <a:spcBef>
                <a:spcPct val="0"/>
              </a:spcBef>
            </a:pPr>
            <a:r>
              <a:rPr lang="en-US" b="true" sz="8000">
                <a:solidFill>
                  <a:srgbClr val="00220A"/>
                </a:solidFill>
                <a:latin typeface="Cabin Bold"/>
                <a:ea typeface="Cabin Bold"/>
                <a:cs typeface="Cabin Bold"/>
                <a:sym typeface="Cabin Bold"/>
              </a:rPr>
              <a:t>About our Understanding</a:t>
            </a:r>
          </a:p>
        </p:txBody>
      </p:sp>
      <p:sp>
        <p:nvSpPr>
          <p:cNvPr name="Freeform 3" id="3"/>
          <p:cNvSpPr/>
          <p:nvPr/>
        </p:nvSpPr>
        <p:spPr>
          <a:xfrm flipH="false" flipV="false" rot="0">
            <a:off x="14252344" y="6137582"/>
            <a:ext cx="4862309" cy="3120718"/>
          </a:xfrm>
          <a:custGeom>
            <a:avLst/>
            <a:gdLst/>
            <a:ahLst/>
            <a:cxnLst/>
            <a:rect r="r" b="b" t="t" l="l"/>
            <a:pathLst>
              <a:path h="3120718" w="4862309">
                <a:moveTo>
                  <a:pt x="0" y="0"/>
                </a:moveTo>
                <a:lnTo>
                  <a:pt x="4862309" y="0"/>
                </a:lnTo>
                <a:lnTo>
                  <a:pt x="4862309" y="3120718"/>
                </a:lnTo>
                <a:lnTo>
                  <a:pt x="0" y="31207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1028700" y="2168525"/>
            <a:ext cx="6027420" cy="679450"/>
          </a:xfrm>
          <a:prstGeom prst="rect">
            <a:avLst/>
          </a:prstGeom>
        </p:spPr>
        <p:txBody>
          <a:bodyPr anchor="t" rtlCol="false" tIns="0" lIns="0" bIns="0" rIns="0">
            <a:spAutoFit/>
          </a:bodyPr>
          <a:lstStyle/>
          <a:p>
            <a:pPr algn="ctr">
              <a:lnSpc>
                <a:spcPts val="5599"/>
              </a:lnSpc>
              <a:spcBef>
                <a:spcPct val="0"/>
              </a:spcBef>
            </a:pPr>
            <a:r>
              <a:rPr lang="en-US" sz="3999">
                <a:solidFill>
                  <a:srgbClr val="00220A"/>
                </a:solidFill>
                <a:latin typeface="Raleway"/>
                <a:ea typeface="Raleway"/>
                <a:cs typeface="Raleway"/>
                <a:sym typeface="Raleway"/>
              </a:rPr>
              <a:t>of the problem statement</a:t>
            </a:r>
          </a:p>
        </p:txBody>
      </p:sp>
      <p:sp>
        <p:nvSpPr>
          <p:cNvPr name="TextBox 5" id="5"/>
          <p:cNvSpPr txBox="true"/>
          <p:nvPr/>
        </p:nvSpPr>
        <p:spPr>
          <a:xfrm rot="0">
            <a:off x="1028700" y="3020684"/>
            <a:ext cx="13214067" cy="6167120"/>
          </a:xfrm>
          <a:prstGeom prst="rect">
            <a:avLst/>
          </a:prstGeom>
        </p:spPr>
        <p:txBody>
          <a:bodyPr anchor="t" rtlCol="false" tIns="0" lIns="0" bIns="0" rIns="0">
            <a:spAutoFit/>
          </a:bodyPr>
          <a:lstStyle/>
          <a:p>
            <a:pPr algn="l">
              <a:lnSpc>
                <a:spcPts val="4480"/>
              </a:lnSpc>
              <a:spcBef>
                <a:spcPct val="0"/>
              </a:spcBef>
            </a:pPr>
            <a:r>
              <a:rPr lang="en-US" sz="3200">
                <a:solidFill>
                  <a:srgbClr val="00220A"/>
                </a:solidFill>
                <a:latin typeface="Raleway"/>
                <a:ea typeface="Raleway"/>
                <a:cs typeface="Raleway"/>
                <a:sym typeface="Raleway"/>
              </a:rPr>
              <a:t>Reward systems strengthen customer loyalty but often </a:t>
            </a:r>
            <a:r>
              <a:rPr lang="en-US" b="true" sz="3200">
                <a:solidFill>
                  <a:srgbClr val="F26805"/>
                </a:solidFill>
                <a:latin typeface="Raleway Bold"/>
                <a:ea typeface="Raleway Bold"/>
                <a:cs typeface="Raleway Bold"/>
                <a:sym typeface="Raleway Bold"/>
              </a:rPr>
              <a:t>limit flexibility by restricting points to specific sellers</a:t>
            </a:r>
            <a:r>
              <a:rPr lang="en-US" sz="3200">
                <a:solidFill>
                  <a:srgbClr val="00220A"/>
                </a:solidFill>
                <a:latin typeface="Raleway"/>
                <a:ea typeface="Raleway"/>
                <a:cs typeface="Raleway"/>
                <a:sym typeface="Raleway"/>
              </a:rPr>
              <a:t>, resulting in </a:t>
            </a:r>
            <a:r>
              <a:rPr lang="en-US" b="true" sz="3200">
                <a:solidFill>
                  <a:srgbClr val="F26805"/>
                </a:solidFill>
                <a:latin typeface="Raleway Bold"/>
                <a:ea typeface="Raleway Bold"/>
                <a:cs typeface="Raleway Bold"/>
                <a:sym typeface="Raleway Bold"/>
              </a:rPr>
              <a:t>unused rewards</a:t>
            </a:r>
            <a:r>
              <a:rPr lang="en-US" sz="3200">
                <a:solidFill>
                  <a:srgbClr val="00220A"/>
                </a:solidFill>
                <a:latin typeface="Raleway"/>
                <a:ea typeface="Raleway"/>
                <a:cs typeface="Raleway"/>
                <a:sym typeface="Raleway"/>
              </a:rPr>
              <a:t> and reduced satisfaction. </a:t>
            </a:r>
            <a:r>
              <a:rPr lang="en-US" b="true" sz="3200">
                <a:solidFill>
                  <a:srgbClr val="168B5F"/>
                </a:solidFill>
                <a:latin typeface="Raleway Bold"/>
                <a:ea typeface="Raleway Bold"/>
                <a:cs typeface="Raleway Bold"/>
                <a:sym typeface="Raleway Bold"/>
              </a:rPr>
              <a:t>A Unified Reward System (URS) enables customers to combine and redeem points across vendors, enhancing value and satisfaction</a:t>
            </a:r>
            <a:r>
              <a:rPr lang="en-US" sz="3200">
                <a:solidFill>
                  <a:srgbClr val="00220A"/>
                </a:solidFill>
                <a:latin typeface="Raleway"/>
                <a:ea typeface="Raleway"/>
                <a:cs typeface="Raleway"/>
                <a:sym typeface="Raleway"/>
              </a:rPr>
              <a:t>. However, seller resistance may arise due to loyalty dilution and revenue impact concerns. For success, the URS must provide compelling seller incentives, drive customer engagement, ensure fair point exchange mechanisms, and seamlessly integrate with existing systems. By </a:t>
            </a:r>
            <a:r>
              <a:rPr lang="en-US" b="true" sz="3200">
                <a:solidFill>
                  <a:srgbClr val="168B5F"/>
                </a:solidFill>
                <a:latin typeface="Raleway Bold"/>
                <a:ea typeface="Raleway Bold"/>
                <a:cs typeface="Raleway Bold"/>
                <a:sym typeface="Raleway Bold"/>
              </a:rPr>
              <a:t>balancing customer convenience with seller benefits</a:t>
            </a:r>
            <a:r>
              <a:rPr lang="en-US" sz="3200">
                <a:solidFill>
                  <a:srgbClr val="00220A"/>
                </a:solidFill>
                <a:latin typeface="Raleway"/>
                <a:ea typeface="Raleway"/>
                <a:cs typeface="Raleway"/>
                <a:sym typeface="Raleway"/>
              </a:rPr>
              <a:t>, the URS can establish a scalable, transparent ecosystem that benefits all stakeholders.</a:t>
            </a:r>
          </a:p>
        </p:txBody>
      </p:sp>
      <p:sp>
        <p:nvSpPr>
          <p:cNvPr name="Freeform 6" id="6"/>
          <p:cNvSpPr/>
          <p:nvPr/>
        </p:nvSpPr>
        <p:spPr>
          <a:xfrm flipH="false" flipV="false" rot="0">
            <a:off x="16107697" y="1028700"/>
            <a:ext cx="1151603" cy="1151603"/>
          </a:xfrm>
          <a:custGeom>
            <a:avLst/>
            <a:gdLst/>
            <a:ahLst/>
            <a:cxnLst/>
            <a:rect r="r" b="b" t="t" l="l"/>
            <a:pathLst>
              <a:path h="1151603" w="1151603">
                <a:moveTo>
                  <a:pt x="0" y="0"/>
                </a:moveTo>
                <a:lnTo>
                  <a:pt x="1151603" y="0"/>
                </a:lnTo>
                <a:lnTo>
                  <a:pt x="1151603" y="1151603"/>
                </a:lnTo>
                <a:lnTo>
                  <a:pt x="0" y="115160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028700" y="1095375"/>
            <a:ext cx="11525267" cy="1149350"/>
          </a:xfrm>
          <a:prstGeom prst="rect">
            <a:avLst/>
          </a:prstGeom>
        </p:spPr>
        <p:txBody>
          <a:bodyPr anchor="t" rtlCol="false" tIns="0" lIns="0" bIns="0" rIns="0">
            <a:spAutoFit/>
          </a:bodyPr>
          <a:lstStyle/>
          <a:p>
            <a:pPr algn="l" marL="0" indent="0" lvl="0">
              <a:lnSpc>
                <a:spcPts val="8800"/>
              </a:lnSpc>
              <a:spcBef>
                <a:spcPct val="0"/>
              </a:spcBef>
            </a:pPr>
            <a:r>
              <a:rPr lang="en-US" b="true" sz="8000">
                <a:solidFill>
                  <a:srgbClr val="00220A"/>
                </a:solidFill>
                <a:latin typeface="Cabin Bold"/>
                <a:ea typeface="Cabin Bold"/>
                <a:cs typeface="Cabin Bold"/>
                <a:sym typeface="Cabin Bold"/>
              </a:rPr>
              <a:t>Solution Overview</a:t>
            </a:r>
          </a:p>
        </p:txBody>
      </p:sp>
      <p:sp>
        <p:nvSpPr>
          <p:cNvPr name="Freeform 3" id="3"/>
          <p:cNvSpPr/>
          <p:nvPr/>
        </p:nvSpPr>
        <p:spPr>
          <a:xfrm flipH="false" flipV="false" rot="0">
            <a:off x="13214067" y="5471410"/>
            <a:ext cx="6280621" cy="4031017"/>
          </a:xfrm>
          <a:custGeom>
            <a:avLst/>
            <a:gdLst/>
            <a:ahLst/>
            <a:cxnLst/>
            <a:rect r="r" b="b" t="t" l="l"/>
            <a:pathLst>
              <a:path h="4031017" w="6280621">
                <a:moveTo>
                  <a:pt x="0" y="0"/>
                </a:moveTo>
                <a:lnTo>
                  <a:pt x="6280621" y="0"/>
                </a:lnTo>
                <a:lnTo>
                  <a:pt x="6280621" y="4031017"/>
                </a:lnTo>
                <a:lnTo>
                  <a:pt x="0" y="403101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1028700" y="2178050"/>
            <a:ext cx="5045988" cy="547370"/>
          </a:xfrm>
          <a:prstGeom prst="rect">
            <a:avLst/>
          </a:prstGeom>
        </p:spPr>
        <p:txBody>
          <a:bodyPr anchor="t" rtlCol="false" tIns="0" lIns="0" bIns="0" rIns="0">
            <a:spAutoFit/>
          </a:bodyPr>
          <a:lstStyle/>
          <a:p>
            <a:pPr algn="ctr">
              <a:lnSpc>
                <a:spcPts val="4480"/>
              </a:lnSpc>
              <a:spcBef>
                <a:spcPct val="0"/>
              </a:spcBef>
            </a:pPr>
            <a:r>
              <a:rPr lang="en-US" sz="3200">
                <a:solidFill>
                  <a:srgbClr val="00220A"/>
                </a:solidFill>
                <a:latin typeface="Raleway"/>
                <a:ea typeface="Raleway"/>
                <a:cs typeface="Raleway"/>
                <a:sym typeface="Raleway"/>
              </a:rPr>
              <a:t>for Seller Incentive System</a:t>
            </a:r>
          </a:p>
        </p:txBody>
      </p:sp>
      <p:sp>
        <p:nvSpPr>
          <p:cNvPr name="TextBox 5" id="5"/>
          <p:cNvSpPr txBox="true"/>
          <p:nvPr/>
        </p:nvSpPr>
        <p:spPr>
          <a:xfrm rot="0">
            <a:off x="1028700" y="3894171"/>
            <a:ext cx="5045988" cy="547370"/>
          </a:xfrm>
          <a:prstGeom prst="rect">
            <a:avLst/>
          </a:prstGeom>
        </p:spPr>
        <p:txBody>
          <a:bodyPr anchor="t" rtlCol="false" tIns="0" lIns="0" bIns="0" rIns="0">
            <a:spAutoFit/>
          </a:bodyPr>
          <a:lstStyle/>
          <a:p>
            <a:pPr algn="ctr">
              <a:lnSpc>
                <a:spcPts val="4480"/>
              </a:lnSpc>
              <a:spcBef>
                <a:spcPct val="0"/>
              </a:spcBef>
            </a:pPr>
            <a:r>
              <a:rPr lang="en-US" sz="3200">
                <a:solidFill>
                  <a:srgbClr val="00220A"/>
                </a:solidFill>
                <a:latin typeface="Raleway"/>
                <a:ea typeface="Raleway"/>
                <a:cs typeface="Raleway"/>
                <a:sym typeface="Raleway"/>
              </a:rPr>
              <a:t>for Seller Incentive System</a:t>
            </a:r>
          </a:p>
        </p:txBody>
      </p:sp>
      <p:sp>
        <p:nvSpPr>
          <p:cNvPr name="Freeform 6" id="6"/>
          <p:cNvSpPr/>
          <p:nvPr/>
        </p:nvSpPr>
        <p:spPr>
          <a:xfrm flipH="false" flipV="false" rot="0">
            <a:off x="16107697" y="1028700"/>
            <a:ext cx="1151603" cy="1151603"/>
          </a:xfrm>
          <a:custGeom>
            <a:avLst/>
            <a:gdLst/>
            <a:ahLst/>
            <a:cxnLst/>
            <a:rect r="r" b="b" t="t" l="l"/>
            <a:pathLst>
              <a:path h="1151603" w="1151603">
                <a:moveTo>
                  <a:pt x="0" y="0"/>
                </a:moveTo>
                <a:lnTo>
                  <a:pt x="1151603" y="0"/>
                </a:lnTo>
                <a:lnTo>
                  <a:pt x="1151603" y="1151603"/>
                </a:lnTo>
                <a:lnTo>
                  <a:pt x="0" y="115160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028700" y="1095375"/>
            <a:ext cx="11525267" cy="1149350"/>
          </a:xfrm>
          <a:prstGeom prst="rect">
            <a:avLst/>
          </a:prstGeom>
        </p:spPr>
        <p:txBody>
          <a:bodyPr anchor="t" rtlCol="false" tIns="0" lIns="0" bIns="0" rIns="0">
            <a:spAutoFit/>
          </a:bodyPr>
          <a:lstStyle/>
          <a:p>
            <a:pPr algn="l" marL="0" indent="0" lvl="0">
              <a:lnSpc>
                <a:spcPts val="8800"/>
              </a:lnSpc>
              <a:spcBef>
                <a:spcPct val="0"/>
              </a:spcBef>
            </a:pPr>
            <a:r>
              <a:rPr lang="en-US" b="true" sz="8000">
                <a:solidFill>
                  <a:srgbClr val="00220A"/>
                </a:solidFill>
                <a:latin typeface="Cabin Bold"/>
                <a:ea typeface="Cabin Bold"/>
                <a:cs typeface="Cabin Bold"/>
                <a:sym typeface="Cabin Bold"/>
              </a:rPr>
              <a:t>Assumptions</a:t>
            </a:r>
          </a:p>
        </p:txBody>
      </p:sp>
      <p:sp>
        <p:nvSpPr>
          <p:cNvPr name="TextBox 3" id="3"/>
          <p:cNvSpPr txBox="true"/>
          <p:nvPr/>
        </p:nvSpPr>
        <p:spPr>
          <a:xfrm rot="0">
            <a:off x="1028700" y="2216150"/>
            <a:ext cx="13006802" cy="679450"/>
          </a:xfrm>
          <a:prstGeom prst="rect">
            <a:avLst/>
          </a:prstGeom>
        </p:spPr>
        <p:txBody>
          <a:bodyPr anchor="t" rtlCol="false" tIns="0" lIns="0" bIns="0" rIns="0">
            <a:spAutoFit/>
          </a:bodyPr>
          <a:lstStyle/>
          <a:p>
            <a:pPr algn="l">
              <a:lnSpc>
                <a:spcPts val="5599"/>
              </a:lnSpc>
              <a:spcBef>
                <a:spcPct val="0"/>
              </a:spcBef>
            </a:pPr>
            <a:r>
              <a:rPr lang="en-US" sz="3999">
                <a:solidFill>
                  <a:srgbClr val="00220A"/>
                </a:solidFill>
                <a:latin typeface="Raleway"/>
                <a:ea typeface="Raleway"/>
                <a:cs typeface="Raleway"/>
                <a:sym typeface="Raleway"/>
              </a:rPr>
              <a:t>for proceeding further to build URS</a:t>
            </a:r>
          </a:p>
        </p:txBody>
      </p:sp>
      <p:sp>
        <p:nvSpPr>
          <p:cNvPr name="TextBox 4" id="4"/>
          <p:cNvSpPr txBox="true"/>
          <p:nvPr/>
        </p:nvSpPr>
        <p:spPr>
          <a:xfrm rot="0">
            <a:off x="1028700" y="3370411"/>
            <a:ext cx="11228126" cy="4481195"/>
          </a:xfrm>
          <a:prstGeom prst="rect">
            <a:avLst/>
          </a:prstGeom>
        </p:spPr>
        <p:txBody>
          <a:bodyPr anchor="t" rtlCol="false" tIns="0" lIns="0" bIns="0" rIns="0">
            <a:spAutoFit/>
          </a:bodyPr>
          <a:lstStyle/>
          <a:p>
            <a:pPr algn="l" marL="690881" indent="-345440" lvl="1">
              <a:lnSpc>
                <a:spcPts val="4480"/>
              </a:lnSpc>
              <a:spcBef>
                <a:spcPct val="0"/>
              </a:spcBef>
              <a:buAutoNum type="arabicPeriod" startAt="1"/>
            </a:pPr>
            <a:r>
              <a:rPr lang="en-US" sz="3200">
                <a:solidFill>
                  <a:srgbClr val="00220A"/>
                </a:solidFill>
                <a:latin typeface="Raleway"/>
                <a:ea typeface="Raleway"/>
                <a:cs typeface="Raleway"/>
                <a:sym typeface="Raleway"/>
              </a:rPr>
              <a:t>Once a reward is assigned t</a:t>
            </a:r>
            <a:r>
              <a:rPr lang="en-US" sz="3200">
                <a:solidFill>
                  <a:srgbClr val="00220A"/>
                </a:solidFill>
                <a:latin typeface="Raleway"/>
                <a:ea typeface="Raleway"/>
                <a:cs typeface="Raleway"/>
                <a:sym typeface="Raleway"/>
              </a:rPr>
              <a:t>o a user, it becomes their sole property, but the evaluation of the reward will still be decided by the company at any point in time.</a:t>
            </a:r>
          </a:p>
          <a:p>
            <a:pPr algn="l" marL="690881" indent="-345440" lvl="1">
              <a:lnSpc>
                <a:spcPts val="4480"/>
              </a:lnSpc>
              <a:spcBef>
                <a:spcPct val="0"/>
              </a:spcBef>
              <a:buAutoNum type="arabicPeriod" startAt="1"/>
            </a:pPr>
            <a:r>
              <a:rPr lang="en-US" sz="3200">
                <a:solidFill>
                  <a:srgbClr val="00220A"/>
                </a:solidFill>
                <a:latin typeface="Raleway"/>
                <a:ea typeface="Raleway"/>
                <a:cs typeface="Raleway"/>
                <a:sym typeface="Raleway"/>
              </a:rPr>
              <a:t>Each company must define the equivalent valuation of their reward points in INR, which will be utilized by the URS authority during point exchanges.</a:t>
            </a:r>
          </a:p>
          <a:p>
            <a:pPr algn="l" marL="690881" indent="-345440" lvl="1">
              <a:lnSpc>
                <a:spcPts val="4480"/>
              </a:lnSpc>
              <a:spcBef>
                <a:spcPct val="0"/>
              </a:spcBef>
              <a:buAutoNum type="arabicPeriod" startAt="1"/>
            </a:pPr>
            <a:r>
              <a:rPr lang="en-US" sz="3200">
                <a:solidFill>
                  <a:srgbClr val="00220A"/>
                </a:solidFill>
                <a:latin typeface="Raleway"/>
                <a:ea typeface="Raleway"/>
                <a:cs typeface="Raleway"/>
                <a:sym typeface="Raleway"/>
              </a:rPr>
              <a:t>All sellers trust the URS authority to maintain data integrity and ensure proper incentive allocation.</a:t>
            </a:r>
          </a:p>
        </p:txBody>
      </p:sp>
      <p:sp>
        <p:nvSpPr>
          <p:cNvPr name="TextBox 5" id="5"/>
          <p:cNvSpPr txBox="true"/>
          <p:nvPr/>
        </p:nvSpPr>
        <p:spPr>
          <a:xfrm rot="0">
            <a:off x="1028700" y="8710930"/>
            <a:ext cx="11228126" cy="547370"/>
          </a:xfrm>
          <a:prstGeom prst="rect">
            <a:avLst/>
          </a:prstGeom>
        </p:spPr>
        <p:txBody>
          <a:bodyPr anchor="t" rtlCol="false" tIns="0" lIns="0" bIns="0" rIns="0">
            <a:spAutoFit/>
          </a:bodyPr>
          <a:lstStyle/>
          <a:p>
            <a:pPr algn="l">
              <a:lnSpc>
                <a:spcPts val="4480"/>
              </a:lnSpc>
              <a:spcBef>
                <a:spcPct val="0"/>
              </a:spcBef>
            </a:pPr>
            <a:r>
              <a:rPr lang="en-US" sz="3200">
                <a:solidFill>
                  <a:srgbClr val="00220A"/>
                </a:solidFill>
                <a:latin typeface="Raleway"/>
                <a:ea typeface="Raleway"/>
                <a:cs typeface="Raleway"/>
                <a:sym typeface="Raleway"/>
              </a:rPr>
              <a:t>difnbsodkmkczcm oikvm</a:t>
            </a:r>
          </a:p>
        </p:txBody>
      </p:sp>
      <p:sp>
        <p:nvSpPr>
          <p:cNvPr name="Freeform 6" id="6"/>
          <p:cNvSpPr/>
          <p:nvPr/>
        </p:nvSpPr>
        <p:spPr>
          <a:xfrm flipH="false" flipV="false" rot="0">
            <a:off x="16107697" y="1028700"/>
            <a:ext cx="1151603" cy="1151603"/>
          </a:xfrm>
          <a:custGeom>
            <a:avLst/>
            <a:gdLst/>
            <a:ahLst/>
            <a:cxnLst/>
            <a:rect r="r" b="b" t="t" l="l"/>
            <a:pathLst>
              <a:path h="1151603" w="1151603">
                <a:moveTo>
                  <a:pt x="0" y="0"/>
                </a:moveTo>
                <a:lnTo>
                  <a:pt x="1151603" y="0"/>
                </a:lnTo>
                <a:lnTo>
                  <a:pt x="1151603" y="1151603"/>
                </a:lnTo>
                <a:lnTo>
                  <a:pt x="0" y="115160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7" id="7"/>
          <p:cNvGrpSpPr/>
          <p:nvPr/>
        </p:nvGrpSpPr>
        <p:grpSpPr>
          <a:xfrm rot="0">
            <a:off x="12803505" y="4802505"/>
            <a:ext cx="4455795" cy="4455795"/>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39962" y="0"/>
                  </a:moveTo>
                  <a:lnTo>
                    <a:pt x="772838" y="0"/>
                  </a:lnTo>
                  <a:cubicBezTo>
                    <a:pt x="783436" y="0"/>
                    <a:pt x="793601" y="4210"/>
                    <a:pt x="801095" y="11705"/>
                  </a:cubicBezTo>
                  <a:cubicBezTo>
                    <a:pt x="808590" y="19199"/>
                    <a:pt x="812800" y="29364"/>
                    <a:pt x="812800" y="39962"/>
                  </a:cubicBezTo>
                  <a:lnTo>
                    <a:pt x="812800" y="772838"/>
                  </a:lnTo>
                  <a:cubicBezTo>
                    <a:pt x="812800" y="783436"/>
                    <a:pt x="808590" y="793601"/>
                    <a:pt x="801095" y="801095"/>
                  </a:cubicBezTo>
                  <a:cubicBezTo>
                    <a:pt x="793601" y="808590"/>
                    <a:pt x="783436" y="812800"/>
                    <a:pt x="772838" y="812800"/>
                  </a:cubicBezTo>
                  <a:lnTo>
                    <a:pt x="39962" y="812800"/>
                  </a:lnTo>
                  <a:cubicBezTo>
                    <a:pt x="29364" y="812800"/>
                    <a:pt x="19199" y="808590"/>
                    <a:pt x="11705" y="801095"/>
                  </a:cubicBezTo>
                  <a:cubicBezTo>
                    <a:pt x="4210" y="793601"/>
                    <a:pt x="0" y="783436"/>
                    <a:pt x="0" y="772838"/>
                  </a:cubicBezTo>
                  <a:lnTo>
                    <a:pt x="0" y="39962"/>
                  </a:lnTo>
                  <a:cubicBezTo>
                    <a:pt x="0" y="29364"/>
                    <a:pt x="4210" y="19199"/>
                    <a:pt x="11705" y="11705"/>
                  </a:cubicBezTo>
                  <a:cubicBezTo>
                    <a:pt x="19199" y="4210"/>
                    <a:pt x="29364" y="0"/>
                    <a:pt x="39962" y="0"/>
                  </a:cubicBezTo>
                  <a:close/>
                </a:path>
              </a:pathLst>
            </a:custGeom>
            <a:solidFill>
              <a:srgbClr val="000000">
                <a:alpha val="0"/>
              </a:srgbClr>
            </a:solidFill>
            <a:ln w="12700">
              <a:solidFill>
                <a:srgbClr val="000000"/>
              </a:solidFill>
            </a:ln>
          </p:spPr>
        </p:sp>
      </p:grpSp>
      <p:sp>
        <p:nvSpPr>
          <p:cNvPr name="Freeform 9" id="9"/>
          <p:cNvSpPr/>
          <p:nvPr/>
        </p:nvSpPr>
        <p:spPr>
          <a:xfrm flipH="false" flipV="false" rot="0">
            <a:off x="15803315" y="7851606"/>
            <a:ext cx="2057400" cy="2057400"/>
          </a:xfrm>
          <a:custGeom>
            <a:avLst/>
            <a:gdLst/>
            <a:ahLst/>
            <a:cxnLst/>
            <a:rect r="r" b="b" t="t" l="l"/>
            <a:pathLst>
              <a:path h="2057400" w="2057400">
                <a:moveTo>
                  <a:pt x="0" y="0"/>
                </a:moveTo>
                <a:lnTo>
                  <a:pt x="2057400" y="0"/>
                </a:lnTo>
                <a:lnTo>
                  <a:pt x="2057400" y="2057400"/>
                </a:lnTo>
                <a:lnTo>
                  <a:pt x="0" y="20574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0">
            <a:off x="16256213" y="8304504"/>
            <a:ext cx="1151603" cy="1151603"/>
          </a:xfrm>
          <a:custGeom>
            <a:avLst/>
            <a:gdLst/>
            <a:ahLst/>
            <a:cxnLst/>
            <a:rect r="r" b="b" t="t" l="l"/>
            <a:pathLst>
              <a:path h="1151603" w="1151603">
                <a:moveTo>
                  <a:pt x="0" y="0"/>
                </a:moveTo>
                <a:lnTo>
                  <a:pt x="1151603" y="0"/>
                </a:lnTo>
                <a:lnTo>
                  <a:pt x="1151603" y="1151603"/>
                </a:lnTo>
                <a:lnTo>
                  <a:pt x="0" y="115160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028700" y="1095375"/>
            <a:ext cx="11525267" cy="1149350"/>
          </a:xfrm>
          <a:prstGeom prst="rect">
            <a:avLst/>
          </a:prstGeom>
        </p:spPr>
        <p:txBody>
          <a:bodyPr anchor="t" rtlCol="false" tIns="0" lIns="0" bIns="0" rIns="0">
            <a:spAutoFit/>
          </a:bodyPr>
          <a:lstStyle/>
          <a:p>
            <a:pPr algn="l" marL="0" indent="0" lvl="0">
              <a:lnSpc>
                <a:spcPts val="8800"/>
              </a:lnSpc>
              <a:spcBef>
                <a:spcPct val="0"/>
              </a:spcBef>
            </a:pPr>
            <a:r>
              <a:rPr lang="en-US" b="true" sz="8000">
                <a:solidFill>
                  <a:srgbClr val="00220A"/>
                </a:solidFill>
                <a:latin typeface="Cabin Bold"/>
                <a:ea typeface="Cabin Bold"/>
                <a:cs typeface="Cabin Bold"/>
                <a:sym typeface="Cabin Bold"/>
              </a:rPr>
              <a:t>Benefits to seller</a:t>
            </a:r>
          </a:p>
        </p:txBody>
      </p:sp>
      <p:sp>
        <p:nvSpPr>
          <p:cNvPr name="TextBox 3" id="3"/>
          <p:cNvSpPr txBox="true"/>
          <p:nvPr/>
        </p:nvSpPr>
        <p:spPr>
          <a:xfrm rot="0">
            <a:off x="1028700" y="2216150"/>
            <a:ext cx="13006802" cy="679450"/>
          </a:xfrm>
          <a:prstGeom prst="rect">
            <a:avLst/>
          </a:prstGeom>
        </p:spPr>
        <p:txBody>
          <a:bodyPr anchor="t" rtlCol="false" tIns="0" lIns="0" bIns="0" rIns="0">
            <a:spAutoFit/>
          </a:bodyPr>
          <a:lstStyle/>
          <a:p>
            <a:pPr algn="l">
              <a:lnSpc>
                <a:spcPts val="5599"/>
              </a:lnSpc>
              <a:spcBef>
                <a:spcPct val="0"/>
              </a:spcBef>
            </a:pPr>
            <a:r>
              <a:rPr lang="en-US" sz="3999">
                <a:solidFill>
                  <a:srgbClr val="00220A"/>
                </a:solidFill>
                <a:latin typeface="Raleway"/>
                <a:ea typeface="Raleway"/>
                <a:cs typeface="Raleway"/>
                <a:sym typeface="Raleway"/>
              </a:rPr>
              <a:t>when they get involved in the URS system</a:t>
            </a:r>
          </a:p>
        </p:txBody>
      </p:sp>
      <p:sp>
        <p:nvSpPr>
          <p:cNvPr name="TextBox 4" id="4"/>
          <p:cNvSpPr txBox="true"/>
          <p:nvPr/>
        </p:nvSpPr>
        <p:spPr>
          <a:xfrm rot="0">
            <a:off x="1028700" y="3431540"/>
            <a:ext cx="10382670" cy="3919220"/>
          </a:xfrm>
          <a:prstGeom prst="rect">
            <a:avLst/>
          </a:prstGeom>
        </p:spPr>
        <p:txBody>
          <a:bodyPr anchor="t" rtlCol="false" tIns="0" lIns="0" bIns="0" rIns="0">
            <a:spAutoFit/>
          </a:bodyPr>
          <a:lstStyle/>
          <a:p>
            <a:pPr algn="l">
              <a:lnSpc>
                <a:spcPts val="4480"/>
              </a:lnSpc>
              <a:spcBef>
                <a:spcPct val="0"/>
              </a:spcBef>
            </a:pPr>
            <a:r>
              <a:rPr lang="en-US" sz="3200">
                <a:solidFill>
                  <a:srgbClr val="00220A"/>
                </a:solidFill>
                <a:latin typeface="Raleway"/>
                <a:ea typeface="Raleway"/>
                <a:cs typeface="Raleway"/>
                <a:sym typeface="Raleway"/>
              </a:rPr>
              <a:t>Increased customer interaction arises from the flexibility of converting loyalty points, offering users greater value and personalization. This motivates </a:t>
            </a:r>
            <a:r>
              <a:rPr lang="en-US" b="true" sz="3200">
                <a:solidFill>
                  <a:srgbClr val="00220A"/>
                </a:solidFill>
                <a:latin typeface="Raleway Bold"/>
                <a:ea typeface="Raleway Bold"/>
                <a:cs typeface="Raleway Bold"/>
                <a:sym typeface="Raleway Bold"/>
              </a:rPr>
              <a:t>customers to spend more with the seller</a:t>
            </a:r>
            <a:r>
              <a:rPr lang="en-US" sz="3200">
                <a:solidFill>
                  <a:srgbClr val="00220A"/>
                </a:solidFill>
                <a:latin typeface="Raleway"/>
                <a:ea typeface="Raleway"/>
                <a:cs typeface="Raleway"/>
                <a:sym typeface="Raleway"/>
              </a:rPr>
              <a:t>, as they </a:t>
            </a:r>
            <a:r>
              <a:rPr lang="en-US" b="true" sz="3200">
                <a:solidFill>
                  <a:srgbClr val="00220A"/>
                </a:solidFill>
                <a:latin typeface="Raleway Bold"/>
                <a:ea typeface="Raleway Bold"/>
                <a:cs typeface="Raleway Bold"/>
                <a:sym typeface="Raleway Bold"/>
              </a:rPr>
              <a:t>feel rewarded</a:t>
            </a:r>
            <a:r>
              <a:rPr lang="en-US" sz="3200">
                <a:solidFill>
                  <a:srgbClr val="00220A"/>
                </a:solidFill>
                <a:latin typeface="Raleway"/>
                <a:ea typeface="Raleway"/>
                <a:cs typeface="Raleway"/>
                <a:sym typeface="Raleway"/>
              </a:rPr>
              <a:t> and </a:t>
            </a:r>
            <a:r>
              <a:rPr lang="en-US" b="true" sz="3200">
                <a:solidFill>
                  <a:srgbClr val="00220A"/>
                </a:solidFill>
                <a:latin typeface="Raleway Bold"/>
                <a:ea typeface="Raleway Bold"/>
                <a:cs typeface="Raleway Bold"/>
                <a:sym typeface="Raleway Bold"/>
              </a:rPr>
              <a:t>empowered.</a:t>
            </a:r>
            <a:r>
              <a:rPr lang="en-US" sz="3200">
                <a:solidFill>
                  <a:srgbClr val="00220A"/>
                </a:solidFill>
                <a:latin typeface="Raleway"/>
                <a:ea typeface="Raleway"/>
                <a:cs typeface="Raleway"/>
                <a:sym typeface="Raleway"/>
              </a:rPr>
              <a:t> Such flexibility enhances the customer experience, builds trust, and strengthens long-term loyalty, driving repeat purchases.</a:t>
            </a:r>
          </a:p>
        </p:txBody>
      </p:sp>
      <p:sp>
        <p:nvSpPr>
          <p:cNvPr name="Freeform 5" id="5"/>
          <p:cNvSpPr/>
          <p:nvPr/>
        </p:nvSpPr>
        <p:spPr>
          <a:xfrm flipH="false" flipV="false" rot="0">
            <a:off x="16107697" y="1028700"/>
            <a:ext cx="1151603" cy="1151603"/>
          </a:xfrm>
          <a:custGeom>
            <a:avLst/>
            <a:gdLst/>
            <a:ahLst/>
            <a:cxnLst/>
            <a:rect r="r" b="b" t="t" l="l"/>
            <a:pathLst>
              <a:path h="1151603" w="1151603">
                <a:moveTo>
                  <a:pt x="0" y="0"/>
                </a:moveTo>
                <a:lnTo>
                  <a:pt x="1151603" y="0"/>
                </a:lnTo>
                <a:lnTo>
                  <a:pt x="1151603" y="1151603"/>
                </a:lnTo>
                <a:lnTo>
                  <a:pt x="0" y="115160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6" id="6"/>
          <p:cNvGrpSpPr/>
          <p:nvPr/>
        </p:nvGrpSpPr>
        <p:grpSpPr>
          <a:xfrm rot="0">
            <a:off x="12803505" y="4802505"/>
            <a:ext cx="4455795" cy="4455795"/>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39962" y="0"/>
                  </a:moveTo>
                  <a:lnTo>
                    <a:pt x="772838" y="0"/>
                  </a:lnTo>
                  <a:cubicBezTo>
                    <a:pt x="783436" y="0"/>
                    <a:pt x="793601" y="4210"/>
                    <a:pt x="801095" y="11705"/>
                  </a:cubicBezTo>
                  <a:cubicBezTo>
                    <a:pt x="808590" y="19199"/>
                    <a:pt x="812800" y="29364"/>
                    <a:pt x="812800" y="39962"/>
                  </a:cubicBezTo>
                  <a:lnTo>
                    <a:pt x="812800" y="772838"/>
                  </a:lnTo>
                  <a:cubicBezTo>
                    <a:pt x="812800" y="783436"/>
                    <a:pt x="808590" y="793601"/>
                    <a:pt x="801095" y="801095"/>
                  </a:cubicBezTo>
                  <a:cubicBezTo>
                    <a:pt x="793601" y="808590"/>
                    <a:pt x="783436" y="812800"/>
                    <a:pt x="772838" y="812800"/>
                  </a:cubicBezTo>
                  <a:lnTo>
                    <a:pt x="39962" y="812800"/>
                  </a:lnTo>
                  <a:cubicBezTo>
                    <a:pt x="29364" y="812800"/>
                    <a:pt x="19199" y="808590"/>
                    <a:pt x="11705" y="801095"/>
                  </a:cubicBezTo>
                  <a:cubicBezTo>
                    <a:pt x="4210" y="793601"/>
                    <a:pt x="0" y="783436"/>
                    <a:pt x="0" y="772838"/>
                  </a:cubicBezTo>
                  <a:lnTo>
                    <a:pt x="0" y="39962"/>
                  </a:lnTo>
                  <a:cubicBezTo>
                    <a:pt x="0" y="29364"/>
                    <a:pt x="4210" y="19199"/>
                    <a:pt x="11705" y="11705"/>
                  </a:cubicBezTo>
                  <a:cubicBezTo>
                    <a:pt x="19199" y="4210"/>
                    <a:pt x="29364" y="0"/>
                    <a:pt x="39962" y="0"/>
                  </a:cubicBezTo>
                  <a:close/>
                </a:path>
              </a:pathLst>
            </a:custGeom>
            <a:solidFill>
              <a:srgbClr val="000000">
                <a:alpha val="0"/>
              </a:srgbClr>
            </a:solidFill>
            <a:ln w="12700">
              <a:solidFill>
                <a:srgbClr val="000000"/>
              </a:solidFill>
            </a:ln>
          </p:spPr>
        </p:sp>
      </p:grpSp>
      <p:sp>
        <p:nvSpPr>
          <p:cNvPr name="Freeform 8" id="8"/>
          <p:cNvSpPr/>
          <p:nvPr/>
        </p:nvSpPr>
        <p:spPr>
          <a:xfrm flipH="false" flipV="false" rot="0">
            <a:off x="15803315" y="7851606"/>
            <a:ext cx="2057400" cy="2057400"/>
          </a:xfrm>
          <a:custGeom>
            <a:avLst/>
            <a:gdLst/>
            <a:ahLst/>
            <a:cxnLst/>
            <a:rect r="r" b="b" t="t" l="l"/>
            <a:pathLst>
              <a:path h="2057400" w="2057400">
                <a:moveTo>
                  <a:pt x="0" y="0"/>
                </a:moveTo>
                <a:lnTo>
                  <a:pt x="2057400" y="0"/>
                </a:lnTo>
                <a:lnTo>
                  <a:pt x="2057400" y="2057400"/>
                </a:lnTo>
                <a:lnTo>
                  <a:pt x="0" y="20574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false" rot="0">
            <a:off x="16256213" y="8304504"/>
            <a:ext cx="1151603" cy="1151603"/>
          </a:xfrm>
          <a:custGeom>
            <a:avLst/>
            <a:gdLst/>
            <a:ahLst/>
            <a:cxnLst/>
            <a:rect r="r" b="b" t="t" l="l"/>
            <a:pathLst>
              <a:path h="1151603" w="1151603">
                <a:moveTo>
                  <a:pt x="0" y="0"/>
                </a:moveTo>
                <a:lnTo>
                  <a:pt x="1151603" y="0"/>
                </a:lnTo>
                <a:lnTo>
                  <a:pt x="1151603" y="1151603"/>
                </a:lnTo>
                <a:lnTo>
                  <a:pt x="0" y="115160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028700" y="1095375"/>
            <a:ext cx="11525267" cy="1149350"/>
          </a:xfrm>
          <a:prstGeom prst="rect">
            <a:avLst/>
          </a:prstGeom>
        </p:spPr>
        <p:txBody>
          <a:bodyPr anchor="t" rtlCol="false" tIns="0" lIns="0" bIns="0" rIns="0">
            <a:spAutoFit/>
          </a:bodyPr>
          <a:lstStyle/>
          <a:p>
            <a:pPr algn="l" marL="0" indent="0" lvl="0">
              <a:lnSpc>
                <a:spcPts val="8800"/>
              </a:lnSpc>
              <a:spcBef>
                <a:spcPct val="0"/>
              </a:spcBef>
            </a:pPr>
            <a:r>
              <a:rPr lang="en-US" b="true" sz="8000">
                <a:solidFill>
                  <a:srgbClr val="00220A"/>
                </a:solidFill>
                <a:latin typeface="Cabin Bold"/>
                <a:ea typeface="Cabin Bold"/>
                <a:cs typeface="Cabin Bold"/>
                <a:sym typeface="Cabin Bold"/>
              </a:rPr>
              <a:t>Benefits to seller</a:t>
            </a:r>
          </a:p>
        </p:txBody>
      </p:sp>
      <p:sp>
        <p:nvSpPr>
          <p:cNvPr name="TextBox 3" id="3"/>
          <p:cNvSpPr txBox="true"/>
          <p:nvPr/>
        </p:nvSpPr>
        <p:spPr>
          <a:xfrm rot="0">
            <a:off x="1028700" y="2216150"/>
            <a:ext cx="13006802" cy="679450"/>
          </a:xfrm>
          <a:prstGeom prst="rect">
            <a:avLst/>
          </a:prstGeom>
        </p:spPr>
        <p:txBody>
          <a:bodyPr anchor="t" rtlCol="false" tIns="0" lIns="0" bIns="0" rIns="0">
            <a:spAutoFit/>
          </a:bodyPr>
          <a:lstStyle/>
          <a:p>
            <a:pPr algn="l">
              <a:lnSpc>
                <a:spcPts val="5599"/>
              </a:lnSpc>
              <a:spcBef>
                <a:spcPct val="0"/>
              </a:spcBef>
            </a:pPr>
            <a:r>
              <a:rPr lang="en-US" sz="3999">
                <a:solidFill>
                  <a:srgbClr val="00220A"/>
                </a:solidFill>
                <a:latin typeface="Raleway"/>
                <a:ea typeface="Raleway"/>
                <a:cs typeface="Raleway"/>
                <a:sym typeface="Raleway"/>
              </a:rPr>
              <a:t>when they gets involved in the URS system</a:t>
            </a:r>
          </a:p>
        </p:txBody>
      </p:sp>
      <p:sp>
        <p:nvSpPr>
          <p:cNvPr name="TextBox 4" id="4"/>
          <p:cNvSpPr txBox="true"/>
          <p:nvPr/>
        </p:nvSpPr>
        <p:spPr>
          <a:xfrm rot="0">
            <a:off x="1028700" y="3653155"/>
            <a:ext cx="11228126" cy="5605145"/>
          </a:xfrm>
          <a:prstGeom prst="rect">
            <a:avLst/>
          </a:prstGeom>
        </p:spPr>
        <p:txBody>
          <a:bodyPr anchor="t" rtlCol="false" tIns="0" lIns="0" bIns="0" rIns="0">
            <a:spAutoFit/>
          </a:bodyPr>
          <a:lstStyle/>
          <a:p>
            <a:pPr algn="l">
              <a:lnSpc>
                <a:spcPts val="4480"/>
              </a:lnSpc>
              <a:spcBef>
                <a:spcPct val="0"/>
              </a:spcBef>
            </a:pPr>
            <a:r>
              <a:rPr lang="en-US" sz="3200">
                <a:solidFill>
                  <a:srgbClr val="00220A"/>
                </a:solidFill>
                <a:latin typeface="Raleway"/>
                <a:ea typeface="Raleway"/>
                <a:cs typeface="Raleway"/>
                <a:sym typeface="Raleway"/>
              </a:rPr>
              <a:t>At the time of payment, the UI panel displays the user's available tokens from various sellers, </a:t>
            </a:r>
            <a:r>
              <a:rPr lang="en-US" b="true" sz="3200">
                <a:solidFill>
                  <a:srgbClr val="00220A"/>
                </a:solidFill>
                <a:latin typeface="Raleway Bold"/>
                <a:ea typeface="Raleway Bold"/>
                <a:cs typeface="Raleway Bold"/>
                <a:sym typeface="Raleway Bold"/>
              </a:rPr>
              <a:t>subtly reminding the user of those sellers</a:t>
            </a:r>
            <a:r>
              <a:rPr lang="en-US" sz="3200">
                <a:solidFill>
                  <a:srgbClr val="00220A"/>
                </a:solidFill>
                <a:latin typeface="Raleway"/>
                <a:ea typeface="Raleway"/>
                <a:cs typeface="Raleway"/>
                <a:sym typeface="Raleway"/>
              </a:rPr>
              <a:t>. This creates a </a:t>
            </a:r>
            <a:r>
              <a:rPr lang="en-US" b="true" sz="3200">
                <a:solidFill>
                  <a:srgbClr val="00220A"/>
                </a:solidFill>
                <a:latin typeface="Raleway Bold"/>
                <a:ea typeface="Raleway Bold"/>
                <a:cs typeface="Raleway Bold"/>
                <a:sym typeface="Raleway Bold"/>
              </a:rPr>
              <a:t>psychological connection</a:t>
            </a:r>
            <a:r>
              <a:rPr lang="en-US" sz="3200">
                <a:solidFill>
                  <a:srgbClr val="00220A"/>
                </a:solidFill>
                <a:latin typeface="Raleway"/>
                <a:ea typeface="Raleway"/>
                <a:cs typeface="Raleway"/>
                <a:sym typeface="Raleway"/>
              </a:rPr>
              <a:t>, </a:t>
            </a:r>
            <a:r>
              <a:rPr lang="en-US" b="true" sz="3200">
                <a:solidFill>
                  <a:srgbClr val="00220A"/>
                </a:solidFill>
                <a:latin typeface="Raleway Bold"/>
                <a:ea typeface="Raleway Bold"/>
                <a:cs typeface="Raleway Bold"/>
                <a:sym typeface="Raleway Bold"/>
              </a:rPr>
              <a:t>influencing the user's choice</a:t>
            </a:r>
            <a:r>
              <a:rPr lang="en-US" sz="3200">
                <a:solidFill>
                  <a:srgbClr val="00220A"/>
                </a:solidFill>
                <a:latin typeface="Raleway"/>
                <a:ea typeface="Raleway"/>
                <a:cs typeface="Raleway"/>
                <a:sym typeface="Raleway"/>
              </a:rPr>
              <a:t> when making future purchases—either from the same seller or a different one. As a result, sellers compete to appear at the top of the list to </a:t>
            </a:r>
            <a:r>
              <a:rPr lang="en-US" b="true" sz="3200">
                <a:solidFill>
                  <a:srgbClr val="00220A"/>
                </a:solidFill>
                <a:latin typeface="Raleway Bold"/>
                <a:ea typeface="Raleway Bold"/>
                <a:cs typeface="Raleway Bold"/>
                <a:sym typeface="Raleway Bold"/>
              </a:rPr>
              <a:t>maximize visibility</a:t>
            </a:r>
            <a:r>
              <a:rPr lang="en-US" sz="3200">
                <a:solidFill>
                  <a:srgbClr val="00220A"/>
                </a:solidFill>
                <a:latin typeface="Raleway"/>
                <a:ea typeface="Raleway"/>
                <a:cs typeface="Raleway"/>
                <a:sym typeface="Raleway"/>
              </a:rPr>
              <a:t> and </a:t>
            </a:r>
            <a:r>
              <a:rPr lang="en-US" b="true" sz="3200">
                <a:solidFill>
                  <a:srgbClr val="00220A"/>
                </a:solidFill>
                <a:latin typeface="Raleway Bold"/>
                <a:ea typeface="Raleway Bold"/>
                <a:cs typeface="Raleway Bold"/>
                <a:sym typeface="Raleway Bold"/>
              </a:rPr>
              <a:t>stay top of mind for customers</a:t>
            </a:r>
            <a:r>
              <a:rPr lang="en-US" sz="3200">
                <a:solidFill>
                  <a:srgbClr val="00220A"/>
                </a:solidFill>
                <a:latin typeface="Raleway"/>
                <a:ea typeface="Raleway"/>
                <a:cs typeface="Raleway"/>
                <a:sym typeface="Raleway"/>
              </a:rPr>
              <a:t>. This dynamic reshapes the ecosystem, prompting sellers to adapt the loyalty program to retain and attract customers more effectively.</a:t>
            </a:r>
          </a:p>
        </p:txBody>
      </p:sp>
      <p:sp>
        <p:nvSpPr>
          <p:cNvPr name="Freeform 5" id="5"/>
          <p:cNvSpPr/>
          <p:nvPr/>
        </p:nvSpPr>
        <p:spPr>
          <a:xfrm flipH="false" flipV="false" rot="0">
            <a:off x="16107697" y="1028700"/>
            <a:ext cx="1151603" cy="1151603"/>
          </a:xfrm>
          <a:custGeom>
            <a:avLst/>
            <a:gdLst/>
            <a:ahLst/>
            <a:cxnLst/>
            <a:rect r="r" b="b" t="t" l="l"/>
            <a:pathLst>
              <a:path h="1151603" w="1151603">
                <a:moveTo>
                  <a:pt x="0" y="0"/>
                </a:moveTo>
                <a:lnTo>
                  <a:pt x="1151603" y="0"/>
                </a:lnTo>
                <a:lnTo>
                  <a:pt x="1151603" y="1151603"/>
                </a:lnTo>
                <a:lnTo>
                  <a:pt x="0" y="115160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6" id="6"/>
          <p:cNvGrpSpPr/>
          <p:nvPr/>
        </p:nvGrpSpPr>
        <p:grpSpPr>
          <a:xfrm rot="0">
            <a:off x="12803505" y="4802505"/>
            <a:ext cx="4455795" cy="4455795"/>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39962" y="0"/>
                  </a:moveTo>
                  <a:lnTo>
                    <a:pt x="772838" y="0"/>
                  </a:lnTo>
                  <a:cubicBezTo>
                    <a:pt x="783436" y="0"/>
                    <a:pt x="793601" y="4210"/>
                    <a:pt x="801095" y="11705"/>
                  </a:cubicBezTo>
                  <a:cubicBezTo>
                    <a:pt x="808590" y="19199"/>
                    <a:pt x="812800" y="29364"/>
                    <a:pt x="812800" y="39962"/>
                  </a:cubicBezTo>
                  <a:lnTo>
                    <a:pt x="812800" y="772838"/>
                  </a:lnTo>
                  <a:cubicBezTo>
                    <a:pt x="812800" y="783436"/>
                    <a:pt x="808590" y="793601"/>
                    <a:pt x="801095" y="801095"/>
                  </a:cubicBezTo>
                  <a:cubicBezTo>
                    <a:pt x="793601" y="808590"/>
                    <a:pt x="783436" y="812800"/>
                    <a:pt x="772838" y="812800"/>
                  </a:cubicBezTo>
                  <a:lnTo>
                    <a:pt x="39962" y="812800"/>
                  </a:lnTo>
                  <a:cubicBezTo>
                    <a:pt x="29364" y="812800"/>
                    <a:pt x="19199" y="808590"/>
                    <a:pt x="11705" y="801095"/>
                  </a:cubicBezTo>
                  <a:cubicBezTo>
                    <a:pt x="4210" y="793601"/>
                    <a:pt x="0" y="783436"/>
                    <a:pt x="0" y="772838"/>
                  </a:cubicBezTo>
                  <a:lnTo>
                    <a:pt x="0" y="39962"/>
                  </a:lnTo>
                  <a:cubicBezTo>
                    <a:pt x="0" y="29364"/>
                    <a:pt x="4210" y="19199"/>
                    <a:pt x="11705" y="11705"/>
                  </a:cubicBezTo>
                  <a:cubicBezTo>
                    <a:pt x="19199" y="4210"/>
                    <a:pt x="29364" y="0"/>
                    <a:pt x="39962" y="0"/>
                  </a:cubicBezTo>
                  <a:close/>
                </a:path>
              </a:pathLst>
            </a:custGeom>
            <a:solidFill>
              <a:srgbClr val="000000">
                <a:alpha val="0"/>
              </a:srgbClr>
            </a:solidFill>
            <a:ln w="12700">
              <a:solidFill>
                <a:srgbClr val="000000"/>
              </a:solidFill>
            </a:ln>
          </p:spPr>
        </p:sp>
      </p:grpSp>
      <p:sp>
        <p:nvSpPr>
          <p:cNvPr name="Freeform 8" id="8"/>
          <p:cNvSpPr/>
          <p:nvPr/>
        </p:nvSpPr>
        <p:spPr>
          <a:xfrm flipH="false" flipV="false" rot="0">
            <a:off x="15803315" y="7851606"/>
            <a:ext cx="2057400" cy="2057400"/>
          </a:xfrm>
          <a:custGeom>
            <a:avLst/>
            <a:gdLst/>
            <a:ahLst/>
            <a:cxnLst/>
            <a:rect r="r" b="b" t="t" l="l"/>
            <a:pathLst>
              <a:path h="2057400" w="2057400">
                <a:moveTo>
                  <a:pt x="0" y="0"/>
                </a:moveTo>
                <a:lnTo>
                  <a:pt x="2057400" y="0"/>
                </a:lnTo>
                <a:lnTo>
                  <a:pt x="2057400" y="2057400"/>
                </a:lnTo>
                <a:lnTo>
                  <a:pt x="0" y="20574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false" rot="0">
            <a:off x="16256213" y="8304504"/>
            <a:ext cx="1151603" cy="1151603"/>
          </a:xfrm>
          <a:custGeom>
            <a:avLst/>
            <a:gdLst/>
            <a:ahLst/>
            <a:cxnLst/>
            <a:rect r="r" b="b" t="t" l="l"/>
            <a:pathLst>
              <a:path h="1151603" w="1151603">
                <a:moveTo>
                  <a:pt x="0" y="0"/>
                </a:moveTo>
                <a:lnTo>
                  <a:pt x="1151603" y="0"/>
                </a:lnTo>
                <a:lnTo>
                  <a:pt x="1151603" y="1151603"/>
                </a:lnTo>
                <a:lnTo>
                  <a:pt x="0" y="115160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028700" y="1095375"/>
            <a:ext cx="11525267" cy="1149350"/>
          </a:xfrm>
          <a:prstGeom prst="rect">
            <a:avLst/>
          </a:prstGeom>
        </p:spPr>
        <p:txBody>
          <a:bodyPr anchor="t" rtlCol="false" tIns="0" lIns="0" bIns="0" rIns="0">
            <a:spAutoFit/>
          </a:bodyPr>
          <a:lstStyle/>
          <a:p>
            <a:pPr algn="l" marL="0" indent="0" lvl="0">
              <a:lnSpc>
                <a:spcPts val="8800"/>
              </a:lnSpc>
              <a:spcBef>
                <a:spcPct val="0"/>
              </a:spcBef>
            </a:pPr>
            <a:r>
              <a:rPr lang="en-US" b="true" sz="8000">
                <a:solidFill>
                  <a:srgbClr val="00220A"/>
                </a:solidFill>
                <a:latin typeface="Cabin Bold"/>
                <a:ea typeface="Cabin Bold"/>
                <a:cs typeface="Cabin Bold"/>
                <a:sym typeface="Cabin Bold"/>
              </a:rPr>
              <a:t>Benefits to seller</a:t>
            </a:r>
          </a:p>
        </p:txBody>
      </p:sp>
      <p:sp>
        <p:nvSpPr>
          <p:cNvPr name="TextBox 3" id="3"/>
          <p:cNvSpPr txBox="true"/>
          <p:nvPr/>
        </p:nvSpPr>
        <p:spPr>
          <a:xfrm rot="0">
            <a:off x="1028700" y="2216150"/>
            <a:ext cx="13006802" cy="679450"/>
          </a:xfrm>
          <a:prstGeom prst="rect">
            <a:avLst/>
          </a:prstGeom>
        </p:spPr>
        <p:txBody>
          <a:bodyPr anchor="t" rtlCol="false" tIns="0" lIns="0" bIns="0" rIns="0">
            <a:spAutoFit/>
          </a:bodyPr>
          <a:lstStyle/>
          <a:p>
            <a:pPr algn="l">
              <a:lnSpc>
                <a:spcPts val="5599"/>
              </a:lnSpc>
              <a:spcBef>
                <a:spcPct val="0"/>
              </a:spcBef>
            </a:pPr>
            <a:r>
              <a:rPr lang="en-US" sz="3999">
                <a:solidFill>
                  <a:srgbClr val="00220A"/>
                </a:solidFill>
                <a:latin typeface="Raleway"/>
                <a:ea typeface="Raleway"/>
                <a:cs typeface="Raleway"/>
                <a:sym typeface="Raleway"/>
              </a:rPr>
              <a:t>when they gets involved in the URS system</a:t>
            </a:r>
          </a:p>
        </p:txBody>
      </p:sp>
      <p:sp>
        <p:nvSpPr>
          <p:cNvPr name="TextBox 4" id="4"/>
          <p:cNvSpPr txBox="true"/>
          <p:nvPr/>
        </p:nvSpPr>
        <p:spPr>
          <a:xfrm rot="0">
            <a:off x="1028700" y="3653155"/>
            <a:ext cx="11228126" cy="3919220"/>
          </a:xfrm>
          <a:prstGeom prst="rect">
            <a:avLst/>
          </a:prstGeom>
        </p:spPr>
        <p:txBody>
          <a:bodyPr anchor="t" rtlCol="false" tIns="0" lIns="0" bIns="0" rIns="0">
            <a:spAutoFit/>
          </a:bodyPr>
          <a:lstStyle/>
          <a:p>
            <a:pPr algn="l">
              <a:lnSpc>
                <a:spcPts val="4480"/>
              </a:lnSpc>
              <a:spcBef>
                <a:spcPct val="0"/>
              </a:spcBef>
            </a:pPr>
            <a:r>
              <a:rPr lang="en-US" sz="3200">
                <a:solidFill>
                  <a:srgbClr val="00220A"/>
                </a:solidFill>
                <a:latin typeface="Raleway"/>
                <a:ea typeface="Raleway"/>
                <a:cs typeface="Raleway"/>
                <a:sym typeface="Raleway"/>
              </a:rPr>
              <a:t>The company can gain </a:t>
            </a:r>
            <a:r>
              <a:rPr lang="en-US" b="true" sz="3200">
                <a:solidFill>
                  <a:srgbClr val="00220A"/>
                </a:solidFill>
                <a:latin typeface="Raleway Bold"/>
                <a:ea typeface="Raleway Bold"/>
                <a:cs typeface="Raleway Bold"/>
                <a:sym typeface="Raleway Bold"/>
              </a:rPr>
              <a:t>additional incentives</a:t>
            </a:r>
            <a:r>
              <a:rPr lang="en-US" sz="3200">
                <a:solidFill>
                  <a:srgbClr val="00220A"/>
                </a:solidFill>
                <a:latin typeface="Raleway"/>
                <a:ea typeface="Raleway"/>
                <a:cs typeface="Raleway"/>
                <a:sym typeface="Raleway"/>
              </a:rPr>
              <a:t> from the point conversion system, which will be given by URS authority by </a:t>
            </a:r>
            <a:r>
              <a:rPr lang="en-US" b="true" sz="3200">
                <a:solidFill>
                  <a:srgbClr val="00220A"/>
                </a:solidFill>
                <a:latin typeface="Raleway Bold"/>
                <a:ea typeface="Raleway Bold"/>
                <a:cs typeface="Raleway Bold"/>
                <a:sym typeface="Raleway Bold"/>
              </a:rPr>
              <a:t>charging a small fee</a:t>
            </a:r>
            <a:r>
              <a:rPr lang="en-US" sz="3200">
                <a:solidFill>
                  <a:srgbClr val="00220A"/>
                </a:solidFill>
                <a:latin typeface="Raleway"/>
                <a:ea typeface="Raleway"/>
                <a:cs typeface="Raleway"/>
                <a:sym typeface="Raleway"/>
              </a:rPr>
              <a:t> or </a:t>
            </a:r>
            <a:r>
              <a:rPr lang="en-US" b="true" sz="3200">
                <a:solidFill>
                  <a:srgbClr val="00220A"/>
                </a:solidFill>
                <a:latin typeface="Raleway Bold"/>
                <a:ea typeface="Raleway Bold"/>
                <a:cs typeface="Raleway Bold"/>
                <a:sym typeface="Raleway Bold"/>
              </a:rPr>
              <a:t>cutting a percentage</a:t>
            </a:r>
            <a:r>
              <a:rPr lang="en-US" sz="3200">
                <a:solidFill>
                  <a:srgbClr val="00220A"/>
                </a:solidFill>
                <a:latin typeface="Raleway"/>
                <a:ea typeface="Raleway"/>
                <a:cs typeface="Raleway"/>
                <a:sym typeface="Raleway"/>
              </a:rPr>
              <a:t> when customers exchange their reward points. This fee, set by the URS authority, allows the company to </a:t>
            </a:r>
            <a:r>
              <a:rPr lang="en-US" b="true" sz="3200">
                <a:solidFill>
                  <a:srgbClr val="00220A"/>
                </a:solidFill>
                <a:latin typeface="Raleway Bold"/>
                <a:ea typeface="Raleway Bold"/>
                <a:cs typeface="Raleway Bold"/>
                <a:sym typeface="Raleway Bold"/>
              </a:rPr>
              <a:t>recover some costs</a:t>
            </a:r>
            <a:r>
              <a:rPr lang="en-US" sz="3200">
                <a:solidFill>
                  <a:srgbClr val="00220A"/>
                </a:solidFill>
                <a:latin typeface="Raleway"/>
                <a:ea typeface="Raleway"/>
                <a:cs typeface="Raleway"/>
                <a:sym typeface="Raleway"/>
              </a:rPr>
              <a:t> while still offering value to the customer. This system balances profitability with customer satisfaction</a:t>
            </a:r>
          </a:p>
        </p:txBody>
      </p:sp>
      <p:sp>
        <p:nvSpPr>
          <p:cNvPr name="Freeform 5" id="5"/>
          <p:cNvSpPr/>
          <p:nvPr/>
        </p:nvSpPr>
        <p:spPr>
          <a:xfrm flipH="false" flipV="false" rot="0">
            <a:off x="16107697" y="1028700"/>
            <a:ext cx="1151603" cy="1151603"/>
          </a:xfrm>
          <a:custGeom>
            <a:avLst/>
            <a:gdLst/>
            <a:ahLst/>
            <a:cxnLst/>
            <a:rect r="r" b="b" t="t" l="l"/>
            <a:pathLst>
              <a:path h="1151603" w="1151603">
                <a:moveTo>
                  <a:pt x="0" y="0"/>
                </a:moveTo>
                <a:lnTo>
                  <a:pt x="1151603" y="0"/>
                </a:lnTo>
                <a:lnTo>
                  <a:pt x="1151603" y="1151603"/>
                </a:lnTo>
                <a:lnTo>
                  <a:pt x="0" y="115160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6" id="6"/>
          <p:cNvGrpSpPr/>
          <p:nvPr/>
        </p:nvGrpSpPr>
        <p:grpSpPr>
          <a:xfrm rot="0">
            <a:off x="12803505" y="4802505"/>
            <a:ext cx="4455795" cy="4455795"/>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39962" y="0"/>
                  </a:moveTo>
                  <a:lnTo>
                    <a:pt x="772838" y="0"/>
                  </a:lnTo>
                  <a:cubicBezTo>
                    <a:pt x="783436" y="0"/>
                    <a:pt x="793601" y="4210"/>
                    <a:pt x="801095" y="11705"/>
                  </a:cubicBezTo>
                  <a:cubicBezTo>
                    <a:pt x="808590" y="19199"/>
                    <a:pt x="812800" y="29364"/>
                    <a:pt x="812800" y="39962"/>
                  </a:cubicBezTo>
                  <a:lnTo>
                    <a:pt x="812800" y="772838"/>
                  </a:lnTo>
                  <a:cubicBezTo>
                    <a:pt x="812800" y="783436"/>
                    <a:pt x="808590" y="793601"/>
                    <a:pt x="801095" y="801095"/>
                  </a:cubicBezTo>
                  <a:cubicBezTo>
                    <a:pt x="793601" y="808590"/>
                    <a:pt x="783436" y="812800"/>
                    <a:pt x="772838" y="812800"/>
                  </a:cubicBezTo>
                  <a:lnTo>
                    <a:pt x="39962" y="812800"/>
                  </a:lnTo>
                  <a:cubicBezTo>
                    <a:pt x="29364" y="812800"/>
                    <a:pt x="19199" y="808590"/>
                    <a:pt x="11705" y="801095"/>
                  </a:cubicBezTo>
                  <a:cubicBezTo>
                    <a:pt x="4210" y="793601"/>
                    <a:pt x="0" y="783436"/>
                    <a:pt x="0" y="772838"/>
                  </a:cubicBezTo>
                  <a:lnTo>
                    <a:pt x="0" y="39962"/>
                  </a:lnTo>
                  <a:cubicBezTo>
                    <a:pt x="0" y="29364"/>
                    <a:pt x="4210" y="19199"/>
                    <a:pt x="11705" y="11705"/>
                  </a:cubicBezTo>
                  <a:cubicBezTo>
                    <a:pt x="19199" y="4210"/>
                    <a:pt x="29364" y="0"/>
                    <a:pt x="39962" y="0"/>
                  </a:cubicBezTo>
                  <a:close/>
                </a:path>
              </a:pathLst>
            </a:custGeom>
            <a:solidFill>
              <a:srgbClr val="000000">
                <a:alpha val="0"/>
              </a:srgbClr>
            </a:solidFill>
            <a:ln w="12700">
              <a:solidFill>
                <a:srgbClr val="000000"/>
              </a:solidFill>
            </a:ln>
          </p:spPr>
        </p:sp>
      </p:grpSp>
      <p:sp>
        <p:nvSpPr>
          <p:cNvPr name="Freeform 8" id="8"/>
          <p:cNvSpPr/>
          <p:nvPr/>
        </p:nvSpPr>
        <p:spPr>
          <a:xfrm flipH="false" flipV="false" rot="0">
            <a:off x="15803315" y="7851606"/>
            <a:ext cx="2057400" cy="2057400"/>
          </a:xfrm>
          <a:custGeom>
            <a:avLst/>
            <a:gdLst/>
            <a:ahLst/>
            <a:cxnLst/>
            <a:rect r="r" b="b" t="t" l="l"/>
            <a:pathLst>
              <a:path h="2057400" w="2057400">
                <a:moveTo>
                  <a:pt x="0" y="0"/>
                </a:moveTo>
                <a:lnTo>
                  <a:pt x="2057400" y="0"/>
                </a:lnTo>
                <a:lnTo>
                  <a:pt x="2057400" y="2057400"/>
                </a:lnTo>
                <a:lnTo>
                  <a:pt x="0" y="20574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false" rot="0">
            <a:off x="16256213" y="8304504"/>
            <a:ext cx="1151603" cy="1151603"/>
          </a:xfrm>
          <a:custGeom>
            <a:avLst/>
            <a:gdLst/>
            <a:ahLst/>
            <a:cxnLst/>
            <a:rect r="r" b="b" t="t" l="l"/>
            <a:pathLst>
              <a:path h="1151603" w="1151603">
                <a:moveTo>
                  <a:pt x="0" y="0"/>
                </a:moveTo>
                <a:lnTo>
                  <a:pt x="1151603" y="0"/>
                </a:lnTo>
                <a:lnTo>
                  <a:pt x="1151603" y="1151603"/>
                </a:lnTo>
                <a:lnTo>
                  <a:pt x="0" y="115160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028700" y="1095375"/>
            <a:ext cx="11525267" cy="1149350"/>
          </a:xfrm>
          <a:prstGeom prst="rect">
            <a:avLst/>
          </a:prstGeom>
        </p:spPr>
        <p:txBody>
          <a:bodyPr anchor="t" rtlCol="false" tIns="0" lIns="0" bIns="0" rIns="0">
            <a:spAutoFit/>
          </a:bodyPr>
          <a:lstStyle/>
          <a:p>
            <a:pPr algn="l" marL="0" indent="0" lvl="0">
              <a:lnSpc>
                <a:spcPts val="8800"/>
              </a:lnSpc>
              <a:spcBef>
                <a:spcPct val="0"/>
              </a:spcBef>
            </a:pPr>
            <a:r>
              <a:rPr lang="en-US" b="true" sz="8000">
                <a:solidFill>
                  <a:srgbClr val="00220A"/>
                </a:solidFill>
                <a:latin typeface="Cabin Bold"/>
                <a:ea typeface="Cabin Bold"/>
                <a:cs typeface="Cabin Bold"/>
                <a:sym typeface="Cabin Bold"/>
              </a:rPr>
              <a:t>Benefits to seller</a:t>
            </a:r>
          </a:p>
        </p:txBody>
      </p:sp>
      <p:sp>
        <p:nvSpPr>
          <p:cNvPr name="TextBox 3" id="3"/>
          <p:cNvSpPr txBox="true"/>
          <p:nvPr/>
        </p:nvSpPr>
        <p:spPr>
          <a:xfrm rot="0">
            <a:off x="1028700" y="2216150"/>
            <a:ext cx="13006802" cy="679450"/>
          </a:xfrm>
          <a:prstGeom prst="rect">
            <a:avLst/>
          </a:prstGeom>
        </p:spPr>
        <p:txBody>
          <a:bodyPr anchor="t" rtlCol="false" tIns="0" lIns="0" bIns="0" rIns="0">
            <a:spAutoFit/>
          </a:bodyPr>
          <a:lstStyle/>
          <a:p>
            <a:pPr algn="l">
              <a:lnSpc>
                <a:spcPts val="5599"/>
              </a:lnSpc>
              <a:spcBef>
                <a:spcPct val="0"/>
              </a:spcBef>
            </a:pPr>
            <a:r>
              <a:rPr lang="en-US" sz="3999">
                <a:solidFill>
                  <a:srgbClr val="00220A"/>
                </a:solidFill>
                <a:latin typeface="Raleway"/>
                <a:ea typeface="Raleway"/>
                <a:cs typeface="Raleway"/>
                <a:sym typeface="Raleway"/>
              </a:rPr>
              <a:t>when they gets involved in the URS system</a:t>
            </a:r>
          </a:p>
        </p:txBody>
      </p:sp>
      <p:sp>
        <p:nvSpPr>
          <p:cNvPr name="TextBox 4" id="4"/>
          <p:cNvSpPr txBox="true"/>
          <p:nvPr/>
        </p:nvSpPr>
        <p:spPr>
          <a:xfrm rot="0">
            <a:off x="1028700" y="3653155"/>
            <a:ext cx="11525267" cy="5605145"/>
          </a:xfrm>
          <a:prstGeom prst="rect">
            <a:avLst/>
          </a:prstGeom>
        </p:spPr>
        <p:txBody>
          <a:bodyPr anchor="t" rtlCol="false" tIns="0" lIns="0" bIns="0" rIns="0">
            <a:spAutoFit/>
          </a:bodyPr>
          <a:lstStyle/>
          <a:p>
            <a:pPr algn="l">
              <a:lnSpc>
                <a:spcPts val="4480"/>
              </a:lnSpc>
              <a:spcBef>
                <a:spcPct val="0"/>
              </a:spcBef>
            </a:pPr>
            <a:r>
              <a:rPr lang="en-US" sz="3200">
                <a:solidFill>
                  <a:srgbClr val="00220A"/>
                </a:solidFill>
                <a:latin typeface="Raleway"/>
                <a:ea typeface="Raleway"/>
                <a:cs typeface="Raleway"/>
                <a:sym typeface="Raleway"/>
              </a:rPr>
              <a:t>Sellers would be willing to join the URS circle because it offers </a:t>
            </a:r>
            <a:r>
              <a:rPr lang="en-US" b="true" sz="3200">
                <a:solidFill>
                  <a:srgbClr val="00220A"/>
                </a:solidFill>
                <a:latin typeface="Raleway Bold"/>
                <a:ea typeface="Raleway Bold"/>
                <a:cs typeface="Raleway Bold"/>
                <a:sym typeface="Raleway Bold"/>
              </a:rPr>
              <a:t>access to the competitor's customer base</a:t>
            </a:r>
            <a:r>
              <a:rPr lang="en-US" sz="3200">
                <a:solidFill>
                  <a:srgbClr val="00220A"/>
                </a:solidFill>
                <a:latin typeface="Raleway"/>
                <a:ea typeface="Raleway"/>
                <a:cs typeface="Raleway"/>
                <a:sym typeface="Raleway"/>
              </a:rPr>
              <a:t>, drives repeat business, and enhances brand loyalty. For example, if a retailer joins the URS platform, their customers can earn and redeem points across various participating sellers. This encourages customers to spend more, knowing they can earn and use points at multiple locations. As a result, the </a:t>
            </a:r>
            <a:r>
              <a:rPr lang="en-US" b="true" sz="3200">
                <a:solidFill>
                  <a:srgbClr val="00220A"/>
                </a:solidFill>
                <a:latin typeface="Raleway Bold"/>
                <a:ea typeface="Raleway Bold"/>
                <a:cs typeface="Raleway Bold"/>
                <a:sym typeface="Raleway Bold"/>
              </a:rPr>
              <a:t>retailer gains more foot traffic</a:t>
            </a:r>
            <a:r>
              <a:rPr lang="en-US" sz="3200">
                <a:solidFill>
                  <a:srgbClr val="00220A"/>
                </a:solidFill>
                <a:latin typeface="Raleway"/>
                <a:ea typeface="Raleway"/>
                <a:cs typeface="Raleway"/>
                <a:sym typeface="Raleway"/>
              </a:rPr>
              <a:t>, increases sales, and benefits from cross-promotions with other brands, all while reducing marketing costs by tapping into the shared customer pool.</a:t>
            </a:r>
          </a:p>
        </p:txBody>
      </p:sp>
      <p:sp>
        <p:nvSpPr>
          <p:cNvPr name="Freeform 5" id="5"/>
          <p:cNvSpPr/>
          <p:nvPr/>
        </p:nvSpPr>
        <p:spPr>
          <a:xfrm flipH="false" flipV="false" rot="0">
            <a:off x="16107697" y="1028700"/>
            <a:ext cx="1151603" cy="1151603"/>
          </a:xfrm>
          <a:custGeom>
            <a:avLst/>
            <a:gdLst/>
            <a:ahLst/>
            <a:cxnLst/>
            <a:rect r="r" b="b" t="t" l="l"/>
            <a:pathLst>
              <a:path h="1151603" w="1151603">
                <a:moveTo>
                  <a:pt x="0" y="0"/>
                </a:moveTo>
                <a:lnTo>
                  <a:pt x="1151603" y="0"/>
                </a:lnTo>
                <a:lnTo>
                  <a:pt x="1151603" y="1151603"/>
                </a:lnTo>
                <a:lnTo>
                  <a:pt x="0" y="115160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6" id="6"/>
          <p:cNvGrpSpPr/>
          <p:nvPr/>
        </p:nvGrpSpPr>
        <p:grpSpPr>
          <a:xfrm rot="0">
            <a:off x="12803505" y="4802505"/>
            <a:ext cx="4455795" cy="4455795"/>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39962" y="0"/>
                  </a:moveTo>
                  <a:lnTo>
                    <a:pt x="772838" y="0"/>
                  </a:lnTo>
                  <a:cubicBezTo>
                    <a:pt x="783436" y="0"/>
                    <a:pt x="793601" y="4210"/>
                    <a:pt x="801095" y="11705"/>
                  </a:cubicBezTo>
                  <a:cubicBezTo>
                    <a:pt x="808590" y="19199"/>
                    <a:pt x="812800" y="29364"/>
                    <a:pt x="812800" y="39962"/>
                  </a:cubicBezTo>
                  <a:lnTo>
                    <a:pt x="812800" y="772838"/>
                  </a:lnTo>
                  <a:cubicBezTo>
                    <a:pt x="812800" y="783436"/>
                    <a:pt x="808590" y="793601"/>
                    <a:pt x="801095" y="801095"/>
                  </a:cubicBezTo>
                  <a:cubicBezTo>
                    <a:pt x="793601" y="808590"/>
                    <a:pt x="783436" y="812800"/>
                    <a:pt x="772838" y="812800"/>
                  </a:cubicBezTo>
                  <a:lnTo>
                    <a:pt x="39962" y="812800"/>
                  </a:lnTo>
                  <a:cubicBezTo>
                    <a:pt x="29364" y="812800"/>
                    <a:pt x="19199" y="808590"/>
                    <a:pt x="11705" y="801095"/>
                  </a:cubicBezTo>
                  <a:cubicBezTo>
                    <a:pt x="4210" y="793601"/>
                    <a:pt x="0" y="783436"/>
                    <a:pt x="0" y="772838"/>
                  </a:cubicBezTo>
                  <a:lnTo>
                    <a:pt x="0" y="39962"/>
                  </a:lnTo>
                  <a:cubicBezTo>
                    <a:pt x="0" y="29364"/>
                    <a:pt x="4210" y="19199"/>
                    <a:pt x="11705" y="11705"/>
                  </a:cubicBezTo>
                  <a:cubicBezTo>
                    <a:pt x="19199" y="4210"/>
                    <a:pt x="29364" y="0"/>
                    <a:pt x="39962" y="0"/>
                  </a:cubicBezTo>
                  <a:close/>
                </a:path>
              </a:pathLst>
            </a:custGeom>
            <a:solidFill>
              <a:srgbClr val="000000">
                <a:alpha val="0"/>
              </a:srgbClr>
            </a:solidFill>
            <a:ln w="12700">
              <a:solidFill>
                <a:srgbClr val="000000"/>
              </a:solidFill>
            </a:ln>
          </p:spPr>
        </p:sp>
      </p:grpSp>
      <p:sp>
        <p:nvSpPr>
          <p:cNvPr name="Freeform 8" id="8"/>
          <p:cNvSpPr/>
          <p:nvPr/>
        </p:nvSpPr>
        <p:spPr>
          <a:xfrm flipH="false" flipV="false" rot="0">
            <a:off x="15803315" y="7851606"/>
            <a:ext cx="2057400" cy="2057400"/>
          </a:xfrm>
          <a:custGeom>
            <a:avLst/>
            <a:gdLst/>
            <a:ahLst/>
            <a:cxnLst/>
            <a:rect r="r" b="b" t="t" l="l"/>
            <a:pathLst>
              <a:path h="2057400" w="2057400">
                <a:moveTo>
                  <a:pt x="0" y="0"/>
                </a:moveTo>
                <a:lnTo>
                  <a:pt x="2057400" y="0"/>
                </a:lnTo>
                <a:lnTo>
                  <a:pt x="2057400" y="2057400"/>
                </a:lnTo>
                <a:lnTo>
                  <a:pt x="0" y="20574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false" rot="0">
            <a:off x="16256213" y="8304504"/>
            <a:ext cx="1151603" cy="1151603"/>
          </a:xfrm>
          <a:custGeom>
            <a:avLst/>
            <a:gdLst/>
            <a:ahLst/>
            <a:cxnLst/>
            <a:rect r="r" b="b" t="t" l="l"/>
            <a:pathLst>
              <a:path h="1151603" w="1151603">
                <a:moveTo>
                  <a:pt x="0" y="0"/>
                </a:moveTo>
                <a:lnTo>
                  <a:pt x="1151603" y="0"/>
                </a:lnTo>
                <a:lnTo>
                  <a:pt x="1151603" y="1151603"/>
                </a:lnTo>
                <a:lnTo>
                  <a:pt x="0" y="115160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DAGdduDEo1Y</dc:identifier>
  <dcterms:modified xsi:type="dcterms:W3CDTF">2011-08-01T06:04:30Z</dcterms:modified>
  <cp:revision>1</cp:revision>
  <dc:title>Unified Reward System</dc:title>
</cp:coreProperties>
</file>