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366EFC-D25F-4F9A-9558-0BCACE28BF19}">
  <a:tblStyle styleId="{06366EFC-D25F-4F9A-9558-0BCACE28BF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373610da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373610da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373610da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373610da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373610da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373610da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373610da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373610da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373610da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373610da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373610da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373610da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373610da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373610da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373610da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373610da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373610da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373610da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373610da5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373610da5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373610da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373610d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373610da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373610da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73610da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373610da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373610da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373610da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73610da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373610da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73610da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373610da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73610da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73610da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73610da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73610da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373610da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373610da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ur.archlinux.or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ur.archlinux.org/packages/visual-studio-code-bi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iki.archlinux.org/title/PKGBUIL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iki.archlinux.org/title/Creating_packag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iki.archlinux.org/title/AUR_submission_guidelines" TargetMode="External"/><Relationship Id="rId4" Type="http://schemas.openxmlformats.org/officeDocument/2006/relationships/hyperlink" Target="https://wiki.archlinux.org/title/VCS_package_guidelines" TargetMode="External"/><Relationship Id="rId5" Type="http://schemas.openxmlformats.org/officeDocument/2006/relationships/hyperlink" Target="https://wiki.archlinux.org/title/Namca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ur.archlinux.org/packages/visual-studio-code-bin" TargetMode="External"/><Relationship Id="rId4" Type="http://schemas.openxmlformats.org/officeDocument/2006/relationships/hyperlink" Target="https://github.com/Cooldude069/Myga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wiki.archlinux.org/title/VCS_package_guidelines" TargetMode="External"/><Relationship Id="rId10" Type="http://schemas.openxmlformats.org/officeDocument/2006/relationships/hyperlink" Target="https://wiki.archlinux.org/title/PKGBUILD" TargetMode="External"/><Relationship Id="rId13" Type="http://schemas.openxmlformats.org/officeDocument/2006/relationships/hyperlink" Target="https://linuxconfig.org/comparison-of-major-linux-package-management-systems" TargetMode="External"/><Relationship Id="rId12" Type="http://schemas.openxmlformats.org/officeDocument/2006/relationships/hyperlink" Target="https://man.archlinux.org/man/core/pacman/pacman.conf.5.e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Package_manager" TargetMode="External"/><Relationship Id="rId4" Type="http://schemas.openxmlformats.org/officeDocument/2006/relationships/hyperlink" Target="https://en.wikipedia.org/wiki/List_of_software_package_management_systems#Linux" TargetMode="External"/><Relationship Id="rId9" Type="http://schemas.openxmlformats.org/officeDocument/2006/relationships/hyperlink" Target="https://wiki.archlinux.org/title/Creating_packages" TargetMode="External"/><Relationship Id="rId15" Type="http://schemas.openxmlformats.org/officeDocument/2006/relationships/hyperlink" Target="https://computingforgeeks.com/install-and-manage-flatpak-applications-on-linux/" TargetMode="External"/><Relationship Id="rId14" Type="http://schemas.openxmlformats.org/officeDocument/2006/relationships/hyperlink" Target="https://www.linuxfordevices.com/tutorials/centos/dnf-command" TargetMode="External"/><Relationship Id="rId17" Type="http://schemas.openxmlformats.org/officeDocument/2006/relationships/hyperlink" Target="https://access.redhat.com/articles/yum-cheat-sheet" TargetMode="External"/><Relationship Id="rId16" Type="http://schemas.openxmlformats.org/officeDocument/2006/relationships/hyperlink" Target="https://docs.flatpak.org/en/latest/flatpak-command-reference.html#flatpak-update" TargetMode="External"/><Relationship Id="rId5" Type="http://schemas.openxmlformats.org/officeDocument/2006/relationships/hyperlink" Target="https://wiki.archlinux.org/title/pacman" TargetMode="External"/><Relationship Id="rId6" Type="http://schemas.openxmlformats.org/officeDocument/2006/relationships/hyperlink" Target="https://wiki.archlinux.org/title/Official_repositories" TargetMode="External"/><Relationship Id="rId18" Type="http://schemas.openxmlformats.org/officeDocument/2006/relationships/hyperlink" Target="https://www.omgubuntu.co.uk/2016/12/simple-guide-snapd-commands" TargetMode="External"/><Relationship Id="rId7" Type="http://schemas.openxmlformats.org/officeDocument/2006/relationships/hyperlink" Target="https://wiki.archlinux.org/title/Arch_User_Repository" TargetMode="External"/><Relationship Id="rId8" Type="http://schemas.openxmlformats.org/officeDocument/2006/relationships/hyperlink" Target="https://wiki.archlinux.org/title/Arch_Build_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9500" y="1578400"/>
            <a:ext cx="521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by Harsh Khandeparkar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Examples</a:t>
            </a:r>
            <a:endParaRPr/>
          </a:p>
        </p:txBody>
      </p:sp>
      <p:graphicFrame>
        <p:nvGraphicFramePr>
          <p:cNvPr id="192" name="Google Shape;192;p22"/>
          <p:cNvGraphicFramePr/>
          <p:nvPr/>
        </p:nvGraphicFramePr>
        <p:xfrm>
          <a:off x="153050" y="16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{06366EFC-D25F-4F9A-9558-0BCACE28BF19}</a:tableStyleId>
              </a:tblPr>
              <a:tblGrid>
                <a:gridCol w="1129950"/>
                <a:gridCol w="1129950"/>
                <a:gridCol w="1129950"/>
                <a:gridCol w="1176200"/>
                <a:gridCol w="1301750"/>
                <a:gridCol w="1341350"/>
                <a:gridCol w="1599050"/>
              </a:tblGrid>
              <a:tr h="63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Command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apt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dnf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yum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pacman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flatpak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snap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3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Installing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apt install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nf install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 install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acman -S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latpak install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nap install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3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Searching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pt search [query]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nf search [query]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yum search [query]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acman -Ss [query]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flatpak search [query]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nap find [query]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3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Upgrading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pt upgrade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dnf upgrade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yum update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pacman -Syu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flatpak update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snap refresh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3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Removing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apt remove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dnf remove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yum remove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pacman -R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flatpak uninstall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CC0000"/>
                          </a:solidFill>
                          <a:highlight>
                            <a:srgbClr val="131313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snap remove [name]</a:t>
                      </a:r>
                      <a:endParaRPr sz="1200">
                        <a:solidFill>
                          <a:srgbClr val="CC0000"/>
                        </a:solidFill>
                        <a:highlight>
                          <a:srgbClr val="131313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(stands for </a:t>
            </a:r>
            <a:r>
              <a:rPr i="1" lang="en"/>
              <a:t>pac</a:t>
            </a:r>
            <a:r>
              <a:rPr lang="en"/>
              <a:t>kage </a:t>
            </a:r>
            <a:r>
              <a:rPr i="1" lang="en"/>
              <a:t>man</a:t>
            </a:r>
            <a:r>
              <a:rPr lang="en"/>
              <a:t>ager) is a core component  of Arch Linux. It uses a simple binary packaging format with </a:t>
            </a:r>
            <a:r>
              <a:rPr i="1" lang="en"/>
              <a:t>zstd </a:t>
            </a:r>
            <a:r>
              <a:rPr lang="en"/>
              <a:t>compression.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Pacman can be configured by editing the </a:t>
            </a: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/etc/pacman.conf</a:t>
            </a:r>
            <a:r>
              <a:rPr lang="en">
                <a:solidFill>
                  <a:srgbClr val="FF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/>
              <a:t>file. Options such as number of parallel downloads, terminal colors, etc. can be configured.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Repositories </a:t>
            </a:r>
            <a:r>
              <a:rPr lang="en"/>
              <a:t>are </a:t>
            </a:r>
            <a:r>
              <a:rPr lang="en"/>
              <a:t>collections of packages which are stored on one or more server called “mirrors”. Pacman syncs the local repository database with a mirror on running the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pacman -Sy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list of mirrors used by pacman is defined in </a:t>
            </a: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/etc/pacman.d/mirrorlist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5284000" y="4738450"/>
            <a:ext cx="38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Further Reading: </a:t>
            </a:r>
            <a:r>
              <a:rPr lang="en" sz="1200">
                <a:solidFill>
                  <a:srgbClr val="FF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pacman.conf(5)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(man page)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Repositories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main official repositories: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/>
              <a:t>: Contains essential packages such as those required for booting and configuring Arch linux, and their dependencies.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extra</a:t>
            </a:r>
            <a:r>
              <a:rPr lang="en"/>
              <a:t>:  Contains non-essential but widely used packages such as display drivers, window managers, and other applications.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community</a:t>
            </a:r>
            <a:r>
              <a:rPr lang="en"/>
              <a:t>: Contains packages that have been adopted by “Trusted Users” from the Arch User Repository (AUR). These packages may be eventually moved to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core</a:t>
            </a:r>
            <a:r>
              <a:rPr lang="en"/>
              <a:t> or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extra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Arch User Repository (AUR) is a community-driven repository but instead of containing built packages, AUR contains PKGBDUILDs only. Any user may contribute to the AUR.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5265725" y="4776825"/>
            <a:ext cx="387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AUR Web Interface: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https://aur.archlinux.org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Maintainer Perspective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Package for Pacman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pacman </a:t>
            </a:r>
            <a:r>
              <a:rPr lang="en"/>
              <a:t>package also includes tools for building and distributing packages.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PKGBUILD</a:t>
            </a:r>
            <a:r>
              <a:rPr lang="en"/>
              <a:t> file, created by the maintainer of the package, contains all the information necessary to </a:t>
            </a:r>
            <a:r>
              <a:rPr i="1" lang="en"/>
              <a:t>create </a:t>
            </a:r>
            <a:r>
              <a:rPr lang="en"/>
              <a:t>a package that can later be distributed.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script </a:t>
            </a: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makepkg</a:t>
            </a:r>
            <a:r>
              <a:rPr lang="en"/>
              <a:t> is used to build a package from a given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PKGBUILD</a:t>
            </a:r>
            <a:r>
              <a:rPr lang="en"/>
              <a:t> file. While the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</a:rPr>
              <a:t>PKGBUILD</a:t>
            </a:r>
            <a:r>
              <a:rPr lang="en"/>
              <a:t> file might build the package from source code, the output package contains distributable binary/executable files.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5504100" y="4774200"/>
            <a:ext cx="363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Sample AUR Package: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visual-studio-code-bin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PKGBUILD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PKGBUILD</a:t>
            </a:r>
            <a:r>
              <a:rPr lang="en"/>
              <a:t> file is a BASH script containing </a:t>
            </a:r>
            <a:r>
              <a:rPr lang="en"/>
              <a:t>certain</a:t>
            </a:r>
            <a:r>
              <a:rPr lang="en"/>
              <a:t> variables and functions based on which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makepkg</a:t>
            </a:r>
            <a:r>
              <a:rPr lang="en"/>
              <a:t> does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Checks if dependencies required by the package are installed.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Retrieves the source file(s) from the specified source(s).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Unpacks and builds the distributable files. eg: Compiles source code into binary executables.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Generates the package file. This file can be installed with the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pacman -U</a:t>
            </a:r>
            <a:r>
              <a:rPr lang="en"/>
              <a:t> command.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6023150" y="4738450"/>
            <a:ext cx="31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 page: </a:t>
            </a:r>
            <a:r>
              <a:rPr lang="en">
                <a:solidFill>
                  <a:srgbClr val="FF0000"/>
                </a:solidFill>
                <a:highlight>
                  <a:srgbClr val="131313"/>
                </a:highlight>
                <a:latin typeface="Lato"/>
                <a:ea typeface="Lato"/>
                <a:cs typeface="Lato"/>
                <a:sym typeface="Lato"/>
              </a:rPr>
              <a:t>makepkg(8)</a:t>
            </a:r>
            <a:endParaRPr sz="1200">
              <a:solidFill>
                <a:srgbClr val="FF0000"/>
              </a:solidFill>
              <a:highlight>
                <a:srgbClr val="131313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PKGBUILD Variables </a:t>
            </a:r>
            <a:r>
              <a:rPr lang="en" sz="1600"/>
              <a:t>(* = mandatory)</a:t>
            </a:r>
            <a:endParaRPr sz="500"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pkgname</a:t>
            </a:r>
            <a:r>
              <a:rPr lang="en" sz="1000"/>
              <a:t>*: Name of the package.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pkgdesc</a:t>
            </a:r>
            <a:r>
              <a:rPr lang="en" sz="1000"/>
              <a:t>: Description.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pkgver</a:t>
            </a:r>
            <a:r>
              <a:rPr lang="en" sz="1000"/>
              <a:t>*: Version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pkgrel</a:t>
            </a:r>
            <a:r>
              <a:rPr lang="en" sz="1000"/>
              <a:t>*: Release number. Differentiates between two builds of the same version of the software.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arch</a:t>
            </a:r>
            <a:r>
              <a:rPr lang="en" sz="1000"/>
              <a:t>*: Architectures on which the packages is intended to build and work. eg: </a:t>
            </a: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x86_64</a:t>
            </a:r>
            <a:r>
              <a:rPr lang="en" sz="1000"/>
              <a:t> (official supported by Arch), </a:t>
            </a: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arm</a:t>
            </a:r>
            <a:r>
              <a:rPr lang="en" sz="1000"/>
              <a:t> etc.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license</a:t>
            </a:r>
            <a:r>
              <a:rPr lang="en" sz="1000"/>
              <a:t>: Not mandatory but recommended to include with packages distributed publicly.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url</a:t>
            </a:r>
            <a:r>
              <a:rPr lang="en" sz="1000"/>
              <a:t>: Link to the original software website/source code.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depends</a:t>
            </a:r>
            <a:r>
              <a:rPr lang="en" sz="1000"/>
              <a:t>: Dependencies of the package.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makedepends</a:t>
            </a:r>
            <a:r>
              <a:rPr lang="en" sz="1000"/>
              <a:t>: Dependencies only required to make (build) the package.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source</a:t>
            </a:r>
            <a:r>
              <a:rPr lang="en" sz="1000"/>
              <a:t>: List of files needed to build the package. Can be a URL to a file or a git repository. </a:t>
            </a: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makepkg</a:t>
            </a:r>
            <a:r>
              <a:rPr lang="en" sz="1000"/>
              <a:t> won't proceed if some of the files were not retrieved successfully.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sha256sums</a:t>
            </a:r>
            <a:r>
              <a:rPr lang="en" sz="1000"/>
              <a:t> or </a:t>
            </a: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sha384sums</a:t>
            </a:r>
            <a:r>
              <a:rPr lang="en" sz="1000"/>
              <a:t> or </a:t>
            </a:r>
            <a:r>
              <a:rPr lang="en" sz="1000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sha512sums</a:t>
            </a:r>
            <a:r>
              <a:rPr lang="en" sz="1000"/>
              <a:t>: Array of SHA checksums corresponding to the sources for integrity checks.</a:t>
            </a:r>
            <a:endParaRPr sz="1000"/>
          </a:p>
        </p:txBody>
      </p:sp>
      <p:sp>
        <p:nvSpPr>
          <p:cNvPr id="232" name="Google Shape;232;p28"/>
          <p:cNvSpPr txBox="1"/>
          <p:nvPr/>
        </p:nvSpPr>
        <p:spPr>
          <a:xfrm>
            <a:off x="4007400" y="4774200"/>
            <a:ext cx="513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variables: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https://wiki.archlinux.org/title/PKGBUILD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PKGBUILD Functions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prepare()</a:t>
            </a:r>
            <a:r>
              <a:rPr lang="en"/>
              <a:t>: Used to prepare the source files for building. Tasks such as extracting archives can be done in this function. (tarball and zip sources are automatically extracted)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build()</a:t>
            </a:r>
            <a:r>
              <a:rPr lang="en"/>
              <a:t>: Used to build the final files which will be installed. eg: Compiling source code into executable binaries.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package()</a:t>
            </a:r>
            <a:r>
              <a:rPr lang="en"/>
              <a:t>: Used to put the compiled files into the package directory from where </a:t>
            </a:r>
            <a:r>
              <a:rPr lang="en">
                <a:solidFill>
                  <a:srgbClr val="CC0000"/>
                </a:solidFill>
                <a:highlight>
                  <a:srgbClr val="131313"/>
                </a:highlight>
                <a:latin typeface="Montserrat"/>
                <a:ea typeface="Montserrat"/>
                <a:cs typeface="Montserrat"/>
                <a:sym typeface="Montserrat"/>
              </a:rPr>
              <a:t>makepkg</a:t>
            </a:r>
            <a:r>
              <a:rPr lang="en"/>
              <a:t> creates the package.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4349400" y="4774200"/>
            <a:ext cx="47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Functions: </a:t>
            </a:r>
            <a:r>
              <a:rPr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https://wiki.archlinux.org/title/Creating_packages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Reading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Publishing packages to AUR: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https://wiki.archlinux.org/title/AUR_submission_guidelines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Additional guidelines for VCS packages: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https://wiki.archlinux.org/title/VCS_package_guidelines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CC0000"/>
                </a:solidFill>
                <a:highlight>
                  <a:srgbClr val="131313"/>
                </a:highlight>
              </a:rPr>
              <a:t>namcap</a:t>
            </a:r>
            <a:r>
              <a:rPr lang="en" sz="1200"/>
              <a:t> (used for testing packages):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https://wiki.archlinux.org/title/Namcap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Visual Studio Code (Sample AUR package):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https://aur.archlinux.org/packages/visual-studio-code-bin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Mygame (Sample code used for making a PKGBUILD):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https://github.com/Cooldude069/Mygame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Google Slides Template: “Focus”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Perspectives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Harold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297500" y="1561675"/>
            <a:ext cx="3274500" cy="2917200"/>
          </a:xfrm>
          <a:prstGeom prst="rect">
            <a:avLst/>
          </a:prstGeom>
          <a:solidFill>
            <a:srgbClr val="13131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Package Consumer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Search, Install, Remove packages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061925" y="1559225"/>
            <a:ext cx="3274500" cy="2911200"/>
          </a:xfrm>
          <a:prstGeom prst="rect">
            <a:avLst/>
          </a:prstGeom>
          <a:solidFill>
            <a:srgbClr val="13131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Package Maintainer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and Distribute packages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(for pacman)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https://en.wikipedia.org/wiki/Package_manager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https://en.wikipedia.org/wiki/List_of_software_package_management_systems#Linux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https://wiki.archlinux.org/title/pacman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https://wiki.archlinux.org/title/Official_repositories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https://wiki.archlinux.org/title/Arch_User_Repository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https://wiki.archlinux.org/title/Arch_Build_System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https://wiki.archlinux.org/title/Creating_packages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https://wiki.archlinux.org/title/PKGBUILD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https://wiki.archlinux.org/title/VCS_package_guidelines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https://man.archlinux.org/man/core/pacman/pacman.conf.5.en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https://linuxconfig.org/comparison-of-major-linux-package-management-systems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https://www.linuxfordevices.com/tutorials/centos/dnf-command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https://computingforgeeks.com/install-and-manage-flatpak-applications-on-linux/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6"/>
              </a:rPr>
              <a:t>https://docs.flatpak.org/en/latest/flatpak-command-reference.html#flatpak-update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7"/>
              </a:rPr>
              <a:t>https://access.redhat.com/articles/yum-cheat-sheet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8"/>
              </a:rPr>
              <a:t>https://www.omgubuntu.co.uk/2016/12/simple-guide-snapd-commands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a package manager?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Wikipedia Definition: A </a:t>
            </a:r>
            <a:r>
              <a:rPr i="1" lang="en"/>
              <a:t>package manager</a:t>
            </a:r>
            <a:r>
              <a:rPr lang="en"/>
              <a:t> or </a:t>
            </a:r>
            <a:r>
              <a:rPr i="1" lang="en"/>
              <a:t>package-management system</a:t>
            </a:r>
            <a:r>
              <a:rPr lang="en"/>
              <a:t> is a collection of software tools that </a:t>
            </a:r>
            <a:r>
              <a:rPr lang="en">
                <a:solidFill>
                  <a:srgbClr val="4A86E8"/>
                </a:solidFill>
              </a:rPr>
              <a:t>automates</a:t>
            </a:r>
            <a:r>
              <a:rPr lang="en"/>
              <a:t> the process of </a:t>
            </a:r>
            <a:r>
              <a:rPr lang="en">
                <a:solidFill>
                  <a:srgbClr val="4A86E8"/>
                </a:solidFill>
              </a:rPr>
              <a:t>installing, upgrading, configuring, and removing</a:t>
            </a:r>
            <a:r>
              <a:rPr lang="en"/>
              <a:t> computer programs [packages] for a computer in a consistent manner.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Package?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package format is a type of </a:t>
            </a:r>
            <a:r>
              <a:rPr lang="en">
                <a:solidFill>
                  <a:srgbClr val="4A86E8"/>
                </a:solidFill>
              </a:rPr>
              <a:t>distributable archive</a:t>
            </a:r>
            <a:r>
              <a:rPr lang="en"/>
              <a:t> containing </a:t>
            </a:r>
            <a:r>
              <a:rPr lang="en">
                <a:solidFill>
                  <a:srgbClr val="4A86E8"/>
                </a:solidFill>
              </a:rPr>
              <a:t>software, tools or other assets and additional metadata needed.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Typically contains a manifest file (which contains metadata about the package) and executable files, source code, or any other files which will be installed on the computer.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2089175" y="1307850"/>
            <a:ext cx="4795200" cy="2534400"/>
          </a:xfrm>
          <a:prstGeom prst="rect">
            <a:avLst/>
          </a:prstGeom>
          <a:solidFill>
            <a:srgbClr val="13131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364050" y="1643225"/>
            <a:ext cx="1594500" cy="1851000"/>
          </a:xfrm>
          <a:prstGeom prst="rect">
            <a:avLst/>
          </a:prstGeom>
          <a:solidFill>
            <a:srgbClr val="31313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MANIFEST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Version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etc.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184450" y="1643225"/>
            <a:ext cx="2425200" cy="1851000"/>
          </a:xfrm>
          <a:prstGeom prst="roundRect">
            <a:avLst>
              <a:gd fmla="val 16667" name="adj"/>
            </a:avLst>
          </a:prstGeom>
          <a:solidFill>
            <a:srgbClr val="31313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INSTALLATION FILES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Binary Files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Icons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Documentation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Desktop 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etc.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Consumer Perspective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Searching Packages:</a:t>
            </a:r>
            <a:r>
              <a:rPr lang="en" sz="1100"/>
              <a:t> Package managers store a local database of packages. This information can be searched using commands or through a graphical interface.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/>
              <a:t>Installing Packages: </a:t>
            </a:r>
            <a:r>
              <a:rPr lang="en" sz="1100"/>
              <a:t>A package or a list of packages from the local database can be installed with a simple command or using a graphical interface.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/>
              <a:t>Upgrading: </a:t>
            </a:r>
            <a:r>
              <a:rPr lang="en" sz="1100"/>
              <a:t>All the installed </a:t>
            </a:r>
            <a:r>
              <a:rPr lang="en" sz="1100"/>
              <a:t>packages</a:t>
            </a:r>
            <a:r>
              <a:rPr lang="en" sz="1100"/>
              <a:t> or a list of packages can be upgraded using a single command.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en" sz="1100"/>
              <a:t>Removing: </a:t>
            </a:r>
            <a:r>
              <a:rPr lang="en" sz="1100"/>
              <a:t>Installed packages can also be </a:t>
            </a:r>
            <a:r>
              <a:rPr lang="en" sz="1100"/>
              <a:t>removed.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package managers</a:t>
            </a:r>
            <a:endParaRPr/>
          </a:p>
        </p:txBody>
      </p:sp>
      <p:graphicFrame>
        <p:nvGraphicFramePr>
          <p:cNvPr id="180" name="Google Shape;180;p20"/>
          <p:cNvGraphicFramePr/>
          <p:nvPr/>
        </p:nvGraphicFramePr>
        <p:xfrm>
          <a:off x="1197450" y="147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{06366EFC-D25F-4F9A-9558-0BCACE28BF19}</a:tableStyleId>
              </a:tblPr>
              <a:tblGrid>
                <a:gridCol w="2413000"/>
                <a:gridCol w="3701325"/>
                <a:gridCol w="112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Package Manager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Distro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Packaging Format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apt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Debian and Debian Based eg: Ubuntu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.deb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dnf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Fedora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.rpm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yum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Red Hat Enterprise Linux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.rpm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pacman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Arch Linux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.tar.zst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flatpak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Cross-platform (Installed OOTB on Pop!_OS, Linux Mint, Elementary OS)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.flatpak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snap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Cross-platform (Installed OOTB on Ubuntu)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.snap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differences between package managers are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packaging format.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CLI/GUI interfaces.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 list of packages available in the repositories.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