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Times New Roman" charset="1" panose="02030502070405020303"/>
      <p:regular r:id="rId22"/>
    </p:embeddedFont>
    <p:embeddedFont>
      <p:font typeface="Times New Roman Bold" charset="1" panose="02030802070405020303"/>
      <p:regular r:id="rId23"/>
    </p:embeddedFont>
    <p:embeddedFont>
      <p:font typeface="TT Rounds Condensed" charset="1" panose="020005060300000200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harshkhatter/PCS26-18" TargetMode="External" Type="http://schemas.openxmlformats.org/officeDocument/2006/relationships/hyperlink"/><Relationship Id="rId3"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researchgate.net/publication/221204875_An_evaluation_of_Secure_Real-Time_Transport_Protocol_SRTP_performance_for_VoIP" TargetMode="External" Type="http://schemas.openxmlformats.org/officeDocument/2006/relationships/hyperlink"/><Relationship Id="rId11" Target="https://www.researchgate.net/publication/221204875_An_evaluation_of_Secure_Real-Time_Transport_Protocol_SRTP_performance_for_VoIP" TargetMode="External" Type="http://schemas.openxmlformats.org/officeDocument/2006/relationships/hyperlink"/><Relationship Id="rId12" Target="https://www.researchgate.net/publication/228760699_Investigation_of_VoIP_Quality_of_Service_using_SRTP_Protocol" TargetMode="External" Type="http://schemas.openxmlformats.org/officeDocument/2006/relationships/hyperlink"/><Relationship Id="rId13" Target="https://ieeexplore.ieee.org/document/5656775" TargetMode="External" Type="http://schemas.openxmlformats.org/officeDocument/2006/relationships/hyperlink"/><Relationship Id="rId14" Target="https://ieeexplore.ieee.org/document/6970739?denied=" TargetMode="External" Type="http://schemas.openxmlformats.org/officeDocument/2006/relationships/hyperlink"/><Relationship Id="rId15" Target="https://www.e3s-conferences.org/articles/e3sconf/abs/2023/26/e3sconf_uesf2023_07017/e3sconf_uesf2023_07017.html" TargetMode="External" Type="http://schemas.openxmlformats.org/officeDocument/2006/relationships/hyperlink"/><Relationship Id="rId16" Target="https://upcommons.upc.edu/handle/2099.1/5334" TargetMode="External" Type="http://schemas.openxmlformats.org/officeDocument/2006/relationships/hyperlink"/><Relationship Id="rId17" Target="https://ieeexplore.ieee.org/document/8457919/authors#authors" TargetMode="External" Type="http://schemas.openxmlformats.org/officeDocument/2006/relationships/hyperlink"/><Relationship Id="rId18" Target="https://pubmed.ncbi.nlm.nih.gov/35890780/" TargetMode="External" Type="http://schemas.openxmlformats.org/officeDocument/2006/relationships/hyperlink"/><Relationship Id="rId2" Target="../media/image1.jpeg" Type="http://schemas.openxmlformats.org/officeDocument/2006/relationships/image"/><Relationship Id="rId3" Target="https://github.com/livepeer/wiki/blob/master/WHITEPAPER.md" TargetMode="External" Type="http://schemas.openxmlformats.org/officeDocument/2006/relationships/hyperlink"/><Relationship Id="rId4" Target="https://steemit.com/steemq/@furion/steemq-a-decentralized-video-platform-for-steem" TargetMode="External" Type="http://schemas.openxmlformats.org/officeDocument/2006/relationships/hyperlink"/><Relationship Id="rId5" Target="https://www.spiedigitallibrary.org/conference-proceedings-of-spie/10206/1/Data-provenance-assurance-in-the-cloud-using-blockchain/10.1117/12.2266994.short#_=_" TargetMode="External" Type="http://schemas.openxmlformats.org/officeDocument/2006/relationships/hyperlink"/><Relationship Id="rId6" Target="https://www.researchgate.net/publication/327034734_Blockchain-Based_Decentralized_Access_Control_for_IPFS" TargetMode="External" Type="http://schemas.openxmlformats.org/officeDocument/2006/relationships/hyperlink"/><Relationship Id="rId7" Target="https://myjms.mohe.gov.my/index.php/dismath/article/view/13703" TargetMode="External" Type="http://schemas.openxmlformats.org/officeDocument/2006/relationships/hyperlink"/><Relationship Id="rId8" Target="https://www.researchgate.net/publication/221204875_An_evaluation_of_Secure_Real-Time_Transport_Protocol_SRTP_performance_for_VoIP" TargetMode="External" Type="http://schemas.openxmlformats.org/officeDocument/2006/relationships/hyperlink"/><Relationship Id="rId9" Target="https://www.researchgate.net/publication/221204875_An_evaluation_of_Secure_Real-Time_Transport_Protocol_SRTP_performance_for_VoIP"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jpe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407022" y="6273358"/>
            <a:ext cx="11473957" cy="3830286"/>
          </a:xfrm>
          <a:prstGeom prst="rect">
            <a:avLst/>
          </a:prstGeom>
        </p:spPr>
        <p:txBody>
          <a:bodyPr anchor="t" rtlCol="false" tIns="0" lIns="0" bIns="0" rIns="0">
            <a:spAutoFit/>
          </a:bodyPr>
          <a:lstStyle/>
          <a:p>
            <a:pPr algn="just">
              <a:lnSpc>
                <a:spcPts val="2734"/>
              </a:lnSpc>
            </a:pPr>
            <a:r>
              <a:rPr lang="en-US" sz="2813" spc="25">
                <a:solidFill>
                  <a:srgbClr val="000000"/>
                </a:solidFill>
                <a:latin typeface="Times New Roman"/>
                <a:ea typeface="Times New Roman"/>
                <a:cs typeface="Times New Roman"/>
                <a:sym typeface="Times New Roman"/>
              </a:rPr>
              <a:t>Guide: Dr. Harsh Khatter , Associate Professor , CS Department</a:t>
            </a:r>
          </a:p>
          <a:p>
            <a:pPr algn="just">
              <a:lnSpc>
                <a:spcPts val="2734"/>
              </a:lnSpc>
            </a:pPr>
          </a:p>
          <a:p>
            <a:pPr algn="just">
              <a:lnSpc>
                <a:spcPts val="2734"/>
              </a:lnSpc>
            </a:pPr>
            <a:r>
              <a:rPr lang="en-US" sz="2813" spc="25">
                <a:solidFill>
                  <a:srgbClr val="000000"/>
                </a:solidFill>
                <a:latin typeface="Times New Roman"/>
                <a:ea typeface="Times New Roman"/>
                <a:cs typeface="Times New Roman"/>
                <a:sym typeface="Times New Roman"/>
              </a:rPr>
              <a:t>Project Members :</a:t>
            </a:r>
          </a:p>
          <a:p>
            <a:pPr algn="just">
              <a:lnSpc>
                <a:spcPts val="2734"/>
              </a:lnSpc>
            </a:pPr>
          </a:p>
          <a:p>
            <a:pPr algn="just">
              <a:lnSpc>
                <a:spcPts val="2307"/>
              </a:lnSpc>
            </a:pPr>
            <a:r>
              <a:rPr lang="en-US" sz="2813" spc="25">
                <a:solidFill>
                  <a:srgbClr val="000000"/>
                </a:solidFill>
                <a:latin typeface="Times New Roman"/>
                <a:ea typeface="Times New Roman"/>
                <a:cs typeface="Times New Roman"/>
                <a:sym typeface="Times New Roman"/>
              </a:rPr>
              <a:t>1.Kishan Agrawal 2200290120089 5B</a:t>
            </a:r>
          </a:p>
          <a:p>
            <a:pPr algn="just">
              <a:lnSpc>
                <a:spcPts val="2307"/>
              </a:lnSpc>
            </a:pPr>
          </a:p>
          <a:p>
            <a:pPr algn="just">
              <a:lnSpc>
                <a:spcPts val="2307"/>
              </a:lnSpc>
            </a:pPr>
            <a:r>
              <a:rPr lang="en-US" sz="2813" spc="25">
                <a:solidFill>
                  <a:srgbClr val="000000"/>
                </a:solidFill>
                <a:latin typeface="Times New Roman"/>
                <a:ea typeface="Times New Roman"/>
                <a:cs typeface="Times New Roman"/>
                <a:sym typeface="Times New Roman"/>
              </a:rPr>
              <a:t>2.Rishika Agarwal 2200290120135 5C</a:t>
            </a:r>
          </a:p>
          <a:p>
            <a:pPr algn="just">
              <a:lnSpc>
                <a:spcPts val="2307"/>
              </a:lnSpc>
            </a:pPr>
          </a:p>
          <a:p>
            <a:pPr algn="just">
              <a:lnSpc>
                <a:spcPts val="2307"/>
              </a:lnSpc>
            </a:pPr>
            <a:r>
              <a:rPr lang="en-US" sz="2813" spc="25">
                <a:solidFill>
                  <a:srgbClr val="000000"/>
                </a:solidFill>
                <a:latin typeface="Times New Roman"/>
                <a:ea typeface="Times New Roman"/>
                <a:cs typeface="Times New Roman"/>
                <a:sym typeface="Times New Roman"/>
              </a:rPr>
              <a:t>3. Shubham Singh 2200290120170 5C</a:t>
            </a:r>
          </a:p>
          <a:p>
            <a:pPr algn="just">
              <a:lnSpc>
                <a:spcPts val="2307"/>
              </a:lnSpc>
            </a:pPr>
          </a:p>
          <a:p>
            <a:pPr algn="just">
              <a:lnSpc>
                <a:spcPts val="2307"/>
              </a:lnSpc>
            </a:pPr>
            <a:r>
              <a:rPr lang="en-US" sz="2813" spc="26">
                <a:solidFill>
                  <a:srgbClr val="000000"/>
                </a:solidFill>
                <a:latin typeface="Times New Roman"/>
                <a:ea typeface="Times New Roman"/>
                <a:cs typeface="Times New Roman"/>
                <a:sym typeface="Times New Roman"/>
              </a:rPr>
              <a:t>4.Yashasvi Saxena 2200290120199 5C</a:t>
            </a:r>
          </a:p>
          <a:p>
            <a:pPr algn="just">
              <a:lnSpc>
                <a:spcPts val="2734"/>
              </a:lnSpc>
            </a:pPr>
          </a:p>
        </p:txBody>
      </p:sp>
      <p:sp>
        <p:nvSpPr>
          <p:cNvPr name="TextBox 3" id="3"/>
          <p:cNvSpPr txBox="true"/>
          <p:nvPr/>
        </p:nvSpPr>
        <p:spPr>
          <a:xfrm rot="0">
            <a:off x="13007340" y="9636919"/>
            <a:ext cx="3931920" cy="304800"/>
          </a:xfrm>
          <a:prstGeom prst="rect">
            <a:avLst/>
          </a:prstGeom>
        </p:spPr>
        <p:txBody>
          <a:bodyPr anchor="t" rtlCol="false" tIns="0" lIns="0" bIns="0" rIns="0">
            <a:spAutoFit/>
          </a:bodyPr>
          <a:lstStyle/>
          <a:p>
            <a:pPr algn="r">
              <a:lnSpc>
                <a:spcPts val="2160"/>
              </a:lnSpc>
            </a:pPr>
            <a:r>
              <a:rPr lang="en-US" sz="1800" spc="16">
                <a:solidFill>
                  <a:srgbClr val="898989"/>
                </a:solidFill>
                <a:latin typeface="Times New Roman"/>
                <a:ea typeface="Times New Roman"/>
                <a:cs typeface="Times New Roman"/>
                <a:sym typeface="Times New Roman"/>
              </a:rPr>
              <a:t>1</a:t>
            </a:r>
          </a:p>
        </p:txBody>
      </p:sp>
      <p:sp>
        <p:nvSpPr>
          <p:cNvPr name="Freeform 4" id="4"/>
          <p:cNvSpPr/>
          <p:nvPr/>
        </p:nvSpPr>
        <p:spPr>
          <a:xfrm flipH="false" flipV="false" rot="0">
            <a:off x="713793" y="606498"/>
            <a:ext cx="16669137" cy="1535312"/>
          </a:xfrm>
          <a:custGeom>
            <a:avLst/>
            <a:gdLst/>
            <a:ahLst/>
            <a:cxnLst/>
            <a:rect r="r" b="b" t="t" l="l"/>
            <a:pathLst>
              <a:path h="1535312" w="16669137">
                <a:moveTo>
                  <a:pt x="0" y="0"/>
                </a:moveTo>
                <a:lnTo>
                  <a:pt x="16669137" y="0"/>
                </a:lnTo>
                <a:lnTo>
                  <a:pt x="16669137" y="1535312"/>
                </a:lnTo>
                <a:lnTo>
                  <a:pt x="0" y="1535312"/>
                </a:lnTo>
                <a:lnTo>
                  <a:pt x="0" y="0"/>
                </a:lnTo>
                <a:close/>
              </a:path>
            </a:pathLst>
          </a:custGeom>
          <a:blipFill>
            <a:blip r:embed="rId2"/>
            <a:stretch>
              <a:fillRect l="0" t="-5512" r="0" b="-5512"/>
            </a:stretch>
          </a:blipFill>
        </p:spPr>
      </p:sp>
      <p:sp>
        <p:nvSpPr>
          <p:cNvPr name="TextBox 5" id="5"/>
          <p:cNvSpPr txBox="true"/>
          <p:nvPr/>
        </p:nvSpPr>
        <p:spPr>
          <a:xfrm rot="0">
            <a:off x="3141854" y="2530915"/>
            <a:ext cx="11348046" cy="754835"/>
          </a:xfrm>
          <a:prstGeom prst="rect">
            <a:avLst/>
          </a:prstGeom>
        </p:spPr>
        <p:txBody>
          <a:bodyPr anchor="t" rtlCol="false" tIns="0" lIns="0" bIns="0" rIns="0">
            <a:spAutoFit/>
          </a:bodyPr>
          <a:lstStyle/>
          <a:p>
            <a:pPr algn="ctr">
              <a:lnSpc>
                <a:spcPts val="5448"/>
              </a:lnSpc>
              <a:spcBef>
                <a:spcPct val="0"/>
              </a:spcBef>
            </a:pPr>
            <a:r>
              <a:rPr lang="en-US" b="true" sz="4243" spc="-25">
                <a:solidFill>
                  <a:srgbClr val="5E17EB"/>
                </a:solidFill>
                <a:latin typeface="Times New Roman Bold"/>
                <a:ea typeface="Times New Roman Bold"/>
                <a:cs typeface="Times New Roman Bold"/>
                <a:sym typeface="Times New Roman Bold"/>
              </a:rPr>
              <a:t>DEPARTMENT OF COMPUTER SCIENCE</a:t>
            </a:r>
          </a:p>
        </p:txBody>
      </p:sp>
      <p:sp>
        <p:nvSpPr>
          <p:cNvPr name="TextBox 6" id="6"/>
          <p:cNvSpPr txBox="true"/>
          <p:nvPr/>
        </p:nvSpPr>
        <p:spPr>
          <a:xfrm rot="0">
            <a:off x="2019867" y="4693831"/>
            <a:ext cx="13592019" cy="1638300"/>
          </a:xfrm>
          <a:prstGeom prst="rect">
            <a:avLst/>
          </a:prstGeom>
        </p:spPr>
        <p:txBody>
          <a:bodyPr anchor="t" rtlCol="false" tIns="0" lIns="0" bIns="0" rIns="0">
            <a:spAutoFit/>
          </a:bodyPr>
          <a:lstStyle/>
          <a:p>
            <a:pPr algn="ctr">
              <a:lnSpc>
                <a:spcPts val="4199"/>
              </a:lnSpc>
            </a:pPr>
            <a:r>
              <a:rPr lang="en-US" b="true" sz="3499" spc="31">
                <a:solidFill>
                  <a:srgbClr val="000000"/>
                </a:solidFill>
                <a:latin typeface="Times New Roman Bold"/>
                <a:ea typeface="Times New Roman Bold"/>
                <a:cs typeface="Times New Roman Bold"/>
                <a:sym typeface="Times New Roman Bold"/>
              </a:rPr>
              <a:t>ENHANCED SECURITY AND BLOCKCHAIN BASED ONLINE MEETING PLATFORM</a:t>
            </a:r>
          </a:p>
          <a:p>
            <a:pPr algn="ctr">
              <a:lnSpc>
                <a:spcPts val="4199"/>
              </a:lnSpc>
              <a:spcBef>
                <a:spcPct val="0"/>
              </a:spcBef>
            </a:pPr>
          </a:p>
        </p:txBody>
      </p:sp>
      <p:sp>
        <p:nvSpPr>
          <p:cNvPr name="TextBox 7" id="7"/>
          <p:cNvSpPr txBox="true"/>
          <p:nvPr/>
        </p:nvSpPr>
        <p:spPr>
          <a:xfrm rot="0">
            <a:off x="7007431" y="3407954"/>
            <a:ext cx="4273139" cy="1352552"/>
          </a:xfrm>
          <a:prstGeom prst="rect">
            <a:avLst/>
          </a:prstGeom>
        </p:spPr>
        <p:txBody>
          <a:bodyPr anchor="t" rtlCol="false" tIns="0" lIns="0" bIns="0" rIns="0">
            <a:spAutoFit/>
          </a:bodyPr>
          <a:lstStyle/>
          <a:p>
            <a:pPr algn="l">
              <a:lnSpc>
                <a:spcPts val="5249"/>
              </a:lnSpc>
            </a:pPr>
            <a:r>
              <a:rPr lang="en-US" sz="3499" spc="31">
                <a:solidFill>
                  <a:srgbClr val="000000"/>
                </a:solidFill>
                <a:latin typeface="Times New Roman"/>
                <a:ea typeface="Times New Roman"/>
                <a:cs typeface="Times New Roman"/>
                <a:sym typeface="Times New Roman"/>
              </a:rPr>
              <a:t>Group-Id</a:t>
            </a:r>
            <a:r>
              <a:rPr lang="en-US" sz="3499" spc="31">
                <a:solidFill>
                  <a:srgbClr val="000000"/>
                </a:solidFill>
                <a:latin typeface="Times New Roman"/>
                <a:ea typeface="Times New Roman"/>
                <a:cs typeface="Times New Roman"/>
                <a:sym typeface="Times New Roman"/>
              </a:rPr>
              <a:t>: PCS26-18</a:t>
            </a:r>
          </a:p>
          <a:p>
            <a:pPr algn="l">
              <a:lnSpc>
                <a:spcPts val="5249"/>
              </a:lnSpc>
            </a:pPr>
            <a:r>
              <a:rPr lang="en-US" sz="3499" spc="32">
                <a:solidFill>
                  <a:srgbClr val="000000"/>
                </a:solidFill>
                <a:latin typeface="Times New Roman"/>
                <a:ea typeface="Times New Roman"/>
                <a:cs typeface="Times New Roman"/>
                <a:sym typeface="Times New Roman"/>
              </a:rPr>
              <a:t>Project-Id: SIH1464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9165" y="172329"/>
            <a:ext cx="16709667" cy="1712742"/>
          </a:xfrm>
          <a:custGeom>
            <a:avLst/>
            <a:gdLst/>
            <a:ahLst/>
            <a:cxnLst/>
            <a:rect r="r" b="b" t="t" l="l"/>
            <a:pathLst>
              <a:path h="1712742" w="16709667">
                <a:moveTo>
                  <a:pt x="0" y="0"/>
                </a:moveTo>
                <a:lnTo>
                  <a:pt x="16709667" y="0"/>
                </a:lnTo>
                <a:lnTo>
                  <a:pt x="16709667" y="1712742"/>
                </a:lnTo>
                <a:lnTo>
                  <a:pt x="0" y="1712742"/>
                </a:lnTo>
                <a:lnTo>
                  <a:pt x="0" y="0"/>
                </a:lnTo>
                <a:close/>
              </a:path>
            </a:pathLst>
          </a:custGeom>
          <a:blipFill>
            <a:blip r:embed="rId2"/>
            <a:stretch>
              <a:fillRect l="-118" t="0" r="-118" b="0"/>
            </a:stretch>
          </a:blipFill>
        </p:spPr>
      </p:sp>
      <p:sp>
        <p:nvSpPr>
          <p:cNvPr name="TextBox 3" id="3"/>
          <p:cNvSpPr txBox="true"/>
          <p:nvPr/>
        </p:nvSpPr>
        <p:spPr>
          <a:xfrm rot="0">
            <a:off x="6349439" y="2194243"/>
            <a:ext cx="6221652" cy="958215"/>
          </a:xfrm>
          <a:prstGeom prst="rect">
            <a:avLst/>
          </a:prstGeom>
        </p:spPr>
        <p:txBody>
          <a:bodyPr anchor="t" rtlCol="false" tIns="0" lIns="0" bIns="0" rIns="0">
            <a:spAutoFit/>
          </a:bodyPr>
          <a:lstStyle/>
          <a:p>
            <a:pPr algn="r">
              <a:lnSpc>
                <a:spcPts val="6480"/>
              </a:lnSpc>
            </a:pPr>
            <a:r>
              <a:rPr lang="en-US" sz="6000" spc="-36">
                <a:solidFill>
                  <a:srgbClr val="000000"/>
                </a:solidFill>
                <a:latin typeface="Times New Roman"/>
                <a:ea typeface="Times New Roman"/>
                <a:cs typeface="Times New Roman"/>
                <a:sym typeface="Times New Roman"/>
              </a:rPr>
              <a:t>Literature Survey	</a:t>
            </a:r>
          </a:p>
        </p:txBody>
      </p:sp>
      <p:sp>
        <p:nvSpPr>
          <p:cNvPr name="TextBox 4" id="4"/>
          <p:cNvSpPr txBox="true"/>
          <p:nvPr/>
        </p:nvSpPr>
        <p:spPr>
          <a:xfrm rot="0">
            <a:off x="17647920" y="9789734"/>
            <a:ext cx="489204" cy="285750"/>
          </a:xfrm>
          <a:prstGeom prst="rect">
            <a:avLst/>
          </a:prstGeom>
        </p:spPr>
        <p:txBody>
          <a:bodyPr anchor="t" rtlCol="false" tIns="0" lIns="0" bIns="0" rIns="0">
            <a:spAutoFit/>
          </a:bodyPr>
          <a:lstStyle/>
          <a:p>
            <a:pPr algn="r">
              <a:lnSpc>
                <a:spcPts val="1980"/>
              </a:lnSpc>
            </a:pPr>
            <a:r>
              <a:rPr lang="en-US" sz="1650" spc="15">
                <a:solidFill>
                  <a:srgbClr val="FFFFFF"/>
                </a:solidFill>
                <a:latin typeface="Times New Roman"/>
                <a:ea typeface="Times New Roman"/>
                <a:cs typeface="Times New Roman"/>
                <a:sym typeface="Times New Roman"/>
              </a:rPr>
              <a:t>6</a:t>
            </a:r>
          </a:p>
        </p:txBody>
      </p:sp>
      <p:grpSp>
        <p:nvGrpSpPr>
          <p:cNvPr name="Group 5" id="5"/>
          <p:cNvGrpSpPr/>
          <p:nvPr/>
        </p:nvGrpSpPr>
        <p:grpSpPr>
          <a:xfrm rot="0">
            <a:off x="104775" y="3389268"/>
            <a:ext cx="6816977" cy="6562392"/>
            <a:chOff x="0" y="0"/>
            <a:chExt cx="1795418" cy="1728367"/>
          </a:xfrm>
        </p:grpSpPr>
        <p:sp>
          <p:nvSpPr>
            <p:cNvPr name="Freeform 6" id="6"/>
            <p:cNvSpPr/>
            <p:nvPr/>
          </p:nvSpPr>
          <p:spPr>
            <a:xfrm flipH="false" flipV="false" rot="0">
              <a:off x="0" y="0"/>
              <a:ext cx="1795418" cy="1728367"/>
            </a:xfrm>
            <a:custGeom>
              <a:avLst/>
              <a:gdLst/>
              <a:ahLst/>
              <a:cxnLst/>
              <a:rect r="r" b="b" t="t" l="l"/>
              <a:pathLst>
                <a:path h="1728367" w="1795418">
                  <a:moveTo>
                    <a:pt x="0" y="0"/>
                  </a:moveTo>
                  <a:lnTo>
                    <a:pt x="1795418" y="0"/>
                  </a:lnTo>
                  <a:lnTo>
                    <a:pt x="1795418" y="1728367"/>
                  </a:lnTo>
                  <a:lnTo>
                    <a:pt x="0" y="1728367"/>
                  </a:lnTo>
                  <a:close/>
                </a:path>
              </a:pathLst>
            </a:custGeom>
            <a:solidFill>
              <a:srgbClr val="F6DBFE"/>
            </a:solidFill>
          </p:spPr>
        </p:sp>
        <p:sp>
          <p:nvSpPr>
            <p:cNvPr name="TextBox 7" id="7"/>
            <p:cNvSpPr txBox="true"/>
            <p:nvPr/>
          </p:nvSpPr>
          <p:spPr>
            <a:xfrm>
              <a:off x="0" y="-38100"/>
              <a:ext cx="1795418" cy="1766467"/>
            </a:xfrm>
            <a:prstGeom prst="rect">
              <a:avLst/>
            </a:prstGeom>
          </p:spPr>
          <p:txBody>
            <a:bodyPr anchor="ctr" rtlCol="false" tIns="50800" lIns="50800" bIns="50800" rIns="50800"/>
            <a:lstStyle/>
            <a:p>
              <a:pPr algn="ctr">
                <a:lnSpc>
                  <a:spcPts val="1980"/>
                </a:lnSpc>
              </a:pPr>
            </a:p>
          </p:txBody>
        </p:sp>
      </p:grpSp>
      <p:sp>
        <p:nvSpPr>
          <p:cNvPr name="TextBox 8" id="8"/>
          <p:cNvSpPr txBox="true"/>
          <p:nvPr/>
        </p:nvSpPr>
        <p:spPr>
          <a:xfrm rot="0">
            <a:off x="160606" y="3575625"/>
            <a:ext cx="6486128" cy="6474790"/>
          </a:xfrm>
          <a:prstGeom prst="rect">
            <a:avLst/>
          </a:prstGeom>
        </p:spPr>
        <p:txBody>
          <a:bodyPr anchor="t" rtlCol="false" tIns="0" lIns="0" bIns="0" rIns="0">
            <a:spAutoFit/>
          </a:bodyPr>
          <a:lstStyle/>
          <a:p>
            <a:pPr algn="ctr">
              <a:lnSpc>
                <a:spcPts val="2284"/>
              </a:lnSpc>
            </a:pPr>
            <a:r>
              <a:rPr lang="en-US" sz="1631" b="true">
                <a:solidFill>
                  <a:srgbClr val="000000"/>
                </a:solidFill>
                <a:latin typeface="Times New Roman Bold"/>
                <a:ea typeface="Times New Roman Bold"/>
                <a:cs typeface="Times New Roman Bold"/>
                <a:sym typeface="Times New Roman Bold"/>
              </a:rPr>
              <a:t>4. Blockchain-Based, Decentralized </a:t>
            </a:r>
            <a:r>
              <a:rPr lang="en-US" sz="1631" b="true">
                <a:solidFill>
                  <a:srgbClr val="000000"/>
                </a:solidFill>
                <a:latin typeface="Times New Roman Bold"/>
                <a:ea typeface="Times New Roman Bold"/>
                <a:cs typeface="Times New Roman Bold"/>
                <a:sym typeface="Times New Roman Bold"/>
              </a:rPr>
              <a:t>Access Control for IPFS[4]</a:t>
            </a:r>
          </a:p>
          <a:p>
            <a:pPr algn="ctr">
              <a:lnSpc>
                <a:spcPts val="1827"/>
              </a:lnSpc>
            </a:pPr>
            <a:r>
              <a:rPr lang="en-US" sz="1305">
                <a:solidFill>
                  <a:srgbClr val="000000"/>
                </a:solidFill>
                <a:latin typeface="Times New Roman"/>
                <a:ea typeface="Times New Roman"/>
                <a:cs typeface="Times New Roman"/>
                <a:sym typeface="Times New Roman"/>
              </a:rPr>
              <a:t>The weaknesses of blockchain can be overcome by moving the files containing personal data off-chain. This ensures files can be deleted as required and are not causing the chain to grow excessively fast. However, for data sharing between organizations the assurance that files have not been edited or changed must be retained. Moreover the blockchain tracks which entities have access to which data. IPFS stores files in a distributed way by splitting them into chunks which can be requested and transferred between nodes. Each file is identified by its cryptographic hash. Doing so makes it easy to ensure one has received the correct data by generating the hash of the concatenated file chunks and checking if it matches the hash that was requested. IPFS hashes identifying files that contain personal data can be stored on the blockchain instead of the data itself. Doing so enables compliance with GDPR legislation. The blockchain containing the hash ensures that the file has not been tampered with. The file itself being stored in IPFS means it can be deleted as required, by nodes removing it from their local storage. The hashes of files can be used to associate files with owners and access permissions. Chain growth is reduced as hashes are generally smaller than the data they represent, if SHA256 is used the on-chain storage required for a file of any size becomes 32 bytes. As such chain growth is vastly reduced. Enforcing Privacy: IPFS is designed to share information as widely as possible and does not attempt to restrict connections or data flow between nodes. The scenario considered herein deals with private data. IPFS cannot be allowed to share files with any nodes that request them, it must only share files with those that have permission according to the permissions recorded on the blockchain. As such, the provided solution is a modified version of IPFS that uses a smart contract which is capable of adding, removing and updating file ownership and accesses. Entities are identified by their Ethereum public key and files are identified by their unique cryptographic hash. The combination of blockchain assurance and a private network capable IPFS allows for compliance with current data protection and sharing legislation and reduces the cost of doing so.</a:t>
            </a:r>
          </a:p>
          <a:p>
            <a:pPr algn="ctr">
              <a:lnSpc>
                <a:spcPts val="1827"/>
              </a:lnSpc>
            </a:pPr>
          </a:p>
        </p:txBody>
      </p:sp>
      <p:grpSp>
        <p:nvGrpSpPr>
          <p:cNvPr name="Group 9" id="9"/>
          <p:cNvGrpSpPr/>
          <p:nvPr/>
        </p:nvGrpSpPr>
        <p:grpSpPr>
          <a:xfrm rot="0">
            <a:off x="7094409" y="3389268"/>
            <a:ext cx="5802479" cy="6562392"/>
            <a:chOff x="0" y="0"/>
            <a:chExt cx="1528225" cy="1728367"/>
          </a:xfrm>
        </p:grpSpPr>
        <p:sp>
          <p:nvSpPr>
            <p:cNvPr name="Freeform 10" id="10"/>
            <p:cNvSpPr/>
            <p:nvPr/>
          </p:nvSpPr>
          <p:spPr>
            <a:xfrm flipH="false" flipV="false" rot="0">
              <a:off x="0" y="0"/>
              <a:ext cx="1528225" cy="1728367"/>
            </a:xfrm>
            <a:custGeom>
              <a:avLst/>
              <a:gdLst/>
              <a:ahLst/>
              <a:cxnLst/>
              <a:rect r="r" b="b" t="t" l="l"/>
              <a:pathLst>
                <a:path h="1728367" w="1528225">
                  <a:moveTo>
                    <a:pt x="0" y="0"/>
                  </a:moveTo>
                  <a:lnTo>
                    <a:pt x="1528225" y="0"/>
                  </a:lnTo>
                  <a:lnTo>
                    <a:pt x="1528225" y="1728367"/>
                  </a:lnTo>
                  <a:lnTo>
                    <a:pt x="0" y="1728367"/>
                  </a:lnTo>
                  <a:close/>
                </a:path>
              </a:pathLst>
            </a:custGeom>
            <a:solidFill>
              <a:srgbClr val="F6DBFE"/>
            </a:solidFill>
          </p:spPr>
        </p:sp>
        <p:sp>
          <p:nvSpPr>
            <p:cNvPr name="TextBox 11" id="11"/>
            <p:cNvSpPr txBox="true"/>
            <p:nvPr/>
          </p:nvSpPr>
          <p:spPr>
            <a:xfrm>
              <a:off x="0" y="-38100"/>
              <a:ext cx="1528225" cy="1766467"/>
            </a:xfrm>
            <a:prstGeom prst="rect">
              <a:avLst/>
            </a:prstGeom>
          </p:spPr>
          <p:txBody>
            <a:bodyPr anchor="ctr" rtlCol="false" tIns="50800" lIns="50800" bIns="50800" rIns="50800"/>
            <a:lstStyle/>
            <a:p>
              <a:pPr algn="ctr">
                <a:lnSpc>
                  <a:spcPts val="1980"/>
                </a:lnSpc>
              </a:pPr>
            </a:p>
          </p:txBody>
        </p:sp>
      </p:grpSp>
      <p:sp>
        <p:nvSpPr>
          <p:cNvPr name="TextBox 12" id="12"/>
          <p:cNvSpPr txBox="true"/>
          <p:nvPr/>
        </p:nvSpPr>
        <p:spPr>
          <a:xfrm rot="0">
            <a:off x="7230726" y="3575625"/>
            <a:ext cx="5495145" cy="6273732"/>
          </a:xfrm>
          <a:prstGeom prst="rect">
            <a:avLst/>
          </a:prstGeom>
        </p:spPr>
        <p:txBody>
          <a:bodyPr anchor="t" rtlCol="false" tIns="0" lIns="0" bIns="0" rIns="0">
            <a:spAutoFit/>
          </a:bodyPr>
          <a:lstStyle/>
          <a:p>
            <a:pPr algn="ctr">
              <a:lnSpc>
                <a:spcPts val="2450"/>
              </a:lnSpc>
            </a:pPr>
            <a:r>
              <a:rPr lang="en-US" sz="1750" b="true">
                <a:solidFill>
                  <a:srgbClr val="000000"/>
                </a:solidFill>
                <a:latin typeface="Times New Roman Bold"/>
                <a:ea typeface="Times New Roman Bold"/>
                <a:cs typeface="Times New Roman Bold"/>
                <a:sym typeface="Times New Roman Bold"/>
              </a:rPr>
              <a:t>6.  Performance </a:t>
            </a:r>
            <a:r>
              <a:rPr lang="en-US" sz="1750" b="true">
                <a:solidFill>
                  <a:srgbClr val="000000"/>
                </a:solidFill>
                <a:latin typeface="Times New Roman Bold"/>
                <a:ea typeface="Times New Roman Bold"/>
                <a:cs typeface="Times New Roman Bold"/>
                <a:sym typeface="Times New Roman Bold"/>
              </a:rPr>
              <a:t>Analysis of High-Definition Video Call over Secure Real Transport Protocol (SRTP)[5]</a:t>
            </a:r>
          </a:p>
          <a:p>
            <a:pPr algn="ctr">
              <a:lnSpc>
                <a:spcPts val="1960"/>
              </a:lnSpc>
            </a:pPr>
            <a:r>
              <a:rPr lang="en-US" sz="1400">
                <a:solidFill>
                  <a:srgbClr val="000000"/>
                </a:solidFill>
                <a:latin typeface="Times New Roman"/>
                <a:ea typeface="Times New Roman"/>
                <a:cs typeface="Times New Roman"/>
                <a:sym typeface="Times New Roman"/>
              </a:rPr>
              <a:t>Several studies have analyzed the effects of implementing security protocols like SRTP on voice and video call performance. Ismail and Yahya conducted experiments comparing HD video calls over secure (using SRTP) and non-secure channels in both wired and wireless LAN environments. They measured key performance indicators including jitter, Mean Opinion Score (MOS), and R-Factor. Their results showed that while the secure channel had slightly higher jitter and lower MOS/R-Factor scores, the differences were minimal and call quality remained acceptable when using SRTP encryption.</a:t>
            </a:r>
          </a:p>
          <a:p>
            <a:pPr algn="ctr">
              <a:lnSpc>
                <a:spcPts val="1960"/>
              </a:lnSpc>
            </a:pPr>
            <a:r>
              <a:rPr lang="en-US" sz="1400">
                <a:solidFill>
                  <a:srgbClr val="000000"/>
                </a:solidFill>
                <a:latin typeface="Times New Roman"/>
                <a:ea typeface="Times New Roman"/>
                <a:cs typeface="Times New Roman"/>
                <a:sym typeface="Times New Roman"/>
              </a:rPr>
              <a:t>These findings align with earlier work by Alexander et al. (2009)[6] who evaluated SRTP's impact specifically on VoIP performance. They found that SRTP added only "negligible overhead" and did not significantly affect VoIP quality metrics like packet inter-arrival time and jitter. Similarly, Adomkus and Kalvaitis (2008)[7] concluded that while SRTP could slightly degrade some VoIP performance parameters, its use was still "necessary" for voice encryption.</a:t>
            </a:r>
          </a:p>
          <a:p>
            <a:pPr algn="ctr">
              <a:lnSpc>
                <a:spcPts val="1960"/>
              </a:lnSpc>
            </a:pPr>
            <a:r>
              <a:rPr lang="en-US" sz="1400">
                <a:solidFill>
                  <a:srgbClr val="000000"/>
                </a:solidFill>
                <a:latin typeface="Times New Roman"/>
                <a:ea typeface="Times New Roman"/>
                <a:cs typeface="Times New Roman"/>
                <a:sym typeface="Times New Roman"/>
              </a:rPr>
              <a:t>However, other researchers have observed more noticeable performance impacts from implementing call security. Sureshkumar and Dutta (2010)[8] measured increases in call setup time, memory utilization, and queue size when enabling security features for VoIP calls. Their work suggests that additional processing required for encryption/decryption can impact system resources and call initiation.</a:t>
            </a:r>
          </a:p>
          <a:p>
            <a:pPr algn="ctr">
              <a:lnSpc>
                <a:spcPts val="1960"/>
              </a:lnSpc>
            </a:pPr>
          </a:p>
        </p:txBody>
      </p:sp>
      <p:grpSp>
        <p:nvGrpSpPr>
          <p:cNvPr name="Group 13" id="13"/>
          <p:cNvGrpSpPr/>
          <p:nvPr/>
        </p:nvGrpSpPr>
        <p:grpSpPr>
          <a:xfrm rot="0">
            <a:off x="13094960" y="3389268"/>
            <a:ext cx="4959360" cy="6562392"/>
            <a:chOff x="0" y="0"/>
            <a:chExt cx="1306169" cy="1728367"/>
          </a:xfrm>
        </p:grpSpPr>
        <p:sp>
          <p:nvSpPr>
            <p:cNvPr name="Freeform 14" id="14"/>
            <p:cNvSpPr/>
            <p:nvPr/>
          </p:nvSpPr>
          <p:spPr>
            <a:xfrm flipH="false" flipV="false" rot="0">
              <a:off x="0" y="0"/>
              <a:ext cx="1306169" cy="1728367"/>
            </a:xfrm>
            <a:custGeom>
              <a:avLst/>
              <a:gdLst/>
              <a:ahLst/>
              <a:cxnLst/>
              <a:rect r="r" b="b" t="t" l="l"/>
              <a:pathLst>
                <a:path h="1728367" w="1306169">
                  <a:moveTo>
                    <a:pt x="0" y="0"/>
                  </a:moveTo>
                  <a:lnTo>
                    <a:pt x="1306169" y="0"/>
                  </a:lnTo>
                  <a:lnTo>
                    <a:pt x="1306169" y="1728367"/>
                  </a:lnTo>
                  <a:lnTo>
                    <a:pt x="0" y="1728367"/>
                  </a:lnTo>
                  <a:close/>
                </a:path>
              </a:pathLst>
            </a:custGeom>
            <a:solidFill>
              <a:srgbClr val="F3D6FB"/>
            </a:solidFill>
          </p:spPr>
        </p:sp>
        <p:sp>
          <p:nvSpPr>
            <p:cNvPr name="TextBox 15" id="15"/>
            <p:cNvSpPr txBox="true"/>
            <p:nvPr/>
          </p:nvSpPr>
          <p:spPr>
            <a:xfrm>
              <a:off x="0" y="-38100"/>
              <a:ext cx="1306169" cy="1766467"/>
            </a:xfrm>
            <a:prstGeom prst="rect">
              <a:avLst/>
            </a:prstGeom>
          </p:spPr>
          <p:txBody>
            <a:bodyPr anchor="ctr" rtlCol="false" tIns="50800" lIns="50800" bIns="50800" rIns="50800"/>
            <a:lstStyle/>
            <a:p>
              <a:pPr algn="ctr">
                <a:lnSpc>
                  <a:spcPts val="1980"/>
                </a:lnSpc>
              </a:pPr>
            </a:p>
          </p:txBody>
        </p:sp>
      </p:grpSp>
      <p:sp>
        <p:nvSpPr>
          <p:cNvPr name="TextBox 16" id="16"/>
          <p:cNvSpPr txBox="true"/>
          <p:nvPr/>
        </p:nvSpPr>
        <p:spPr>
          <a:xfrm rot="0">
            <a:off x="13214489" y="3436565"/>
            <a:ext cx="4839831" cy="6393459"/>
          </a:xfrm>
          <a:prstGeom prst="rect">
            <a:avLst/>
          </a:prstGeom>
        </p:spPr>
        <p:txBody>
          <a:bodyPr anchor="t" rtlCol="false" tIns="0" lIns="0" bIns="0" rIns="0">
            <a:spAutoFit/>
          </a:bodyPr>
          <a:lstStyle/>
          <a:p>
            <a:pPr algn="ctr">
              <a:lnSpc>
                <a:spcPts val="2239"/>
              </a:lnSpc>
            </a:pPr>
            <a:r>
              <a:rPr lang="en-US" b="true" sz="1599" spc="14">
                <a:solidFill>
                  <a:srgbClr val="000000"/>
                </a:solidFill>
                <a:latin typeface="Times New Roman Bold"/>
                <a:ea typeface="Times New Roman Bold"/>
                <a:cs typeface="Times New Roman Bold"/>
                <a:sym typeface="Times New Roman Bold"/>
              </a:rPr>
              <a:t>7.  </a:t>
            </a:r>
            <a:r>
              <a:rPr lang="en-US" b="true" sz="1599" spc="14">
                <a:solidFill>
                  <a:srgbClr val="000000"/>
                </a:solidFill>
                <a:latin typeface="Times New Roman Bold"/>
                <a:ea typeface="Times New Roman Bold"/>
                <a:cs typeface="Times New Roman Bold"/>
                <a:sym typeface="Times New Roman Bold"/>
              </a:rPr>
              <a:t>P2P Media Streaming with HTML5 and WebRTC[9]</a:t>
            </a:r>
          </a:p>
          <a:p>
            <a:pPr algn="ctr">
              <a:lnSpc>
                <a:spcPts val="1791"/>
              </a:lnSpc>
            </a:pPr>
            <a:r>
              <a:rPr lang="en-US" sz="1279">
                <a:solidFill>
                  <a:srgbClr val="000000"/>
                </a:solidFill>
                <a:latin typeface="Times New Roman"/>
                <a:ea typeface="Times New Roman"/>
                <a:cs typeface="Times New Roman"/>
                <a:sym typeface="Times New Roman"/>
              </a:rPr>
              <a:t>The potential of WebRTC to support P2P streaming lies in its ability to establish direct communication between browsers using UDP-based protocols. This real-time communication can enable browsers to act as both content consumers and distributors, reducing the dependency on central servers. The application of WebRTC in video streaming, particularly VoD, could decentralize media distribution, thereby reducing infrastructure costs for service providers​.</a:t>
            </a:r>
          </a:p>
          <a:p>
            <a:pPr algn="ctr">
              <a:lnSpc>
                <a:spcPts val="1791"/>
              </a:lnSpc>
            </a:pPr>
            <a:r>
              <a:rPr lang="en-US" sz="1279">
                <a:solidFill>
                  <a:srgbClr val="000000"/>
                </a:solidFill>
                <a:latin typeface="Times New Roman"/>
                <a:ea typeface="Times New Roman"/>
                <a:cs typeface="Times New Roman"/>
                <a:sym typeface="Times New Roman"/>
              </a:rPr>
              <a:t>One major performance bottleneck is the computational load associated with cryptographic hashing, such as the generation of MD5 hashes used to verify video file integrity. These operations consume significant CPU resources, which can slow down content delivery and affect the user experience, especially on devices with limited processing power. Performance comparisons between browser versions show a tenfold difference in handling MD5 computations​. Improvements in JavaScript implementations and potential standardization of more efficient hashing algorithms could address these issues.</a:t>
            </a:r>
          </a:p>
          <a:p>
            <a:pPr algn="ctr">
              <a:lnSpc>
                <a:spcPts val="1791"/>
              </a:lnSpc>
            </a:pPr>
            <a:r>
              <a:rPr lang="en-US" sz="1279">
                <a:solidFill>
                  <a:srgbClr val="000000"/>
                </a:solidFill>
                <a:latin typeface="Times New Roman"/>
                <a:ea typeface="Times New Roman"/>
                <a:cs typeface="Times New Roman"/>
                <a:sym typeface="Times New Roman"/>
              </a:rPr>
              <a:t>The feasibility of implementing a P2P VoD service using HTML5 and WebRTC has been partially demonstrated through experimental setups. Initial results suggest that handling video streams on desktop and near-future mobile devices is achievable. Still, significant optimization is required to ensure seamless performance across various platforms​. HTML5’s built-in video elements, combined with the Offline Application Caching API, offer some flexibility by allowing videos to be stored and played even when the user is offline​.</a:t>
            </a:r>
          </a:p>
          <a:p>
            <a:pPr algn="ctr">
              <a:lnSpc>
                <a:spcPts val="153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4863" y="385242"/>
            <a:ext cx="16709667" cy="1712742"/>
          </a:xfrm>
          <a:custGeom>
            <a:avLst/>
            <a:gdLst/>
            <a:ahLst/>
            <a:cxnLst/>
            <a:rect r="r" b="b" t="t" l="l"/>
            <a:pathLst>
              <a:path h="1712742" w="16709667">
                <a:moveTo>
                  <a:pt x="0" y="0"/>
                </a:moveTo>
                <a:lnTo>
                  <a:pt x="16709667" y="0"/>
                </a:lnTo>
                <a:lnTo>
                  <a:pt x="16709667" y="1712742"/>
                </a:lnTo>
                <a:lnTo>
                  <a:pt x="0" y="1712742"/>
                </a:lnTo>
                <a:lnTo>
                  <a:pt x="0" y="0"/>
                </a:lnTo>
                <a:close/>
              </a:path>
            </a:pathLst>
          </a:custGeom>
          <a:blipFill>
            <a:blip r:embed="rId2"/>
            <a:stretch>
              <a:fillRect l="-118" t="0" r="-118" b="0"/>
            </a:stretch>
          </a:blipFill>
        </p:spPr>
      </p:sp>
      <p:sp>
        <p:nvSpPr>
          <p:cNvPr name="TextBox 3" id="3"/>
          <p:cNvSpPr txBox="true"/>
          <p:nvPr/>
        </p:nvSpPr>
        <p:spPr>
          <a:xfrm rot="0">
            <a:off x="6337974" y="2359530"/>
            <a:ext cx="6221652" cy="958215"/>
          </a:xfrm>
          <a:prstGeom prst="rect">
            <a:avLst/>
          </a:prstGeom>
        </p:spPr>
        <p:txBody>
          <a:bodyPr anchor="t" rtlCol="false" tIns="0" lIns="0" bIns="0" rIns="0">
            <a:spAutoFit/>
          </a:bodyPr>
          <a:lstStyle/>
          <a:p>
            <a:pPr algn="r">
              <a:lnSpc>
                <a:spcPts val="6480"/>
              </a:lnSpc>
            </a:pPr>
            <a:r>
              <a:rPr lang="en-US" sz="6000" spc="-36">
                <a:solidFill>
                  <a:srgbClr val="000000"/>
                </a:solidFill>
                <a:latin typeface="Times New Roman"/>
                <a:ea typeface="Times New Roman"/>
                <a:cs typeface="Times New Roman"/>
                <a:sym typeface="Times New Roman"/>
              </a:rPr>
              <a:t>Literature Survey	</a:t>
            </a:r>
          </a:p>
        </p:txBody>
      </p:sp>
      <p:sp>
        <p:nvSpPr>
          <p:cNvPr name="TextBox 4" id="4"/>
          <p:cNvSpPr txBox="true"/>
          <p:nvPr/>
        </p:nvSpPr>
        <p:spPr>
          <a:xfrm rot="0">
            <a:off x="17647920" y="9789734"/>
            <a:ext cx="489204" cy="285750"/>
          </a:xfrm>
          <a:prstGeom prst="rect">
            <a:avLst/>
          </a:prstGeom>
        </p:spPr>
        <p:txBody>
          <a:bodyPr anchor="t" rtlCol="false" tIns="0" lIns="0" bIns="0" rIns="0">
            <a:spAutoFit/>
          </a:bodyPr>
          <a:lstStyle/>
          <a:p>
            <a:pPr algn="r">
              <a:lnSpc>
                <a:spcPts val="1980"/>
              </a:lnSpc>
            </a:pPr>
            <a:r>
              <a:rPr lang="en-US" sz="1650" spc="15">
                <a:solidFill>
                  <a:srgbClr val="FFFFFF"/>
                </a:solidFill>
                <a:latin typeface="Times New Roman"/>
                <a:ea typeface="Times New Roman"/>
                <a:cs typeface="Times New Roman"/>
                <a:sym typeface="Times New Roman"/>
              </a:rPr>
              <a:t>6</a:t>
            </a:r>
          </a:p>
        </p:txBody>
      </p:sp>
      <p:grpSp>
        <p:nvGrpSpPr>
          <p:cNvPr name="Group 5" id="5"/>
          <p:cNvGrpSpPr/>
          <p:nvPr/>
        </p:nvGrpSpPr>
        <p:grpSpPr>
          <a:xfrm rot="0">
            <a:off x="330142" y="3660645"/>
            <a:ext cx="4056207" cy="6546205"/>
            <a:chOff x="0" y="0"/>
            <a:chExt cx="5408276" cy="8728273"/>
          </a:xfrm>
        </p:grpSpPr>
        <p:grpSp>
          <p:nvGrpSpPr>
            <p:cNvPr name="Group 6" id="6"/>
            <p:cNvGrpSpPr/>
            <p:nvPr/>
          </p:nvGrpSpPr>
          <p:grpSpPr>
            <a:xfrm rot="0">
              <a:off x="0" y="0"/>
              <a:ext cx="5408276" cy="8456470"/>
              <a:chOff x="0" y="0"/>
              <a:chExt cx="1068301" cy="1670414"/>
            </a:xfrm>
          </p:grpSpPr>
          <p:sp>
            <p:nvSpPr>
              <p:cNvPr name="Freeform 7" id="7"/>
              <p:cNvSpPr/>
              <p:nvPr/>
            </p:nvSpPr>
            <p:spPr>
              <a:xfrm flipH="false" flipV="false" rot="0">
                <a:off x="0" y="0"/>
                <a:ext cx="1068301" cy="1670414"/>
              </a:xfrm>
              <a:custGeom>
                <a:avLst/>
                <a:gdLst/>
                <a:ahLst/>
                <a:cxnLst/>
                <a:rect r="r" b="b" t="t" l="l"/>
                <a:pathLst>
                  <a:path h="1670414" w="1068301">
                    <a:moveTo>
                      <a:pt x="0" y="0"/>
                    </a:moveTo>
                    <a:lnTo>
                      <a:pt x="1068301" y="0"/>
                    </a:lnTo>
                    <a:lnTo>
                      <a:pt x="1068301" y="1670414"/>
                    </a:lnTo>
                    <a:lnTo>
                      <a:pt x="0" y="1670414"/>
                    </a:lnTo>
                    <a:close/>
                  </a:path>
                </a:pathLst>
              </a:custGeom>
              <a:solidFill>
                <a:srgbClr val="D7EBE7"/>
              </a:solidFill>
            </p:spPr>
          </p:sp>
          <p:sp>
            <p:nvSpPr>
              <p:cNvPr name="TextBox 8" id="8"/>
              <p:cNvSpPr txBox="true"/>
              <p:nvPr/>
            </p:nvSpPr>
            <p:spPr>
              <a:xfrm>
                <a:off x="0" y="0"/>
                <a:ext cx="1068301" cy="1670414"/>
              </a:xfrm>
              <a:prstGeom prst="rect">
                <a:avLst/>
              </a:prstGeom>
            </p:spPr>
            <p:txBody>
              <a:bodyPr anchor="ctr" rtlCol="false" tIns="50800" lIns="50800" bIns="50800" rIns="50800"/>
              <a:lstStyle/>
              <a:p>
                <a:pPr algn="ctr">
                  <a:lnSpc>
                    <a:spcPts val="1980"/>
                  </a:lnSpc>
                </a:pPr>
              </a:p>
            </p:txBody>
          </p:sp>
        </p:grpSp>
        <p:sp>
          <p:nvSpPr>
            <p:cNvPr name="TextBox 9" id="9"/>
            <p:cNvSpPr txBox="true"/>
            <p:nvPr/>
          </p:nvSpPr>
          <p:spPr>
            <a:xfrm rot="0">
              <a:off x="250443" y="133304"/>
              <a:ext cx="4833451" cy="8594968"/>
            </a:xfrm>
            <a:prstGeom prst="rect">
              <a:avLst/>
            </a:prstGeom>
          </p:spPr>
          <p:txBody>
            <a:bodyPr anchor="t" rtlCol="false" tIns="0" lIns="0" bIns="0" rIns="0">
              <a:spAutoFit/>
            </a:bodyPr>
            <a:lstStyle/>
            <a:p>
              <a:pPr algn="just">
                <a:lnSpc>
                  <a:spcPts val="1958"/>
                </a:lnSpc>
              </a:pPr>
              <a:r>
                <a:rPr lang="en-US" sz="1399" b="true">
                  <a:solidFill>
                    <a:srgbClr val="000000"/>
                  </a:solidFill>
                  <a:latin typeface="Times New Roman Bold"/>
                  <a:ea typeface="Times New Roman Bold"/>
                  <a:cs typeface="Times New Roman Bold"/>
                  <a:sym typeface="Times New Roman Bold"/>
                </a:rPr>
                <a:t>7.    Development of a secure video chat based on the WebRTC standard for video conferencing [10]</a:t>
              </a:r>
            </a:p>
            <a:p>
              <a:pPr algn="just">
                <a:lnSpc>
                  <a:spcPts val="1958"/>
                </a:lnSpc>
              </a:pPr>
              <a:r>
                <a:rPr lang="en-US" sz="1399">
                  <a:solidFill>
                    <a:srgbClr val="000000"/>
                  </a:solidFill>
                  <a:latin typeface="Times New Roman"/>
                  <a:ea typeface="Times New Roman"/>
                  <a:cs typeface="Times New Roman"/>
                  <a:sym typeface="Times New Roman"/>
                </a:rPr>
                <a:t>WebRTC is a standardized technology that enables real-time peer-to-peer communication, allowing browsers to exchange audio, video, and data without the need for additional plugins. Its primary advantage lies in the fact that it ensures security by using protocols such as Secure Real-Time Transport Protocol (SRTP) and Datagram Transport Layer Security (DTLS) for encryption and authentication​. These protocols play an essential role in protecting data transmissions, providing privacy, and preventing replay attacks.</a:t>
              </a:r>
            </a:p>
            <a:p>
              <a:pPr algn="just">
                <a:lnSpc>
                  <a:spcPts val="1958"/>
                </a:lnSpc>
              </a:pPr>
              <a:r>
                <a:rPr lang="en-US" sz="1399">
                  <a:solidFill>
                    <a:srgbClr val="000000"/>
                  </a:solidFill>
                  <a:latin typeface="Times New Roman"/>
                  <a:ea typeface="Times New Roman"/>
                  <a:cs typeface="Times New Roman"/>
                  <a:sym typeface="Times New Roman"/>
                </a:rPr>
                <a:t>The literature highlights the growing relevance of WebRTC in video conferencing applications due to its ability to turn browsers into fully-fledged video communication terminals. This has made WebRTC a crucial tool for modern communication, particularly because of its cross-platform nature and browser support, which eliminates the need for installing extra software​.</a:t>
              </a:r>
            </a:p>
            <a:p>
              <a:pPr algn="just">
                <a:lnSpc>
                  <a:spcPts val="1958"/>
                </a:lnSpc>
              </a:pPr>
            </a:p>
          </p:txBody>
        </p:sp>
      </p:grpSp>
      <p:grpSp>
        <p:nvGrpSpPr>
          <p:cNvPr name="Group 10" id="10"/>
          <p:cNvGrpSpPr/>
          <p:nvPr/>
        </p:nvGrpSpPr>
        <p:grpSpPr>
          <a:xfrm rot="0">
            <a:off x="4576849" y="3660645"/>
            <a:ext cx="3914986" cy="6546224"/>
            <a:chOff x="0" y="0"/>
            <a:chExt cx="5219982" cy="8728298"/>
          </a:xfrm>
        </p:grpSpPr>
        <p:grpSp>
          <p:nvGrpSpPr>
            <p:cNvPr name="Group 11" id="11"/>
            <p:cNvGrpSpPr/>
            <p:nvPr/>
          </p:nvGrpSpPr>
          <p:grpSpPr>
            <a:xfrm rot="0">
              <a:off x="0" y="0"/>
              <a:ext cx="5219982" cy="8446416"/>
              <a:chOff x="0" y="0"/>
              <a:chExt cx="1031108" cy="1668428"/>
            </a:xfrm>
          </p:grpSpPr>
          <p:sp>
            <p:nvSpPr>
              <p:cNvPr name="Freeform 12" id="12"/>
              <p:cNvSpPr/>
              <p:nvPr/>
            </p:nvSpPr>
            <p:spPr>
              <a:xfrm flipH="false" flipV="false" rot="0">
                <a:off x="0" y="0"/>
                <a:ext cx="1031108" cy="1668428"/>
              </a:xfrm>
              <a:custGeom>
                <a:avLst/>
                <a:gdLst/>
                <a:ahLst/>
                <a:cxnLst/>
                <a:rect r="r" b="b" t="t" l="l"/>
                <a:pathLst>
                  <a:path h="1668428" w="1031108">
                    <a:moveTo>
                      <a:pt x="0" y="0"/>
                    </a:moveTo>
                    <a:lnTo>
                      <a:pt x="1031108" y="0"/>
                    </a:lnTo>
                    <a:lnTo>
                      <a:pt x="1031108" y="1668428"/>
                    </a:lnTo>
                    <a:lnTo>
                      <a:pt x="0" y="1668428"/>
                    </a:lnTo>
                    <a:close/>
                  </a:path>
                </a:pathLst>
              </a:custGeom>
              <a:solidFill>
                <a:srgbClr val="D7EBE7"/>
              </a:solidFill>
            </p:spPr>
          </p:sp>
          <p:sp>
            <p:nvSpPr>
              <p:cNvPr name="TextBox 13" id="13"/>
              <p:cNvSpPr txBox="true"/>
              <p:nvPr/>
            </p:nvSpPr>
            <p:spPr>
              <a:xfrm>
                <a:off x="0" y="0"/>
                <a:ext cx="1031108" cy="1668428"/>
              </a:xfrm>
              <a:prstGeom prst="rect">
                <a:avLst/>
              </a:prstGeom>
            </p:spPr>
            <p:txBody>
              <a:bodyPr anchor="ctr" rtlCol="false" tIns="50800" lIns="50800" bIns="50800" rIns="50800"/>
              <a:lstStyle/>
              <a:p>
                <a:pPr algn="ctr">
                  <a:lnSpc>
                    <a:spcPts val="1980"/>
                  </a:lnSpc>
                </a:pPr>
              </a:p>
            </p:txBody>
          </p:sp>
        </p:grpSp>
        <p:sp>
          <p:nvSpPr>
            <p:cNvPr name="TextBox 14" id="14"/>
            <p:cNvSpPr txBox="true"/>
            <p:nvPr/>
          </p:nvSpPr>
          <p:spPr>
            <a:xfrm rot="0">
              <a:off x="192487" y="133304"/>
              <a:ext cx="4783195" cy="8594994"/>
            </a:xfrm>
            <a:prstGeom prst="rect">
              <a:avLst/>
            </a:prstGeom>
          </p:spPr>
          <p:txBody>
            <a:bodyPr anchor="t" rtlCol="false" tIns="0" lIns="0" bIns="0" rIns="0">
              <a:spAutoFit/>
            </a:bodyPr>
            <a:lstStyle/>
            <a:p>
              <a:pPr algn="just">
                <a:lnSpc>
                  <a:spcPts val="1957"/>
                </a:lnSpc>
              </a:pPr>
              <a:r>
                <a:rPr lang="en-US" sz="1398" b="true">
                  <a:solidFill>
                    <a:srgbClr val="000000"/>
                  </a:solidFill>
                  <a:latin typeface="Times New Roman Bold"/>
                  <a:ea typeface="Times New Roman Bold"/>
                  <a:cs typeface="Times New Roman Bold"/>
                  <a:sym typeface="Times New Roman Bold"/>
                </a:rPr>
                <a:t>8.  Secure High Definition Video Conferencing [11]</a:t>
              </a:r>
            </a:p>
            <a:p>
              <a:pPr algn="just">
                <a:lnSpc>
                  <a:spcPts val="1957"/>
                </a:lnSpc>
              </a:pPr>
              <a:r>
                <a:rPr lang="en-US" sz="1398">
                  <a:solidFill>
                    <a:srgbClr val="000000"/>
                  </a:solidFill>
                  <a:latin typeface="Times New Roman"/>
                  <a:ea typeface="Times New Roman"/>
                  <a:cs typeface="Times New Roman"/>
                  <a:sym typeface="Times New Roman"/>
                </a:rPr>
                <a:t>The Secure Real-Time Transport Protocol (SRTP) is a profile of RTP designed specifically to address security concerns in real-time media transmission. SRTP employs AES (Advanced Encryption Standard) for encrypting media payloads, ensuring confidentiality without compromising performance. Additionally, it uses Hash-based Message Authentication Codes (HMAC) to safeguard the integrity of RTP packets​.</a:t>
              </a:r>
            </a:p>
            <a:p>
              <a:pPr algn="just">
                <a:lnSpc>
                  <a:spcPts val="1957"/>
                </a:lnSpc>
              </a:pPr>
              <a:r>
                <a:rPr lang="en-US" sz="1398">
                  <a:solidFill>
                    <a:srgbClr val="000000"/>
                  </a:solidFill>
                  <a:latin typeface="Times New Roman"/>
                  <a:ea typeface="Times New Roman"/>
                  <a:cs typeface="Times New Roman"/>
                  <a:sym typeface="Times New Roman"/>
                </a:rPr>
                <a:t>However, SRTP requires a method for exchanging cryptographic keys, which is where the Multimedia Internet Keying (MIKEY) protocol comes into play. MIKEY allows secure key exchange during the media negotiation process, and its integration with SIP makes it an ideal solution for securing video conferencing sessions. MIKEY supports multiple authentication mechanisms, including pre-shared keys, public key encryption, and Diffie-Hellman key exchange, offering flexibility depending on the level of security required​</a:t>
              </a:r>
            </a:p>
            <a:p>
              <a:pPr algn="just">
                <a:lnSpc>
                  <a:spcPts val="1957"/>
                </a:lnSpc>
              </a:pPr>
            </a:p>
          </p:txBody>
        </p:sp>
      </p:grpSp>
      <p:grpSp>
        <p:nvGrpSpPr>
          <p:cNvPr name="Group 15" id="15"/>
          <p:cNvGrpSpPr/>
          <p:nvPr/>
        </p:nvGrpSpPr>
        <p:grpSpPr>
          <a:xfrm rot="0">
            <a:off x="8682335" y="3660645"/>
            <a:ext cx="4630577" cy="6342353"/>
            <a:chOff x="0" y="0"/>
            <a:chExt cx="6174102" cy="8456470"/>
          </a:xfrm>
        </p:grpSpPr>
        <p:grpSp>
          <p:nvGrpSpPr>
            <p:cNvPr name="Group 16" id="16"/>
            <p:cNvGrpSpPr/>
            <p:nvPr/>
          </p:nvGrpSpPr>
          <p:grpSpPr>
            <a:xfrm rot="0">
              <a:off x="0" y="0"/>
              <a:ext cx="6174102" cy="8456470"/>
              <a:chOff x="0" y="0"/>
              <a:chExt cx="1228066" cy="1682043"/>
            </a:xfrm>
          </p:grpSpPr>
          <p:sp>
            <p:nvSpPr>
              <p:cNvPr name="Freeform 17" id="17"/>
              <p:cNvSpPr/>
              <p:nvPr/>
            </p:nvSpPr>
            <p:spPr>
              <a:xfrm flipH="false" flipV="false" rot="0">
                <a:off x="0" y="0"/>
                <a:ext cx="1228067" cy="1682043"/>
              </a:xfrm>
              <a:custGeom>
                <a:avLst/>
                <a:gdLst/>
                <a:ahLst/>
                <a:cxnLst/>
                <a:rect r="r" b="b" t="t" l="l"/>
                <a:pathLst>
                  <a:path h="1682043" w="1228067">
                    <a:moveTo>
                      <a:pt x="0" y="0"/>
                    </a:moveTo>
                    <a:lnTo>
                      <a:pt x="1228067" y="0"/>
                    </a:lnTo>
                    <a:lnTo>
                      <a:pt x="1228067" y="1682043"/>
                    </a:lnTo>
                    <a:lnTo>
                      <a:pt x="0" y="1682043"/>
                    </a:lnTo>
                    <a:close/>
                  </a:path>
                </a:pathLst>
              </a:custGeom>
              <a:solidFill>
                <a:srgbClr val="D7EBE7"/>
              </a:solidFill>
            </p:spPr>
          </p:sp>
          <p:sp>
            <p:nvSpPr>
              <p:cNvPr name="TextBox 18" id="18"/>
              <p:cNvSpPr txBox="true"/>
              <p:nvPr/>
            </p:nvSpPr>
            <p:spPr>
              <a:xfrm>
                <a:off x="0" y="0"/>
                <a:ext cx="1228066" cy="1682043"/>
              </a:xfrm>
              <a:prstGeom prst="rect">
                <a:avLst/>
              </a:prstGeom>
            </p:spPr>
            <p:txBody>
              <a:bodyPr anchor="ctr" rtlCol="false" tIns="50449" lIns="50449" bIns="50449" rIns="50449"/>
              <a:lstStyle/>
              <a:p>
                <a:pPr algn="ctr">
                  <a:lnSpc>
                    <a:spcPts val="1979"/>
                  </a:lnSpc>
                </a:pPr>
              </a:p>
            </p:txBody>
          </p:sp>
        </p:grpSp>
        <p:sp>
          <p:nvSpPr>
            <p:cNvPr name="TextBox 19" id="19"/>
            <p:cNvSpPr txBox="true"/>
            <p:nvPr/>
          </p:nvSpPr>
          <p:spPr>
            <a:xfrm rot="0">
              <a:off x="330200" y="161879"/>
              <a:ext cx="5386785" cy="8075155"/>
            </a:xfrm>
            <a:prstGeom prst="rect">
              <a:avLst/>
            </a:prstGeom>
          </p:spPr>
          <p:txBody>
            <a:bodyPr anchor="t" rtlCol="false" tIns="0" lIns="0" bIns="0" rIns="0">
              <a:spAutoFit/>
            </a:bodyPr>
            <a:lstStyle/>
            <a:p>
              <a:pPr algn="just">
                <a:lnSpc>
                  <a:spcPts val="1668"/>
                </a:lnSpc>
                <a:spcBef>
                  <a:spcPct val="0"/>
                </a:spcBef>
              </a:pPr>
              <a:r>
                <a:rPr lang="en-US" b="true" sz="1390" spc="13">
                  <a:solidFill>
                    <a:srgbClr val="000000"/>
                  </a:solidFill>
                  <a:latin typeface="Times New Roman Bold"/>
                  <a:ea typeface="Times New Roman Bold"/>
                  <a:cs typeface="Times New Roman Bold"/>
                  <a:sym typeface="Times New Roman Bold"/>
                </a:rPr>
                <a:t>9.    Blockcha</a:t>
              </a:r>
              <a:r>
                <a:rPr lang="en-US" b="true" sz="1390" spc="13">
                  <a:solidFill>
                    <a:srgbClr val="000000"/>
                  </a:solidFill>
                  <a:latin typeface="Times New Roman Bold"/>
                  <a:ea typeface="Times New Roman Bold"/>
                  <a:cs typeface="Times New Roman Bold"/>
                  <a:sym typeface="Times New Roman Bold"/>
                </a:rPr>
                <a:t>in-Based E-Voting System[12]</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Blockchain's potential for e-voting lies in its ability to ensure:</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Transparency: Every vote can be recorded on a public ledger, which is immutable and verifiable.</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Immutability: Once votes are cast and added to the blockchain, they cannot be changed or deleted.</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Security: Blockchain’s decentralized nature reduces the risk of hacking or tampering, as an attacker would need to compromise a majority of nodes in the network.</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The authors of the paper highlight several requirements for a blockchain-based e-voting system:</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Voter Privacy: The system must prevent any third party from linking a vote to the voter’s identity. Technologies such as Zero-Knowledge Proofs (ZKPs) are often proposed as a solution to achieve this.</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Vote Verification: Voters should be able to verify that their votes have been recorded correctly without revealing their identity.</a:t>
              </a:r>
            </a:p>
            <a:p>
              <a:pPr algn="just">
                <a:lnSpc>
                  <a:spcPts val="1668"/>
                </a:lnSpc>
                <a:spcBef>
                  <a:spcPct val="0"/>
                </a:spcBef>
              </a:pPr>
              <a:r>
                <a:rPr lang="en-US" sz="1390" spc="12">
                  <a:solidFill>
                    <a:srgbClr val="000000"/>
                  </a:solidFill>
                  <a:latin typeface="Times New Roman"/>
                  <a:ea typeface="Times New Roman"/>
                  <a:cs typeface="Times New Roman"/>
                  <a:sym typeface="Times New Roman"/>
                </a:rPr>
                <a:t>Coercion Resistance: The system must protect voters from being forced to vote in a certain way by an external party.</a:t>
              </a:r>
            </a:p>
            <a:p>
              <a:pPr algn="just">
                <a:lnSpc>
                  <a:spcPts val="1668"/>
                </a:lnSpc>
                <a:spcBef>
                  <a:spcPct val="0"/>
                </a:spcBef>
              </a:pPr>
              <a:r>
                <a:rPr lang="en-US" sz="1390" spc="13">
                  <a:solidFill>
                    <a:srgbClr val="000000"/>
                  </a:solidFill>
                  <a:latin typeface="Times New Roman"/>
                  <a:ea typeface="Times New Roman"/>
                  <a:cs typeface="Times New Roman"/>
                  <a:sym typeface="Times New Roman"/>
                </a:rPr>
                <a:t>Decentralization: No single entity should control the system; instead, multiple independent nodes should participate in verifying and recording votes .</a:t>
              </a:r>
            </a:p>
            <a:p>
              <a:pPr algn="just">
                <a:lnSpc>
                  <a:spcPts val="1668"/>
                </a:lnSpc>
                <a:spcBef>
                  <a:spcPct val="0"/>
                </a:spcBef>
              </a:pPr>
            </a:p>
          </p:txBody>
        </p:sp>
      </p:grpSp>
      <p:grpSp>
        <p:nvGrpSpPr>
          <p:cNvPr name="Group 20" id="20"/>
          <p:cNvGrpSpPr/>
          <p:nvPr/>
        </p:nvGrpSpPr>
        <p:grpSpPr>
          <a:xfrm rot="0">
            <a:off x="13506547" y="3649777"/>
            <a:ext cx="4630577" cy="6342353"/>
            <a:chOff x="0" y="0"/>
            <a:chExt cx="1228066" cy="1682043"/>
          </a:xfrm>
        </p:grpSpPr>
        <p:sp>
          <p:nvSpPr>
            <p:cNvPr name="Freeform 21" id="21"/>
            <p:cNvSpPr/>
            <p:nvPr/>
          </p:nvSpPr>
          <p:spPr>
            <a:xfrm flipH="false" flipV="false" rot="0">
              <a:off x="0" y="0"/>
              <a:ext cx="1228067" cy="1682043"/>
            </a:xfrm>
            <a:custGeom>
              <a:avLst/>
              <a:gdLst/>
              <a:ahLst/>
              <a:cxnLst/>
              <a:rect r="r" b="b" t="t" l="l"/>
              <a:pathLst>
                <a:path h="1682043" w="1228067">
                  <a:moveTo>
                    <a:pt x="0" y="0"/>
                  </a:moveTo>
                  <a:lnTo>
                    <a:pt x="1228067" y="0"/>
                  </a:lnTo>
                  <a:lnTo>
                    <a:pt x="1228067" y="1682043"/>
                  </a:lnTo>
                  <a:lnTo>
                    <a:pt x="0" y="1682043"/>
                  </a:lnTo>
                  <a:close/>
                </a:path>
              </a:pathLst>
            </a:custGeom>
            <a:solidFill>
              <a:srgbClr val="D7EBE7"/>
            </a:solidFill>
          </p:spPr>
        </p:sp>
        <p:sp>
          <p:nvSpPr>
            <p:cNvPr name="TextBox 22" id="22"/>
            <p:cNvSpPr txBox="true"/>
            <p:nvPr/>
          </p:nvSpPr>
          <p:spPr>
            <a:xfrm>
              <a:off x="0" y="0"/>
              <a:ext cx="1228066" cy="1682043"/>
            </a:xfrm>
            <a:prstGeom prst="rect">
              <a:avLst/>
            </a:prstGeom>
          </p:spPr>
          <p:txBody>
            <a:bodyPr anchor="ctr" rtlCol="false" tIns="50449" lIns="50449" bIns="50449" rIns="50449"/>
            <a:lstStyle/>
            <a:p>
              <a:pPr algn="ctr">
                <a:lnSpc>
                  <a:spcPts val="1979"/>
                </a:lnSpc>
              </a:pPr>
            </a:p>
          </p:txBody>
        </p:sp>
      </p:grpSp>
      <p:sp>
        <p:nvSpPr>
          <p:cNvPr name="TextBox 23" id="23"/>
          <p:cNvSpPr txBox="true"/>
          <p:nvPr/>
        </p:nvSpPr>
        <p:spPr>
          <a:xfrm rot="0">
            <a:off x="13706542" y="3736811"/>
            <a:ext cx="4230588" cy="6162151"/>
          </a:xfrm>
          <a:prstGeom prst="rect">
            <a:avLst/>
          </a:prstGeom>
        </p:spPr>
        <p:txBody>
          <a:bodyPr anchor="t" rtlCol="false" tIns="0" lIns="0" bIns="0" rIns="0">
            <a:spAutoFit/>
          </a:bodyPr>
          <a:lstStyle/>
          <a:p>
            <a:pPr algn="ctr">
              <a:lnSpc>
                <a:spcPts val="2128"/>
              </a:lnSpc>
            </a:pPr>
            <a:r>
              <a:rPr lang="en-US" sz="1520" b="true">
                <a:solidFill>
                  <a:srgbClr val="000000"/>
                </a:solidFill>
                <a:latin typeface="Times New Roman Bold"/>
                <a:ea typeface="Times New Roman Bold"/>
                <a:cs typeface="Times New Roman Bold"/>
                <a:sym typeface="Times New Roman Bold"/>
              </a:rPr>
              <a:t>10.       Blockchain Private File Storage-Sharing Method Based on IPFS[13]</a:t>
            </a:r>
          </a:p>
          <a:p>
            <a:pPr algn="just">
              <a:lnSpc>
                <a:spcPts val="2128"/>
              </a:lnSpc>
            </a:pPr>
            <a:r>
              <a:rPr lang="en-US" sz="1520">
                <a:solidFill>
                  <a:srgbClr val="000000"/>
                </a:solidFill>
                <a:latin typeface="Times New Roman"/>
                <a:ea typeface="Times New Roman"/>
                <a:cs typeface="Times New Roman"/>
                <a:sym typeface="Times New Roman"/>
              </a:rPr>
              <a:t>IPFS is a peer-to-peer file system that stores and shares files in a distributed manner. It uses content-based addressing to locate files based on their unique hash value rather than their physical location. This method increases data availability and reduces redundancy​. The integration of blockchain with IPFS enhances security by recording file metadata, including file hash and ownership, on the blockchain while storing the actual file on IPFS. This hybri</a:t>
            </a:r>
            <a:r>
              <a:rPr lang="en-US" sz="1520">
                <a:solidFill>
                  <a:srgbClr val="000000"/>
                </a:solidFill>
                <a:latin typeface="Times New Roman"/>
                <a:ea typeface="Times New Roman"/>
                <a:cs typeface="Times New Roman"/>
                <a:sym typeface="Times New Roman"/>
              </a:rPr>
              <a:t>d model ensures that the file content remains immutable and easily traceable without overburdening the blockchain with large amounts of data.</a:t>
            </a:r>
          </a:p>
          <a:p>
            <a:pPr algn="just">
              <a:lnSpc>
                <a:spcPts val="2128"/>
              </a:lnSpc>
            </a:pPr>
            <a:r>
              <a:rPr lang="en-US" sz="1520">
                <a:solidFill>
                  <a:srgbClr val="000000"/>
                </a:solidFill>
                <a:latin typeface="Times New Roman"/>
                <a:ea typeface="Times New Roman"/>
                <a:cs typeface="Times New Roman"/>
                <a:sym typeface="Times New Roman"/>
              </a:rPr>
              <a:t>Blockchain-based decentralized file storage solutions, such as Storj and Filecoin, utilize IPFS for file storage and blockchain for maintaining metadata and incentives for storage providers. These systems demonstrate how blockchain can address issues of file integrity and ownership while ensuring scalability and accessibility .​</a:t>
            </a:r>
          </a:p>
          <a:p>
            <a:pPr algn="just">
              <a:lnSpc>
                <a:spcPts val="212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7346" y="192901"/>
            <a:ext cx="17298129" cy="1671597"/>
          </a:xfrm>
          <a:custGeom>
            <a:avLst/>
            <a:gdLst/>
            <a:ahLst/>
            <a:cxnLst/>
            <a:rect r="r" b="b" t="t" l="l"/>
            <a:pathLst>
              <a:path h="1671597" w="17298129">
                <a:moveTo>
                  <a:pt x="0" y="0"/>
                </a:moveTo>
                <a:lnTo>
                  <a:pt x="17298129" y="0"/>
                </a:lnTo>
                <a:lnTo>
                  <a:pt x="17298129" y="1671597"/>
                </a:lnTo>
                <a:lnTo>
                  <a:pt x="0" y="1671597"/>
                </a:lnTo>
                <a:lnTo>
                  <a:pt x="0" y="0"/>
                </a:lnTo>
                <a:close/>
              </a:path>
            </a:pathLst>
          </a:custGeom>
          <a:blipFill>
            <a:blip r:embed="rId2"/>
            <a:stretch>
              <a:fillRect l="-117" t="-2972" r="0" b="-2972"/>
            </a:stretch>
          </a:blipFill>
        </p:spPr>
      </p:sp>
      <p:sp>
        <p:nvSpPr>
          <p:cNvPr name="Freeform 3" id="3"/>
          <p:cNvSpPr/>
          <p:nvPr/>
        </p:nvSpPr>
        <p:spPr>
          <a:xfrm flipH="false" flipV="false" rot="0">
            <a:off x="4111078" y="1864498"/>
            <a:ext cx="14176922" cy="8549513"/>
          </a:xfrm>
          <a:custGeom>
            <a:avLst/>
            <a:gdLst/>
            <a:ahLst/>
            <a:cxnLst/>
            <a:rect r="r" b="b" t="t" l="l"/>
            <a:pathLst>
              <a:path h="8549513" w="14176922">
                <a:moveTo>
                  <a:pt x="0" y="0"/>
                </a:moveTo>
                <a:lnTo>
                  <a:pt x="14176922" y="0"/>
                </a:lnTo>
                <a:lnTo>
                  <a:pt x="14176922" y="8549514"/>
                </a:lnTo>
                <a:lnTo>
                  <a:pt x="0" y="8549514"/>
                </a:lnTo>
                <a:lnTo>
                  <a:pt x="0" y="0"/>
                </a:lnTo>
                <a:close/>
              </a:path>
            </a:pathLst>
          </a:custGeom>
          <a:blipFill>
            <a:blip r:embed="rId3"/>
            <a:stretch>
              <a:fillRect l="-25779" t="-8812" r="0" b="-8508"/>
            </a:stretch>
          </a:blipFill>
        </p:spPr>
      </p:sp>
      <p:sp>
        <p:nvSpPr>
          <p:cNvPr name="TextBox 4" id="4"/>
          <p:cNvSpPr txBox="true"/>
          <p:nvPr/>
        </p:nvSpPr>
        <p:spPr>
          <a:xfrm rot="0">
            <a:off x="473866" y="2552364"/>
            <a:ext cx="3763861" cy="1062609"/>
          </a:xfrm>
          <a:prstGeom prst="rect">
            <a:avLst/>
          </a:prstGeom>
        </p:spPr>
        <p:txBody>
          <a:bodyPr anchor="t" rtlCol="false" tIns="0" lIns="0" bIns="0" rIns="0">
            <a:spAutoFit/>
          </a:bodyPr>
          <a:lstStyle/>
          <a:p>
            <a:pPr algn="l">
              <a:lnSpc>
                <a:spcPts val="7128"/>
              </a:lnSpc>
            </a:pPr>
            <a:r>
              <a:rPr lang="en-US" sz="6600" spc="-40">
                <a:solidFill>
                  <a:srgbClr val="000000"/>
                </a:solidFill>
                <a:latin typeface="Times New Roman"/>
                <a:ea typeface="Times New Roman"/>
                <a:cs typeface="Times New Roman"/>
                <a:sym typeface="Times New Roman"/>
              </a:rPr>
              <a:t>Diagrams:</a:t>
            </a:r>
          </a:p>
        </p:txBody>
      </p:sp>
      <p:sp>
        <p:nvSpPr>
          <p:cNvPr name="TextBox 5" id="5"/>
          <p:cNvSpPr txBox="true"/>
          <p:nvPr/>
        </p:nvSpPr>
        <p:spPr>
          <a:xfrm rot="0">
            <a:off x="473866" y="5529498"/>
            <a:ext cx="3763861" cy="833202"/>
          </a:xfrm>
          <a:prstGeom prst="rect">
            <a:avLst/>
          </a:prstGeom>
        </p:spPr>
        <p:txBody>
          <a:bodyPr anchor="t" rtlCol="false" tIns="0" lIns="0" bIns="0" rIns="0">
            <a:spAutoFit/>
          </a:bodyPr>
          <a:lstStyle/>
          <a:p>
            <a:pPr algn="l">
              <a:lnSpc>
                <a:spcPts val="5569"/>
              </a:lnSpc>
            </a:pPr>
            <a:r>
              <a:rPr lang="en-US" sz="5156" spc="-31">
                <a:solidFill>
                  <a:srgbClr val="000000"/>
                </a:solidFill>
                <a:latin typeface="Times New Roman"/>
                <a:ea typeface="Times New Roman"/>
                <a:cs typeface="Times New Roman"/>
                <a:sym typeface="Times New Roman"/>
              </a:rPr>
              <a:t>1- Flowchart: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7346" y="192901"/>
            <a:ext cx="17298129" cy="1671597"/>
          </a:xfrm>
          <a:custGeom>
            <a:avLst/>
            <a:gdLst/>
            <a:ahLst/>
            <a:cxnLst/>
            <a:rect r="r" b="b" t="t" l="l"/>
            <a:pathLst>
              <a:path h="1671597" w="17298129">
                <a:moveTo>
                  <a:pt x="0" y="0"/>
                </a:moveTo>
                <a:lnTo>
                  <a:pt x="17298129" y="0"/>
                </a:lnTo>
                <a:lnTo>
                  <a:pt x="17298129" y="1671597"/>
                </a:lnTo>
                <a:lnTo>
                  <a:pt x="0" y="1671597"/>
                </a:lnTo>
                <a:lnTo>
                  <a:pt x="0" y="0"/>
                </a:lnTo>
                <a:close/>
              </a:path>
            </a:pathLst>
          </a:custGeom>
          <a:blipFill>
            <a:blip r:embed="rId2"/>
            <a:stretch>
              <a:fillRect l="-117" t="-2972" r="0" b="-2972"/>
            </a:stretch>
          </a:blipFill>
        </p:spPr>
      </p:sp>
      <p:sp>
        <p:nvSpPr>
          <p:cNvPr name="Freeform 3" id="3"/>
          <p:cNvSpPr/>
          <p:nvPr/>
        </p:nvSpPr>
        <p:spPr>
          <a:xfrm flipH="false" flipV="false" rot="0">
            <a:off x="6250269" y="2025205"/>
            <a:ext cx="9260561" cy="8157020"/>
          </a:xfrm>
          <a:custGeom>
            <a:avLst/>
            <a:gdLst/>
            <a:ahLst/>
            <a:cxnLst/>
            <a:rect r="r" b="b" t="t" l="l"/>
            <a:pathLst>
              <a:path h="8157020" w="9260561">
                <a:moveTo>
                  <a:pt x="0" y="0"/>
                </a:moveTo>
                <a:lnTo>
                  <a:pt x="9260561" y="0"/>
                </a:lnTo>
                <a:lnTo>
                  <a:pt x="9260561" y="8157020"/>
                </a:lnTo>
                <a:lnTo>
                  <a:pt x="0" y="8157020"/>
                </a:lnTo>
                <a:lnTo>
                  <a:pt x="0" y="0"/>
                </a:lnTo>
                <a:close/>
              </a:path>
            </a:pathLst>
          </a:custGeom>
          <a:blipFill>
            <a:blip r:embed="rId3"/>
            <a:stretch>
              <a:fillRect l="0" t="-4171" r="0" b="-511"/>
            </a:stretch>
          </a:blipFill>
        </p:spPr>
      </p:sp>
      <p:sp>
        <p:nvSpPr>
          <p:cNvPr name="TextBox 4" id="4"/>
          <p:cNvSpPr txBox="true"/>
          <p:nvPr/>
        </p:nvSpPr>
        <p:spPr>
          <a:xfrm rot="0">
            <a:off x="473866" y="2552364"/>
            <a:ext cx="3763861" cy="1062609"/>
          </a:xfrm>
          <a:prstGeom prst="rect">
            <a:avLst/>
          </a:prstGeom>
        </p:spPr>
        <p:txBody>
          <a:bodyPr anchor="t" rtlCol="false" tIns="0" lIns="0" bIns="0" rIns="0">
            <a:spAutoFit/>
          </a:bodyPr>
          <a:lstStyle/>
          <a:p>
            <a:pPr algn="l">
              <a:lnSpc>
                <a:spcPts val="7128"/>
              </a:lnSpc>
            </a:pPr>
            <a:r>
              <a:rPr lang="en-US" sz="6600" spc="-40">
                <a:solidFill>
                  <a:srgbClr val="000000"/>
                </a:solidFill>
                <a:latin typeface="Times New Roman"/>
                <a:ea typeface="Times New Roman"/>
                <a:cs typeface="Times New Roman"/>
                <a:sym typeface="Times New Roman"/>
              </a:rPr>
              <a:t>Diagrams:</a:t>
            </a:r>
          </a:p>
        </p:txBody>
      </p:sp>
      <p:sp>
        <p:nvSpPr>
          <p:cNvPr name="TextBox 5" id="5"/>
          <p:cNvSpPr txBox="true"/>
          <p:nvPr/>
        </p:nvSpPr>
        <p:spPr>
          <a:xfrm rot="0">
            <a:off x="473866" y="5270512"/>
            <a:ext cx="4525861" cy="833202"/>
          </a:xfrm>
          <a:prstGeom prst="rect">
            <a:avLst/>
          </a:prstGeom>
        </p:spPr>
        <p:txBody>
          <a:bodyPr anchor="t" rtlCol="false" tIns="0" lIns="0" bIns="0" rIns="0">
            <a:spAutoFit/>
          </a:bodyPr>
          <a:lstStyle/>
          <a:p>
            <a:pPr algn="l">
              <a:lnSpc>
                <a:spcPts val="5569"/>
              </a:lnSpc>
            </a:pPr>
            <a:r>
              <a:rPr lang="en-US" sz="5156" spc="-31">
                <a:solidFill>
                  <a:srgbClr val="000000"/>
                </a:solidFill>
                <a:latin typeface="Times New Roman"/>
                <a:ea typeface="Times New Roman"/>
                <a:cs typeface="Times New Roman"/>
                <a:sym typeface="Times New Roman"/>
              </a:rPr>
              <a:t>2- ER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55591" y="4266222"/>
            <a:ext cx="10776817" cy="1706931"/>
          </a:xfrm>
          <a:prstGeom prst="rect">
            <a:avLst/>
          </a:prstGeom>
        </p:spPr>
        <p:txBody>
          <a:bodyPr anchor="t" rtlCol="false" tIns="0" lIns="0" bIns="0" rIns="0">
            <a:spAutoFit/>
          </a:bodyPr>
          <a:lstStyle/>
          <a:p>
            <a:pPr algn="l">
              <a:lnSpc>
                <a:spcPts val="6480"/>
              </a:lnSpc>
            </a:pPr>
            <a:r>
              <a:rPr lang="en-US" sz="6000" spc="-36">
                <a:solidFill>
                  <a:srgbClr val="000000"/>
                </a:solidFill>
                <a:latin typeface="Times New Roman"/>
                <a:ea typeface="Times New Roman"/>
                <a:cs typeface="Times New Roman"/>
                <a:sym typeface="Times New Roman"/>
              </a:rPr>
              <a:t>Patent Status: </a:t>
            </a:r>
          </a:p>
          <a:p>
            <a:pPr algn="l">
              <a:lnSpc>
                <a:spcPts val="5947"/>
              </a:lnSpc>
            </a:pPr>
            <a:r>
              <a:rPr lang="en-US" sz="5506" spc="-33">
                <a:solidFill>
                  <a:srgbClr val="000000"/>
                </a:solidFill>
                <a:latin typeface="Times New Roman"/>
                <a:ea typeface="Times New Roman"/>
                <a:cs typeface="Times New Roman"/>
                <a:sym typeface="Times New Roman"/>
              </a:rPr>
              <a:t>Patent Algorithm yet to be finalized</a:t>
            </a:r>
          </a:p>
        </p:txBody>
      </p:sp>
      <p:sp>
        <p:nvSpPr>
          <p:cNvPr name="TextBox 3" id="3"/>
          <p:cNvSpPr txBox="true"/>
          <p:nvPr/>
        </p:nvSpPr>
        <p:spPr>
          <a:xfrm rot="0">
            <a:off x="13007340" y="9636919"/>
            <a:ext cx="3931920" cy="304800"/>
          </a:xfrm>
          <a:prstGeom prst="rect">
            <a:avLst/>
          </a:prstGeom>
        </p:spPr>
        <p:txBody>
          <a:bodyPr anchor="t" rtlCol="false" tIns="0" lIns="0" bIns="0" rIns="0">
            <a:spAutoFit/>
          </a:bodyPr>
          <a:lstStyle/>
          <a:p>
            <a:pPr algn="r">
              <a:lnSpc>
                <a:spcPts val="2160"/>
              </a:lnSpc>
            </a:pPr>
            <a:r>
              <a:rPr lang="en-US" sz="1800" spc="16">
                <a:solidFill>
                  <a:srgbClr val="898989"/>
                </a:solidFill>
                <a:latin typeface="Times New Roman"/>
                <a:ea typeface="Times New Roman"/>
                <a:cs typeface="Times New Roman"/>
                <a:sym typeface="Times New Roman"/>
              </a:rPr>
              <a:t>8</a:t>
            </a:r>
          </a:p>
        </p:txBody>
      </p:sp>
      <p:sp>
        <p:nvSpPr>
          <p:cNvPr name="Freeform 4" id="4"/>
          <p:cNvSpPr/>
          <p:nvPr/>
        </p:nvSpPr>
        <p:spPr>
          <a:xfrm flipH="false" flipV="false" rot="0">
            <a:off x="722442" y="445899"/>
            <a:ext cx="16679733" cy="1671597"/>
          </a:xfrm>
          <a:custGeom>
            <a:avLst/>
            <a:gdLst/>
            <a:ahLst/>
            <a:cxnLst/>
            <a:rect r="r" b="b" t="t" l="l"/>
            <a:pathLst>
              <a:path h="1671597" w="16679733">
                <a:moveTo>
                  <a:pt x="0" y="0"/>
                </a:moveTo>
                <a:lnTo>
                  <a:pt x="16679733" y="0"/>
                </a:lnTo>
                <a:lnTo>
                  <a:pt x="16679733" y="1671597"/>
                </a:lnTo>
                <a:lnTo>
                  <a:pt x="0" y="1671597"/>
                </a:lnTo>
                <a:lnTo>
                  <a:pt x="0" y="0"/>
                </a:lnTo>
                <a:close/>
              </a:path>
            </a:pathLst>
          </a:custGeom>
          <a:blipFill>
            <a:blip r:embed="rId2"/>
            <a:stretch>
              <a:fillRect l="0" t="-1018" r="0" b="-1018"/>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34074" y="3842280"/>
            <a:ext cx="13284993" cy="673608"/>
          </a:xfrm>
          <a:prstGeom prst="rect">
            <a:avLst/>
          </a:prstGeom>
        </p:spPr>
        <p:txBody>
          <a:bodyPr anchor="t" rtlCol="false" tIns="0" lIns="0" bIns="0" rIns="0">
            <a:spAutoFit/>
          </a:bodyPr>
          <a:lstStyle/>
          <a:p>
            <a:pPr algn="l">
              <a:lnSpc>
                <a:spcPts val="4536"/>
              </a:lnSpc>
            </a:pPr>
            <a:r>
              <a:rPr lang="en-US" sz="4200" spc="39" u="sng">
                <a:solidFill>
                  <a:srgbClr val="000000"/>
                </a:solidFill>
                <a:latin typeface="Times New Roman"/>
                <a:ea typeface="Times New Roman"/>
                <a:cs typeface="Times New Roman"/>
                <a:sym typeface="Times New Roman"/>
                <a:hlinkClick r:id="rId2" tooltip="https://github.com/harshkhatter/PCS26-18"/>
              </a:rPr>
              <a:t>Github Link</a:t>
            </a:r>
            <a:r>
              <a:rPr lang="en-US" sz="4200" spc="39">
                <a:solidFill>
                  <a:srgbClr val="000000"/>
                </a:solidFill>
                <a:latin typeface="Times New Roman"/>
                <a:ea typeface="Times New Roman"/>
                <a:cs typeface="Times New Roman"/>
                <a:sym typeface="Times New Roman"/>
              </a:rPr>
              <a:t> : https://github.com/harshkhatter/PCS26-18</a:t>
            </a:r>
          </a:p>
        </p:txBody>
      </p:sp>
      <p:sp>
        <p:nvSpPr>
          <p:cNvPr name="TextBox 3" id="3"/>
          <p:cNvSpPr txBox="true"/>
          <p:nvPr/>
        </p:nvSpPr>
        <p:spPr>
          <a:xfrm rot="0">
            <a:off x="13007340" y="9636919"/>
            <a:ext cx="3931920" cy="304800"/>
          </a:xfrm>
          <a:prstGeom prst="rect">
            <a:avLst/>
          </a:prstGeom>
        </p:spPr>
        <p:txBody>
          <a:bodyPr anchor="t" rtlCol="false" tIns="0" lIns="0" bIns="0" rIns="0">
            <a:spAutoFit/>
          </a:bodyPr>
          <a:lstStyle/>
          <a:p>
            <a:pPr algn="r">
              <a:lnSpc>
                <a:spcPts val="2160"/>
              </a:lnSpc>
            </a:pPr>
            <a:r>
              <a:rPr lang="en-US" sz="1800" spc="16">
                <a:solidFill>
                  <a:srgbClr val="898989"/>
                </a:solidFill>
                <a:latin typeface="Times New Roman"/>
                <a:ea typeface="Times New Roman"/>
                <a:cs typeface="Times New Roman"/>
                <a:sym typeface="Times New Roman"/>
              </a:rPr>
              <a:t>10</a:t>
            </a:r>
          </a:p>
        </p:txBody>
      </p:sp>
      <p:sp>
        <p:nvSpPr>
          <p:cNvPr name="Freeform 4" id="4"/>
          <p:cNvSpPr/>
          <p:nvPr/>
        </p:nvSpPr>
        <p:spPr>
          <a:xfrm flipH="false" flipV="false" rot="0">
            <a:off x="722442" y="0"/>
            <a:ext cx="16308258" cy="1671597"/>
          </a:xfrm>
          <a:custGeom>
            <a:avLst/>
            <a:gdLst/>
            <a:ahLst/>
            <a:cxnLst/>
            <a:rect r="r" b="b" t="t" l="l"/>
            <a:pathLst>
              <a:path h="1671597" w="16308258">
                <a:moveTo>
                  <a:pt x="0" y="0"/>
                </a:moveTo>
                <a:lnTo>
                  <a:pt x="16308258" y="0"/>
                </a:lnTo>
                <a:lnTo>
                  <a:pt x="16308258" y="1671597"/>
                </a:lnTo>
                <a:lnTo>
                  <a:pt x="0" y="1671597"/>
                </a:lnTo>
                <a:lnTo>
                  <a:pt x="0" y="0"/>
                </a:lnTo>
                <a:close/>
              </a:path>
            </a:pathLst>
          </a:custGeom>
          <a:blipFill>
            <a:blip r:embed="rId3"/>
            <a:stretch>
              <a:fillRect l="-117" t="0" r="-117" b="0"/>
            </a:stretch>
          </a:blipFill>
        </p:spPr>
      </p:sp>
      <p:sp>
        <p:nvSpPr>
          <p:cNvPr name="TextBox 5" id="5"/>
          <p:cNvSpPr txBox="true"/>
          <p:nvPr/>
        </p:nvSpPr>
        <p:spPr>
          <a:xfrm rot="0">
            <a:off x="6623318" y="2253164"/>
            <a:ext cx="5041365" cy="989041"/>
          </a:xfrm>
          <a:prstGeom prst="rect">
            <a:avLst/>
          </a:prstGeom>
        </p:spPr>
        <p:txBody>
          <a:bodyPr anchor="t" rtlCol="false" tIns="0" lIns="0" bIns="0" rIns="0">
            <a:spAutoFit/>
          </a:bodyPr>
          <a:lstStyle/>
          <a:p>
            <a:pPr algn="ctr">
              <a:lnSpc>
                <a:spcPts val="6639"/>
              </a:lnSpc>
            </a:pPr>
            <a:r>
              <a:rPr lang="en-US" sz="6147" spc="-37">
                <a:solidFill>
                  <a:srgbClr val="000000"/>
                </a:solidFill>
                <a:latin typeface="Times New Roman"/>
                <a:ea typeface="Times New Roman"/>
                <a:cs typeface="Times New Roman"/>
                <a:sym typeface="Times New Roman"/>
              </a:rPr>
              <a:t>Project Status</a:t>
            </a:r>
          </a:p>
        </p:txBody>
      </p:sp>
      <p:sp>
        <p:nvSpPr>
          <p:cNvPr name="TextBox 6" id="6"/>
          <p:cNvSpPr txBox="true"/>
          <p:nvPr/>
        </p:nvSpPr>
        <p:spPr>
          <a:xfrm rot="0">
            <a:off x="2069307" y="5267326"/>
            <a:ext cx="6620298" cy="3990974"/>
          </a:xfrm>
          <a:prstGeom prst="rect">
            <a:avLst/>
          </a:prstGeom>
        </p:spPr>
        <p:txBody>
          <a:bodyPr anchor="t" rtlCol="false" tIns="0" lIns="0" bIns="0" rIns="0">
            <a:spAutoFit/>
          </a:bodyPr>
          <a:lstStyle/>
          <a:p>
            <a:pPr algn="l">
              <a:lnSpc>
                <a:spcPts val="4411"/>
              </a:lnSpc>
            </a:pPr>
            <a:r>
              <a:rPr lang="en-US" sz="4084" spc="36">
                <a:solidFill>
                  <a:srgbClr val="000000"/>
                </a:solidFill>
                <a:latin typeface="Times New Roman"/>
                <a:ea typeface="Times New Roman"/>
                <a:cs typeface="Times New Roman"/>
                <a:sym typeface="Times New Roman"/>
              </a:rPr>
              <a:t>Updates:</a:t>
            </a:r>
          </a:p>
          <a:p>
            <a:pPr algn="l" marL="881875" indent="-440937" lvl="1">
              <a:lnSpc>
                <a:spcPts val="4411"/>
              </a:lnSpc>
              <a:buFont typeface="Arial"/>
              <a:buChar char="•"/>
            </a:pPr>
            <a:r>
              <a:rPr lang="en-US" sz="4084" spc="36">
                <a:solidFill>
                  <a:srgbClr val="000000"/>
                </a:solidFill>
                <a:latin typeface="Times New Roman"/>
                <a:ea typeface="Times New Roman"/>
                <a:cs typeface="Times New Roman"/>
                <a:sym typeface="Times New Roman"/>
              </a:rPr>
              <a:t>Project Idea Finalized</a:t>
            </a:r>
          </a:p>
          <a:p>
            <a:pPr algn="l" marL="881875" indent="-440937" lvl="1">
              <a:lnSpc>
                <a:spcPts val="4411"/>
              </a:lnSpc>
              <a:buFont typeface="Arial"/>
              <a:buChar char="•"/>
            </a:pPr>
            <a:r>
              <a:rPr lang="en-US" sz="4084" spc="36">
                <a:solidFill>
                  <a:srgbClr val="000000"/>
                </a:solidFill>
                <a:latin typeface="Times New Roman"/>
                <a:ea typeface="Times New Roman"/>
                <a:cs typeface="Times New Roman"/>
                <a:sym typeface="Times New Roman"/>
              </a:rPr>
              <a:t>Tech Stack Finalized</a:t>
            </a:r>
          </a:p>
          <a:p>
            <a:pPr algn="l" marL="881875" indent="-440937" lvl="1">
              <a:lnSpc>
                <a:spcPts val="4411"/>
              </a:lnSpc>
              <a:buFont typeface="Arial"/>
              <a:buChar char="•"/>
            </a:pPr>
            <a:r>
              <a:rPr lang="en-US" sz="4084" spc="36">
                <a:solidFill>
                  <a:srgbClr val="000000"/>
                </a:solidFill>
                <a:latin typeface="Times New Roman"/>
                <a:ea typeface="Times New Roman"/>
                <a:cs typeface="Times New Roman"/>
                <a:sym typeface="Times New Roman"/>
              </a:rPr>
              <a:t>Flowchart Made</a:t>
            </a:r>
          </a:p>
          <a:p>
            <a:pPr algn="l" marL="881875" indent="-440937" lvl="1">
              <a:lnSpc>
                <a:spcPts val="4411"/>
              </a:lnSpc>
              <a:buFont typeface="Arial"/>
              <a:buChar char="•"/>
            </a:pPr>
            <a:r>
              <a:rPr lang="en-US" sz="4084" spc="36">
                <a:solidFill>
                  <a:srgbClr val="000000"/>
                </a:solidFill>
                <a:latin typeface="Times New Roman"/>
                <a:ea typeface="Times New Roman"/>
                <a:cs typeface="Times New Roman"/>
                <a:sym typeface="Times New Roman"/>
              </a:rPr>
              <a:t>ER Diagram Made</a:t>
            </a:r>
          </a:p>
          <a:p>
            <a:pPr algn="l" marL="881875" indent="-440937" lvl="1">
              <a:lnSpc>
                <a:spcPts val="4411"/>
              </a:lnSpc>
              <a:buFont typeface="Arial"/>
              <a:buChar char="•"/>
            </a:pPr>
            <a:r>
              <a:rPr lang="en-US" sz="4084" spc="36">
                <a:solidFill>
                  <a:srgbClr val="000000"/>
                </a:solidFill>
                <a:latin typeface="Times New Roman"/>
                <a:ea typeface="Times New Roman"/>
                <a:cs typeface="Times New Roman"/>
                <a:sym typeface="Times New Roman"/>
              </a:rPr>
              <a:t>Literature Review Done</a:t>
            </a:r>
          </a:p>
          <a:p>
            <a:pPr algn="l" marL="881875" indent="-440937" lvl="1">
              <a:lnSpc>
                <a:spcPts val="4411"/>
              </a:lnSpc>
              <a:buFont typeface="Arial"/>
              <a:buChar char="•"/>
            </a:pPr>
            <a:r>
              <a:rPr lang="en-US" sz="4084" spc="38">
                <a:solidFill>
                  <a:srgbClr val="000000"/>
                </a:solidFill>
                <a:latin typeface="Times New Roman"/>
                <a:ea typeface="Times New Roman"/>
                <a:cs typeface="Times New Roman"/>
                <a:sym typeface="Times New Roman"/>
              </a:rPr>
              <a:t>Synopsis Done</a:t>
            </a:r>
          </a:p>
        </p:txBody>
      </p:sp>
      <p:sp>
        <p:nvSpPr>
          <p:cNvPr name="TextBox 7" id="7"/>
          <p:cNvSpPr txBox="true"/>
          <p:nvPr/>
        </p:nvSpPr>
        <p:spPr>
          <a:xfrm rot="0">
            <a:off x="9603708" y="5267326"/>
            <a:ext cx="6807264" cy="1816608"/>
          </a:xfrm>
          <a:prstGeom prst="rect">
            <a:avLst/>
          </a:prstGeom>
        </p:spPr>
        <p:txBody>
          <a:bodyPr anchor="t" rtlCol="false" tIns="0" lIns="0" bIns="0" rIns="0">
            <a:spAutoFit/>
          </a:bodyPr>
          <a:lstStyle/>
          <a:p>
            <a:pPr algn="l">
              <a:lnSpc>
                <a:spcPts val="4536"/>
              </a:lnSpc>
            </a:pPr>
            <a:r>
              <a:rPr lang="en-US" sz="4200" spc="37">
                <a:solidFill>
                  <a:srgbClr val="000000"/>
                </a:solidFill>
                <a:latin typeface="Times New Roman"/>
                <a:ea typeface="Times New Roman"/>
                <a:cs typeface="Times New Roman"/>
                <a:sym typeface="Times New Roman"/>
              </a:rPr>
              <a:t>Next Targets:</a:t>
            </a:r>
          </a:p>
          <a:p>
            <a:pPr algn="l" marL="906780" indent="-453390" lvl="1">
              <a:lnSpc>
                <a:spcPts val="4536"/>
              </a:lnSpc>
              <a:buFont typeface="Arial"/>
              <a:buChar char="•"/>
            </a:pPr>
            <a:r>
              <a:rPr lang="en-US" sz="4200" spc="37">
                <a:solidFill>
                  <a:srgbClr val="000000"/>
                </a:solidFill>
                <a:latin typeface="Times New Roman"/>
                <a:ea typeface="Times New Roman"/>
                <a:cs typeface="Times New Roman"/>
                <a:sym typeface="Times New Roman"/>
              </a:rPr>
              <a:t>SRS Document</a:t>
            </a:r>
          </a:p>
          <a:p>
            <a:pPr algn="l" marL="906780" indent="-453390" lvl="1">
              <a:lnSpc>
                <a:spcPts val="4536"/>
              </a:lnSpc>
              <a:buFont typeface="Arial"/>
              <a:buChar char="•"/>
            </a:pPr>
            <a:r>
              <a:rPr lang="en-US" sz="4200" spc="39">
                <a:solidFill>
                  <a:srgbClr val="000000"/>
                </a:solidFill>
                <a:latin typeface="Times New Roman"/>
                <a:ea typeface="Times New Roman"/>
                <a:cs typeface="Times New Roman"/>
                <a:sym typeface="Times New Roman"/>
              </a:rPr>
              <a:t>Database Modelling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38491" y="2165320"/>
            <a:ext cx="3946088" cy="958215"/>
          </a:xfrm>
          <a:prstGeom prst="rect">
            <a:avLst/>
          </a:prstGeom>
        </p:spPr>
        <p:txBody>
          <a:bodyPr anchor="t" rtlCol="false" tIns="0" lIns="0" bIns="0" rIns="0">
            <a:spAutoFit/>
          </a:bodyPr>
          <a:lstStyle/>
          <a:p>
            <a:pPr algn="l">
              <a:lnSpc>
                <a:spcPts val="6480"/>
              </a:lnSpc>
            </a:pPr>
            <a:r>
              <a:rPr lang="en-US" sz="6000" spc="-36">
                <a:solidFill>
                  <a:srgbClr val="000000"/>
                </a:solidFill>
                <a:latin typeface="Times New Roman"/>
                <a:ea typeface="Times New Roman"/>
                <a:cs typeface="Times New Roman"/>
                <a:sym typeface="Times New Roman"/>
              </a:rPr>
              <a:t>References	</a:t>
            </a:r>
          </a:p>
        </p:txBody>
      </p:sp>
      <p:sp>
        <p:nvSpPr>
          <p:cNvPr name="TextBox 3" id="3"/>
          <p:cNvSpPr txBox="true"/>
          <p:nvPr/>
        </p:nvSpPr>
        <p:spPr>
          <a:xfrm rot="0">
            <a:off x="13007340" y="9636919"/>
            <a:ext cx="3931920" cy="304800"/>
          </a:xfrm>
          <a:prstGeom prst="rect">
            <a:avLst/>
          </a:prstGeom>
        </p:spPr>
        <p:txBody>
          <a:bodyPr anchor="t" rtlCol="false" tIns="0" lIns="0" bIns="0" rIns="0">
            <a:spAutoFit/>
          </a:bodyPr>
          <a:lstStyle/>
          <a:p>
            <a:pPr algn="r">
              <a:lnSpc>
                <a:spcPts val="2160"/>
              </a:lnSpc>
            </a:pPr>
            <a:r>
              <a:rPr lang="en-US" sz="1800" spc="16">
                <a:solidFill>
                  <a:srgbClr val="898989"/>
                </a:solidFill>
                <a:latin typeface="Times New Roman"/>
                <a:ea typeface="Times New Roman"/>
                <a:cs typeface="Times New Roman"/>
                <a:sym typeface="Times New Roman"/>
              </a:rPr>
              <a:t>11</a:t>
            </a:r>
          </a:p>
        </p:txBody>
      </p:sp>
      <p:sp>
        <p:nvSpPr>
          <p:cNvPr name="Freeform 4" id="4"/>
          <p:cNvSpPr/>
          <p:nvPr/>
        </p:nvSpPr>
        <p:spPr>
          <a:xfrm flipH="false" flipV="false" rot="0">
            <a:off x="838491" y="385762"/>
            <a:ext cx="16308258" cy="1671597"/>
          </a:xfrm>
          <a:custGeom>
            <a:avLst/>
            <a:gdLst/>
            <a:ahLst/>
            <a:cxnLst/>
            <a:rect r="r" b="b" t="t" l="l"/>
            <a:pathLst>
              <a:path h="1671597" w="16308258">
                <a:moveTo>
                  <a:pt x="0" y="0"/>
                </a:moveTo>
                <a:lnTo>
                  <a:pt x="16308258" y="0"/>
                </a:lnTo>
                <a:lnTo>
                  <a:pt x="16308258" y="1671597"/>
                </a:lnTo>
                <a:lnTo>
                  <a:pt x="0" y="1671597"/>
                </a:lnTo>
                <a:lnTo>
                  <a:pt x="0" y="0"/>
                </a:lnTo>
                <a:close/>
              </a:path>
            </a:pathLst>
          </a:custGeom>
          <a:blipFill>
            <a:blip r:embed="rId2"/>
            <a:stretch>
              <a:fillRect l="-117" t="0" r="-117" b="0"/>
            </a:stretch>
          </a:blipFill>
        </p:spPr>
      </p:sp>
      <p:sp>
        <p:nvSpPr>
          <p:cNvPr name="TextBox 5" id="5"/>
          <p:cNvSpPr txBox="true"/>
          <p:nvPr/>
        </p:nvSpPr>
        <p:spPr>
          <a:xfrm rot="0">
            <a:off x="607669" y="3075910"/>
            <a:ext cx="8394476" cy="6954734"/>
          </a:xfrm>
          <a:prstGeom prst="rect">
            <a:avLst/>
          </a:prstGeom>
        </p:spPr>
        <p:txBody>
          <a:bodyPr anchor="t" rtlCol="false" tIns="0" lIns="0" bIns="0" rIns="0">
            <a:spAutoFit/>
          </a:bodyPr>
          <a:lstStyle/>
          <a:p>
            <a:pPr algn="l">
              <a:lnSpc>
                <a:spcPts val="2490"/>
              </a:lnSpc>
            </a:pPr>
            <a:r>
              <a:rPr lang="en-US" sz="2075" spc="18">
                <a:solidFill>
                  <a:srgbClr val="000000"/>
                </a:solidFill>
                <a:latin typeface="Times New Roman"/>
                <a:ea typeface="Times New Roman"/>
                <a:cs typeface="Times New Roman"/>
                <a:sym typeface="Times New Roman"/>
              </a:rPr>
              <a:t>[1] </a:t>
            </a:r>
            <a:r>
              <a:rPr lang="en-US" sz="2075" spc="18">
                <a:solidFill>
                  <a:srgbClr val="000000"/>
                </a:solidFill>
                <a:latin typeface="Times New Roman"/>
                <a:ea typeface="Times New Roman"/>
                <a:cs typeface="Times New Roman"/>
                <a:sym typeface="Times New Roman"/>
                <a:hlinkClick r:id="rId3" tooltip="https://github.com/livepeer/wiki/blob/master/WHITEPAPER.md"/>
              </a:rPr>
              <a:t>D. Petkanics, "LivePeer Project overview," 2018.</a:t>
            </a:r>
          </a:p>
          <a:p>
            <a:pPr algn="l">
              <a:lnSpc>
                <a:spcPts val="2490"/>
              </a:lnSpc>
            </a:pPr>
            <a:r>
              <a:rPr lang="en-US" sz="2075" spc="18">
                <a:solidFill>
                  <a:srgbClr val="000000"/>
                </a:solidFill>
                <a:latin typeface="Times New Roman"/>
                <a:ea typeface="Times New Roman"/>
                <a:cs typeface="Times New Roman"/>
                <a:sym typeface="Times New Roman"/>
              </a:rPr>
              <a:t>[2] </a:t>
            </a:r>
            <a:r>
              <a:rPr lang="en-US" sz="2075" spc="18">
                <a:solidFill>
                  <a:srgbClr val="000000"/>
                </a:solidFill>
                <a:latin typeface="Times New Roman"/>
                <a:ea typeface="Times New Roman"/>
                <a:cs typeface="Times New Roman"/>
                <a:sym typeface="Times New Roman"/>
                <a:hlinkClick r:id="rId4" tooltip="https://steemit.com/steemq/@furion/steemq-a-decentralized-video-platform-for-steem"/>
              </a:rPr>
              <a:t>Furion, "SteemQ - A Decentralized Video Platform for STEEM," 2016.</a:t>
            </a:r>
          </a:p>
          <a:p>
            <a:pPr algn="l">
              <a:lnSpc>
                <a:spcPts val="2490"/>
              </a:lnSpc>
            </a:pPr>
            <a:r>
              <a:rPr lang="en-US" sz="2075" spc="18">
                <a:solidFill>
                  <a:srgbClr val="000000"/>
                </a:solidFill>
                <a:latin typeface="Times New Roman"/>
                <a:ea typeface="Times New Roman"/>
                <a:cs typeface="Times New Roman"/>
                <a:sym typeface="Times New Roman"/>
              </a:rPr>
              <a:t>[3] </a:t>
            </a:r>
            <a:r>
              <a:rPr lang="en-US" sz="2075" spc="18">
                <a:solidFill>
                  <a:srgbClr val="000000"/>
                </a:solidFill>
                <a:latin typeface="Times New Roman"/>
                <a:ea typeface="Times New Roman"/>
                <a:cs typeface="Times New Roman"/>
                <a:sym typeface="Times New Roman"/>
                <a:hlinkClick r:id="rId5" tooltip="https://www.spiedigitallibrary.org/conference-proceedings-of-spie/10206/1/Data-provenance-assurance-in-the-cloud-using-blockchain/10.1117/12.2266994.short#_=_"/>
              </a:rPr>
              <a:t>Data provenance assurance in the cloud using blockchain by Sachin Shetty, Val Red, Charles Kamhoua, Kevin Kwiat, Laurent Njilla . Proceedings Volume 10206, Disruptive Technologies in Sensors and Sensor Systems; 102060I (2017)</a:t>
            </a:r>
          </a:p>
          <a:p>
            <a:pPr algn="l">
              <a:lnSpc>
                <a:spcPts val="2490"/>
              </a:lnSpc>
            </a:pPr>
            <a:r>
              <a:rPr lang="en-US" sz="2075" spc="18">
                <a:solidFill>
                  <a:srgbClr val="000000"/>
                </a:solidFill>
                <a:latin typeface="Times New Roman"/>
                <a:ea typeface="Times New Roman"/>
                <a:cs typeface="Times New Roman"/>
                <a:sym typeface="Times New Roman"/>
              </a:rPr>
              <a:t>[4] </a:t>
            </a:r>
            <a:r>
              <a:rPr lang="en-US" sz="2075" spc="18">
                <a:solidFill>
                  <a:srgbClr val="000000"/>
                </a:solidFill>
                <a:latin typeface="Times New Roman"/>
                <a:ea typeface="Times New Roman"/>
                <a:cs typeface="Times New Roman"/>
                <a:sym typeface="Times New Roman"/>
                <a:hlinkClick r:id="rId6" tooltip="https://www.researchgate.net/publication/327034734_Blockchain-Based_Decentralized_Access_Control_for_IPFS"/>
              </a:rPr>
              <a:t>Blockchain-Based, Decentralized Access Control for IPFS Mathis Steichen, Beltran Fiz, Robert Norvill, Wazen Shbair and Radu State University of Luxembourg, SnT, SEDAN , The 2018 IEEE International Conference on Blockchain (Blockchain-2018)At: Halifax, Canada</a:t>
            </a:r>
          </a:p>
          <a:p>
            <a:pPr algn="l">
              <a:lnSpc>
                <a:spcPts val="2490"/>
              </a:lnSpc>
            </a:pPr>
            <a:r>
              <a:rPr lang="en-US" sz="2075" spc="18">
                <a:solidFill>
                  <a:srgbClr val="000000"/>
                </a:solidFill>
                <a:latin typeface="Times New Roman"/>
                <a:ea typeface="Times New Roman"/>
                <a:cs typeface="Times New Roman"/>
                <a:sym typeface="Times New Roman"/>
              </a:rPr>
              <a:t>[5] </a:t>
            </a:r>
            <a:r>
              <a:rPr lang="en-US" sz="2075" spc="18">
                <a:solidFill>
                  <a:srgbClr val="000000"/>
                </a:solidFill>
                <a:latin typeface="Times New Roman"/>
                <a:ea typeface="Times New Roman"/>
                <a:cs typeface="Times New Roman"/>
                <a:sym typeface="Times New Roman"/>
                <a:hlinkClick r:id="rId7" tooltip="https://myjms.mohe.gov.my/index.php/dismath/article/view/13703"/>
              </a:rPr>
              <a:t>Performance Analysis of High-Definition Video Call over Secure Real Transport Protocol (SRTP) Nor Rahimah Ismail and Saadiah Yahya , Faculty of Computer Science &amp; Mathematic, University Technology MARA, Shah Alam, Selangor</a:t>
            </a:r>
          </a:p>
          <a:p>
            <a:pPr algn="l">
              <a:lnSpc>
                <a:spcPts val="2490"/>
              </a:lnSpc>
            </a:pPr>
            <a:r>
              <a:rPr lang="en-US" sz="2075" spc="18">
                <a:solidFill>
                  <a:srgbClr val="000000"/>
                </a:solidFill>
                <a:latin typeface="Times New Roman"/>
                <a:ea typeface="Times New Roman"/>
                <a:cs typeface="Times New Roman"/>
                <a:sym typeface="Times New Roman"/>
              </a:rPr>
              <a:t>[6] </a:t>
            </a:r>
            <a:r>
              <a:rPr lang="en-US" sz="2075" spc="18">
                <a:solidFill>
                  <a:srgbClr val="000000"/>
                </a:solidFill>
                <a:latin typeface="Times New Roman"/>
                <a:ea typeface="Times New Roman"/>
                <a:cs typeface="Times New Roman"/>
                <a:sym typeface="Times New Roman"/>
                <a:hlinkClick r:id="rId8" tooltip="https://www.researchgate.net/publication/221204875_An_evaluation_of_Secure_Real-Time_Transport_Protocol_SRTP_performance_for_VoIP"/>
              </a:rPr>
              <a:t>An evaluation of Secure Real-Time Transport Protocol (SRTP) performance for VoIP </a:t>
            </a:r>
          </a:p>
          <a:p>
            <a:pPr algn="l">
              <a:lnSpc>
                <a:spcPts val="2490"/>
              </a:lnSpc>
            </a:pPr>
            <a:r>
              <a:rPr lang="en-US" sz="2075" spc="18">
                <a:solidFill>
                  <a:srgbClr val="000000"/>
                </a:solidFill>
                <a:latin typeface="Times New Roman"/>
                <a:ea typeface="Times New Roman"/>
                <a:cs typeface="Times New Roman"/>
                <a:sym typeface="Times New Roman"/>
                <a:hlinkClick r:id="rId9" tooltip="https://www.researchgate.net/publication/221204875_An_evaluation_of_Secure_Real-Time_Transport_Protocol_SRTP_performance_for_VoIP"/>
              </a:rPr>
              <a:t>January 2009 DOI:10.1109/NSS.2009.90 Source:DBLP</a:t>
            </a:r>
          </a:p>
          <a:p>
            <a:pPr algn="l">
              <a:lnSpc>
                <a:spcPts val="2490"/>
              </a:lnSpc>
            </a:pPr>
            <a:r>
              <a:rPr lang="en-US" sz="2075" spc="18">
                <a:solidFill>
                  <a:srgbClr val="000000"/>
                </a:solidFill>
                <a:latin typeface="Times New Roman"/>
                <a:ea typeface="Times New Roman"/>
                <a:cs typeface="Times New Roman"/>
                <a:sym typeface="Times New Roman"/>
                <a:hlinkClick r:id="rId10" tooltip="https://www.researchgate.net/publication/221204875_An_evaluation_of_Secure_Real-Time_Transport_Protocol_SRTP_performance_for_VoIP"/>
              </a:rPr>
              <a:t>Third International Conference on Network and System Security, NSS 2009, Gold Coast, Queensland, Australia, October 19-21, 2009</a:t>
            </a:r>
          </a:p>
          <a:p>
            <a:pPr algn="l">
              <a:lnSpc>
                <a:spcPts val="2490"/>
              </a:lnSpc>
              <a:spcBef>
                <a:spcPct val="0"/>
              </a:spcBef>
            </a:pPr>
            <a:r>
              <a:rPr lang="en-US" sz="2075" spc="19">
                <a:solidFill>
                  <a:srgbClr val="000000"/>
                </a:solidFill>
                <a:latin typeface="Times New Roman"/>
                <a:ea typeface="Times New Roman"/>
                <a:cs typeface="Times New Roman"/>
                <a:sym typeface="Times New Roman"/>
                <a:hlinkClick r:id="rId11" tooltip="https://www.researchgate.net/publication/221204875_An_evaluation_of_Secure_Real-Time_Transport_Protocol_SRTP_performance_for_VoIP"/>
              </a:rPr>
              <a:t>Authors: Andre L. Alexander , Alexander L. Wijesinha , Ramesh K Karne</a:t>
            </a:r>
          </a:p>
        </p:txBody>
      </p:sp>
      <p:sp>
        <p:nvSpPr>
          <p:cNvPr name="TextBox 6" id="6"/>
          <p:cNvSpPr txBox="true"/>
          <p:nvPr/>
        </p:nvSpPr>
        <p:spPr>
          <a:xfrm rot="0">
            <a:off x="9748375" y="2997517"/>
            <a:ext cx="7970814" cy="7153848"/>
          </a:xfrm>
          <a:prstGeom prst="rect">
            <a:avLst/>
          </a:prstGeom>
        </p:spPr>
        <p:txBody>
          <a:bodyPr anchor="t" rtlCol="false" tIns="0" lIns="0" bIns="0" rIns="0">
            <a:spAutoFit/>
          </a:bodyPr>
          <a:lstStyle/>
          <a:p>
            <a:pPr algn="l">
              <a:lnSpc>
                <a:spcPts val="2561"/>
              </a:lnSpc>
            </a:pPr>
            <a:r>
              <a:rPr lang="en-US" sz="2134" spc="19">
                <a:solidFill>
                  <a:srgbClr val="000000"/>
                </a:solidFill>
                <a:latin typeface="Times New Roman"/>
                <a:ea typeface="Times New Roman"/>
                <a:cs typeface="Times New Roman"/>
                <a:sym typeface="Times New Roman"/>
              </a:rPr>
              <a:t>[7] </a:t>
            </a:r>
            <a:r>
              <a:rPr lang="en-US" sz="2134" spc="19">
                <a:solidFill>
                  <a:srgbClr val="000000"/>
                </a:solidFill>
                <a:latin typeface="Times New Roman"/>
                <a:ea typeface="Times New Roman"/>
                <a:cs typeface="Times New Roman"/>
                <a:sym typeface="Times New Roman"/>
                <a:hlinkClick r:id="rId12" tooltip="https://www.researchgate.net/publication/228760699_Investigation_of_VoIP_Quality_of_Service_using_SRTP_Protocol"/>
              </a:rPr>
              <a:t>Adomkus, T. and E.Kalvatis, “Investigation of VoIP Quality of Service using SRTP Protocol”, Telekomunikacijų katedra, Kauno Technologijos Universitetas, 2008.</a:t>
            </a:r>
          </a:p>
          <a:p>
            <a:pPr algn="l">
              <a:lnSpc>
                <a:spcPts val="2561"/>
              </a:lnSpc>
            </a:pPr>
            <a:r>
              <a:rPr lang="en-US" sz="2134" spc="19">
                <a:solidFill>
                  <a:srgbClr val="000000"/>
                </a:solidFill>
                <a:latin typeface="Times New Roman"/>
                <a:ea typeface="Times New Roman"/>
                <a:cs typeface="Times New Roman"/>
                <a:sym typeface="Times New Roman"/>
              </a:rPr>
              <a:t>[8] </a:t>
            </a:r>
            <a:r>
              <a:rPr lang="en-US" sz="2134" spc="19">
                <a:solidFill>
                  <a:srgbClr val="000000"/>
                </a:solidFill>
                <a:latin typeface="Times New Roman"/>
                <a:ea typeface="Times New Roman"/>
                <a:cs typeface="Times New Roman"/>
                <a:sym typeface="Times New Roman"/>
                <a:hlinkClick r:id="rId13" tooltip="https://ieeexplore.ieee.org/document/5656775"/>
              </a:rPr>
              <a:t>Sureshkumar V. Subramanian and Rudra Dutta, “Comparative Study of Secure vs Non-Secure Transport Protocols on the SIP Proxy Server Performance: An Experimental Approach”, 2010 International Conference on Advances in Recent Technologies in Communication and Computing</a:t>
            </a:r>
          </a:p>
          <a:p>
            <a:pPr algn="l">
              <a:lnSpc>
                <a:spcPts val="2561"/>
              </a:lnSpc>
            </a:pPr>
            <a:r>
              <a:rPr lang="en-US" sz="2134" spc="19">
                <a:solidFill>
                  <a:srgbClr val="000000"/>
                </a:solidFill>
                <a:latin typeface="Times New Roman"/>
                <a:ea typeface="Times New Roman"/>
                <a:cs typeface="Times New Roman"/>
                <a:sym typeface="Times New Roman"/>
              </a:rPr>
              <a:t>[9] </a:t>
            </a:r>
            <a:r>
              <a:rPr lang="en-US" sz="2134" spc="19">
                <a:solidFill>
                  <a:srgbClr val="000000"/>
                </a:solidFill>
                <a:latin typeface="Times New Roman"/>
                <a:ea typeface="Times New Roman"/>
                <a:cs typeface="Times New Roman"/>
                <a:sym typeface="Times New Roman"/>
                <a:hlinkClick r:id="rId14" tooltip="https://ieeexplore.ieee.org/document/6970739?denied="/>
              </a:rPr>
              <a:t>P2P Media Streaming with HTML5 and WebRTC Jukka K. Nurminen, Antony J. R. Meyn, Eetu Jalonen, Yrjo Raivio and Raul Garcıa Marrero, Department of Computer Science and Engineering, Aalto University, Finland </a:t>
            </a:r>
          </a:p>
          <a:p>
            <a:pPr algn="l">
              <a:lnSpc>
                <a:spcPts val="2561"/>
              </a:lnSpc>
            </a:pPr>
            <a:r>
              <a:rPr lang="en-US" sz="2134" spc="19">
                <a:solidFill>
                  <a:srgbClr val="000000"/>
                </a:solidFill>
                <a:latin typeface="Times New Roman"/>
                <a:ea typeface="Times New Roman"/>
                <a:cs typeface="Times New Roman"/>
                <a:sym typeface="Times New Roman"/>
              </a:rPr>
              <a:t>[10] </a:t>
            </a:r>
            <a:r>
              <a:rPr lang="en-US" sz="2134" spc="19">
                <a:solidFill>
                  <a:srgbClr val="000000"/>
                </a:solidFill>
                <a:latin typeface="Times New Roman"/>
                <a:ea typeface="Times New Roman"/>
                <a:cs typeface="Times New Roman"/>
                <a:sym typeface="Times New Roman"/>
                <a:hlinkClick r:id="rId15" tooltip="https://www.e3s-conferences.org/articles/e3sconf/abs/2023/26/e3sconf_uesf2023_07017/e3sconf_uesf2023_07017.html"/>
              </a:rPr>
              <a:t>Development of a secure video chat based on the WebRTC standard for video conferencing Elena Revyakina1, Don State Technical University (DSTU), Rostov-on-Don, Russian Federation </a:t>
            </a:r>
          </a:p>
          <a:p>
            <a:pPr algn="l">
              <a:lnSpc>
                <a:spcPts val="2561"/>
              </a:lnSpc>
            </a:pPr>
            <a:r>
              <a:rPr lang="en-US" sz="2134" spc="19">
                <a:solidFill>
                  <a:srgbClr val="000000"/>
                </a:solidFill>
                <a:latin typeface="Times New Roman"/>
                <a:ea typeface="Times New Roman"/>
                <a:cs typeface="Times New Roman"/>
                <a:sym typeface="Times New Roman"/>
              </a:rPr>
              <a:t>[11] </a:t>
            </a:r>
            <a:r>
              <a:rPr lang="en-US" sz="2134" spc="19">
                <a:solidFill>
                  <a:srgbClr val="000000"/>
                </a:solidFill>
                <a:latin typeface="Times New Roman"/>
                <a:ea typeface="Times New Roman"/>
                <a:cs typeface="Times New Roman"/>
                <a:sym typeface="Times New Roman"/>
                <a:hlinkClick r:id="rId16" tooltip="https://upcommons.upc.edu/handle/2099.1/5334"/>
              </a:rPr>
              <a:t>Secure High Definition Video Conferencing , Master of Science Thesis , Guillem , Cabrera Añón</a:t>
            </a:r>
            <a:r>
              <a:rPr lang="en-US" sz="2134" spc="19">
                <a:solidFill>
                  <a:srgbClr val="000000"/>
                </a:solidFill>
                <a:latin typeface="Times New Roman"/>
                <a:ea typeface="Times New Roman"/>
                <a:cs typeface="Times New Roman"/>
                <a:sym typeface="Times New Roman"/>
              </a:rPr>
              <a:t> </a:t>
            </a:r>
          </a:p>
          <a:p>
            <a:pPr algn="l">
              <a:lnSpc>
                <a:spcPts val="2561"/>
              </a:lnSpc>
            </a:pPr>
            <a:r>
              <a:rPr lang="en-US" sz="2134" spc="19">
                <a:solidFill>
                  <a:srgbClr val="000000"/>
                </a:solidFill>
                <a:latin typeface="Times New Roman"/>
                <a:ea typeface="Times New Roman"/>
                <a:cs typeface="Times New Roman"/>
                <a:sym typeface="Times New Roman"/>
              </a:rPr>
              <a:t>[12] </a:t>
            </a:r>
            <a:r>
              <a:rPr lang="en-US" sz="2134" spc="19">
                <a:solidFill>
                  <a:srgbClr val="000000"/>
                </a:solidFill>
                <a:latin typeface="Times New Roman"/>
                <a:ea typeface="Times New Roman"/>
                <a:cs typeface="Times New Roman"/>
                <a:sym typeface="Times New Roman"/>
                <a:hlinkClick r:id="rId17" tooltip="https://ieeexplore.ieee.org/document/8457919/authors#authors"/>
              </a:rPr>
              <a:t>Blockchain-Based E-Voting System By Friðrik Þ. Hjálmarsson; Gunnlaugur K. Hreiðarsson; Mohammad Hamdaqa; Gísli Hjálmtýsson</a:t>
            </a:r>
          </a:p>
          <a:p>
            <a:pPr algn="l">
              <a:lnSpc>
                <a:spcPts val="2561"/>
              </a:lnSpc>
              <a:spcBef>
                <a:spcPct val="0"/>
              </a:spcBef>
            </a:pPr>
            <a:r>
              <a:rPr lang="en-US" sz="2134" spc="19">
                <a:solidFill>
                  <a:srgbClr val="000000"/>
                </a:solidFill>
                <a:latin typeface="Times New Roman"/>
                <a:ea typeface="Times New Roman"/>
                <a:cs typeface="Times New Roman"/>
                <a:sym typeface="Times New Roman"/>
              </a:rPr>
              <a:t>[13] </a:t>
            </a:r>
            <a:r>
              <a:rPr lang="en-US" sz="2134" spc="19">
                <a:solidFill>
                  <a:srgbClr val="000000"/>
                </a:solidFill>
                <a:latin typeface="Times New Roman"/>
                <a:ea typeface="Times New Roman"/>
                <a:cs typeface="Times New Roman"/>
                <a:sym typeface="Times New Roman"/>
                <a:hlinkClick r:id="rId18" tooltip="https://pubmed.ncbi.nlm.nih.gov/35890780/"/>
              </a:rPr>
              <a:t>Blockchain Private File Storage-Sharing Method Based on IPFS Peng Kang, Wenzhong Yang , and Jiong Zheng</a:t>
            </a:r>
          </a:p>
        </p:txBody>
      </p:sp>
      <p:sp>
        <p:nvSpPr>
          <p:cNvPr name="AutoShape 7" id="7"/>
          <p:cNvSpPr/>
          <p:nvPr/>
        </p:nvSpPr>
        <p:spPr>
          <a:xfrm flipH="true">
            <a:off x="9248775" y="2668240"/>
            <a:ext cx="0" cy="7483126"/>
          </a:xfrm>
          <a:prstGeom prst="line">
            <a:avLst/>
          </a:prstGeom>
          <a:ln cap="flat" w="9525">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3793" y="606498"/>
            <a:ext cx="16669137" cy="1535312"/>
          </a:xfrm>
          <a:custGeom>
            <a:avLst/>
            <a:gdLst/>
            <a:ahLst/>
            <a:cxnLst/>
            <a:rect r="r" b="b" t="t" l="l"/>
            <a:pathLst>
              <a:path h="1535312" w="16669137">
                <a:moveTo>
                  <a:pt x="0" y="0"/>
                </a:moveTo>
                <a:lnTo>
                  <a:pt x="16669137" y="0"/>
                </a:lnTo>
                <a:lnTo>
                  <a:pt x="16669137" y="1535312"/>
                </a:lnTo>
                <a:lnTo>
                  <a:pt x="0" y="1535312"/>
                </a:lnTo>
                <a:lnTo>
                  <a:pt x="0" y="0"/>
                </a:lnTo>
                <a:close/>
              </a:path>
            </a:pathLst>
          </a:custGeom>
          <a:blipFill>
            <a:blip r:embed="rId2"/>
            <a:stretch>
              <a:fillRect l="0" t="-5512" r="0" b="-5512"/>
            </a:stretch>
          </a:blipFill>
        </p:spPr>
      </p:sp>
      <p:sp>
        <p:nvSpPr>
          <p:cNvPr name="TextBox 3" id="3"/>
          <p:cNvSpPr txBox="true"/>
          <p:nvPr/>
        </p:nvSpPr>
        <p:spPr>
          <a:xfrm rot="0">
            <a:off x="13007340" y="9636919"/>
            <a:ext cx="3931920" cy="304800"/>
          </a:xfrm>
          <a:prstGeom prst="rect">
            <a:avLst/>
          </a:prstGeom>
        </p:spPr>
        <p:txBody>
          <a:bodyPr anchor="t" rtlCol="false" tIns="0" lIns="0" bIns="0" rIns="0">
            <a:spAutoFit/>
          </a:bodyPr>
          <a:lstStyle/>
          <a:p>
            <a:pPr algn="r">
              <a:lnSpc>
                <a:spcPts val="2160"/>
              </a:lnSpc>
            </a:pPr>
            <a:r>
              <a:rPr lang="en-US" sz="1800" spc="16">
                <a:solidFill>
                  <a:srgbClr val="898989"/>
                </a:solidFill>
                <a:latin typeface="Times New Roman"/>
                <a:ea typeface="Times New Roman"/>
                <a:cs typeface="Times New Roman"/>
                <a:sym typeface="Times New Roman"/>
              </a:rPr>
              <a:t>2</a:t>
            </a:r>
          </a:p>
        </p:txBody>
      </p:sp>
      <p:sp>
        <p:nvSpPr>
          <p:cNvPr name="TextBox 4" id="4"/>
          <p:cNvSpPr txBox="true"/>
          <p:nvPr/>
        </p:nvSpPr>
        <p:spPr>
          <a:xfrm rot="0">
            <a:off x="1028700" y="2392889"/>
            <a:ext cx="4437138" cy="762000"/>
          </a:xfrm>
          <a:prstGeom prst="rect">
            <a:avLst/>
          </a:prstGeom>
        </p:spPr>
        <p:txBody>
          <a:bodyPr anchor="t" rtlCol="false" tIns="0" lIns="0" bIns="0" rIns="0">
            <a:spAutoFit/>
          </a:bodyPr>
          <a:lstStyle/>
          <a:p>
            <a:pPr algn="l">
              <a:lnSpc>
                <a:spcPts val="5399"/>
              </a:lnSpc>
            </a:pPr>
            <a:r>
              <a:rPr lang="en-US" b="true" sz="4499" spc="42">
                <a:solidFill>
                  <a:srgbClr val="000000"/>
                </a:solidFill>
                <a:latin typeface="Times New Roman Bold"/>
                <a:ea typeface="Times New Roman Bold"/>
                <a:cs typeface="Times New Roman Bold"/>
                <a:sym typeface="Times New Roman Bold"/>
              </a:rPr>
              <a:t>Table of content :</a:t>
            </a:r>
          </a:p>
        </p:txBody>
      </p:sp>
      <p:sp>
        <p:nvSpPr>
          <p:cNvPr name="TextBox 5" id="5"/>
          <p:cNvSpPr txBox="true"/>
          <p:nvPr/>
        </p:nvSpPr>
        <p:spPr>
          <a:xfrm rot="0">
            <a:off x="1345784" y="4337229"/>
            <a:ext cx="5265613" cy="5662164"/>
          </a:xfrm>
          <a:prstGeom prst="rect">
            <a:avLst/>
          </a:prstGeom>
        </p:spPr>
        <p:txBody>
          <a:bodyPr anchor="t" rtlCol="false" tIns="0" lIns="0" bIns="0" rIns="0">
            <a:spAutoFit/>
          </a:bodyPr>
          <a:lstStyle/>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Problem Statement</a:t>
            </a:r>
          </a:p>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Objective</a:t>
            </a:r>
          </a:p>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Technology Used</a:t>
            </a:r>
          </a:p>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Literature Survey</a:t>
            </a:r>
          </a:p>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Diagrams</a:t>
            </a:r>
          </a:p>
          <a:p>
            <a:pPr algn="l" marL="1383983" indent="-461328" lvl="2">
              <a:lnSpc>
                <a:spcPts val="4487"/>
              </a:lnSpc>
              <a:buFont typeface="Arial"/>
              <a:buChar char="⚬"/>
            </a:pPr>
            <a:r>
              <a:rPr lang="en-US" sz="3205">
                <a:solidFill>
                  <a:srgbClr val="000000"/>
                </a:solidFill>
                <a:latin typeface="Times New Roman"/>
                <a:ea typeface="Times New Roman"/>
                <a:cs typeface="Times New Roman"/>
                <a:sym typeface="Times New Roman"/>
              </a:rPr>
              <a:t>Feature FlowChart</a:t>
            </a:r>
          </a:p>
          <a:p>
            <a:pPr algn="l" marL="1383983" indent="-461328" lvl="2">
              <a:lnSpc>
                <a:spcPts val="4487"/>
              </a:lnSpc>
              <a:buFont typeface="Arial"/>
              <a:buChar char="⚬"/>
            </a:pPr>
            <a:r>
              <a:rPr lang="en-US" sz="3205">
                <a:solidFill>
                  <a:srgbClr val="000000"/>
                </a:solidFill>
                <a:latin typeface="Times New Roman"/>
                <a:ea typeface="Times New Roman"/>
                <a:cs typeface="Times New Roman"/>
                <a:sym typeface="Times New Roman"/>
              </a:rPr>
              <a:t>ER Diagram</a:t>
            </a:r>
          </a:p>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Patent Status</a:t>
            </a:r>
          </a:p>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Project Status</a:t>
            </a:r>
          </a:p>
          <a:p>
            <a:pPr algn="l" marL="691991" indent="-345996" lvl="1">
              <a:lnSpc>
                <a:spcPts val="4487"/>
              </a:lnSpc>
              <a:buFont typeface="Arial"/>
              <a:buChar char="•"/>
            </a:pPr>
            <a:r>
              <a:rPr lang="en-US" sz="3205">
                <a:solidFill>
                  <a:srgbClr val="000000"/>
                </a:solidFill>
                <a:latin typeface="Times New Roman"/>
                <a:ea typeface="Times New Roman"/>
                <a:cs typeface="Times New Roman"/>
                <a:sym typeface="Times New Roman"/>
              </a:rPr>
              <a:t>References</a:t>
            </a:r>
          </a:p>
        </p:txBody>
      </p:sp>
      <p:sp>
        <p:nvSpPr>
          <p:cNvPr name="TextBox 6" id="6"/>
          <p:cNvSpPr txBox="true"/>
          <p:nvPr/>
        </p:nvSpPr>
        <p:spPr>
          <a:xfrm rot="0">
            <a:off x="8453657" y="3474300"/>
            <a:ext cx="4172257" cy="647802"/>
          </a:xfrm>
          <a:prstGeom prst="rect">
            <a:avLst/>
          </a:prstGeom>
        </p:spPr>
        <p:txBody>
          <a:bodyPr anchor="t" rtlCol="false" tIns="0" lIns="0" bIns="0" rIns="0">
            <a:spAutoFit/>
          </a:bodyPr>
          <a:lstStyle/>
          <a:p>
            <a:pPr algn="ctr">
              <a:lnSpc>
                <a:spcPts val="4729"/>
              </a:lnSpc>
            </a:pPr>
            <a:r>
              <a:rPr lang="en-US" sz="3378" b="true">
                <a:solidFill>
                  <a:srgbClr val="000000"/>
                </a:solidFill>
                <a:latin typeface="Times New Roman Bold"/>
                <a:ea typeface="Times New Roman Bold"/>
                <a:cs typeface="Times New Roman Bold"/>
                <a:sym typeface="Times New Roman Bold"/>
              </a:rPr>
              <a:t>Slide No.</a:t>
            </a:r>
          </a:p>
        </p:txBody>
      </p:sp>
      <p:sp>
        <p:nvSpPr>
          <p:cNvPr name="TextBox 7" id="7"/>
          <p:cNvSpPr txBox="true"/>
          <p:nvPr/>
        </p:nvSpPr>
        <p:spPr>
          <a:xfrm rot="0">
            <a:off x="9931510" y="4296598"/>
            <a:ext cx="1159403" cy="5662164"/>
          </a:xfrm>
          <a:prstGeom prst="rect">
            <a:avLst/>
          </a:prstGeom>
        </p:spPr>
        <p:txBody>
          <a:bodyPr anchor="t" rtlCol="false" tIns="0" lIns="0" bIns="0" rIns="0">
            <a:spAutoFit/>
          </a:bodyPr>
          <a:lstStyle/>
          <a:p>
            <a:pPr algn="ctr">
              <a:lnSpc>
                <a:spcPts val="4487"/>
              </a:lnSpc>
            </a:pPr>
            <a:r>
              <a:rPr lang="en-US" sz="3205">
                <a:solidFill>
                  <a:srgbClr val="000000"/>
                </a:solidFill>
                <a:latin typeface="Times New Roman"/>
                <a:ea typeface="Times New Roman"/>
                <a:cs typeface="Times New Roman"/>
                <a:sym typeface="Times New Roman"/>
              </a:rPr>
              <a:t>3</a:t>
            </a:r>
          </a:p>
          <a:p>
            <a:pPr algn="ctr">
              <a:lnSpc>
                <a:spcPts val="4487"/>
              </a:lnSpc>
            </a:pPr>
            <a:r>
              <a:rPr lang="en-US" sz="3205">
                <a:solidFill>
                  <a:srgbClr val="000000"/>
                </a:solidFill>
                <a:latin typeface="Times New Roman"/>
                <a:ea typeface="Times New Roman"/>
                <a:cs typeface="Times New Roman"/>
                <a:sym typeface="Times New Roman"/>
              </a:rPr>
              <a:t>4</a:t>
            </a:r>
          </a:p>
          <a:p>
            <a:pPr algn="ctr">
              <a:lnSpc>
                <a:spcPts val="4487"/>
              </a:lnSpc>
            </a:pPr>
            <a:r>
              <a:rPr lang="en-US" sz="3205">
                <a:solidFill>
                  <a:srgbClr val="000000"/>
                </a:solidFill>
                <a:latin typeface="Times New Roman"/>
                <a:ea typeface="Times New Roman"/>
                <a:cs typeface="Times New Roman"/>
                <a:sym typeface="Times New Roman"/>
              </a:rPr>
              <a:t>5-8</a:t>
            </a:r>
          </a:p>
          <a:p>
            <a:pPr algn="ctr">
              <a:lnSpc>
                <a:spcPts val="4487"/>
              </a:lnSpc>
            </a:pPr>
            <a:r>
              <a:rPr lang="en-US" sz="3205">
                <a:solidFill>
                  <a:srgbClr val="000000"/>
                </a:solidFill>
                <a:latin typeface="Times New Roman"/>
                <a:ea typeface="Times New Roman"/>
                <a:cs typeface="Times New Roman"/>
                <a:sym typeface="Times New Roman"/>
              </a:rPr>
              <a:t>9-11</a:t>
            </a:r>
          </a:p>
          <a:p>
            <a:pPr algn="ctr">
              <a:lnSpc>
                <a:spcPts val="4487"/>
              </a:lnSpc>
            </a:pPr>
            <a:r>
              <a:rPr lang="en-US" sz="3205">
                <a:solidFill>
                  <a:srgbClr val="000000"/>
                </a:solidFill>
                <a:latin typeface="Times New Roman"/>
                <a:ea typeface="Times New Roman"/>
                <a:cs typeface="Times New Roman"/>
                <a:sym typeface="Times New Roman"/>
              </a:rPr>
              <a:t>12-13</a:t>
            </a:r>
          </a:p>
          <a:p>
            <a:pPr algn="ctr">
              <a:lnSpc>
                <a:spcPts val="4487"/>
              </a:lnSpc>
            </a:pPr>
            <a:r>
              <a:rPr lang="en-US" sz="3205">
                <a:solidFill>
                  <a:srgbClr val="000000"/>
                </a:solidFill>
                <a:latin typeface="Times New Roman"/>
                <a:ea typeface="Times New Roman"/>
                <a:cs typeface="Times New Roman"/>
                <a:sym typeface="Times New Roman"/>
              </a:rPr>
              <a:t>12</a:t>
            </a:r>
          </a:p>
          <a:p>
            <a:pPr algn="ctr">
              <a:lnSpc>
                <a:spcPts val="4487"/>
              </a:lnSpc>
            </a:pPr>
            <a:r>
              <a:rPr lang="en-US" sz="3205">
                <a:solidFill>
                  <a:srgbClr val="000000"/>
                </a:solidFill>
                <a:latin typeface="Times New Roman"/>
                <a:ea typeface="Times New Roman"/>
                <a:cs typeface="Times New Roman"/>
                <a:sym typeface="Times New Roman"/>
              </a:rPr>
              <a:t>13</a:t>
            </a:r>
          </a:p>
          <a:p>
            <a:pPr algn="ctr">
              <a:lnSpc>
                <a:spcPts val="4487"/>
              </a:lnSpc>
            </a:pPr>
            <a:r>
              <a:rPr lang="en-US" sz="3205">
                <a:solidFill>
                  <a:srgbClr val="000000"/>
                </a:solidFill>
                <a:latin typeface="Times New Roman"/>
                <a:ea typeface="Times New Roman"/>
                <a:cs typeface="Times New Roman"/>
                <a:sym typeface="Times New Roman"/>
              </a:rPr>
              <a:t>14</a:t>
            </a:r>
          </a:p>
          <a:p>
            <a:pPr algn="ctr">
              <a:lnSpc>
                <a:spcPts val="4487"/>
              </a:lnSpc>
            </a:pPr>
            <a:r>
              <a:rPr lang="en-US" sz="3205">
                <a:solidFill>
                  <a:srgbClr val="000000"/>
                </a:solidFill>
                <a:latin typeface="Times New Roman"/>
                <a:ea typeface="Times New Roman"/>
                <a:cs typeface="Times New Roman"/>
                <a:sym typeface="Times New Roman"/>
              </a:rPr>
              <a:t>15</a:t>
            </a:r>
          </a:p>
          <a:p>
            <a:pPr algn="ctr">
              <a:lnSpc>
                <a:spcPts val="4487"/>
              </a:lnSpc>
            </a:pPr>
            <a:r>
              <a:rPr lang="en-US" sz="3205">
                <a:solidFill>
                  <a:srgbClr val="000000"/>
                </a:solidFill>
                <a:latin typeface="Times New Roman"/>
                <a:ea typeface="Times New Roman"/>
                <a:cs typeface="Times New Roman"/>
                <a:sym typeface="Times New Roman"/>
              </a:rPr>
              <a:t>16</a:t>
            </a:r>
          </a:p>
        </p:txBody>
      </p:sp>
      <p:sp>
        <p:nvSpPr>
          <p:cNvPr name="TextBox 8" id="8"/>
          <p:cNvSpPr txBox="true"/>
          <p:nvPr/>
        </p:nvSpPr>
        <p:spPr>
          <a:xfrm rot="0">
            <a:off x="1605107" y="3474300"/>
            <a:ext cx="4172257" cy="647802"/>
          </a:xfrm>
          <a:prstGeom prst="rect">
            <a:avLst/>
          </a:prstGeom>
        </p:spPr>
        <p:txBody>
          <a:bodyPr anchor="t" rtlCol="false" tIns="0" lIns="0" bIns="0" rIns="0">
            <a:spAutoFit/>
          </a:bodyPr>
          <a:lstStyle/>
          <a:p>
            <a:pPr algn="ctr">
              <a:lnSpc>
                <a:spcPts val="4729"/>
              </a:lnSpc>
            </a:pPr>
            <a:r>
              <a:rPr lang="en-US" sz="3378" b="true">
                <a:solidFill>
                  <a:srgbClr val="000000"/>
                </a:solidFill>
                <a:latin typeface="Times New Roman Bold"/>
                <a:ea typeface="Times New Roman Bold"/>
                <a:cs typeface="Times New Roman Bold"/>
                <a:sym typeface="Times New Roman Bold"/>
              </a:rPr>
              <a:t>Slides</a:t>
            </a:r>
          </a:p>
        </p:txBody>
      </p:sp>
      <p:sp>
        <p:nvSpPr>
          <p:cNvPr name="AutoShape 9" id="9"/>
          <p:cNvSpPr/>
          <p:nvPr/>
        </p:nvSpPr>
        <p:spPr>
          <a:xfrm flipH="true">
            <a:off x="7915575" y="3864876"/>
            <a:ext cx="0" cy="6103411"/>
          </a:xfrm>
          <a:prstGeom prst="line">
            <a:avLst/>
          </a:prstGeom>
          <a:ln cap="flat" w="1905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89165" y="2649417"/>
            <a:ext cx="6418528" cy="958215"/>
          </a:xfrm>
          <a:prstGeom prst="rect">
            <a:avLst/>
          </a:prstGeom>
        </p:spPr>
        <p:txBody>
          <a:bodyPr anchor="t" rtlCol="false" tIns="0" lIns="0" bIns="0" rIns="0">
            <a:spAutoFit/>
          </a:bodyPr>
          <a:lstStyle/>
          <a:p>
            <a:pPr algn="r">
              <a:lnSpc>
                <a:spcPts val="6480"/>
              </a:lnSpc>
            </a:pPr>
            <a:r>
              <a:rPr lang="en-US" sz="6000" spc="-36">
                <a:solidFill>
                  <a:srgbClr val="000000"/>
                </a:solidFill>
                <a:latin typeface="Times New Roman"/>
                <a:ea typeface="Times New Roman"/>
                <a:cs typeface="Times New Roman"/>
                <a:sym typeface="Times New Roman"/>
              </a:rPr>
              <a:t>Problem Statement:</a:t>
            </a:r>
          </a:p>
        </p:txBody>
      </p:sp>
      <p:sp>
        <p:nvSpPr>
          <p:cNvPr name="Freeform 3" id="3"/>
          <p:cNvSpPr/>
          <p:nvPr/>
        </p:nvSpPr>
        <p:spPr>
          <a:xfrm flipH="false" flipV="false" rot="0">
            <a:off x="789165" y="603456"/>
            <a:ext cx="16709667" cy="1712742"/>
          </a:xfrm>
          <a:custGeom>
            <a:avLst/>
            <a:gdLst/>
            <a:ahLst/>
            <a:cxnLst/>
            <a:rect r="r" b="b" t="t" l="l"/>
            <a:pathLst>
              <a:path h="1712742" w="16709667">
                <a:moveTo>
                  <a:pt x="0" y="0"/>
                </a:moveTo>
                <a:lnTo>
                  <a:pt x="16709667" y="0"/>
                </a:lnTo>
                <a:lnTo>
                  <a:pt x="16709667" y="1712742"/>
                </a:lnTo>
                <a:lnTo>
                  <a:pt x="0" y="1712742"/>
                </a:lnTo>
                <a:lnTo>
                  <a:pt x="0" y="0"/>
                </a:lnTo>
                <a:close/>
              </a:path>
            </a:pathLst>
          </a:custGeom>
          <a:blipFill>
            <a:blip r:embed="rId2"/>
            <a:stretch>
              <a:fillRect l="-118" t="0" r="-118" b="0"/>
            </a:stretch>
          </a:blipFill>
        </p:spPr>
      </p:sp>
      <p:sp>
        <p:nvSpPr>
          <p:cNvPr name="TextBox 4" id="4"/>
          <p:cNvSpPr txBox="true"/>
          <p:nvPr/>
        </p:nvSpPr>
        <p:spPr>
          <a:xfrm rot="0">
            <a:off x="17647920" y="9789734"/>
            <a:ext cx="489204" cy="285750"/>
          </a:xfrm>
          <a:prstGeom prst="rect">
            <a:avLst/>
          </a:prstGeom>
        </p:spPr>
        <p:txBody>
          <a:bodyPr anchor="t" rtlCol="false" tIns="0" lIns="0" bIns="0" rIns="0">
            <a:spAutoFit/>
          </a:bodyPr>
          <a:lstStyle/>
          <a:p>
            <a:pPr algn="r">
              <a:lnSpc>
                <a:spcPts val="1980"/>
              </a:lnSpc>
            </a:pPr>
            <a:r>
              <a:rPr lang="en-US" sz="1650" spc="15">
                <a:solidFill>
                  <a:srgbClr val="FFFFFF"/>
                </a:solidFill>
                <a:latin typeface="Times New Roman"/>
                <a:ea typeface="Times New Roman"/>
                <a:cs typeface="Times New Roman"/>
                <a:sym typeface="Times New Roman"/>
              </a:rPr>
              <a:t>3</a:t>
            </a:r>
          </a:p>
        </p:txBody>
      </p:sp>
      <p:sp>
        <p:nvSpPr>
          <p:cNvPr name="TextBox 5" id="5"/>
          <p:cNvSpPr txBox="true"/>
          <p:nvPr/>
        </p:nvSpPr>
        <p:spPr>
          <a:xfrm rot="0">
            <a:off x="409534" y="3836609"/>
            <a:ext cx="17468929" cy="5991225"/>
          </a:xfrm>
          <a:prstGeom prst="rect">
            <a:avLst/>
          </a:prstGeom>
        </p:spPr>
        <p:txBody>
          <a:bodyPr anchor="t" rtlCol="false" tIns="0" lIns="0" bIns="0" rIns="0">
            <a:spAutoFit/>
          </a:bodyPr>
          <a:lstStyle/>
          <a:p>
            <a:pPr algn="l">
              <a:lnSpc>
                <a:spcPts val="2969"/>
              </a:lnSpc>
              <a:spcBef>
                <a:spcPct val="0"/>
              </a:spcBef>
            </a:pPr>
            <a:r>
              <a:rPr lang="en-US" sz="2474" spc="22">
                <a:solidFill>
                  <a:srgbClr val="000000"/>
                </a:solidFill>
                <a:latin typeface="Times New Roman"/>
                <a:ea typeface="Times New Roman"/>
                <a:cs typeface="Times New Roman"/>
                <a:sym typeface="Times New Roman"/>
              </a:rPr>
              <a:t>Many online meetings are c</a:t>
            </a:r>
            <a:r>
              <a:rPr lang="en-US" sz="2474" spc="22">
                <a:solidFill>
                  <a:srgbClr val="000000"/>
                </a:solidFill>
                <a:latin typeface="Times New Roman"/>
                <a:ea typeface="Times New Roman"/>
                <a:cs typeface="Times New Roman"/>
                <a:sym typeface="Times New Roman"/>
              </a:rPr>
              <a:t>onducted to various stakeholders of Institutions. Lot of confidential data has been shared through these online meetings. In order to increase security and to make a robust system a personalized online meeting portal is needed .</a:t>
            </a:r>
          </a:p>
          <a:p>
            <a:pPr algn="l">
              <a:lnSpc>
                <a:spcPts val="2969"/>
              </a:lnSpc>
              <a:spcBef>
                <a:spcPct val="0"/>
              </a:spcBef>
            </a:pPr>
          </a:p>
          <a:p>
            <a:pPr algn="l" marL="534268" indent="-267134" lvl="1">
              <a:lnSpc>
                <a:spcPts val="2969"/>
              </a:lnSpc>
              <a:spcBef>
                <a:spcPct val="0"/>
              </a:spcBef>
              <a:buAutoNum type="arabicPeriod" startAt="1"/>
            </a:pPr>
            <a:r>
              <a:rPr lang="en-US" sz="2474" spc="22">
                <a:solidFill>
                  <a:srgbClr val="000000"/>
                </a:solidFill>
                <a:latin typeface="Times New Roman"/>
                <a:ea typeface="Times New Roman"/>
                <a:cs typeface="Times New Roman"/>
                <a:sym typeface="Times New Roman"/>
              </a:rPr>
              <a:t>Based on the requirements, design the architecture of the online meeting system. Determining the components, such as the server infrastructure, database, APIs, and user interfaces, that will be needed to develop the system. </a:t>
            </a:r>
          </a:p>
          <a:p>
            <a:pPr algn="l" marL="534268" indent="-267134" lvl="1">
              <a:lnSpc>
                <a:spcPts val="2969"/>
              </a:lnSpc>
              <a:spcBef>
                <a:spcPct val="0"/>
              </a:spcBef>
              <a:buAutoNum type="arabicPeriod" startAt="1"/>
            </a:pPr>
            <a:r>
              <a:rPr lang="en-US" sz="2474" spc="22">
                <a:solidFill>
                  <a:srgbClr val="000000"/>
                </a:solidFill>
                <a:latin typeface="Times New Roman"/>
                <a:ea typeface="Times New Roman"/>
                <a:cs typeface="Times New Roman"/>
                <a:sym typeface="Times New Roman"/>
              </a:rPr>
              <a:t>Develop the backend infrastructure: Build the backend infrastructure that will handle the core functionalities of the online meeting system. This typically includes user management, meeting scheduling, real-time communication, file sharing, and any custom features required.</a:t>
            </a:r>
          </a:p>
          <a:p>
            <a:pPr algn="l" marL="534268" indent="-267134" lvl="1">
              <a:lnSpc>
                <a:spcPts val="2969"/>
              </a:lnSpc>
              <a:spcBef>
                <a:spcPct val="0"/>
              </a:spcBef>
              <a:buAutoNum type="arabicPeriod" startAt="1"/>
            </a:pPr>
            <a:r>
              <a:rPr lang="en-US" sz="2474" spc="22">
                <a:solidFill>
                  <a:srgbClr val="000000"/>
                </a:solidFill>
                <a:latin typeface="Times New Roman"/>
                <a:ea typeface="Times New Roman"/>
                <a:cs typeface="Times New Roman"/>
                <a:sym typeface="Times New Roman"/>
              </a:rPr>
              <a:t>Implement video conferencing capabilities: Integrate video conferencing functionality into the system. Web Real-Time Communication technology to facilitate real-time video and audio communication between participants.</a:t>
            </a:r>
          </a:p>
          <a:p>
            <a:pPr algn="l" marL="534268" indent="-267134" lvl="1">
              <a:lnSpc>
                <a:spcPts val="2969"/>
              </a:lnSpc>
              <a:spcBef>
                <a:spcPct val="0"/>
              </a:spcBef>
              <a:buAutoNum type="arabicPeriod" startAt="1"/>
            </a:pPr>
            <a:r>
              <a:rPr lang="en-US" sz="2474" spc="22">
                <a:solidFill>
                  <a:srgbClr val="000000"/>
                </a:solidFill>
                <a:latin typeface="Times New Roman"/>
                <a:ea typeface="Times New Roman"/>
                <a:cs typeface="Times New Roman"/>
                <a:sym typeface="Times New Roman"/>
              </a:rPr>
              <a:t>Create a user-friendly interface for participants to join meetings, manage settings, access recordings, and utilize additional features. </a:t>
            </a:r>
          </a:p>
          <a:p>
            <a:pPr algn="l" marL="534268" indent="-267134" lvl="1">
              <a:lnSpc>
                <a:spcPts val="2969"/>
              </a:lnSpc>
              <a:spcBef>
                <a:spcPct val="0"/>
              </a:spcBef>
              <a:buAutoNum type="arabicPeriod" startAt="1"/>
            </a:pPr>
            <a:r>
              <a:rPr lang="en-US" sz="2474" spc="22">
                <a:solidFill>
                  <a:srgbClr val="000000"/>
                </a:solidFill>
                <a:latin typeface="Times New Roman"/>
                <a:ea typeface="Times New Roman"/>
                <a:cs typeface="Times New Roman"/>
                <a:sym typeface="Times New Roman"/>
              </a:rPr>
              <a:t>Implement robust security measures to protect the online meetings and user data. This includes encryption of data in transit and at rest, user authentication and access controls, secure storage of meeting recordings, and adherence to privacy regulations.</a:t>
            </a:r>
          </a:p>
          <a:p>
            <a:pPr algn="ctr">
              <a:lnSpc>
                <a:spcPts val="296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393723" y="2814011"/>
            <a:ext cx="3500554" cy="988961"/>
          </a:xfrm>
          <a:prstGeom prst="rect">
            <a:avLst/>
          </a:prstGeom>
        </p:spPr>
        <p:txBody>
          <a:bodyPr anchor="t" rtlCol="false" tIns="0" lIns="0" bIns="0" rIns="0">
            <a:spAutoFit/>
          </a:bodyPr>
          <a:lstStyle/>
          <a:p>
            <a:pPr algn="l">
              <a:lnSpc>
                <a:spcPts val="6633"/>
              </a:lnSpc>
            </a:pPr>
            <a:r>
              <a:rPr lang="en-US" sz="6142" spc="-37">
                <a:solidFill>
                  <a:srgbClr val="000000"/>
                </a:solidFill>
                <a:latin typeface="Times New Roman"/>
                <a:ea typeface="Times New Roman"/>
                <a:cs typeface="Times New Roman"/>
                <a:sym typeface="Times New Roman"/>
              </a:rPr>
              <a:t>Objectives</a:t>
            </a:r>
          </a:p>
        </p:txBody>
      </p:sp>
      <p:sp>
        <p:nvSpPr>
          <p:cNvPr name="Freeform 3" id="3"/>
          <p:cNvSpPr/>
          <p:nvPr/>
        </p:nvSpPr>
        <p:spPr>
          <a:xfrm flipH="false" flipV="false" rot="0">
            <a:off x="722442" y="710760"/>
            <a:ext cx="16308258" cy="1671597"/>
          </a:xfrm>
          <a:custGeom>
            <a:avLst/>
            <a:gdLst/>
            <a:ahLst/>
            <a:cxnLst/>
            <a:rect r="r" b="b" t="t" l="l"/>
            <a:pathLst>
              <a:path h="1671597" w="16308258">
                <a:moveTo>
                  <a:pt x="0" y="0"/>
                </a:moveTo>
                <a:lnTo>
                  <a:pt x="16308258" y="0"/>
                </a:lnTo>
                <a:lnTo>
                  <a:pt x="16308258" y="1671597"/>
                </a:lnTo>
                <a:lnTo>
                  <a:pt x="0" y="1671597"/>
                </a:lnTo>
                <a:lnTo>
                  <a:pt x="0" y="0"/>
                </a:lnTo>
                <a:close/>
              </a:path>
            </a:pathLst>
          </a:custGeom>
          <a:blipFill>
            <a:blip r:embed="rId2"/>
            <a:stretch>
              <a:fillRect l="-117" t="0" r="-117" b="0"/>
            </a:stretch>
          </a:blipFill>
        </p:spPr>
      </p:sp>
      <p:sp>
        <p:nvSpPr>
          <p:cNvPr name="TextBox 4" id="4"/>
          <p:cNvSpPr txBox="true"/>
          <p:nvPr/>
        </p:nvSpPr>
        <p:spPr>
          <a:xfrm rot="0">
            <a:off x="209986" y="4026583"/>
            <a:ext cx="17868027" cy="5553662"/>
          </a:xfrm>
          <a:prstGeom prst="rect">
            <a:avLst/>
          </a:prstGeom>
        </p:spPr>
        <p:txBody>
          <a:bodyPr anchor="t" rtlCol="false" tIns="0" lIns="0" bIns="0" rIns="0">
            <a:spAutoFit/>
          </a:bodyPr>
          <a:lstStyle/>
          <a:p>
            <a:pPr algn="l" marL="719317" indent="-359658" lvl="1">
              <a:lnSpc>
                <a:spcPts val="3598"/>
              </a:lnSpc>
              <a:buFont typeface="Arial"/>
              <a:buChar char="•"/>
            </a:pPr>
            <a:r>
              <a:rPr lang="en-US" sz="3331" spc="29">
                <a:solidFill>
                  <a:srgbClr val="000000"/>
                </a:solidFill>
                <a:latin typeface="Times New Roman"/>
                <a:ea typeface="Times New Roman"/>
                <a:cs typeface="Times New Roman"/>
                <a:sym typeface="Times New Roman"/>
              </a:rPr>
              <a:t>Utilizes blockchain technology to create a secure digital environment for online meetings.</a:t>
            </a:r>
          </a:p>
          <a:p>
            <a:pPr algn="l" marL="719317" indent="-359658" lvl="1">
              <a:lnSpc>
                <a:spcPts val="3598"/>
              </a:lnSpc>
              <a:buFont typeface="Arial"/>
              <a:buChar char="•"/>
            </a:pPr>
            <a:r>
              <a:rPr lang="en-US" sz="3331" spc="29">
                <a:solidFill>
                  <a:srgbClr val="000000"/>
                </a:solidFill>
                <a:latin typeface="Times New Roman"/>
                <a:ea typeface="Times New Roman"/>
                <a:cs typeface="Times New Roman"/>
                <a:sym typeface="Times New Roman"/>
              </a:rPr>
              <a:t>Distributes data across a network of nodes, eliminating single points of failure and reducing centralized attack risks.</a:t>
            </a:r>
          </a:p>
          <a:p>
            <a:pPr algn="l" marL="719317" indent="-359658" lvl="1">
              <a:lnSpc>
                <a:spcPts val="3598"/>
              </a:lnSpc>
              <a:buFont typeface="Arial"/>
              <a:buChar char="•"/>
            </a:pPr>
            <a:r>
              <a:rPr lang="en-US" sz="3331" spc="29">
                <a:solidFill>
                  <a:srgbClr val="000000"/>
                </a:solidFill>
                <a:latin typeface="Times New Roman"/>
                <a:ea typeface="Times New Roman"/>
                <a:cs typeface="Times New Roman"/>
                <a:sym typeface="Times New Roman"/>
              </a:rPr>
              <a:t>Implements secure, immutable logging of meeting data and actions, creating an auditable trail.</a:t>
            </a:r>
          </a:p>
          <a:p>
            <a:pPr algn="l" marL="719317" indent="-359658" lvl="1">
              <a:lnSpc>
                <a:spcPts val="3598"/>
              </a:lnSpc>
              <a:buFont typeface="Arial"/>
              <a:buChar char="•"/>
            </a:pPr>
            <a:r>
              <a:rPr lang="en-US" sz="3331" spc="29">
                <a:solidFill>
                  <a:srgbClr val="000000"/>
                </a:solidFill>
                <a:latin typeface="Times New Roman"/>
                <a:ea typeface="Times New Roman"/>
                <a:cs typeface="Times New Roman"/>
                <a:sym typeface="Times New Roman"/>
              </a:rPr>
              <a:t>Provides end-to-end encryption for all meeting communications, ensuring sensitive discussions and confidential information remain private.</a:t>
            </a:r>
          </a:p>
          <a:p>
            <a:pPr algn="l" marL="719317" indent="-359658" lvl="1">
              <a:lnSpc>
                <a:spcPts val="3598"/>
              </a:lnSpc>
              <a:buFont typeface="Arial"/>
              <a:buChar char="•"/>
            </a:pPr>
            <a:r>
              <a:rPr lang="en-US" sz="3331" spc="29">
                <a:solidFill>
                  <a:srgbClr val="000000"/>
                </a:solidFill>
                <a:latin typeface="Times New Roman"/>
                <a:ea typeface="Times New Roman"/>
                <a:cs typeface="Times New Roman"/>
                <a:sym typeface="Times New Roman"/>
              </a:rPr>
              <a:t>Creates a role-based access control mechanism with blockchain-based identity verification, managing user permissions and access.</a:t>
            </a:r>
          </a:p>
          <a:p>
            <a:pPr algn="l" marL="719317" indent="-359658" lvl="1">
              <a:lnSpc>
                <a:spcPts val="3598"/>
              </a:lnSpc>
              <a:buFont typeface="Arial"/>
              <a:buChar char="•"/>
            </a:pPr>
            <a:r>
              <a:rPr lang="en-US" sz="3331" spc="29">
                <a:solidFill>
                  <a:srgbClr val="000000"/>
                </a:solidFill>
                <a:latin typeface="Times New Roman"/>
                <a:ea typeface="Times New Roman"/>
                <a:cs typeface="Times New Roman"/>
                <a:sym typeface="Times New Roman"/>
              </a:rPr>
              <a:t>Enables decentralized storage for meeting recordings and files, ensuring high availability, resilience against data loss, and enhanced data integrity.</a:t>
            </a:r>
          </a:p>
          <a:p>
            <a:pPr algn="l" marL="719317" indent="-359658" lvl="1">
              <a:lnSpc>
                <a:spcPts val="3598"/>
              </a:lnSpc>
              <a:buFont typeface="Arial"/>
              <a:buChar char="•"/>
            </a:pPr>
            <a:r>
              <a:rPr lang="en-US" sz="3331" spc="31">
                <a:solidFill>
                  <a:srgbClr val="000000"/>
                </a:solidFill>
                <a:latin typeface="Times New Roman"/>
                <a:ea typeface="Times New Roman"/>
                <a:cs typeface="Times New Roman"/>
                <a:sym typeface="Times New Roman"/>
              </a:rPr>
              <a:t>Ensures scalability, user-friendliness, and adaptability to requirements. </a:t>
            </a:r>
          </a:p>
        </p:txBody>
      </p:sp>
      <p:sp>
        <p:nvSpPr>
          <p:cNvPr name="TextBox 5" id="5"/>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9165" y="492109"/>
            <a:ext cx="16709667" cy="1712742"/>
          </a:xfrm>
          <a:custGeom>
            <a:avLst/>
            <a:gdLst/>
            <a:ahLst/>
            <a:cxnLst/>
            <a:rect r="r" b="b" t="t" l="l"/>
            <a:pathLst>
              <a:path h="1712742" w="16709667">
                <a:moveTo>
                  <a:pt x="0" y="0"/>
                </a:moveTo>
                <a:lnTo>
                  <a:pt x="16709667" y="0"/>
                </a:lnTo>
                <a:lnTo>
                  <a:pt x="16709667" y="1712743"/>
                </a:lnTo>
                <a:lnTo>
                  <a:pt x="0" y="1712743"/>
                </a:lnTo>
                <a:lnTo>
                  <a:pt x="0" y="0"/>
                </a:lnTo>
                <a:close/>
              </a:path>
            </a:pathLst>
          </a:custGeom>
          <a:blipFill>
            <a:blip r:embed="rId2"/>
            <a:stretch>
              <a:fillRect l="-118" t="0" r="-118" b="0"/>
            </a:stretch>
          </a:blipFill>
        </p:spPr>
      </p:sp>
      <p:sp>
        <p:nvSpPr>
          <p:cNvPr name="Freeform 3" id="3"/>
          <p:cNvSpPr/>
          <p:nvPr/>
        </p:nvSpPr>
        <p:spPr>
          <a:xfrm flipH="false" flipV="false" rot="0">
            <a:off x="14577185" y="4555606"/>
            <a:ext cx="3466189" cy="1462056"/>
          </a:xfrm>
          <a:custGeom>
            <a:avLst/>
            <a:gdLst/>
            <a:ahLst/>
            <a:cxnLst/>
            <a:rect r="r" b="b" t="t" l="l"/>
            <a:pathLst>
              <a:path h="1462056" w="3466189">
                <a:moveTo>
                  <a:pt x="0" y="0"/>
                </a:moveTo>
                <a:lnTo>
                  <a:pt x="3466189" y="0"/>
                </a:lnTo>
                <a:lnTo>
                  <a:pt x="3466189" y="1462056"/>
                </a:lnTo>
                <a:lnTo>
                  <a:pt x="0" y="1462056"/>
                </a:lnTo>
                <a:lnTo>
                  <a:pt x="0" y="0"/>
                </a:lnTo>
                <a:close/>
              </a:path>
            </a:pathLst>
          </a:custGeom>
          <a:blipFill>
            <a:blip r:embed="rId3"/>
            <a:stretch>
              <a:fillRect l="0" t="-9269" r="0" b="-9269"/>
            </a:stretch>
          </a:blipFill>
        </p:spPr>
      </p:sp>
      <p:sp>
        <p:nvSpPr>
          <p:cNvPr name="Freeform 4" id="4"/>
          <p:cNvSpPr/>
          <p:nvPr/>
        </p:nvSpPr>
        <p:spPr>
          <a:xfrm flipH="false" flipV="false" rot="0">
            <a:off x="16648410" y="2663516"/>
            <a:ext cx="1312082" cy="1843747"/>
          </a:xfrm>
          <a:custGeom>
            <a:avLst/>
            <a:gdLst/>
            <a:ahLst/>
            <a:cxnLst/>
            <a:rect r="r" b="b" t="t" l="l"/>
            <a:pathLst>
              <a:path h="1843747" w="1312082">
                <a:moveTo>
                  <a:pt x="0" y="0"/>
                </a:moveTo>
                <a:lnTo>
                  <a:pt x="1312081" y="0"/>
                </a:lnTo>
                <a:lnTo>
                  <a:pt x="1312081" y="1843747"/>
                </a:lnTo>
                <a:lnTo>
                  <a:pt x="0" y="1843747"/>
                </a:lnTo>
                <a:lnTo>
                  <a:pt x="0" y="0"/>
                </a:lnTo>
                <a:close/>
              </a:path>
            </a:pathLst>
          </a:custGeom>
          <a:blipFill>
            <a:blip r:embed="rId4"/>
            <a:stretch>
              <a:fillRect l="-73900" t="0" r="-78003" b="-836"/>
            </a:stretch>
          </a:blipFill>
        </p:spPr>
      </p:sp>
      <p:sp>
        <p:nvSpPr>
          <p:cNvPr name="Freeform 5" id="5"/>
          <p:cNvSpPr/>
          <p:nvPr/>
        </p:nvSpPr>
        <p:spPr>
          <a:xfrm flipH="false" flipV="false" rot="0">
            <a:off x="14536301" y="2663516"/>
            <a:ext cx="1791018" cy="1843747"/>
          </a:xfrm>
          <a:custGeom>
            <a:avLst/>
            <a:gdLst/>
            <a:ahLst/>
            <a:cxnLst/>
            <a:rect r="r" b="b" t="t" l="l"/>
            <a:pathLst>
              <a:path h="1843747" w="1791018">
                <a:moveTo>
                  <a:pt x="0" y="0"/>
                </a:moveTo>
                <a:lnTo>
                  <a:pt x="1791018" y="0"/>
                </a:lnTo>
                <a:lnTo>
                  <a:pt x="1791018" y="1843747"/>
                </a:lnTo>
                <a:lnTo>
                  <a:pt x="0" y="1843747"/>
                </a:lnTo>
                <a:lnTo>
                  <a:pt x="0" y="0"/>
                </a:lnTo>
                <a:close/>
              </a:path>
            </a:pathLst>
          </a:custGeom>
          <a:blipFill>
            <a:blip r:embed="rId5"/>
            <a:stretch>
              <a:fillRect l="-10302" t="-7148" r="0" b="0"/>
            </a:stretch>
          </a:blipFill>
        </p:spPr>
      </p:sp>
      <p:sp>
        <p:nvSpPr>
          <p:cNvPr name="TextBox 6" id="6"/>
          <p:cNvSpPr txBox="true"/>
          <p:nvPr/>
        </p:nvSpPr>
        <p:spPr>
          <a:xfrm rot="0">
            <a:off x="155137" y="2941205"/>
            <a:ext cx="14422048" cy="7197725"/>
          </a:xfrm>
          <a:prstGeom prst="rect">
            <a:avLst/>
          </a:prstGeom>
        </p:spPr>
        <p:txBody>
          <a:bodyPr anchor="t" rtlCol="false" tIns="0" lIns="0" bIns="0" rIns="0">
            <a:spAutoFit/>
          </a:bodyPr>
          <a:lstStyle/>
          <a:p>
            <a:pPr algn="l" marL="561339" indent="-280669" lvl="1">
              <a:lnSpc>
                <a:spcPts val="4419"/>
              </a:lnSpc>
              <a:buFont typeface="Arial"/>
              <a:buChar char="•"/>
            </a:pPr>
            <a:r>
              <a:rPr lang="en-US" b="true" sz="2599">
                <a:solidFill>
                  <a:srgbClr val="000000"/>
                </a:solidFill>
                <a:latin typeface="Times New Roman Bold"/>
                <a:ea typeface="Times New Roman Bold"/>
                <a:cs typeface="Times New Roman Bold"/>
                <a:sym typeface="Times New Roman Bold"/>
              </a:rPr>
              <a:t>React.js</a:t>
            </a:r>
            <a:r>
              <a:rPr lang="en-US" sz="2599">
                <a:solidFill>
                  <a:srgbClr val="000000"/>
                </a:solidFill>
                <a:latin typeface="Times New Roman"/>
                <a:ea typeface="Times New Roman"/>
                <a:cs typeface="Times New Roman"/>
                <a:sym typeface="Times New Roman"/>
              </a:rPr>
              <a:t>: This will be the core framework for building the user interface. It'll handle component rendering, state management, and user interactions.</a:t>
            </a:r>
          </a:p>
          <a:p>
            <a:pPr algn="l" marL="561339" indent="-280669" lvl="1">
              <a:lnSpc>
                <a:spcPts val="4419"/>
              </a:lnSpc>
              <a:buFont typeface="Arial"/>
              <a:buChar char="•"/>
            </a:pPr>
            <a:r>
              <a:rPr lang="en-US" b="true" sz="2599">
                <a:solidFill>
                  <a:srgbClr val="000000"/>
                </a:solidFill>
                <a:latin typeface="Times New Roman Bold"/>
                <a:ea typeface="Times New Roman Bold"/>
                <a:cs typeface="Times New Roman Bold"/>
                <a:sym typeface="Times New Roman Bold"/>
              </a:rPr>
              <a:t>JavaScript</a:t>
            </a:r>
            <a:r>
              <a:rPr lang="en-US" sz="2599">
                <a:solidFill>
                  <a:srgbClr val="000000"/>
                </a:solidFill>
                <a:latin typeface="Times New Roman"/>
                <a:ea typeface="Times New Roman"/>
                <a:cs typeface="Times New Roman"/>
                <a:sym typeface="Times New Roman"/>
              </a:rPr>
              <a:t>: Used throughout the frontend for implementing logic, handling events, and making API calls.</a:t>
            </a:r>
          </a:p>
          <a:p>
            <a:pPr algn="l" marL="561339" indent="-280669" lvl="1">
              <a:lnSpc>
                <a:spcPts val="4419"/>
              </a:lnSpc>
              <a:buFont typeface="Arial"/>
              <a:buChar char="•"/>
            </a:pPr>
            <a:r>
              <a:rPr lang="en-US" b="true" sz="2599">
                <a:solidFill>
                  <a:srgbClr val="000000"/>
                </a:solidFill>
                <a:latin typeface="Times New Roman Bold"/>
                <a:ea typeface="Times New Roman Bold"/>
                <a:cs typeface="Times New Roman Bold"/>
                <a:sym typeface="Times New Roman Bold"/>
              </a:rPr>
              <a:t>Tailwind CSS</a:t>
            </a:r>
            <a:r>
              <a:rPr lang="en-US" sz="2599">
                <a:solidFill>
                  <a:srgbClr val="000000"/>
                </a:solidFill>
                <a:latin typeface="Times New Roman"/>
                <a:ea typeface="Times New Roman"/>
                <a:cs typeface="Times New Roman"/>
                <a:sym typeface="Times New Roman"/>
              </a:rPr>
              <a:t>: Will provide utility classes for rapid UI development, ensuring a consistent and responsive design.</a:t>
            </a:r>
          </a:p>
          <a:p>
            <a:pPr algn="l" marL="561339" indent="-280669" lvl="1">
              <a:lnSpc>
                <a:spcPts val="4419"/>
              </a:lnSpc>
              <a:buFont typeface="Arial"/>
              <a:buChar char="•"/>
            </a:pPr>
            <a:r>
              <a:rPr lang="en-US" b="true" sz="2599">
                <a:solidFill>
                  <a:srgbClr val="000000"/>
                </a:solidFill>
                <a:latin typeface="Times New Roman Bold"/>
                <a:ea typeface="Times New Roman Bold"/>
                <a:cs typeface="Times New Roman Bold"/>
                <a:sym typeface="Times New Roman Bold"/>
              </a:rPr>
              <a:t>Shadcn/ui</a:t>
            </a:r>
            <a:r>
              <a:rPr lang="en-US" sz="2599">
                <a:solidFill>
                  <a:srgbClr val="000000"/>
                </a:solidFill>
                <a:latin typeface="Times New Roman"/>
                <a:ea typeface="Times New Roman"/>
                <a:cs typeface="Times New Roman"/>
                <a:sym typeface="Times New Roman"/>
              </a:rPr>
              <a:t>: This UI component library will provide pre-built, customizable components that integrate well with Tailwind CSS, speeding up development.</a:t>
            </a:r>
          </a:p>
          <a:p>
            <a:pPr algn="l" marL="561339" indent="-280669" lvl="1">
              <a:lnSpc>
                <a:spcPts val="4419"/>
              </a:lnSpc>
              <a:buFont typeface="Arial"/>
              <a:buChar char="•"/>
            </a:pPr>
            <a:r>
              <a:rPr lang="en-US" b="true" sz="2599">
                <a:solidFill>
                  <a:srgbClr val="000000"/>
                </a:solidFill>
                <a:latin typeface="Times New Roman Bold"/>
                <a:ea typeface="Times New Roman Bold"/>
                <a:cs typeface="Times New Roman Bold"/>
                <a:sym typeface="Times New Roman Bold"/>
              </a:rPr>
              <a:t>Redux Toolkit</a:t>
            </a:r>
            <a:r>
              <a:rPr lang="en-US" sz="2599">
                <a:solidFill>
                  <a:srgbClr val="000000"/>
                </a:solidFill>
                <a:latin typeface="Times New Roman"/>
                <a:ea typeface="Times New Roman"/>
                <a:cs typeface="Times New Roman"/>
                <a:sym typeface="Times New Roman"/>
              </a:rPr>
              <a:t>: Will manage global state in the application, handling things like user sessions, meeting data, and UI states.</a:t>
            </a:r>
          </a:p>
          <a:p>
            <a:pPr algn="l" marL="561339" indent="-280669" lvl="1">
              <a:lnSpc>
                <a:spcPts val="4419"/>
              </a:lnSpc>
              <a:buFont typeface="Arial"/>
              <a:buChar char="•"/>
            </a:pPr>
            <a:r>
              <a:rPr lang="en-US" b="true" sz="2599">
                <a:solidFill>
                  <a:srgbClr val="000000"/>
                </a:solidFill>
                <a:latin typeface="Times New Roman Bold"/>
                <a:ea typeface="Times New Roman Bold"/>
                <a:cs typeface="Times New Roman Bold"/>
                <a:sym typeface="Times New Roman Bold"/>
              </a:rPr>
              <a:t>Anchor</a:t>
            </a:r>
            <a:r>
              <a:rPr lang="en-US" sz="2599">
                <a:solidFill>
                  <a:srgbClr val="000000"/>
                </a:solidFill>
                <a:latin typeface="Times New Roman"/>
                <a:ea typeface="Times New Roman"/>
                <a:cs typeface="Times New Roman"/>
                <a:sym typeface="Times New Roman"/>
              </a:rPr>
              <a:t>: This will be used to interact with the Solana blockchain from the frontend, allowing for operations like viewing meeting logs or verifying data integrity.</a:t>
            </a:r>
          </a:p>
          <a:p>
            <a:pPr algn="l" marL="561339" indent="-280669" lvl="1">
              <a:lnSpc>
                <a:spcPts val="4419"/>
              </a:lnSpc>
              <a:buFont typeface="Arial"/>
              <a:buChar char="•"/>
            </a:pPr>
            <a:r>
              <a:rPr lang="en-US" b="true" sz="2599">
                <a:solidFill>
                  <a:srgbClr val="000000"/>
                </a:solidFill>
                <a:latin typeface="Times New Roman Bold"/>
                <a:ea typeface="Times New Roman Bold"/>
                <a:cs typeface="Times New Roman Bold"/>
                <a:sym typeface="Times New Roman Bold"/>
              </a:rPr>
              <a:t>Google OAuth 2.0</a:t>
            </a:r>
            <a:r>
              <a:rPr lang="en-US" sz="2599">
                <a:solidFill>
                  <a:srgbClr val="000000"/>
                </a:solidFill>
                <a:latin typeface="Times New Roman"/>
                <a:ea typeface="Times New Roman"/>
                <a:cs typeface="Times New Roman"/>
                <a:sym typeface="Times New Roman"/>
              </a:rPr>
              <a:t>: Implements secure user authentication using Google accounts.</a:t>
            </a:r>
          </a:p>
        </p:txBody>
      </p:sp>
      <p:sp>
        <p:nvSpPr>
          <p:cNvPr name="Freeform 7" id="7"/>
          <p:cNvSpPr/>
          <p:nvPr/>
        </p:nvSpPr>
        <p:spPr>
          <a:xfrm flipH="false" flipV="false" rot="0">
            <a:off x="16434977" y="6017662"/>
            <a:ext cx="1648645" cy="1648645"/>
          </a:xfrm>
          <a:custGeom>
            <a:avLst/>
            <a:gdLst/>
            <a:ahLst/>
            <a:cxnLst/>
            <a:rect r="r" b="b" t="t" l="l"/>
            <a:pathLst>
              <a:path h="1648645" w="1648645">
                <a:moveTo>
                  <a:pt x="0" y="0"/>
                </a:moveTo>
                <a:lnTo>
                  <a:pt x="1648646" y="0"/>
                </a:lnTo>
                <a:lnTo>
                  <a:pt x="1648646" y="1648645"/>
                </a:lnTo>
                <a:lnTo>
                  <a:pt x="0" y="1648645"/>
                </a:lnTo>
                <a:lnTo>
                  <a:pt x="0" y="0"/>
                </a:lnTo>
                <a:close/>
              </a:path>
            </a:pathLst>
          </a:custGeom>
          <a:blipFill>
            <a:blip r:embed="rId6"/>
            <a:stretch>
              <a:fillRect l="0" t="0" r="0" b="0"/>
            </a:stretch>
          </a:blipFill>
        </p:spPr>
      </p:sp>
      <p:sp>
        <p:nvSpPr>
          <p:cNvPr name="Freeform 8" id="8"/>
          <p:cNvSpPr/>
          <p:nvPr/>
        </p:nvSpPr>
        <p:spPr>
          <a:xfrm flipH="false" flipV="false" rot="0">
            <a:off x="14577185" y="6017662"/>
            <a:ext cx="1486198" cy="1486198"/>
          </a:xfrm>
          <a:custGeom>
            <a:avLst/>
            <a:gdLst/>
            <a:ahLst/>
            <a:cxnLst/>
            <a:rect r="r" b="b" t="t" l="l"/>
            <a:pathLst>
              <a:path h="1486198" w="1486198">
                <a:moveTo>
                  <a:pt x="0" y="0"/>
                </a:moveTo>
                <a:lnTo>
                  <a:pt x="1486198" y="0"/>
                </a:lnTo>
                <a:lnTo>
                  <a:pt x="1486198" y="1486198"/>
                </a:lnTo>
                <a:lnTo>
                  <a:pt x="0" y="1486198"/>
                </a:lnTo>
                <a:lnTo>
                  <a:pt x="0" y="0"/>
                </a:lnTo>
                <a:close/>
              </a:path>
            </a:pathLst>
          </a:custGeom>
          <a:blipFill>
            <a:blip r:embed="rId7"/>
            <a:stretch>
              <a:fillRect l="0" t="0" r="0" b="0"/>
            </a:stretch>
          </a:blipFill>
        </p:spPr>
      </p:sp>
      <p:sp>
        <p:nvSpPr>
          <p:cNvPr name="Freeform 9" id="9"/>
          <p:cNvSpPr/>
          <p:nvPr/>
        </p:nvSpPr>
        <p:spPr>
          <a:xfrm flipH="false" flipV="false" rot="0">
            <a:off x="14688711" y="8012235"/>
            <a:ext cx="1486198" cy="1486198"/>
          </a:xfrm>
          <a:custGeom>
            <a:avLst/>
            <a:gdLst/>
            <a:ahLst/>
            <a:cxnLst/>
            <a:rect r="r" b="b" t="t" l="l"/>
            <a:pathLst>
              <a:path h="1486198" w="1486198">
                <a:moveTo>
                  <a:pt x="0" y="0"/>
                </a:moveTo>
                <a:lnTo>
                  <a:pt x="1486198" y="0"/>
                </a:lnTo>
                <a:lnTo>
                  <a:pt x="1486198" y="1486198"/>
                </a:lnTo>
                <a:lnTo>
                  <a:pt x="0" y="1486198"/>
                </a:lnTo>
                <a:lnTo>
                  <a:pt x="0" y="0"/>
                </a:lnTo>
                <a:close/>
              </a:path>
            </a:pathLst>
          </a:custGeom>
          <a:blipFill>
            <a:blip r:embed="rId8"/>
            <a:stretch>
              <a:fillRect l="0" t="0" r="0" b="0"/>
            </a:stretch>
          </a:blipFill>
        </p:spPr>
      </p:sp>
      <p:sp>
        <p:nvSpPr>
          <p:cNvPr name="Freeform 10" id="10"/>
          <p:cNvSpPr/>
          <p:nvPr/>
        </p:nvSpPr>
        <p:spPr>
          <a:xfrm flipH="false" flipV="false" rot="0">
            <a:off x="16525278" y="8012235"/>
            <a:ext cx="1558344" cy="1541462"/>
          </a:xfrm>
          <a:custGeom>
            <a:avLst/>
            <a:gdLst/>
            <a:ahLst/>
            <a:cxnLst/>
            <a:rect r="r" b="b" t="t" l="l"/>
            <a:pathLst>
              <a:path h="1541462" w="1558344">
                <a:moveTo>
                  <a:pt x="0" y="0"/>
                </a:moveTo>
                <a:lnTo>
                  <a:pt x="1558345" y="0"/>
                </a:lnTo>
                <a:lnTo>
                  <a:pt x="1558345" y="1541462"/>
                </a:lnTo>
                <a:lnTo>
                  <a:pt x="0" y="1541462"/>
                </a:lnTo>
                <a:lnTo>
                  <a:pt x="0" y="0"/>
                </a:lnTo>
                <a:close/>
              </a:path>
            </a:pathLst>
          </a:custGeom>
          <a:blipFill>
            <a:blip r:embed="rId9"/>
            <a:stretch>
              <a:fillRect l="-11093" t="-12310" r="-12017" b="-12149"/>
            </a:stretch>
          </a:blipFill>
        </p:spPr>
      </p:sp>
      <p:sp>
        <p:nvSpPr>
          <p:cNvPr name="TextBox 11" id="11"/>
          <p:cNvSpPr txBox="true"/>
          <p:nvPr/>
        </p:nvSpPr>
        <p:spPr>
          <a:xfrm rot="0">
            <a:off x="4915873" y="2234891"/>
            <a:ext cx="8456253" cy="809625"/>
          </a:xfrm>
          <a:prstGeom prst="rect">
            <a:avLst/>
          </a:prstGeom>
        </p:spPr>
        <p:txBody>
          <a:bodyPr anchor="t" rtlCol="false" tIns="0" lIns="0" bIns="0" rIns="0">
            <a:spAutoFit/>
          </a:bodyPr>
          <a:lstStyle/>
          <a:p>
            <a:pPr algn="just">
              <a:lnSpc>
                <a:spcPts val="5400"/>
              </a:lnSpc>
            </a:pPr>
            <a:r>
              <a:rPr lang="en-US" sz="5000" spc="-30">
                <a:solidFill>
                  <a:srgbClr val="000000"/>
                </a:solidFill>
                <a:latin typeface="Times New Roman"/>
                <a:ea typeface="Times New Roman"/>
                <a:cs typeface="Times New Roman"/>
                <a:sym typeface="Times New Roman"/>
              </a:rPr>
              <a:t>Technology Used : 1) Frontend</a:t>
            </a:r>
          </a:p>
        </p:txBody>
      </p:sp>
      <p:sp>
        <p:nvSpPr>
          <p:cNvPr name="TextBox 12" id="12"/>
          <p:cNvSpPr txBox="true"/>
          <p:nvPr/>
        </p:nvSpPr>
        <p:spPr>
          <a:xfrm rot="0">
            <a:off x="17647920" y="9723536"/>
            <a:ext cx="489204" cy="456248"/>
          </a:xfrm>
          <a:prstGeom prst="rect">
            <a:avLst/>
          </a:prstGeom>
        </p:spPr>
        <p:txBody>
          <a:bodyPr anchor="t" rtlCol="false" tIns="0" lIns="0" bIns="0" rIns="0">
            <a:spAutoFit/>
          </a:bodyPr>
          <a:lstStyle/>
          <a:p>
            <a:pPr algn="r">
              <a:lnSpc>
                <a:spcPts val="1980"/>
              </a:lnSpc>
            </a:pPr>
            <a:r>
              <a:rPr lang="en-US" sz="1650" spc="15">
                <a:solidFill>
                  <a:srgbClr val="FFFFFF"/>
                </a:solidFill>
                <a:latin typeface="TT Rounds Condensed"/>
                <a:ea typeface="TT Rounds Condensed"/>
                <a:cs typeface="TT Rounds Condensed"/>
                <a:sym typeface="TT Rounds Condense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9165" y="492109"/>
            <a:ext cx="16709667" cy="1712742"/>
          </a:xfrm>
          <a:custGeom>
            <a:avLst/>
            <a:gdLst/>
            <a:ahLst/>
            <a:cxnLst/>
            <a:rect r="r" b="b" t="t" l="l"/>
            <a:pathLst>
              <a:path h="1712742" w="16709667">
                <a:moveTo>
                  <a:pt x="0" y="0"/>
                </a:moveTo>
                <a:lnTo>
                  <a:pt x="16709667" y="0"/>
                </a:lnTo>
                <a:lnTo>
                  <a:pt x="16709667" y="1712743"/>
                </a:lnTo>
                <a:lnTo>
                  <a:pt x="0" y="1712743"/>
                </a:lnTo>
                <a:lnTo>
                  <a:pt x="0" y="0"/>
                </a:lnTo>
                <a:close/>
              </a:path>
            </a:pathLst>
          </a:custGeom>
          <a:blipFill>
            <a:blip r:embed="rId2"/>
            <a:stretch>
              <a:fillRect l="-118" t="0" r="-118" b="0"/>
            </a:stretch>
          </a:blipFill>
        </p:spPr>
      </p:sp>
      <p:sp>
        <p:nvSpPr>
          <p:cNvPr name="TextBox 3" id="3"/>
          <p:cNvSpPr txBox="true"/>
          <p:nvPr/>
        </p:nvSpPr>
        <p:spPr>
          <a:xfrm rot="0">
            <a:off x="4915873" y="2234891"/>
            <a:ext cx="8456253" cy="809625"/>
          </a:xfrm>
          <a:prstGeom prst="rect">
            <a:avLst/>
          </a:prstGeom>
        </p:spPr>
        <p:txBody>
          <a:bodyPr anchor="t" rtlCol="false" tIns="0" lIns="0" bIns="0" rIns="0">
            <a:spAutoFit/>
          </a:bodyPr>
          <a:lstStyle/>
          <a:p>
            <a:pPr algn="just">
              <a:lnSpc>
                <a:spcPts val="5400"/>
              </a:lnSpc>
            </a:pPr>
            <a:r>
              <a:rPr lang="en-US" sz="5000" spc="-30">
                <a:solidFill>
                  <a:srgbClr val="000000"/>
                </a:solidFill>
                <a:latin typeface="Times New Roman"/>
                <a:ea typeface="Times New Roman"/>
                <a:cs typeface="Times New Roman"/>
                <a:sym typeface="Times New Roman"/>
              </a:rPr>
              <a:t>Technology Used : 2) Backend</a:t>
            </a:r>
          </a:p>
        </p:txBody>
      </p:sp>
      <p:sp>
        <p:nvSpPr>
          <p:cNvPr name="TextBox 4" id="4"/>
          <p:cNvSpPr txBox="true"/>
          <p:nvPr/>
        </p:nvSpPr>
        <p:spPr>
          <a:xfrm rot="0">
            <a:off x="17647920" y="9723536"/>
            <a:ext cx="489204" cy="456248"/>
          </a:xfrm>
          <a:prstGeom prst="rect">
            <a:avLst/>
          </a:prstGeom>
        </p:spPr>
        <p:txBody>
          <a:bodyPr anchor="t" rtlCol="false" tIns="0" lIns="0" bIns="0" rIns="0">
            <a:spAutoFit/>
          </a:bodyPr>
          <a:lstStyle/>
          <a:p>
            <a:pPr algn="r">
              <a:lnSpc>
                <a:spcPts val="1980"/>
              </a:lnSpc>
            </a:pPr>
            <a:r>
              <a:rPr lang="en-US" sz="1650" spc="15">
                <a:solidFill>
                  <a:srgbClr val="FFFFFF"/>
                </a:solidFill>
                <a:latin typeface="TT Rounds Condensed"/>
                <a:ea typeface="TT Rounds Condensed"/>
                <a:cs typeface="TT Rounds Condensed"/>
                <a:sym typeface="TT Rounds Condensed"/>
              </a:rPr>
              <a:t>5</a:t>
            </a:r>
          </a:p>
        </p:txBody>
      </p:sp>
      <p:sp>
        <p:nvSpPr>
          <p:cNvPr name="TextBox 5" id="5"/>
          <p:cNvSpPr txBox="true"/>
          <p:nvPr/>
        </p:nvSpPr>
        <p:spPr>
          <a:xfrm rot="0">
            <a:off x="209790" y="2949266"/>
            <a:ext cx="15718867" cy="7112000"/>
          </a:xfrm>
          <a:prstGeom prst="rect">
            <a:avLst/>
          </a:prstGeom>
        </p:spPr>
        <p:txBody>
          <a:bodyPr anchor="t" rtlCol="false" tIns="0" lIns="0" bIns="0" rIns="0">
            <a:spAutoFit/>
          </a:bodyPr>
          <a:lstStyle/>
          <a:p>
            <a:pPr algn="l" marL="555243" indent="-277621" lvl="1">
              <a:lnSpc>
                <a:spcPts val="4371"/>
              </a:lnSpc>
              <a:buFont typeface="Arial"/>
              <a:buChar char="•"/>
            </a:pPr>
            <a:r>
              <a:rPr lang="en-US" b="true" sz="2571">
                <a:solidFill>
                  <a:srgbClr val="000000"/>
                </a:solidFill>
                <a:latin typeface="Times New Roman Bold"/>
                <a:ea typeface="Times New Roman Bold"/>
                <a:cs typeface="Times New Roman Bold"/>
                <a:sym typeface="Times New Roman Bold"/>
              </a:rPr>
              <a:t>Node.js</a:t>
            </a:r>
            <a:r>
              <a:rPr lang="en-US" sz="2571">
                <a:solidFill>
                  <a:srgbClr val="000000"/>
                </a:solidFill>
                <a:latin typeface="Times New Roman"/>
                <a:ea typeface="Times New Roman"/>
                <a:cs typeface="Times New Roman"/>
                <a:sym typeface="Times New Roman"/>
              </a:rPr>
              <a:t>: Runtime environment for server-side code, handling API requests, business logic, and integrations. Its event-driven, non-blocking I/O model makes it ideal for handling concurrent connections in real-time applications.</a:t>
            </a:r>
          </a:p>
          <a:p>
            <a:pPr algn="l" marL="555243" indent="-277621" lvl="1">
              <a:lnSpc>
                <a:spcPts val="4371"/>
              </a:lnSpc>
              <a:buFont typeface="Arial"/>
              <a:buChar char="•"/>
            </a:pPr>
            <a:r>
              <a:rPr lang="en-US" b="true" sz="2571">
                <a:solidFill>
                  <a:srgbClr val="000000"/>
                </a:solidFill>
                <a:latin typeface="Times New Roman Bold"/>
                <a:ea typeface="Times New Roman Bold"/>
                <a:cs typeface="Times New Roman Bold"/>
                <a:sym typeface="Times New Roman Bold"/>
              </a:rPr>
              <a:t>MongoDB</a:t>
            </a:r>
            <a:r>
              <a:rPr lang="en-US" sz="2571">
                <a:solidFill>
                  <a:srgbClr val="000000"/>
                </a:solidFill>
                <a:latin typeface="Times New Roman"/>
                <a:ea typeface="Times New Roman"/>
                <a:cs typeface="Times New Roman"/>
                <a:sym typeface="Times New Roman"/>
              </a:rPr>
              <a:t>: Stores user profiles, meeting metadata, and other persistent data. Its flexible, document-based structure allows for easy schema evolution as the application's needs change over time.</a:t>
            </a:r>
          </a:p>
          <a:p>
            <a:pPr algn="l" marL="555243" indent="-277621" lvl="1">
              <a:lnSpc>
                <a:spcPts val="4371"/>
              </a:lnSpc>
              <a:buFont typeface="Arial"/>
              <a:buChar char="•"/>
            </a:pPr>
            <a:r>
              <a:rPr lang="en-US" b="true" sz="2571">
                <a:solidFill>
                  <a:srgbClr val="000000"/>
                </a:solidFill>
                <a:latin typeface="Times New Roman Bold"/>
                <a:ea typeface="Times New Roman Bold"/>
                <a:cs typeface="Times New Roman Bold"/>
                <a:sym typeface="Times New Roman Bold"/>
              </a:rPr>
              <a:t>Mongoose</a:t>
            </a:r>
            <a:r>
              <a:rPr lang="en-US" sz="2571">
                <a:solidFill>
                  <a:srgbClr val="000000"/>
                </a:solidFill>
                <a:latin typeface="Times New Roman"/>
                <a:ea typeface="Times New Roman"/>
                <a:cs typeface="Times New Roman"/>
                <a:sym typeface="Times New Roman"/>
              </a:rPr>
              <a:t>: Provides a schema-based solution for modelling application data and interacting with MongoDB. It offers built-in type casting, validation, query building, and business logic hooks.</a:t>
            </a:r>
          </a:p>
          <a:p>
            <a:pPr algn="l" marL="555243" indent="-277621" lvl="1">
              <a:lnSpc>
                <a:spcPts val="4371"/>
              </a:lnSpc>
              <a:buFont typeface="Arial"/>
              <a:buChar char="•"/>
            </a:pPr>
            <a:r>
              <a:rPr lang="en-US" b="true" sz="2571">
                <a:solidFill>
                  <a:srgbClr val="000000"/>
                </a:solidFill>
                <a:latin typeface="Times New Roman Bold"/>
                <a:ea typeface="Times New Roman Bold"/>
                <a:cs typeface="Times New Roman Bold"/>
                <a:sym typeface="Times New Roman Bold"/>
              </a:rPr>
              <a:t>Morgan</a:t>
            </a:r>
            <a:r>
              <a:rPr lang="en-US" sz="2571">
                <a:solidFill>
                  <a:srgbClr val="000000"/>
                </a:solidFill>
                <a:latin typeface="Times New Roman"/>
                <a:ea typeface="Times New Roman"/>
                <a:cs typeface="Times New Roman"/>
                <a:sym typeface="Times New Roman"/>
              </a:rPr>
              <a:t>: Logs HTTP requests, useful for debugging and monitoring API usage. It can be configured to log various request details, helping in performance optimization and security auditing.</a:t>
            </a:r>
          </a:p>
          <a:p>
            <a:pPr algn="l" marL="555243" indent="-277621" lvl="1">
              <a:lnSpc>
                <a:spcPts val="4371"/>
              </a:lnSpc>
              <a:buFont typeface="Arial"/>
              <a:buChar char="•"/>
            </a:pPr>
            <a:r>
              <a:rPr lang="en-US" b="true" sz="2571">
                <a:solidFill>
                  <a:srgbClr val="000000"/>
                </a:solidFill>
                <a:latin typeface="Times New Roman Bold"/>
                <a:ea typeface="Times New Roman Bold"/>
                <a:cs typeface="Times New Roman Bold"/>
                <a:sym typeface="Times New Roman Bold"/>
              </a:rPr>
              <a:t>Winston</a:t>
            </a:r>
            <a:r>
              <a:rPr lang="en-US" sz="2571">
                <a:solidFill>
                  <a:srgbClr val="000000"/>
                </a:solidFill>
                <a:latin typeface="Times New Roman"/>
                <a:ea typeface="Times New Roman"/>
                <a:cs typeface="Times New Roman"/>
                <a:sym typeface="Times New Roman"/>
              </a:rPr>
              <a:t>: Handles application-level logging, providing insights into server operations and potential issues. Its flexibility allows for custom log formats and multiple simultaneous log outputs (console, file, database).</a:t>
            </a:r>
          </a:p>
          <a:p>
            <a:pPr algn="l" marL="555243" indent="-277621" lvl="1">
              <a:lnSpc>
                <a:spcPts val="4371"/>
              </a:lnSpc>
              <a:buFont typeface="Arial"/>
              <a:buChar char="•"/>
            </a:pPr>
            <a:r>
              <a:rPr lang="en-US" b="true" sz="2571">
                <a:solidFill>
                  <a:srgbClr val="000000"/>
                </a:solidFill>
                <a:latin typeface="Times New Roman Bold"/>
                <a:ea typeface="Times New Roman Bold"/>
                <a:cs typeface="Times New Roman Bold"/>
                <a:sym typeface="Times New Roman Bold"/>
              </a:rPr>
              <a:t>Express</a:t>
            </a:r>
            <a:r>
              <a:rPr lang="en-US" sz="2571">
                <a:solidFill>
                  <a:srgbClr val="000000"/>
                </a:solidFill>
                <a:latin typeface="Times New Roman"/>
                <a:ea typeface="Times New Roman"/>
                <a:cs typeface="Times New Roman"/>
                <a:sym typeface="Times New Roman"/>
              </a:rPr>
              <a:t>: Creates RESTful API endpoints and handles middleware for the backend. Its minimalist structure and robust set of features make it ideal for building scalable web applications and APIs.</a:t>
            </a:r>
          </a:p>
        </p:txBody>
      </p:sp>
      <p:sp>
        <p:nvSpPr>
          <p:cNvPr name="Freeform 6" id="6"/>
          <p:cNvSpPr/>
          <p:nvPr/>
        </p:nvSpPr>
        <p:spPr>
          <a:xfrm flipH="false" flipV="false" rot="0">
            <a:off x="15928657" y="3120716"/>
            <a:ext cx="2359343" cy="805013"/>
          </a:xfrm>
          <a:custGeom>
            <a:avLst/>
            <a:gdLst/>
            <a:ahLst/>
            <a:cxnLst/>
            <a:rect r="r" b="b" t="t" l="l"/>
            <a:pathLst>
              <a:path h="805013" w="2359343">
                <a:moveTo>
                  <a:pt x="0" y="0"/>
                </a:moveTo>
                <a:lnTo>
                  <a:pt x="2359343" y="0"/>
                </a:lnTo>
                <a:lnTo>
                  <a:pt x="2359343" y="805013"/>
                </a:lnTo>
                <a:lnTo>
                  <a:pt x="0" y="805013"/>
                </a:lnTo>
                <a:lnTo>
                  <a:pt x="0" y="0"/>
                </a:lnTo>
                <a:close/>
              </a:path>
            </a:pathLst>
          </a:custGeom>
          <a:blipFill>
            <a:blip r:embed="rId3"/>
            <a:stretch>
              <a:fillRect l="0" t="-46998" r="0" b="-36177"/>
            </a:stretch>
          </a:blipFill>
        </p:spPr>
      </p:sp>
      <p:sp>
        <p:nvSpPr>
          <p:cNvPr name="Freeform 7" id="7"/>
          <p:cNvSpPr/>
          <p:nvPr/>
        </p:nvSpPr>
        <p:spPr>
          <a:xfrm flipH="false" flipV="false" rot="0">
            <a:off x="16052015" y="4434058"/>
            <a:ext cx="2112627" cy="567768"/>
          </a:xfrm>
          <a:custGeom>
            <a:avLst/>
            <a:gdLst/>
            <a:ahLst/>
            <a:cxnLst/>
            <a:rect r="r" b="b" t="t" l="l"/>
            <a:pathLst>
              <a:path h="567768" w="2112627">
                <a:moveTo>
                  <a:pt x="0" y="0"/>
                </a:moveTo>
                <a:lnTo>
                  <a:pt x="2112627" y="0"/>
                </a:lnTo>
                <a:lnTo>
                  <a:pt x="2112627" y="567768"/>
                </a:lnTo>
                <a:lnTo>
                  <a:pt x="0" y="567768"/>
                </a:lnTo>
                <a:lnTo>
                  <a:pt x="0" y="0"/>
                </a:lnTo>
                <a:close/>
              </a:path>
            </a:pathLst>
          </a:custGeom>
          <a:blipFill>
            <a:blip r:embed="rId4"/>
            <a:stretch>
              <a:fillRect l="0" t="0" r="0" b="0"/>
            </a:stretch>
          </a:blipFill>
        </p:spPr>
      </p:sp>
      <p:sp>
        <p:nvSpPr>
          <p:cNvPr name="Freeform 8" id="8"/>
          <p:cNvSpPr/>
          <p:nvPr/>
        </p:nvSpPr>
        <p:spPr>
          <a:xfrm flipH="false" flipV="false" rot="0">
            <a:off x="16188075" y="5916226"/>
            <a:ext cx="1840507" cy="1170730"/>
          </a:xfrm>
          <a:custGeom>
            <a:avLst/>
            <a:gdLst/>
            <a:ahLst/>
            <a:cxnLst/>
            <a:rect r="r" b="b" t="t" l="l"/>
            <a:pathLst>
              <a:path h="1170730" w="1840507">
                <a:moveTo>
                  <a:pt x="0" y="0"/>
                </a:moveTo>
                <a:lnTo>
                  <a:pt x="1840507" y="0"/>
                </a:lnTo>
                <a:lnTo>
                  <a:pt x="1840507" y="1170730"/>
                </a:lnTo>
                <a:lnTo>
                  <a:pt x="0" y="1170730"/>
                </a:lnTo>
                <a:lnTo>
                  <a:pt x="0" y="0"/>
                </a:lnTo>
                <a:close/>
              </a:path>
            </a:pathLst>
          </a:custGeom>
          <a:blipFill>
            <a:blip r:embed="rId5"/>
            <a:stretch>
              <a:fillRect l="0" t="-28605" r="0" b="-28605"/>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9165" y="492109"/>
            <a:ext cx="16709667" cy="1712742"/>
          </a:xfrm>
          <a:custGeom>
            <a:avLst/>
            <a:gdLst/>
            <a:ahLst/>
            <a:cxnLst/>
            <a:rect r="r" b="b" t="t" l="l"/>
            <a:pathLst>
              <a:path h="1712742" w="16709667">
                <a:moveTo>
                  <a:pt x="0" y="0"/>
                </a:moveTo>
                <a:lnTo>
                  <a:pt x="16709667" y="0"/>
                </a:lnTo>
                <a:lnTo>
                  <a:pt x="16709667" y="1712743"/>
                </a:lnTo>
                <a:lnTo>
                  <a:pt x="0" y="1712743"/>
                </a:lnTo>
                <a:lnTo>
                  <a:pt x="0" y="0"/>
                </a:lnTo>
                <a:close/>
              </a:path>
            </a:pathLst>
          </a:custGeom>
          <a:blipFill>
            <a:blip r:embed="rId2"/>
            <a:stretch>
              <a:fillRect l="-118" t="0" r="-118" b="0"/>
            </a:stretch>
          </a:blipFill>
        </p:spPr>
      </p:sp>
      <p:sp>
        <p:nvSpPr>
          <p:cNvPr name="TextBox 3" id="3"/>
          <p:cNvSpPr txBox="true"/>
          <p:nvPr/>
        </p:nvSpPr>
        <p:spPr>
          <a:xfrm rot="0">
            <a:off x="4915873" y="2234891"/>
            <a:ext cx="9275039" cy="809625"/>
          </a:xfrm>
          <a:prstGeom prst="rect">
            <a:avLst/>
          </a:prstGeom>
        </p:spPr>
        <p:txBody>
          <a:bodyPr anchor="t" rtlCol="false" tIns="0" lIns="0" bIns="0" rIns="0">
            <a:spAutoFit/>
          </a:bodyPr>
          <a:lstStyle/>
          <a:p>
            <a:pPr algn="just">
              <a:lnSpc>
                <a:spcPts val="5400"/>
              </a:lnSpc>
            </a:pPr>
            <a:r>
              <a:rPr lang="en-US" sz="5000" spc="-30">
                <a:solidFill>
                  <a:srgbClr val="000000"/>
                </a:solidFill>
                <a:latin typeface="Times New Roman"/>
                <a:ea typeface="Times New Roman"/>
                <a:cs typeface="Times New Roman"/>
                <a:sym typeface="Times New Roman"/>
              </a:rPr>
              <a:t>Technology Used : 3) BlockChain</a:t>
            </a:r>
          </a:p>
        </p:txBody>
      </p:sp>
      <p:sp>
        <p:nvSpPr>
          <p:cNvPr name="TextBox 4" id="4"/>
          <p:cNvSpPr txBox="true"/>
          <p:nvPr/>
        </p:nvSpPr>
        <p:spPr>
          <a:xfrm rot="0">
            <a:off x="17647920" y="9723536"/>
            <a:ext cx="489204" cy="456248"/>
          </a:xfrm>
          <a:prstGeom prst="rect">
            <a:avLst/>
          </a:prstGeom>
        </p:spPr>
        <p:txBody>
          <a:bodyPr anchor="t" rtlCol="false" tIns="0" lIns="0" bIns="0" rIns="0">
            <a:spAutoFit/>
          </a:bodyPr>
          <a:lstStyle/>
          <a:p>
            <a:pPr algn="r">
              <a:lnSpc>
                <a:spcPts val="1980"/>
              </a:lnSpc>
            </a:pPr>
            <a:r>
              <a:rPr lang="en-US" sz="1650" spc="15">
                <a:solidFill>
                  <a:srgbClr val="FFFFFF"/>
                </a:solidFill>
                <a:latin typeface="TT Rounds Condensed"/>
                <a:ea typeface="TT Rounds Condensed"/>
                <a:cs typeface="TT Rounds Condensed"/>
                <a:sym typeface="TT Rounds Condensed"/>
              </a:rPr>
              <a:t>5</a:t>
            </a:r>
          </a:p>
        </p:txBody>
      </p:sp>
      <p:sp>
        <p:nvSpPr>
          <p:cNvPr name="TextBox 5" id="5"/>
          <p:cNvSpPr txBox="true"/>
          <p:nvPr/>
        </p:nvSpPr>
        <p:spPr>
          <a:xfrm rot="0">
            <a:off x="469208" y="2593383"/>
            <a:ext cx="15718867" cy="3322843"/>
          </a:xfrm>
          <a:prstGeom prst="rect">
            <a:avLst/>
          </a:prstGeom>
        </p:spPr>
        <p:txBody>
          <a:bodyPr anchor="t" rtlCol="false" tIns="0" lIns="0" bIns="0" rIns="0">
            <a:spAutoFit/>
          </a:bodyPr>
          <a:lstStyle/>
          <a:p>
            <a:pPr algn="l">
              <a:lnSpc>
                <a:spcPts val="4371"/>
              </a:lnSpc>
            </a:pPr>
          </a:p>
          <a:p>
            <a:pPr algn="l" marL="555242" indent="-277621" lvl="1">
              <a:lnSpc>
                <a:spcPts val="4371"/>
              </a:lnSpc>
              <a:buFont typeface="Arial"/>
              <a:buChar char="•"/>
            </a:pPr>
            <a:r>
              <a:rPr lang="en-US" b="true" sz="2571" spc="23">
                <a:solidFill>
                  <a:srgbClr val="000000"/>
                </a:solidFill>
                <a:latin typeface="Times New Roman Bold"/>
                <a:ea typeface="Times New Roman Bold"/>
                <a:cs typeface="Times New Roman Bold"/>
                <a:sym typeface="Times New Roman Bold"/>
              </a:rPr>
              <a:t>Solana: </a:t>
            </a:r>
            <a:r>
              <a:rPr lang="en-US" sz="2571" spc="23">
                <a:solidFill>
                  <a:srgbClr val="000000"/>
                </a:solidFill>
                <a:latin typeface="Times New Roman"/>
                <a:ea typeface="Times New Roman"/>
                <a:cs typeface="Times New Roman"/>
                <a:sym typeface="Times New Roman"/>
              </a:rPr>
              <a:t>Will be used to store immutable records of meeting logs, enhancing security and transparency.</a:t>
            </a:r>
          </a:p>
          <a:p>
            <a:pPr algn="l" marL="555242" indent="-277621" lvl="1">
              <a:lnSpc>
                <a:spcPts val="4371"/>
              </a:lnSpc>
              <a:buFont typeface="Arial"/>
              <a:buChar char="•"/>
            </a:pPr>
            <a:r>
              <a:rPr lang="en-US" b="true" sz="2571" spc="23">
                <a:solidFill>
                  <a:srgbClr val="000000"/>
                </a:solidFill>
                <a:latin typeface="Times New Roman Bold"/>
                <a:ea typeface="Times New Roman Bold"/>
                <a:cs typeface="Times New Roman Bold"/>
                <a:sym typeface="Times New Roman Bold"/>
              </a:rPr>
              <a:t>Web3.js: </a:t>
            </a:r>
            <a:r>
              <a:rPr lang="en-US" sz="2571" spc="23">
                <a:solidFill>
                  <a:srgbClr val="000000"/>
                </a:solidFill>
                <a:latin typeface="Times New Roman"/>
                <a:ea typeface="Times New Roman"/>
                <a:cs typeface="Times New Roman"/>
                <a:sym typeface="Times New Roman"/>
              </a:rPr>
              <a:t>This library will facilitate interaction with the Solana blockchain from your Node.js backend.</a:t>
            </a:r>
          </a:p>
          <a:p>
            <a:pPr algn="l" marL="555242" indent="-277621" lvl="1">
              <a:lnSpc>
                <a:spcPts val="4371"/>
              </a:lnSpc>
              <a:buFont typeface="Arial"/>
              <a:buChar char="•"/>
            </a:pPr>
            <a:r>
              <a:rPr lang="en-US" b="true" sz="2571" spc="23">
                <a:solidFill>
                  <a:srgbClr val="000000"/>
                </a:solidFill>
                <a:latin typeface="Times New Roman Bold"/>
                <a:ea typeface="Times New Roman Bold"/>
                <a:cs typeface="Times New Roman Bold"/>
                <a:sym typeface="Times New Roman Bold"/>
              </a:rPr>
              <a:t>Rust</a:t>
            </a:r>
            <a:r>
              <a:rPr lang="en-US" sz="2571" spc="23">
                <a:solidFill>
                  <a:srgbClr val="000000"/>
                </a:solidFill>
                <a:latin typeface="Times New Roman"/>
                <a:ea typeface="Times New Roman"/>
                <a:cs typeface="Times New Roman"/>
                <a:sym typeface="Times New Roman"/>
              </a:rPr>
              <a:t>: Will implement secure, decentralized logic for operations like access control or meeting verification on the Solana blockchain.</a:t>
            </a:r>
          </a:p>
          <a:p>
            <a:pPr algn="l" marL="555242" indent="-277621" lvl="1">
              <a:lnSpc>
                <a:spcPts val="4371"/>
              </a:lnSpc>
              <a:buFont typeface="Arial"/>
              <a:buChar char="•"/>
            </a:pPr>
            <a:r>
              <a:rPr lang="en-US" b="true" sz="2571" spc="23">
                <a:solidFill>
                  <a:srgbClr val="000000"/>
                </a:solidFill>
                <a:latin typeface="Times New Roman Bold"/>
                <a:ea typeface="Times New Roman Bold"/>
                <a:cs typeface="Times New Roman Bold"/>
                <a:sym typeface="Times New Roman Bold"/>
              </a:rPr>
              <a:t>IPFS: </a:t>
            </a:r>
            <a:r>
              <a:rPr lang="en-US" sz="2571" spc="23">
                <a:solidFill>
                  <a:srgbClr val="000000"/>
                </a:solidFill>
                <a:latin typeface="Times New Roman"/>
                <a:ea typeface="Times New Roman"/>
                <a:cs typeface="Times New Roman"/>
                <a:sym typeface="Times New Roman"/>
              </a:rPr>
              <a:t>Will store larger files like meeting recordings or shared documents in a decentralized manner.</a:t>
            </a:r>
          </a:p>
        </p:txBody>
      </p:sp>
      <p:sp>
        <p:nvSpPr>
          <p:cNvPr name="TextBox 6" id="6"/>
          <p:cNvSpPr txBox="true"/>
          <p:nvPr/>
        </p:nvSpPr>
        <p:spPr>
          <a:xfrm rot="0">
            <a:off x="469208" y="6844491"/>
            <a:ext cx="15367881" cy="3322843"/>
          </a:xfrm>
          <a:prstGeom prst="rect">
            <a:avLst/>
          </a:prstGeom>
        </p:spPr>
        <p:txBody>
          <a:bodyPr anchor="t" rtlCol="false" tIns="0" lIns="0" bIns="0" rIns="0">
            <a:spAutoFit/>
          </a:bodyPr>
          <a:lstStyle/>
          <a:p>
            <a:pPr algn="l" marL="555242" indent="-277621" lvl="1">
              <a:lnSpc>
                <a:spcPts val="4371"/>
              </a:lnSpc>
              <a:buFont typeface="Arial"/>
              <a:buChar char="•"/>
            </a:pPr>
            <a:r>
              <a:rPr lang="en-US" b="true" sz="2571" spc="23">
                <a:solidFill>
                  <a:srgbClr val="000000"/>
                </a:solidFill>
                <a:latin typeface="Times New Roman Bold"/>
                <a:ea typeface="Times New Roman Bold"/>
                <a:cs typeface="Times New Roman Bold"/>
                <a:sym typeface="Times New Roman Bold"/>
              </a:rPr>
              <a:t>Google Calendar API:</a:t>
            </a:r>
            <a:r>
              <a:rPr lang="en-US" sz="2571" spc="23">
                <a:solidFill>
                  <a:srgbClr val="000000"/>
                </a:solidFill>
                <a:latin typeface="Times New Roman"/>
                <a:ea typeface="Times New Roman"/>
                <a:cs typeface="Times New Roman"/>
                <a:sym typeface="Times New Roman"/>
              </a:rPr>
              <a:t> Will be integrated to allow users to schedule meetings and sync them with their Google Calendars. </a:t>
            </a:r>
          </a:p>
          <a:p>
            <a:pPr algn="l" marL="555242" indent="-277621" lvl="1">
              <a:lnSpc>
                <a:spcPts val="4371"/>
              </a:lnSpc>
              <a:buFont typeface="Arial"/>
              <a:buChar char="•"/>
            </a:pPr>
            <a:r>
              <a:rPr lang="en-US" b="true" sz="2571" spc="23">
                <a:solidFill>
                  <a:srgbClr val="000000"/>
                </a:solidFill>
                <a:latin typeface="Times New Roman Bold"/>
                <a:ea typeface="Times New Roman Bold"/>
                <a:cs typeface="Times New Roman Bold"/>
                <a:sym typeface="Times New Roman Bold"/>
              </a:rPr>
              <a:t>Calendly API: </a:t>
            </a:r>
            <a:r>
              <a:rPr lang="en-US" sz="2571" spc="23">
                <a:solidFill>
                  <a:srgbClr val="000000"/>
                </a:solidFill>
                <a:latin typeface="Times New Roman"/>
                <a:ea typeface="Times New Roman"/>
                <a:cs typeface="Times New Roman"/>
                <a:sym typeface="Times New Roman"/>
              </a:rPr>
              <a:t>Can be used to implement advanced scheduling features, allowing for easy meeting time selection. </a:t>
            </a:r>
          </a:p>
          <a:p>
            <a:pPr algn="l" marL="555242" indent="-277621" lvl="1">
              <a:lnSpc>
                <a:spcPts val="4371"/>
              </a:lnSpc>
              <a:buFont typeface="Arial"/>
              <a:buChar char="•"/>
            </a:pPr>
            <a:r>
              <a:rPr lang="en-US" b="true" sz="2571" spc="23">
                <a:solidFill>
                  <a:srgbClr val="000000"/>
                </a:solidFill>
                <a:latin typeface="Times New Roman Bold"/>
                <a:ea typeface="Times New Roman Bold"/>
                <a:cs typeface="Times New Roman Bold"/>
                <a:sym typeface="Times New Roman Bold"/>
              </a:rPr>
              <a:t>Google Text-to-Speech API:</a:t>
            </a:r>
            <a:r>
              <a:rPr lang="en-US" sz="2571" spc="23">
                <a:solidFill>
                  <a:srgbClr val="000000"/>
                </a:solidFill>
                <a:latin typeface="Times New Roman"/>
                <a:ea typeface="Times New Roman"/>
                <a:cs typeface="Times New Roman"/>
                <a:sym typeface="Times New Roman"/>
              </a:rPr>
              <a:t> Will provide real-time transcription of meetings, enhancing accessibility and allowing for searchable meeting content.</a:t>
            </a:r>
          </a:p>
        </p:txBody>
      </p:sp>
      <p:sp>
        <p:nvSpPr>
          <p:cNvPr name="TextBox 7" id="7"/>
          <p:cNvSpPr txBox="true"/>
          <p:nvPr/>
        </p:nvSpPr>
        <p:spPr>
          <a:xfrm rot="0">
            <a:off x="789165" y="6072966"/>
            <a:ext cx="2232690" cy="774420"/>
          </a:xfrm>
          <a:prstGeom prst="rect">
            <a:avLst/>
          </a:prstGeom>
        </p:spPr>
        <p:txBody>
          <a:bodyPr anchor="t" rtlCol="false" tIns="0" lIns="0" bIns="0" rIns="0">
            <a:spAutoFit/>
          </a:bodyPr>
          <a:lstStyle/>
          <a:p>
            <a:pPr algn="just">
              <a:lnSpc>
                <a:spcPts val="5150"/>
              </a:lnSpc>
            </a:pPr>
            <a:r>
              <a:rPr lang="en-US" sz="4769" spc="-29">
                <a:solidFill>
                  <a:srgbClr val="000000"/>
                </a:solidFill>
                <a:latin typeface="Times New Roman"/>
                <a:ea typeface="Times New Roman"/>
                <a:cs typeface="Times New Roman"/>
                <a:sym typeface="Times New Roman"/>
              </a:rPr>
              <a:t>4</a:t>
            </a:r>
            <a:r>
              <a:rPr lang="en-US" sz="4769" spc="-29">
                <a:solidFill>
                  <a:srgbClr val="000000"/>
                </a:solidFill>
                <a:latin typeface="Times New Roman"/>
                <a:ea typeface="Times New Roman"/>
                <a:cs typeface="Times New Roman"/>
                <a:sym typeface="Times New Roman"/>
              </a:rPr>
              <a:t>) APIs:</a:t>
            </a:r>
          </a:p>
        </p:txBody>
      </p:sp>
      <p:sp>
        <p:nvSpPr>
          <p:cNvPr name="Freeform 8" id="8"/>
          <p:cNvSpPr/>
          <p:nvPr/>
        </p:nvSpPr>
        <p:spPr>
          <a:xfrm flipH="false" flipV="false" rot="0">
            <a:off x="16552494" y="3132376"/>
            <a:ext cx="952152" cy="952152"/>
          </a:xfrm>
          <a:custGeom>
            <a:avLst/>
            <a:gdLst/>
            <a:ahLst/>
            <a:cxnLst/>
            <a:rect r="r" b="b" t="t" l="l"/>
            <a:pathLst>
              <a:path h="952152" w="952152">
                <a:moveTo>
                  <a:pt x="0" y="0"/>
                </a:moveTo>
                <a:lnTo>
                  <a:pt x="952152" y="0"/>
                </a:lnTo>
                <a:lnTo>
                  <a:pt x="952152" y="952152"/>
                </a:lnTo>
                <a:lnTo>
                  <a:pt x="0" y="952152"/>
                </a:lnTo>
                <a:lnTo>
                  <a:pt x="0" y="0"/>
                </a:lnTo>
                <a:close/>
              </a:path>
            </a:pathLst>
          </a:custGeom>
          <a:blipFill>
            <a:blip r:embed="rId3"/>
            <a:stretch>
              <a:fillRect l="0" t="0" r="0" b="0"/>
            </a:stretch>
          </a:blipFill>
        </p:spPr>
      </p:sp>
      <p:sp>
        <p:nvSpPr>
          <p:cNvPr name="Freeform 9" id="9"/>
          <p:cNvSpPr/>
          <p:nvPr/>
        </p:nvSpPr>
        <p:spPr>
          <a:xfrm flipH="false" flipV="false" rot="0">
            <a:off x="16164618" y="4084528"/>
            <a:ext cx="1727904" cy="1449669"/>
          </a:xfrm>
          <a:custGeom>
            <a:avLst/>
            <a:gdLst/>
            <a:ahLst/>
            <a:cxnLst/>
            <a:rect r="r" b="b" t="t" l="l"/>
            <a:pathLst>
              <a:path h="1449669" w="1727904">
                <a:moveTo>
                  <a:pt x="0" y="0"/>
                </a:moveTo>
                <a:lnTo>
                  <a:pt x="1727904" y="0"/>
                </a:lnTo>
                <a:lnTo>
                  <a:pt x="1727904" y="1449669"/>
                </a:lnTo>
                <a:lnTo>
                  <a:pt x="0" y="1449669"/>
                </a:lnTo>
                <a:lnTo>
                  <a:pt x="0" y="0"/>
                </a:lnTo>
                <a:close/>
              </a:path>
            </a:pathLst>
          </a:custGeom>
          <a:blipFill>
            <a:blip r:embed="rId4"/>
            <a:stretch>
              <a:fillRect l="0" t="-1314" r="0" b="0"/>
            </a:stretch>
          </a:blipFill>
        </p:spPr>
      </p:sp>
      <p:sp>
        <p:nvSpPr>
          <p:cNvPr name="Freeform 10" id="10"/>
          <p:cNvSpPr/>
          <p:nvPr/>
        </p:nvSpPr>
        <p:spPr>
          <a:xfrm flipH="false" flipV="false" rot="0">
            <a:off x="15347743" y="6789731"/>
            <a:ext cx="2830857" cy="1592357"/>
          </a:xfrm>
          <a:custGeom>
            <a:avLst/>
            <a:gdLst/>
            <a:ahLst/>
            <a:cxnLst/>
            <a:rect r="r" b="b" t="t" l="l"/>
            <a:pathLst>
              <a:path h="1592357" w="2830857">
                <a:moveTo>
                  <a:pt x="0" y="0"/>
                </a:moveTo>
                <a:lnTo>
                  <a:pt x="2830857" y="0"/>
                </a:lnTo>
                <a:lnTo>
                  <a:pt x="2830857" y="1592357"/>
                </a:lnTo>
                <a:lnTo>
                  <a:pt x="0" y="1592357"/>
                </a:lnTo>
                <a:lnTo>
                  <a:pt x="0" y="0"/>
                </a:lnTo>
                <a:close/>
              </a:path>
            </a:pathLst>
          </a:custGeom>
          <a:blipFill>
            <a:blip r:embed="rId5"/>
            <a:stretch>
              <a:fillRect l="0" t="0" r="0" b="0"/>
            </a:stretch>
          </a:blipFill>
        </p:spPr>
      </p:sp>
      <p:sp>
        <p:nvSpPr>
          <p:cNvPr name="Freeform 11" id="11"/>
          <p:cNvSpPr/>
          <p:nvPr/>
        </p:nvSpPr>
        <p:spPr>
          <a:xfrm flipH="false" flipV="false" rot="0">
            <a:off x="16042317" y="5534197"/>
            <a:ext cx="1972506" cy="789003"/>
          </a:xfrm>
          <a:custGeom>
            <a:avLst/>
            <a:gdLst/>
            <a:ahLst/>
            <a:cxnLst/>
            <a:rect r="r" b="b" t="t" l="l"/>
            <a:pathLst>
              <a:path h="789003" w="1972506">
                <a:moveTo>
                  <a:pt x="0" y="0"/>
                </a:moveTo>
                <a:lnTo>
                  <a:pt x="1972506" y="0"/>
                </a:lnTo>
                <a:lnTo>
                  <a:pt x="1972506" y="789002"/>
                </a:lnTo>
                <a:lnTo>
                  <a:pt x="0" y="789002"/>
                </a:lnTo>
                <a:lnTo>
                  <a:pt x="0" y="0"/>
                </a:lnTo>
                <a:close/>
              </a:path>
            </a:pathLst>
          </a:custGeom>
          <a:blipFill>
            <a:blip r:embed="rId6"/>
            <a:stretch>
              <a:fillRect l="0" t="0" r="0" b="0"/>
            </a:stretch>
          </a:blipFill>
        </p:spPr>
      </p:sp>
      <p:sp>
        <p:nvSpPr>
          <p:cNvPr name="Freeform 12" id="12"/>
          <p:cNvSpPr/>
          <p:nvPr/>
        </p:nvSpPr>
        <p:spPr>
          <a:xfrm flipH="false" flipV="false" rot="0">
            <a:off x="15837089" y="8151381"/>
            <a:ext cx="1852164" cy="2135619"/>
          </a:xfrm>
          <a:custGeom>
            <a:avLst/>
            <a:gdLst/>
            <a:ahLst/>
            <a:cxnLst/>
            <a:rect r="r" b="b" t="t" l="l"/>
            <a:pathLst>
              <a:path h="2135619" w="1852164">
                <a:moveTo>
                  <a:pt x="0" y="0"/>
                </a:moveTo>
                <a:lnTo>
                  <a:pt x="1852164" y="0"/>
                </a:lnTo>
                <a:lnTo>
                  <a:pt x="1852164" y="2135619"/>
                </a:lnTo>
                <a:lnTo>
                  <a:pt x="0" y="21356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9165" y="492109"/>
            <a:ext cx="16709667" cy="1712742"/>
          </a:xfrm>
          <a:custGeom>
            <a:avLst/>
            <a:gdLst/>
            <a:ahLst/>
            <a:cxnLst/>
            <a:rect r="r" b="b" t="t" l="l"/>
            <a:pathLst>
              <a:path h="1712742" w="16709667">
                <a:moveTo>
                  <a:pt x="0" y="0"/>
                </a:moveTo>
                <a:lnTo>
                  <a:pt x="16709667" y="0"/>
                </a:lnTo>
                <a:lnTo>
                  <a:pt x="16709667" y="1712743"/>
                </a:lnTo>
                <a:lnTo>
                  <a:pt x="0" y="1712743"/>
                </a:lnTo>
                <a:lnTo>
                  <a:pt x="0" y="0"/>
                </a:lnTo>
                <a:close/>
              </a:path>
            </a:pathLst>
          </a:custGeom>
          <a:blipFill>
            <a:blip r:embed="rId2"/>
            <a:stretch>
              <a:fillRect l="-118" t="0" r="-118" b="0"/>
            </a:stretch>
          </a:blipFill>
        </p:spPr>
      </p:sp>
      <p:sp>
        <p:nvSpPr>
          <p:cNvPr name="TextBox 3" id="3"/>
          <p:cNvSpPr txBox="true"/>
          <p:nvPr/>
        </p:nvSpPr>
        <p:spPr>
          <a:xfrm rot="0">
            <a:off x="1274434" y="2369167"/>
            <a:ext cx="16373486" cy="787178"/>
          </a:xfrm>
          <a:prstGeom prst="rect">
            <a:avLst/>
          </a:prstGeom>
        </p:spPr>
        <p:txBody>
          <a:bodyPr anchor="t" rtlCol="false" tIns="0" lIns="0" bIns="0" rIns="0">
            <a:spAutoFit/>
          </a:bodyPr>
          <a:lstStyle/>
          <a:p>
            <a:pPr algn="just">
              <a:lnSpc>
                <a:spcPts val="5240"/>
              </a:lnSpc>
            </a:pPr>
            <a:r>
              <a:rPr lang="en-US" sz="4852" spc="-29">
                <a:solidFill>
                  <a:srgbClr val="000000"/>
                </a:solidFill>
                <a:latin typeface="Times New Roman"/>
                <a:ea typeface="Times New Roman"/>
                <a:cs typeface="Times New Roman"/>
                <a:sym typeface="Times New Roman"/>
              </a:rPr>
              <a:t>Technology Used : 5) Real Time Communication Technologies</a:t>
            </a:r>
          </a:p>
        </p:txBody>
      </p:sp>
      <p:sp>
        <p:nvSpPr>
          <p:cNvPr name="TextBox 4" id="4"/>
          <p:cNvSpPr txBox="true"/>
          <p:nvPr/>
        </p:nvSpPr>
        <p:spPr>
          <a:xfrm rot="0">
            <a:off x="17647920" y="9723536"/>
            <a:ext cx="489204" cy="456248"/>
          </a:xfrm>
          <a:prstGeom prst="rect">
            <a:avLst/>
          </a:prstGeom>
        </p:spPr>
        <p:txBody>
          <a:bodyPr anchor="t" rtlCol="false" tIns="0" lIns="0" bIns="0" rIns="0">
            <a:spAutoFit/>
          </a:bodyPr>
          <a:lstStyle/>
          <a:p>
            <a:pPr algn="r">
              <a:lnSpc>
                <a:spcPts val="1980"/>
              </a:lnSpc>
            </a:pPr>
            <a:r>
              <a:rPr lang="en-US" sz="1650" spc="15">
                <a:solidFill>
                  <a:srgbClr val="FFFFFF"/>
                </a:solidFill>
                <a:latin typeface="TT Rounds Condensed"/>
                <a:ea typeface="TT Rounds Condensed"/>
                <a:cs typeface="TT Rounds Condensed"/>
                <a:sym typeface="TT Rounds Condensed"/>
              </a:rPr>
              <a:t>5</a:t>
            </a:r>
          </a:p>
        </p:txBody>
      </p:sp>
      <p:sp>
        <p:nvSpPr>
          <p:cNvPr name="TextBox 5" id="5"/>
          <p:cNvSpPr txBox="true"/>
          <p:nvPr/>
        </p:nvSpPr>
        <p:spPr>
          <a:xfrm rot="0">
            <a:off x="634868" y="4044277"/>
            <a:ext cx="15417147" cy="4724128"/>
          </a:xfrm>
          <a:prstGeom prst="rect">
            <a:avLst/>
          </a:prstGeom>
        </p:spPr>
        <p:txBody>
          <a:bodyPr anchor="t" rtlCol="false" tIns="0" lIns="0" bIns="0" rIns="0">
            <a:spAutoFit/>
          </a:bodyPr>
          <a:lstStyle/>
          <a:p>
            <a:pPr algn="l" marL="591421" indent="-295711" lvl="1">
              <a:lnSpc>
                <a:spcPts val="4656"/>
              </a:lnSpc>
              <a:buFont typeface="Arial"/>
              <a:buChar char="•"/>
            </a:pPr>
            <a:r>
              <a:rPr lang="en-US" b="true" sz="2739" spc="24">
                <a:solidFill>
                  <a:srgbClr val="000000"/>
                </a:solidFill>
                <a:latin typeface="Times New Roman Bold"/>
                <a:ea typeface="Times New Roman Bold"/>
                <a:cs typeface="Times New Roman Bold"/>
                <a:sym typeface="Times New Roman Bold"/>
              </a:rPr>
              <a:t>WebRTC: </a:t>
            </a:r>
            <a:r>
              <a:rPr lang="en-US" sz="2739" spc="24">
                <a:solidFill>
                  <a:srgbClr val="000000"/>
                </a:solidFill>
                <a:latin typeface="Times New Roman"/>
                <a:ea typeface="Times New Roman"/>
                <a:cs typeface="Times New Roman"/>
                <a:sym typeface="Times New Roman"/>
              </a:rPr>
              <a:t>Enables peer-to-peer audio, video, and data communication directly between browsers. It reduces server load and latency for real-time interactions during online meetings.</a:t>
            </a:r>
          </a:p>
          <a:p>
            <a:pPr algn="l" marL="591421" indent="-295711" lvl="1">
              <a:lnSpc>
                <a:spcPts val="4656"/>
              </a:lnSpc>
              <a:buFont typeface="Arial"/>
              <a:buChar char="•"/>
            </a:pPr>
            <a:r>
              <a:rPr lang="en-US" b="true" sz="2739" spc="24">
                <a:solidFill>
                  <a:srgbClr val="000000"/>
                </a:solidFill>
                <a:latin typeface="Times New Roman Bold"/>
                <a:ea typeface="Times New Roman Bold"/>
                <a:cs typeface="Times New Roman Bold"/>
                <a:sym typeface="Times New Roman Bold"/>
              </a:rPr>
              <a:t>SRTP: </a:t>
            </a:r>
            <a:r>
              <a:rPr lang="en-US" sz="2739" spc="24">
                <a:solidFill>
                  <a:srgbClr val="000000"/>
                </a:solidFill>
                <a:latin typeface="Times New Roman"/>
                <a:ea typeface="Times New Roman"/>
                <a:cs typeface="Times New Roman"/>
                <a:sym typeface="Times New Roman"/>
              </a:rPr>
              <a:t>Secures real-time media streams, ensuring the confidentiality and integrity of audio and video data transmitted during meetings.</a:t>
            </a:r>
          </a:p>
          <a:p>
            <a:pPr algn="l" marL="591421" indent="-295711" lvl="1">
              <a:lnSpc>
                <a:spcPts val="4656"/>
              </a:lnSpc>
              <a:buFont typeface="Arial"/>
              <a:buChar char="•"/>
            </a:pPr>
            <a:r>
              <a:rPr lang="en-US" b="true" sz="2739" spc="24">
                <a:solidFill>
                  <a:srgbClr val="000000"/>
                </a:solidFill>
                <a:latin typeface="Times New Roman Bold"/>
                <a:ea typeface="Times New Roman Bold"/>
                <a:cs typeface="Times New Roman Bold"/>
                <a:sym typeface="Times New Roman Bold"/>
              </a:rPr>
              <a:t>WebSocket (Socket.io): </a:t>
            </a:r>
            <a:r>
              <a:rPr lang="en-US" sz="2739" spc="24">
                <a:solidFill>
                  <a:srgbClr val="000000"/>
                </a:solidFill>
                <a:latin typeface="Times New Roman"/>
                <a:ea typeface="Times New Roman"/>
                <a:cs typeface="Times New Roman"/>
                <a:sym typeface="Times New Roman"/>
              </a:rPr>
              <a:t>Facilitates real-time, bidirectional communication between clients and server. It enables features like instant messaging, live updates, and collaborative tools within the meeting platform.</a:t>
            </a:r>
          </a:p>
          <a:p>
            <a:pPr algn="l">
              <a:lnSpc>
                <a:spcPts val="4656"/>
              </a:lnSpc>
            </a:pPr>
          </a:p>
        </p:txBody>
      </p:sp>
      <p:sp>
        <p:nvSpPr>
          <p:cNvPr name="Freeform 6" id="6"/>
          <p:cNvSpPr/>
          <p:nvPr/>
        </p:nvSpPr>
        <p:spPr>
          <a:xfrm flipH="false" flipV="false" rot="0">
            <a:off x="16284891" y="4182074"/>
            <a:ext cx="1607631" cy="1922853"/>
          </a:xfrm>
          <a:custGeom>
            <a:avLst/>
            <a:gdLst/>
            <a:ahLst/>
            <a:cxnLst/>
            <a:rect r="r" b="b" t="t" l="l"/>
            <a:pathLst>
              <a:path h="1922853" w="1607631">
                <a:moveTo>
                  <a:pt x="0" y="0"/>
                </a:moveTo>
                <a:lnTo>
                  <a:pt x="1607631" y="0"/>
                </a:lnTo>
                <a:lnTo>
                  <a:pt x="1607631" y="1922852"/>
                </a:lnTo>
                <a:lnTo>
                  <a:pt x="0" y="1922852"/>
                </a:lnTo>
                <a:lnTo>
                  <a:pt x="0" y="0"/>
                </a:lnTo>
                <a:close/>
              </a:path>
            </a:pathLst>
          </a:custGeom>
          <a:blipFill>
            <a:blip r:embed="rId3"/>
            <a:stretch>
              <a:fillRect l="0" t="0" r="0" b="0"/>
            </a:stretch>
          </a:blipFill>
        </p:spPr>
      </p:sp>
      <p:sp>
        <p:nvSpPr>
          <p:cNvPr name="Freeform 7" id="7"/>
          <p:cNvSpPr/>
          <p:nvPr/>
        </p:nvSpPr>
        <p:spPr>
          <a:xfrm flipH="false" flipV="false" rot="0">
            <a:off x="16246791" y="6314476"/>
            <a:ext cx="1935976" cy="1935976"/>
          </a:xfrm>
          <a:custGeom>
            <a:avLst/>
            <a:gdLst/>
            <a:ahLst/>
            <a:cxnLst/>
            <a:rect r="r" b="b" t="t" l="l"/>
            <a:pathLst>
              <a:path h="1935976" w="1935976">
                <a:moveTo>
                  <a:pt x="0" y="0"/>
                </a:moveTo>
                <a:lnTo>
                  <a:pt x="1935975" y="0"/>
                </a:lnTo>
                <a:lnTo>
                  <a:pt x="1935975" y="1935976"/>
                </a:lnTo>
                <a:lnTo>
                  <a:pt x="0" y="1935976"/>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4863" y="385242"/>
            <a:ext cx="16709667" cy="1712742"/>
          </a:xfrm>
          <a:custGeom>
            <a:avLst/>
            <a:gdLst/>
            <a:ahLst/>
            <a:cxnLst/>
            <a:rect r="r" b="b" t="t" l="l"/>
            <a:pathLst>
              <a:path h="1712742" w="16709667">
                <a:moveTo>
                  <a:pt x="0" y="0"/>
                </a:moveTo>
                <a:lnTo>
                  <a:pt x="16709667" y="0"/>
                </a:lnTo>
                <a:lnTo>
                  <a:pt x="16709667" y="1712742"/>
                </a:lnTo>
                <a:lnTo>
                  <a:pt x="0" y="1712742"/>
                </a:lnTo>
                <a:lnTo>
                  <a:pt x="0" y="0"/>
                </a:lnTo>
                <a:close/>
              </a:path>
            </a:pathLst>
          </a:custGeom>
          <a:blipFill>
            <a:blip r:embed="rId2"/>
            <a:stretch>
              <a:fillRect l="-118" t="0" r="-118" b="0"/>
            </a:stretch>
          </a:blipFill>
        </p:spPr>
      </p:sp>
      <p:grpSp>
        <p:nvGrpSpPr>
          <p:cNvPr name="Group 3" id="3"/>
          <p:cNvGrpSpPr/>
          <p:nvPr/>
        </p:nvGrpSpPr>
        <p:grpSpPr>
          <a:xfrm rot="0">
            <a:off x="6039863" y="3616847"/>
            <a:ext cx="6142612" cy="6334812"/>
            <a:chOff x="0" y="0"/>
            <a:chExt cx="1617807" cy="1668428"/>
          </a:xfrm>
        </p:grpSpPr>
        <p:sp>
          <p:nvSpPr>
            <p:cNvPr name="Freeform 4" id="4"/>
            <p:cNvSpPr/>
            <p:nvPr/>
          </p:nvSpPr>
          <p:spPr>
            <a:xfrm flipH="false" flipV="false" rot="0">
              <a:off x="0" y="0"/>
              <a:ext cx="1617807" cy="1668428"/>
            </a:xfrm>
            <a:custGeom>
              <a:avLst/>
              <a:gdLst/>
              <a:ahLst/>
              <a:cxnLst/>
              <a:rect r="r" b="b" t="t" l="l"/>
              <a:pathLst>
                <a:path h="1668428" w="1617807">
                  <a:moveTo>
                    <a:pt x="0" y="0"/>
                  </a:moveTo>
                  <a:lnTo>
                    <a:pt x="1617807" y="0"/>
                  </a:lnTo>
                  <a:lnTo>
                    <a:pt x="1617807" y="1668428"/>
                  </a:lnTo>
                  <a:lnTo>
                    <a:pt x="0" y="1668428"/>
                  </a:lnTo>
                  <a:close/>
                </a:path>
              </a:pathLst>
            </a:custGeom>
            <a:solidFill>
              <a:srgbClr val="EBCF87"/>
            </a:solidFill>
          </p:spPr>
        </p:sp>
        <p:sp>
          <p:nvSpPr>
            <p:cNvPr name="TextBox 5" id="5"/>
            <p:cNvSpPr txBox="true"/>
            <p:nvPr/>
          </p:nvSpPr>
          <p:spPr>
            <a:xfrm>
              <a:off x="0" y="-38100"/>
              <a:ext cx="1617807" cy="1706528"/>
            </a:xfrm>
            <a:prstGeom prst="rect">
              <a:avLst/>
            </a:prstGeom>
          </p:spPr>
          <p:txBody>
            <a:bodyPr anchor="ctr" rtlCol="false" tIns="50800" lIns="50800" bIns="50800" rIns="50800"/>
            <a:lstStyle/>
            <a:p>
              <a:pPr algn="ctr">
                <a:lnSpc>
                  <a:spcPts val="1980"/>
                </a:lnSpc>
              </a:pPr>
            </a:p>
          </p:txBody>
        </p:sp>
      </p:grpSp>
      <p:sp>
        <p:nvSpPr>
          <p:cNvPr name="TextBox 6" id="6"/>
          <p:cNvSpPr txBox="true"/>
          <p:nvPr/>
        </p:nvSpPr>
        <p:spPr>
          <a:xfrm rot="0">
            <a:off x="6148449" y="3809418"/>
            <a:ext cx="5916022" cy="6269061"/>
          </a:xfrm>
          <a:prstGeom prst="rect">
            <a:avLst/>
          </a:prstGeom>
        </p:spPr>
        <p:txBody>
          <a:bodyPr anchor="t" rtlCol="false" tIns="0" lIns="0" bIns="0" rIns="0">
            <a:spAutoFit/>
          </a:bodyPr>
          <a:lstStyle/>
          <a:p>
            <a:pPr algn="l">
              <a:lnSpc>
                <a:spcPts val="1972"/>
              </a:lnSpc>
            </a:pPr>
            <a:r>
              <a:rPr lang="en-US" sz="1643" spc="14">
                <a:solidFill>
                  <a:srgbClr val="000000"/>
                </a:solidFill>
                <a:latin typeface="Times New Roman"/>
                <a:ea typeface="Times New Roman"/>
                <a:cs typeface="Times New Roman"/>
                <a:sym typeface="Times New Roman"/>
              </a:rPr>
              <a:t>    2.                                          </a:t>
            </a:r>
            <a:r>
              <a:rPr lang="en-US" sz="1643" spc="14" b="true">
                <a:solidFill>
                  <a:srgbClr val="000000"/>
                </a:solidFill>
                <a:latin typeface="Times New Roman Bold"/>
                <a:ea typeface="Times New Roman Bold"/>
                <a:cs typeface="Times New Roman Bold"/>
                <a:sym typeface="Times New Roman Bold"/>
              </a:rPr>
              <a:t>SteemQ[2]</a:t>
            </a:r>
          </a:p>
          <a:p>
            <a:pPr algn="ctr">
              <a:lnSpc>
                <a:spcPts val="1972"/>
              </a:lnSpc>
            </a:pPr>
            <a:r>
              <a:rPr lang="en-US" sz="1643" spc="14">
                <a:solidFill>
                  <a:srgbClr val="000000"/>
                </a:solidFill>
                <a:latin typeface="Times New Roman"/>
                <a:ea typeface="Times New Roman"/>
                <a:cs typeface="Times New Roman"/>
                <a:sym typeface="Times New Roman"/>
              </a:rPr>
              <a:t>A decentralized platform for STEEM SteemQ is a still on-going project aligned with “Steemit” decentralized social network which is based on blockchain technology. SteemQ is proposed to be a decentralized video platform for user- generated content based next-generation platforms on top of the new Blockchain and P2P technologies. The blockchain of choice is STEEM. This allows the developers to build on top of the same technology that powers Steemit, as well as inherit the benefits of an existing community, currency and platform. All STEEM social network accounts are automatically SteemQ accounts and vice-versa. The system aims to empower its users to the maximum extent possible while remaining resilient. SteemQ says that it uses IPFS as a core building block of the content distribution system of their prototype. IPFS is a great tool that does a few things really well. It provides a robust layer for managing, transporting, referencing, deduplicating, versioning and ensuring the integrity of the content. SteemQ suppose that they can secure the multi hashes by storing them on the immutable blockchain (i.e. STEEM’s posts become immutable after the first reward payout. STEEM’s transfers are much faster, being immutable and permanent within seconds, when the block is confirmed). This way they suggest that they can simultaneously guarantee the ownership and integrity of the content [2].</a:t>
            </a:r>
          </a:p>
          <a:p>
            <a:pPr algn="ctr">
              <a:lnSpc>
                <a:spcPts val="1972"/>
              </a:lnSpc>
              <a:spcBef>
                <a:spcPct val="0"/>
              </a:spcBef>
            </a:pPr>
          </a:p>
        </p:txBody>
      </p:sp>
      <p:sp>
        <p:nvSpPr>
          <p:cNvPr name="TextBox 7" id="7"/>
          <p:cNvSpPr txBox="true"/>
          <p:nvPr/>
        </p:nvSpPr>
        <p:spPr>
          <a:xfrm rot="0">
            <a:off x="6337974" y="2359530"/>
            <a:ext cx="6221652" cy="958215"/>
          </a:xfrm>
          <a:prstGeom prst="rect">
            <a:avLst/>
          </a:prstGeom>
        </p:spPr>
        <p:txBody>
          <a:bodyPr anchor="t" rtlCol="false" tIns="0" lIns="0" bIns="0" rIns="0">
            <a:spAutoFit/>
          </a:bodyPr>
          <a:lstStyle/>
          <a:p>
            <a:pPr algn="r">
              <a:lnSpc>
                <a:spcPts val="6480"/>
              </a:lnSpc>
            </a:pPr>
            <a:r>
              <a:rPr lang="en-US" sz="6000" spc="-36">
                <a:solidFill>
                  <a:srgbClr val="000000"/>
                </a:solidFill>
                <a:latin typeface="Times New Roman"/>
                <a:ea typeface="Times New Roman"/>
                <a:cs typeface="Times New Roman"/>
                <a:sym typeface="Times New Roman"/>
              </a:rPr>
              <a:t>Literature Survey	</a:t>
            </a:r>
          </a:p>
        </p:txBody>
      </p:sp>
      <p:grpSp>
        <p:nvGrpSpPr>
          <p:cNvPr name="Group 8" id="8"/>
          <p:cNvGrpSpPr/>
          <p:nvPr/>
        </p:nvGrpSpPr>
        <p:grpSpPr>
          <a:xfrm rot="0">
            <a:off x="157073" y="3616847"/>
            <a:ext cx="5673239" cy="6334812"/>
            <a:chOff x="0" y="0"/>
            <a:chExt cx="1494186" cy="1668428"/>
          </a:xfrm>
        </p:grpSpPr>
        <p:sp>
          <p:nvSpPr>
            <p:cNvPr name="Freeform 9" id="9"/>
            <p:cNvSpPr/>
            <p:nvPr/>
          </p:nvSpPr>
          <p:spPr>
            <a:xfrm flipH="false" flipV="false" rot="0">
              <a:off x="0" y="0"/>
              <a:ext cx="1494186" cy="1668428"/>
            </a:xfrm>
            <a:custGeom>
              <a:avLst/>
              <a:gdLst/>
              <a:ahLst/>
              <a:cxnLst/>
              <a:rect r="r" b="b" t="t" l="l"/>
              <a:pathLst>
                <a:path h="1668428" w="1494186">
                  <a:moveTo>
                    <a:pt x="0" y="0"/>
                  </a:moveTo>
                  <a:lnTo>
                    <a:pt x="1494186" y="0"/>
                  </a:lnTo>
                  <a:lnTo>
                    <a:pt x="1494186" y="1668428"/>
                  </a:lnTo>
                  <a:lnTo>
                    <a:pt x="0" y="1668428"/>
                  </a:lnTo>
                  <a:close/>
                </a:path>
              </a:pathLst>
            </a:custGeom>
            <a:solidFill>
              <a:srgbClr val="EBCF87"/>
            </a:solidFill>
          </p:spPr>
        </p:sp>
        <p:sp>
          <p:nvSpPr>
            <p:cNvPr name="TextBox 10" id="10"/>
            <p:cNvSpPr txBox="true"/>
            <p:nvPr/>
          </p:nvSpPr>
          <p:spPr>
            <a:xfrm>
              <a:off x="0" y="-38100"/>
              <a:ext cx="1494186" cy="1706528"/>
            </a:xfrm>
            <a:prstGeom prst="rect">
              <a:avLst/>
            </a:prstGeom>
          </p:spPr>
          <p:txBody>
            <a:bodyPr anchor="ctr" rtlCol="false" tIns="50800" lIns="50800" bIns="50800" rIns="50800"/>
            <a:lstStyle/>
            <a:p>
              <a:pPr algn="ctr">
                <a:lnSpc>
                  <a:spcPts val="1980"/>
                </a:lnSpc>
              </a:pPr>
            </a:p>
          </p:txBody>
        </p:sp>
      </p:grpSp>
      <p:sp>
        <p:nvSpPr>
          <p:cNvPr name="TextBox 11" id="11"/>
          <p:cNvSpPr txBox="true"/>
          <p:nvPr/>
        </p:nvSpPr>
        <p:spPr>
          <a:xfrm rot="0">
            <a:off x="246724" y="3809418"/>
            <a:ext cx="5469017" cy="6050968"/>
          </a:xfrm>
          <a:prstGeom prst="rect">
            <a:avLst/>
          </a:prstGeom>
        </p:spPr>
        <p:txBody>
          <a:bodyPr anchor="t" rtlCol="false" tIns="0" lIns="0" bIns="0" rIns="0">
            <a:spAutoFit/>
          </a:bodyPr>
          <a:lstStyle/>
          <a:p>
            <a:pPr algn="ctr" marL="389164" indent="-194582" lvl="1">
              <a:lnSpc>
                <a:spcPts val="2163"/>
              </a:lnSpc>
              <a:buAutoNum type="arabicPeriod" startAt="1"/>
            </a:pPr>
            <a:r>
              <a:rPr lang="en-US" b="true" sz="1802" spc="16">
                <a:solidFill>
                  <a:srgbClr val="000000"/>
                </a:solidFill>
                <a:latin typeface="Times New Roman Bold"/>
                <a:ea typeface="Times New Roman Bold"/>
                <a:cs typeface="Times New Roman Bold"/>
                <a:sym typeface="Times New Roman Bold"/>
              </a:rPr>
              <a:t>Livepeer Project[1]</a:t>
            </a:r>
          </a:p>
          <a:p>
            <a:pPr algn="ctr">
              <a:lnSpc>
                <a:spcPts val="2163"/>
              </a:lnSpc>
              <a:spcBef>
                <a:spcPct val="0"/>
              </a:spcBef>
            </a:pPr>
            <a:r>
              <a:rPr lang="en-US" sz="1802" spc="16">
                <a:solidFill>
                  <a:srgbClr val="000000"/>
                </a:solidFill>
                <a:latin typeface="Times New Roman"/>
                <a:ea typeface="Times New Roman"/>
                <a:cs typeface="Times New Roman"/>
                <a:sym typeface="Times New Roman"/>
              </a:rPr>
              <a:t>In “Livepeer Project” they discuss a decentralized live streaming video protocol based on blockchain using “Ethereum”. The Livepeer project aims to deliver a live video streaming network protocol that is fully decentralized, highly scalable, crypto token incentivized, and results in a solution which is cheaper to an app developer or broadcaster than using traditional centralized live video solutions. Decentralized applications (DApps) to be built in the form of largely static or infrequently updated web or mobile c</a:t>
            </a:r>
            <a:r>
              <a:rPr lang="en-US" sz="1802" spc="16">
                <a:solidFill>
                  <a:srgbClr val="000000"/>
                </a:solidFill>
                <a:latin typeface="Times New Roman"/>
                <a:ea typeface="Times New Roman"/>
                <a:cs typeface="Times New Roman"/>
                <a:sym typeface="Times New Roman"/>
              </a:rPr>
              <a:t>ontent, but at the moment DApps still lack the ability to include streaming media and data in an open. and a decentralized way . As the “ Livepeer Project” claims, the goal of their project is to decentralize live video broadcast over the internet. Although it is a secure platform based on the International Journal of Computer Applications (0975 – 8887) Volume 183 – No. 16, July 2021 21 blockchain technology, “Livepeer Project” has not suggested any mechanisms to auditability and intrusion detection[1] .</a:t>
            </a:r>
          </a:p>
          <a:p>
            <a:pPr algn="ctr">
              <a:lnSpc>
                <a:spcPts val="2163"/>
              </a:lnSpc>
              <a:spcBef>
                <a:spcPct val="0"/>
              </a:spcBef>
            </a:pPr>
          </a:p>
        </p:txBody>
      </p:sp>
      <p:grpSp>
        <p:nvGrpSpPr>
          <p:cNvPr name="Group 12" id="12"/>
          <p:cNvGrpSpPr/>
          <p:nvPr/>
        </p:nvGrpSpPr>
        <p:grpSpPr>
          <a:xfrm rot="0">
            <a:off x="12392025" y="3622545"/>
            <a:ext cx="5764149" cy="6329114"/>
            <a:chOff x="0" y="0"/>
            <a:chExt cx="1518130" cy="1666927"/>
          </a:xfrm>
        </p:grpSpPr>
        <p:sp>
          <p:nvSpPr>
            <p:cNvPr name="Freeform 13" id="13"/>
            <p:cNvSpPr/>
            <p:nvPr/>
          </p:nvSpPr>
          <p:spPr>
            <a:xfrm flipH="false" flipV="false" rot="0">
              <a:off x="0" y="0"/>
              <a:ext cx="1518130" cy="1666927"/>
            </a:xfrm>
            <a:custGeom>
              <a:avLst/>
              <a:gdLst/>
              <a:ahLst/>
              <a:cxnLst/>
              <a:rect r="r" b="b" t="t" l="l"/>
              <a:pathLst>
                <a:path h="1666927" w="1518130">
                  <a:moveTo>
                    <a:pt x="0" y="0"/>
                  </a:moveTo>
                  <a:lnTo>
                    <a:pt x="1518130" y="0"/>
                  </a:lnTo>
                  <a:lnTo>
                    <a:pt x="1518130" y="1666927"/>
                  </a:lnTo>
                  <a:lnTo>
                    <a:pt x="0" y="1666927"/>
                  </a:lnTo>
                  <a:close/>
                </a:path>
              </a:pathLst>
            </a:custGeom>
            <a:solidFill>
              <a:srgbClr val="EBCF87"/>
            </a:solidFill>
          </p:spPr>
        </p:sp>
        <p:sp>
          <p:nvSpPr>
            <p:cNvPr name="TextBox 14" id="14"/>
            <p:cNvSpPr txBox="true"/>
            <p:nvPr/>
          </p:nvSpPr>
          <p:spPr>
            <a:xfrm>
              <a:off x="0" y="-38100"/>
              <a:ext cx="1518130" cy="1705027"/>
            </a:xfrm>
            <a:prstGeom prst="rect">
              <a:avLst/>
            </a:prstGeom>
          </p:spPr>
          <p:txBody>
            <a:bodyPr anchor="ctr" rtlCol="false" tIns="50800" lIns="50800" bIns="50800" rIns="50800"/>
            <a:lstStyle/>
            <a:p>
              <a:pPr algn="ctr">
                <a:lnSpc>
                  <a:spcPts val="1980"/>
                </a:lnSpc>
              </a:pPr>
            </a:p>
          </p:txBody>
        </p:sp>
      </p:grpSp>
      <p:sp>
        <p:nvSpPr>
          <p:cNvPr name="TextBox 15" id="15"/>
          <p:cNvSpPr txBox="true"/>
          <p:nvPr/>
        </p:nvSpPr>
        <p:spPr>
          <a:xfrm rot="0">
            <a:off x="12489691" y="3809418"/>
            <a:ext cx="5568817" cy="5981700"/>
          </a:xfrm>
          <a:prstGeom prst="rect">
            <a:avLst/>
          </a:prstGeom>
        </p:spPr>
        <p:txBody>
          <a:bodyPr anchor="t" rtlCol="false" tIns="0" lIns="0" bIns="0" rIns="0">
            <a:spAutoFit/>
          </a:bodyPr>
          <a:lstStyle/>
          <a:p>
            <a:pPr algn="l">
              <a:lnSpc>
                <a:spcPts val="1980"/>
              </a:lnSpc>
            </a:pPr>
            <a:r>
              <a:rPr lang="en-US" sz="1650" spc="14" b="true">
                <a:solidFill>
                  <a:srgbClr val="000000"/>
                </a:solidFill>
                <a:latin typeface="Times New Roman Bold"/>
                <a:ea typeface="Times New Roman Bold"/>
                <a:cs typeface="Times New Roman Bold"/>
                <a:sym typeface="Times New Roman Bold"/>
              </a:rPr>
              <a:t>      3.                               Prov Chain[3]</a:t>
            </a:r>
          </a:p>
          <a:p>
            <a:pPr algn="ctr">
              <a:lnSpc>
                <a:spcPts val="1980"/>
              </a:lnSpc>
              <a:spcBef>
                <a:spcPct val="0"/>
              </a:spcBef>
            </a:pPr>
            <a:r>
              <a:rPr lang="en-US" sz="1650" spc="14">
                <a:solidFill>
                  <a:srgbClr val="000000"/>
                </a:solidFill>
                <a:latin typeface="Times New Roman"/>
                <a:ea typeface="Times New Roman"/>
                <a:cs typeface="Times New Roman"/>
                <a:sym typeface="Times New Roman"/>
              </a:rPr>
              <a:t>A Blockchain-based Data Pr</a:t>
            </a:r>
            <a:r>
              <a:rPr lang="en-US" sz="1650" spc="14">
                <a:solidFill>
                  <a:srgbClr val="000000"/>
                </a:solidFill>
                <a:latin typeface="Times New Roman"/>
                <a:ea typeface="Times New Roman"/>
                <a:cs typeface="Times New Roman"/>
                <a:sym typeface="Times New Roman"/>
              </a:rPr>
              <a:t>ovenance Architecture in Cloud Environment with Enhanced Privacy and Availability In this paper, researchers have presented a concept called “ProvChain”, a blockchain based data provenance architecture to provide assurance of data operations in a cloud storage application, while enhancing privacy and availability at the same time. ProvChain uses the construction of the merkle tree technology for the provenance of data. A list of blockchain transactions will be used to form a block and the block needs to be confirmed by a set of nodes in order to be included in the blockchain. An attempt to modify a provenance data record will require an adversary to locate the transaction and the block. Blockchain’s underlying cryptographic theory will allow modifying a block record only if the adversary can present a longer chain of blocks than the rest of miners’ blockchain, which is quite difficult to achieve [3]. As the “ProvChain” claims, the goal of their project is to improve the provenance of data in the IoT based cloud environments. Although it is a secure platform based on the blockchain technology, “ProvChain” has not suggested any mechanisms to auditability and intrusion detection.[3]</a:t>
            </a:r>
          </a:p>
          <a:p>
            <a:pPr algn="ctr">
              <a:lnSpc>
                <a:spcPts val="19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DAGR4gCu1Y8</dc:identifier>
  <dcterms:modified xsi:type="dcterms:W3CDTF">2011-08-01T06:04:30Z</dcterms:modified>
  <cp:revision>1</cp:revision>
  <dc:title>Major Project PPT</dc:title>
</cp:coreProperties>
</file>