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E527-0BD8-BA26-CB16-396C15D93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F90B-9E24-08E2-20B7-1AEC04079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63E2-BB77-4954-05FC-791D6DE6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3117-28AC-48B3-24D3-22ACE94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0667-2C92-9791-F241-B8589983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7A7F-77DF-4075-23F9-A2548E00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D2535-8AF7-6603-E718-0B6E50A6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7B98-1420-A9F2-2E8F-493E0FB6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23A8-6989-F169-ACC9-88B1918A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2F7D-A854-9A2B-A34D-F0A720A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AFF7-E4FE-8C75-2E44-27B81EFE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D205-E3DB-4BF9-FD20-7AFB060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BFAC-40DA-7ED0-D16A-8D12EE7D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410E-A111-C0AA-0F9C-4F29CB35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BAC2-84FF-3907-9283-76DABD6C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5D26-3B58-2439-FECA-66B0B1A8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BEB-652D-6DC5-1AE9-5C2F415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8888-A26B-2509-DC7D-0C6BEF79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7C46-4E89-372F-2800-46AD6F63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E267-49A4-3B45-2BC0-8367E8C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3B49-2ABD-B4DB-ADFA-AED810B5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8593-9137-B8D7-39E3-276BE741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F08A-2968-A59B-C316-8CD4F1B9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294-7DA5-A36D-96DA-EC413C68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812E-8A6E-DE61-5F0A-AA68C500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9150-BAA1-4B9B-4518-360AD66D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3815-0697-2705-EBDD-199CED192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1F42-2693-38DF-E6C4-C28FA0FB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38FC2-1E28-9969-7CF0-9C4864D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FBCE8-140F-028D-F767-54081E1E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02AC-929D-525C-2C48-E291A7A1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6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CDE0-EDE3-7C97-FB8D-8AF9B3BB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AEB4F-F0E4-BA3D-149A-D367CA57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9CF9-4370-3219-F733-00E9D148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667E-661B-FD22-DAC4-445F171E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50224-7874-DAF3-FA27-03969F220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889E4-E5F6-29E6-17F0-28280929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A58EA-E846-6195-9D5B-DE7D65D6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B354-E830-3986-F846-EAF1B423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7E6C-B25C-E986-0DF9-91E10243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3BD68-0083-808B-EA0F-3C2298F5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F1078-81E2-2146-AC18-E271BC4F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D54B5-A629-71BC-89D5-F8428BD7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B3287-C668-3BA3-F198-160855F5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69F24-29F5-FEE4-7936-8164508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1365-B0A2-D1A1-B7B4-0FB3770E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78EA-A961-A5AD-8A73-2B5C58C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6B8-30C5-61E9-5A66-09209947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1A76B-5AF2-DF28-43D3-B0840C3F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9CDE6-6D88-9B62-0050-FCCB1D70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5277B-94F8-AE9F-6803-D34AD52C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817D-CEBF-0390-5FFC-3157C967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621-1771-9B60-CF21-81FE5192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333A4-0E32-A22F-5D05-DFB0F386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20BE-93D4-755D-9CC3-D4A4A66B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BF0C-32E3-2430-0B2F-826DE2E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7D12-5B0E-8867-33B3-23700AE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1187-FA5D-0C86-F3C6-199BC074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72EE1-DB8B-6F2C-79DB-8FC01E0D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3537-2442-2D48-13F5-311F514C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6760-D3B9-EE40-F024-348A840A6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B661-308B-4CAD-8AE5-209A69C4AF7B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8821-2197-DC43-673D-72ED24FC5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9AA8-4813-4B6A-A985-06EB82979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85CA-2197-4BD6-8476-B7C79C41A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C9561-3588-89CF-E855-141BA542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426034"/>
            <a:ext cx="7305774" cy="6226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8EEE6-A4FA-32E0-478A-5B5785C1650C}"/>
              </a:ext>
            </a:extLst>
          </p:cNvPr>
          <p:cNvSpPr txBox="1"/>
          <p:nvPr/>
        </p:nvSpPr>
        <p:spPr>
          <a:xfrm>
            <a:off x="395925" y="0"/>
            <a:ext cx="582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F8FAFF"/>
                </a:solidFill>
                <a:effectLst/>
                <a:highlight>
                  <a:srgbClr val="000000"/>
                </a:highlight>
                <a:latin typeface="quote-cjk-patch"/>
              </a:rPr>
              <a:t>Title</a:t>
            </a:r>
            <a:r>
              <a:rPr lang="en-US" sz="2000" b="0" i="0" dirty="0">
                <a:solidFill>
                  <a:srgbClr val="F8FAFF"/>
                </a:solidFill>
                <a:effectLst/>
                <a:highlight>
                  <a:srgbClr val="000000"/>
                </a:highlight>
                <a:latin typeface="quote-cjk-patch"/>
              </a:rPr>
              <a:t>: *Ride-Sharing Performance Report – July 2024*</a:t>
            </a:r>
            <a:endParaRPr lang="en-IN" sz="2000" dirty="0">
              <a:highlight>
                <a:srgbClr val="00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6BEB5-41CB-9BE4-1BC4-61836D9864DC}"/>
              </a:ext>
            </a:extLst>
          </p:cNvPr>
          <p:cNvSpPr txBox="1"/>
          <p:nvPr/>
        </p:nvSpPr>
        <p:spPr>
          <a:xfrm>
            <a:off x="7381188" y="592326"/>
            <a:ext cx="4619134" cy="283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quote-cjk-patch"/>
              </a:rPr>
              <a:t>Strong Demand, But Conversion Challenges</a:t>
            </a:r>
            <a:endParaRPr lang="en-US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103K bookings generated ₹57M revenue, but </a:t>
            </a:r>
            <a:r>
              <a:rPr lang="en-US" b="1" i="0" dirty="0">
                <a:effectLst/>
                <a:latin typeface="quote-cjk-patch"/>
              </a:rPr>
              <a:t>28% were cancellations</a:t>
            </a:r>
            <a:r>
              <a:rPr lang="en-US" b="0" i="0" dirty="0">
                <a:effectLst/>
                <a:latin typeface="quote-cjk-patch"/>
              </a:rPr>
              <a:t> (38% of potential revenue lost).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quote-cjk-patch"/>
              </a:rPr>
              <a:t>Driver Availability Issues</a:t>
            </a:r>
            <a:endParaRPr lang="en-US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quote-cjk-patch"/>
              </a:rPr>
              <a:t>"Driver Not Found" in 8.83% of cases</a:t>
            </a:r>
            <a:r>
              <a:rPr lang="en-US" b="0" i="0" dirty="0">
                <a:effectLst/>
                <a:latin typeface="quote-cjk-patch"/>
              </a:rPr>
              <a:t> (10.12K bookings) – indicates dispatch system or supply gaps.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E6826-F94F-8033-EF12-8E391A6A1226}"/>
              </a:ext>
            </a:extLst>
          </p:cNvPr>
          <p:cNvSpPr txBox="1"/>
          <p:nvPr/>
        </p:nvSpPr>
        <p:spPr>
          <a:xfrm>
            <a:off x="7447176" y="3846448"/>
            <a:ext cx="4920791" cy="1772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  <a:defRPr b="1" i="0">
                <a:effectLst/>
                <a:latin typeface="quote-cjk-patch"/>
              </a:defRPr>
            </a:lvl1pPr>
            <a:lvl2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  <a:defRPr b="0" i="0">
                <a:effectLst/>
                <a:latin typeface="quote-cjk-patch"/>
              </a:defRPr>
            </a:lvl2pPr>
          </a:lstStyle>
          <a:p>
            <a:pPr>
              <a:buNone/>
            </a:pPr>
            <a:r>
              <a:rPr lang="en-US" dirty="0"/>
              <a:t>Cancellation Breakdown</a:t>
            </a:r>
          </a:p>
          <a:p>
            <a:r>
              <a:rPr lang="en-US" dirty="0"/>
              <a:t>Customer cancellations (10.5K) likely due to wait      times/pricing.</a:t>
            </a:r>
          </a:p>
          <a:p>
            <a:r>
              <a:rPr lang="en-US" dirty="0"/>
              <a:t>Driver cancellations (18.4K) suggest operational/payment issues</a:t>
            </a:r>
          </a:p>
        </p:txBody>
      </p:sp>
    </p:spTree>
    <p:extLst>
      <p:ext uri="{BB962C8B-B14F-4D97-AF65-F5344CB8AC3E}">
        <p14:creationId xmlns:p14="http://schemas.microsoft.com/office/powerpoint/2010/main" val="87277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8D38A-D746-DEAB-AFD7-71DEC470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402"/>
            <a:ext cx="7004115" cy="642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92C11-29FE-EFA9-B109-A6D756AA33A5}"/>
              </a:ext>
            </a:extLst>
          </p:cNvPr>
          <p:cNvSpPr txBox="1"/>
          <p:nvPr/>
        </p:nvSpPr>
        <p:spPr>
          <a:xfrm>
            <a:off x="7004114" y="463226"/>
            <a:ext cx="5164562" cy="5458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1400" b="1" i="0" dirty="0">
                <a:effectLst/>
                <a:latin typeface="quote-cjk-patch"/>
              </a:rPr>
              <a:t>1. Prime Vehicles Dominate Revenue</a:t>
            </a:r>
            <a:endParaRPr lang="en-IN" sz="1400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quote-cjk-patch"/>
              </a:rPr>
              <a:t>Prime Sedan &amp; SUV</a:t>
            </a:r>
            <a:r>
              <a:rPr lang="en-IN" sz="1400" b="0" i="0" dirty="0">
                <a:effectLst/>
                <a:latin typeface="quote-cjk-patch"/>
              </a:rPr>
              <a:t> generate </a:t>
            </a:r>
            <a:r>
              <a:rPr lang="en-IN" sz="1400" b="1" i="0" dirty="0">
                <a:effectLst/>
                <a:latin typeface="quote-cjk-patch"/>
              </a:rPr>
              <a:t>₹8.3M+ each</a:t>
            </a:r>
            <a:r>
              <a:rPr lang="en-IN" sz="1400" b="0" i="0" dirty="0">
                <a:effectLst/>
                <a:latin typeface="quote-cjk-patch"/>
              </a:rPr>
              <a:t> in booking value.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quote-cjk-patch"/>
              </a:rPr>
              <a:t>Success rates are high</a:t>
            </a:r>
            <a:r>
              <a:rPr lang="en-IN" sz="1400" b="0" i="0" dirty="0">
                <a:effectLst/>
                <a:latin typeface="quote-cjk-patch"/>
              </a:rPr>
              <a:t> (₹7.93M for Sedan, ₹7.99M for SUV), indicating premium service reliability.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1400" b="1" i="0" dirty="0">
                <a:effectLst/>
                <a:latin typeface="quote-cjk-patch"/>
              </a:rPr>
              <a:t>2. Distance Metrics Reveal Usage Patterns</a:t>
            </a:r>
            <a:endParaRPr lang="en-IN" sz="1400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quote-cjk-patch"/>
              </a:rPr>
              <a:t>Avg. distance</a:t>
            </a:r>
            <a:r>
              <a:rPr lang="en-IN" sz="1400" b="0" i="0" dirty="0">
                <a:effectLst/>
                <a:latin typeface="quote-cjk-patch"/>
              </a:rPr>
              <a:t>: ~25 km/trip for Prime vehicles → </a:t>
            </a:r>
            <a:r>
              <a:rPr lang="en-IN" sz="1400" b="0" i="1" dirty="0">
                <a:effectLst/>
                <a:latin typeface="quote-cjk-patch"/>
              </a:rPr>
              <a:t>Longer, high-value rides</a:t>
            </a:r>
            <a:r>
              <a:rPr lang="en-IN" sz="1400" b="0" i="0" dirty="0">
                <a:effectLst/>
                <a:latin typeface="quote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quote-cjk-patch"/>
              </a:rPr>
              <a:t>Total distance</a:t>
            </a:r>
            <a:r>
              <a:rPr lang="en-IN" sz="1400" b="0" i="0" dirty="0">
                <a:effectLst/>
                <a:latin typeface="quote-cjk-patch"/>
              </a:rPr>
              <a:t>: </a:t>
            </a:r>
            <a:r>
              <a:rPr lang="en-IN" sz="1400" b="1" i="0" dirty="0">
                <a:effectLst/>
                <a:latin typeface="quote-cjk-patch"/>
              </a:rPr>
              <a:t>234K km (Sedan)</a:t>
            </a:r>
            <a:r>
              <a:rPr lang="en-IN" sz="1400" b="0" i="0" dirty="0">
                <a:effectLst/>
                <a:latin typeface="quote-cjk-patch"/>
              </a:rPr>
              <a:t> vs. </a:t>
            </a:r>
            <a:r>
              <a:rPr lang="en-IN" sz="1400" b="1" i="0" dirty="0">
                <a:effectLst/>
                <a:latin typeface="quote-cjk-patch"/>
              </a:rPr>
              <a:t>230K km (SUV)</a:t>
            </a:r>
            <a:r>
              <a:rPr lang="en-IN" sz="1400" b="0" i="0" dirty="0">
                <a:effectLst/>
                <a:latin typeface="quote-cjk-patch"/>
              </a:rPr>
              <a:t> → Sedans slightly more utilized.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1400" b="1" i="0" dirty="0">
                <a:effectLst/>
                <a:latin typeface="quote-cjk-patch"/>
              </a:rPr>
              <a:t>3. Revenue Leak in Cancellations</a:t>
            </a:r>
            <a:endParaRPr lang="en-IN" sz="1400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quote-cjk-patch"/>
              </a:rPr>
              <a:t>Data suggests cancellations for </a:t>
            </a:r>
            <a:r>
              <a:rPr lang="en-IN" sz="1400" b="1" i="0" dirty="0">
                <a:effectLst/>
                <a:latin typeface="quote-cjk-patch"/>
              </a:rPr>
              <a:t>Mini, Auto, Bike, E-Bike</a:t>
            </a:r>
            <a:r>
              <a:rPr lang="en-IN" sz="1400" b="0" i="0" dirty="0">
                <a:effectLst/>
                <a:latin typeface="quote-cjk-patch"/>
              </a:rPr>
              <a:t> (values not shown but implied).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0" i="1" dirty="0">
                <a:effectLst/>
                <a:latin typeface="quote-cjk-patch"/>
              </a:rPr>
              <a:t>Opportunity</a:t>
            </a:r>
            <a:r>
              <a:rPr lang="en-IN" sz="1400" b="0" i="0" dirty="0">
                <a:effectLst/>
                <a:latin typeface="quote-cjk-patch"/>
              </a:rPr>
              <a:t>: Investigate why non-Prime vehicles underperform.</a:t>
            </a:r>
          </a:p>
        </p:txBody>
      </p:sp>
    </p:spTree>
    <p:extLst>
      <p:ext uri="{BB962C8B-B14F-4D97-AF65-F5344CB8AC3E}">
        <p14:creationId xmlns:p14="http://schemas.microsoft.com/office/powerpoint/2010/main" val="309995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014A0-6FD3-9E50-ABD9-A8EDD961F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467"/>
            <a:ext cx="8292510" cy="550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63F4A-6E56-D3D1-D8A2-BC8916C3C0EC}"/>
              </a:ext>
            </a:extLst>
          </p:cNvPr>
          <p:cNvSpPr txBox="1"/>
          <p:nvPr/>
        </p:nvSpPr>
        <p:spPr>
          <a:xfrm>
            <a:off x="8292511" y="445467"/>
            <a:ext cx="3764372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quote-cjk-patch"/>
              </a:rPr>
              <a:t>Top Customers Drive Significant Value</a:t>
            </a:r>
            <a:endParaRPr lang="en-US" sz="16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Top 5 customers generated ₹32,612 in total bookings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Highest-value customer (CID785112) contributed ₹8,025 alone → Potential VIP program candidates</a:t>
            </a:r>
          </a:p>
          <a:p>
            <a:pPr>
              <a:buNone/>
            </a:pPr>
            <a:br>
              <a:rPr lang="en-US" sz="1600" dirty="0"/>
            </a:b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E9439-7958-4775-10BF-34C8CD835C19}"/>
              </a:ext>
            </a:extLst>
          </p:cNvPr>
          <p:cNvSpPr txBox="1"/>
          <p:nvPr/>
        </p:nvSpPr>
        <p:spPr>
          <a:xfrm>
            <a:off x="8292511" y="3196889"/>
            <a:ext cx="3764372" cy="19386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  <a:defRPr sz="1400" b="1" i="0">
                <a:effectLst/>
                <a:latin typeface="quote-cjk-patch"/>
              </a:defRPr>
            </a:lvl1pPr>
            <a:lvl2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  <a:defRPr sz="1400" b="0" i="0">
                <a:effectLst/>
                <a:latin typeface="quote-cjk-patch"/>
              </a:defRPr>
            </a:lvl2pPr>
          </a:lstStyle>
          <a:p>
            <a:pPr>
              <a:buNone/>
            </a:pPr>
            <a:r>
              <a:rPr lang="en-US" sz="1600" dirty="0"/>
              <a:t>2.Weekly Revenue Patterns</a:t>
            </a:r>
          </a:p>
          <a:p>
            <a:pPr lvl="1"/>
            <a:r>
              <a:rPr lang="en-US" sz="1600" dirty="0"/>
              <a:t>Data captured for key dates (7 Jul, 14 Jul, 21 Jul, 28 Jul)</a:t>
            </a:r>
          </a:p>
          <a:p>
            <a:pPr lvl="1"/>
            <a:r>
              <a:rPr lang="en-US" sz="1600" dirty="0"/>
              <a:t>Action: Compare with cancellation data to identify most profitable days</a:t>
            </a:r>
          </a:p>
        </p:txBody>
      </p:sp>
    </p:spTree>
    <p:extLst>
      <p:ext uri="{BB962C8B-B14F-4D97-AF65-F5344CB8AC3E}">
        <p14:creationId xmlns:p14="http://schemas.microsoft.com/office/powerpoint/2010/main" val="115818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66894-7B32-638C-5526-0AEB8678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3" y="120783"/>
            <a:ext cx="8192612" cy="621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FF900B-421B-E2D0-B9F2-6FEF4350B222}"/>
              </a:ext>
            </a:extLst>
          </p:cNvPr>
          <p:cNvSpPr txBox="1"/>
          <p:nvPr/>
        </p:nvSpPr>
        <p:spPr>
          <a:xfrm>
            <a:off x="8116478" y="0"/>
            <a:ext cx="4032315" cy="684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quote-cjk-patch"/>
              </a:rPr>
              <a:t>Key Cancellation Insights</a:t>
            </a:r>
            <a:endParaRPr lang="en-US" sz="1400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quote-cjk-patch"/>
              </a:rPr>
              <a:t>Alarming Cancellation Rates</a:t>
            </a:r>
            <a:endParaRPr lang="en-US" sz="14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28.93K cancellations (28% of total bookings)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Nearly 1 in 3 bookings lost → Significant revenue leakage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quote-cjk-patch"/>
              </a:rPr>
              <a:t>Customer-Side Cancellations (30.24% Peak)</a:t>
            </a:r>
            <a:endParaRPr lang="en-US" sz="14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Top Reasons: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Wrong Address (25.43%)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AC Not Working (19.82%)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Driver Not Moving (9.57%)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1" dirty="0">
                <a:effectLst/>
                <a:latin typeface="quote-cjk-patch"/>
              </a:rPr>
              <a:t>Pattern</a:t>
            </a:r>
            <a:r>
              <a:rPr lang="en-US" sz="1400" b="0" i="0" dirty="0">
                <a:effectLst/>
                <a:latin typeface="quote-cjk-patch"/>
              </a:rPr>
              <a:t>: Mostly service quality issues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quote-cjk-patch"/>
              </a:rPr>
              <a:t>Driver-Side Cancellations (35.49% Peak)</a:t>
            </a:r>
            <a:endParaRPr lang="en-US" sz="14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Primary Causes: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Customer-Related Issues (35.49%)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quote-cjk-patch"/>
              </a:rPr>
              <a:t>Personal/Car Problems (23.36%)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1" dirty="0">
                <a:effectLst/>
                <a:latin typeface="quote-cjk-patch"/>
              </a:rPr>
              <a:t>Red Flag</a:t>
            </a:r>
            <a:r>
              <a:rPr lang="en-US" sz="1400" b="0" i="0" dirty="0">
                <a:effectLst/>
                <a:latin typeface="quote-cjk-patch"/>
              </a:rPr>
              <a:t>: "Customer was coughing" suggests health/safety concerns</a:t>
            </a:r>
          </a:p>
        </p:txBody>
      </p:sp>
    </p:spTree>
    <p:extLst>
      <p:ext uri="{BB962C8B-B14F-4D97-AF65-F5344CB8AC3E}">
        <p14:creationId xmlns:p14="http://schemas.microsoft.com/office/powerpoint/2010/main" val="355208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49A23-8362-D9D2-C386-0C3FD72C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" y="0"/>
            <a:ext cx="7531758" cy="6315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D95FF-BD29-704A-C557-9421E5426D0A}"/>
              </a:ext>
            </a:extLst>
          </p:cNvPr>
          <p:cNvSpPr txBox="1"/>
          <p:nvPr/>
        </p:nvSpPr>
        <p:spPr>
          <a:xfrm>
            <a:off x="7701699" y="144941"/>
            <a:ext cx="4286839" cy="568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600" b="1" i="0" dirty="0">
                <a:effectLst/>
                <a:latin typeface="quote-cjk-patch"/>
              </a:rPr>
              <a:t>Service Quality Insights</a:t>
            </a:r>
            <a:endParaRPr lang="en-US" sz="1600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quote-cjk-patch"/>
              </a:rPr>
              <a:t>Consistently High Ratings Across Fleet</a:t>
            </a:r>
            <a:endParaRPr lang="en-US" sz="16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All vehicle types maintain ratings between 3.98-4.01 (out of 5)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Indicates generally satisfactory service quality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quote-cjk-patch"/>
              </a:rPr>
              <a:t>Premium Vehicles Lead Performance</a:t>
            </a:r>
            <a:endParaRPr lang="en-US" sz="16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Prime SUV (4.01) and Prime Plus (4.00) show highest driver ratings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Prime Sedan and SUV both achieve perfect 4.00 customer ratings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quote-cjk-patch"/>
              </a:rPr>
              <a:t>Bike/E-Bike Segment Shows Slight Gap</a:t>
            </a:r>
            <a:endParaRPr lang="en-US" sz="16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Lowest ratings in both categories (3.98 driver, 3.99 customer)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quote-cjk-patch"/>
              </a:rPr>
              <a:t>Suggests minor quality/comfort issues in two-wheeler segment</a:t>
            </a:r>
          </a:p>
        </p:txBody>
      </p:sp>
    </p:spTree>
    <p:extLst>
      <p:ext uri="{BB962C8B-B14F-4D97-AF65-F5344CB8AC3E}">
        <p14:creationId xmlns:p14="http://schemas.microsoft.com/office/powerpoint/2010/main" val="321470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quote-cjk-patch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koli</dc:creator>
  <cp:lastModifiedBy>harsh koli</cp:lastModifiedBy>
  <cp:revision>2</cp:revision>
  <dcterms:created xsi:type="dcterms:W3CDTF">2025-06-17T09:47:17Z</dcterms:created>
  <dcterms:modified xsi:type="dcterms:W3CDTF">2025-06-17T19:39:47Z</dcterms:modified>
</cp:coreProperties>
</file>