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70cd72be1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70cd72be1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70cd72be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70cd72be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70cd72be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70cd72be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70cd72be1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70cd72be1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70cd72be1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70cd72be1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70cd72be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70cd72be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e70cd72be1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e70cd72be1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70cd72be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70cd72be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70cd72be1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e70cd72be1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70cd72be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70cd72be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70cd72b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70cd72b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70cd72be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70cd72be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70cd72be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e70cd72be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70cd72be1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70cd72be1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70cd72be1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e70cd72be1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70cd72be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70cd72be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e70cd72be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e70cd72be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70cd72be1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e70cd72be1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e70cd72be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e70cd72be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70cd72be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70cd72be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70cd72be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70cd72be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70cd72be1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70cd72be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70cd72be1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70cd72be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70cd72be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70cd72be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70cd72be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70cd72be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70cd72be1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70cd72be1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Report for Telecom Customers Churn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4122825" y="427925"/>
            <a:ext cx="49443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PhoneService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Churn rates are similar for customers with (26.70%) or without (24.92%) phone service, indicating minimal impact on churn.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300" y="2343150"/>
            <a:ext cx="39747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/>
        </p:nvSpPr>
        <p:spPr>
          <a:xfrm>
            <a:off x="639750" y="3227125"/>
            <a:ext cx="32556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</a:rPr>
              <a:t>MultipleLines</a:t>
            </a:r>
            <a:r>
              <a:rPr lang="en" sz="1050">
                <a:highlight>
                  <a:srgbClr val="FFFFFF"/>
                </a:highlight>
              </a:rPr>
              <a:t>: Customers with multiple lines (28.60% churn) have a slightly higher churn rate than those with single lines (25.04% churn).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50" y="-168673"/>
            <a:ext cx="3899325" cy="29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251075" y="213250"/>
            <a:ext cx="38418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InternetService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Fibre optic users (41.89% churn) have higher churn rates than DSL users (18.95% churn).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725" y="126475"/>
            <a:ext cx="3733101" cy="26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75" y="1983000"/>
            <a:ext cx="4160114" cy="30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4989975" y="3070750"/>
            <a:ext cx="32841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</a:rPr>
              <a:t>Contract Type</a:t>
            </a:r>
            <a:r>
              <a:rPr lang="en" sz="1050">
                <a:highlight>
                  <a:srgbClr val="FFFFFF"/>
                </a:highlight>
              </a:rPr>
              <a:t>: Month-to-month contracts (42.70% churn) have higher churn rates compared to one-year (11.26%) or two-year contracts (2.83%).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824550" y="2146700"/>
            <a:ext cx="32697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PaperLessBilling: Customers with paperless bills (33.56% churn) have higher churn rates than those with paper bills (16.33%).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25" y="1004875"/>
            <a:ext cx="4376600" cy="33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314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PaymentMethod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Customers using electronic checks (45.28% churn) have higher churn rates compared to mailed checks (19.10%), bank transfers (16.70%), or credit cards (15.24%).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13" y="806075"/>
            <a:ext cx="46196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01" y="85500"/>
            <a:ext cx="4556226" cy="27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73" y="85500"/>
            <a:ext cx="3830850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74" y="2804375"/>
            <a:ext cx="3314300" cy="22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9975" y="2888725"/>
            <a:ext cx="2886600" cy="21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6695925" y="3070750"/>
            <a:ext cx="2217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</a:rPr>
              <a:t>Additional Services</a:t>
            </a:r>
            <a:r>
              <a:rPr lang="en" sz="1050">
                <a:highlight>
                  <a:srgbClr val="FFFFFF"/>
                </a:highlight>
              </a:rPr>
              <a:t>: Customers without additional services like online security, tech support, or streaming options tend to churn more.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Analysis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383850" y="1990050"/>
            <a:ext cx="33879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Churn is high when Monthly Charges are high.</a:t>
            </a:r>
            <a:endParaRPr baseline="-25000" sz="1500"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477" y="1322127"/>
            <a:ext cx="5247374" cy="37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99588"/>
            <a:ext cx="44386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932655"/>
            <a:ext cx="4371775" cy="309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Surprising insight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higher Churn at Total Charges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 if we combine the insights of 3 parameters i.e Tenure, Monthly Charges &amp; Total Charges then the picture is bit clear: Higher Monthly Charge at lower tenure results into lower Total Charge. Hence, all these 3 factors viz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Monthly Charge, Low tenure and Lower Total Charge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linked to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Churn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63" y="228600"/>
            <a:ext cx="77628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/>
        </p:nvSpPr>
        <p:spPr>
          <a:xfrm>
            <a:off x="891525" y="1521150"/>
            <a:ext cx="7496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highlight>
                  <a:srgbClr val="FFFFFF"/>
                </a:highlight>
              </a:rPr>
              <a:t>Derived Insight:</a:t>
            </a:r>
            <a:endParaRPr i="1"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High</a:t>
            </a:r>
            <a:r>
              <a:rPr lang="en" sz="1500">
                <a:highlight>
                  <a:srgbClr val="FFFFFF"/>
                </a:highlight>
              </a:rPr>
              <a:t> Churn is seen in case of </a:t>
            </a:r>
            <a:r>
              <a:rPr b="1" lang="en" sz="1500">
                <a:highlight>
                  <a:srgbClr val="FFFFFF"/>
                </a:highlight>
              </a:rPr>
              <a:t>Month to month contracts</a:t>
            </a:r>
            <a:r>
              <a:rPr lang="en" sz="1500">
                <a:highlight>
                  <a:srgbClr val="FFFFFF"/>
                </a:highlight>
              </a:rPr>
              <a:t>, </a:t>
            </a:r>
            <a:r>
              <a:rPr b="1" lang="en" sz="1500">
                <a:highlight>
                  <a:srgbClr val="FFFFFF"/>
                </a:highlight>
              </a:rPr>
              <a:t>No Tech support</a:t>
            </a:r>
            <a:r>
              <a:rPr lang="en" sz="1500">
                <a:highlight>
                  <a:srgbClr val="FFFFFF"/>
                </a:highlight>
              </a:rPr>
              <a:t>, </a:t>
            </a:r>
            <a:r>
              <a:rPr b="1" lang="en" sz="1500">
                <a:highlight>
                  <a:srgbClr val="FFFFFF"/>
                </a:highlight>
              </a:rPr>
              <a:t>First year of subscription</a:t>
            </a:r>
            <a:r>
              <a:rPr lang="en" sz="1500">
                <a:highlight>
                  <a:srgbClr val="FFFFFF"/>
                </a:highlight>
              </a:rPr>
              <a:t>, </a:t>
            </a:r>
            <a:r>
              <a:rPr b="1" lang="en" sz="1500">
                <a:highlight>
                  <a:srgbClr val="FFFFFF"/>
                </a:highlight>
              </a:rPr>
              <a:t>Payment via Electronic Check</a:t>
            </a:r>
            <a:r>
              <a:rPr lang="en" sz="1500">
                <a:highlight>
                  <a:srgbClr val="FFFFFF"/>
                </a:highlight>
              </a:rPr>
              <a:t> and </a:t>
            </a:r>
            <a:r>
              <a:rPr b="1" lang="en" sz="1500">
                <a:highlight>
                  <a:srgbClr val="FFFFFF"/>
                </a:highlight>
              </a:rPr>
              <a:t>Fibre Optics Internet</a:t>
            </a:r>
            <a:r>
              <a:rPr lang="en" sz="1500">
                <a:highlight>
                  <a:srgbClr val="FFFFFF"/>
                </a:highlight>
              </a:rPr>
              <a:t>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Low</a:t>
            </a:r>
            <a:r>
              <a:rPr lang="en" sz="1500">
                <a:highlight>
                  <a:srgbClr val="FFFFFF"/>
                </a:highlight>
              </a:rPr>
              <a:t> Churn is seen in case of </a:t>
            </a:r>
            <a:r>
              <a:rPr b="1" lang="en" sz="1500">
                <a:highlight>
                  <a:srgbClr val="FFFFFF"/>
                </a:highlight>
              </a:rPr>
              <a:t>Long term contracts</a:t>
            </a:r>
            <a:r>
              <a:rPr lang="en" sz="1500">
                <a:highlight>
                  <a:srgbClr val="FFFFFF"/>
                </a:highlight>
              </a:rPr>
              <a:t>, </a:t>
            </a:r>
            <a:r>
              <a:rPr b="1" lang="en" sz="1500">
                <a:highlight>
                  <a:srgbClr val="FFFFFF"/>
                </a:highlight>
              </a:rPr>
              <a:t>Subscription without Internet service</a:t>
            </a:r>
            <a:r>
              <a:rPr lang="en" sz="1500">
                <a:highlight>
                  <a:srgbClr val="FFFFFF"/>
                </a:highlight>
              </a:rPr>
              <a:t> and </a:t>
            </a:r>
            <a:r>
              <a:rPr b="1" lang="en" sz="1500">
                <a:highlight>
                  <a:srgbClr val="FFFFFF"/>
                </a:highlight>
              </a:rPr>
              <a:t>The customers engaged for 5+ years</a:t>
            </a:r>
            <a:r>
              <a:rPr lang="en" sz="1500">
                <a:highlight>
                  <a:srgbClr val="FFFFFF"/>
                </a:highlight>
              </a:rPr>
              <a:t>.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Factors like </a:t>
            </a:r>
            <a:r>
              <a:rPr b="1" lang="en" sz="1500">
                <a:highlight>
                  <a:srgbClr val="FFFFFF"/>
                </a:highlight>
              </a:rPr>
              <a:t>Gender</a:t>
            </a:r>
            <a:r>
              <a:rPr lang="en" sz="1500">
                <a:highlight>
                  <a:srgbClr val="FFFFFF"/>
                </a:highlight>
              </a:rPr>
              <a:t>, </a:t>
            </a:r>
            <a:r>
              <a:rPr b="1" lang="en" sz="1500">
                <a:highlight>
                  <a:srgbClr val="FFFFFF"/>
                </a:highlight>
              </a:rPr>
              <a:t>Availability of PhoneService</a:t>
            </a:r>
            <a:r>
              <a:rPr lang="en" sz="1500">
                <a:highlight>
                  <a:srgbClr val="FFFFFF"/>
                </a:highlight>
              </a:rPr>
              <a:t> and </a:t>
            </a:r>
            <a:r>
              <a:rPr b="1" lang="en" sz="1500">
                <a:highlight>
                  <a:srgbClr val="FFFFFF"/>
                </a:highlight>
              </a:rPr>
              <a:t>number of Multiple lines</a:t>
            </a:r>
            <a:r>
              <a:rPr lang="en" sz="1500">
                <a:highlight>
                  <a:srgbClr val="FFFFFF"/>
                </a:highlight>
              </a:rPr>
              <a:t> have almost </a:t>
            </a:r>
            <a:r>
              <a:rPr b="1" lang="en" sz="1500">
                <a:highlight>
                  <a:srgbClr val="FFFFFF"/>
                </a:highlight>
              </a:rPr>
              <a:t>No</a:t>
            </a:r>
            <a:r>
              <a:rPr lang="en" sz="1500">
                <a:highlight>
                  <a:srgbClr val="FFFFFF"/>
                </a:highlight>
              </a:rPr>
              <a:t> impact on Churn.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&amp;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have to use EDA to analyse the </a:t>
            </a:r>
            <a:r>
              <a:rPr lang="en" sz="1500"/>
              <a:t>customers</a:t>
            </a:r>
            <a:r>
              <a:rPr lang="en" sz="1500"/>
              <a:t> who are churned.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We will perform this Exploratory Data Analysis in order to get actionable insights, and convert them into meaningful stories and present it so that the companies can take </a:t>
            </a:r>
            <a:r>
              <a:rPr lang="en" sz="1500"/>
              <a:t>necessary</a:t>
            </a:r>
            <a:r>
              <a:rPr lang="en" sz="1500"/>
              <a:t> actions in order to retain their customers.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456"/>
            <a:ext cx="9143999" cy="466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50" y="213250"/>
            <a:ext cx="8930750" cy="46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00" y="476050"/>
            <a:ext cx="8629376" cy="39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5" y="407425"/>
            <a:ext cx="8757301" cy="39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75" y="598575"/>
            <a:ext cx="7634224" cy="3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668225"/>
            <a:ext cx="8586699" cy="3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568700"/>
            <a:ext cx="8316599" cy="4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Thoughts:</a:t>
            </a:r>
            <a:endParaRPr/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824550" y="1379000"/>
            <a:ext cx="78474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Non-Senior Citizens are more likely to churn.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with no partners are more likely to churn; furthermore, single women are more likely to do so than single men.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Contract Type - Monthy contracts are more likely to churn becuase of no contract terms, as they are free customers.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pay via Electronic Check are more likely to churn. Additionally, female customers who pay via Credit Card are also more likely to churn.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with paperless bills have higher churn rates than those with paper bills. Additionally, females with paper bills churn more than males.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MonthlyCharges and TotalCharges are postively correlated.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Churn is high when Monthly Charges are high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who don't have Online Security and Tech Support are high churners.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who are in the company between 1 to 12 months that means all the new customers are more likely to churn.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who use internet service via fiber optics are more likely to churn.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74875" y="1990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Understanding</a:t>
            </a:r>
            <a:r>
              <a:rPr lang="en" sz="3000"/>
              <a:t> the data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266000" y="1597875"/>
            <a:ext cx="438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Findings</a:t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is </a:t>
            </a:r>
            <a:r>
              <a:rPr lang="en" sz="1500"/>
              <a:t>highly</a:t>
            </a:r>
            <a:r>
              <a:rPr lang="en" sz="1500"/>
              <a:t> </a:t>
            </a:r>
            <a:r>
              <a:rPr lang="en" sz="1500"/>
              <a:t>imbalanced, ratio is almost 74:26.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of the customers are not churn. (Tagert: No)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need to analyse the data with other features while taking the target values separately to get some insights.</a:t>
            </a:r>
            <a:endParaRPr sz="15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450" y="783550"/>
            <a:ext cx="391964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 - Initial Intution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227475" y="1251050"/>
            <a:ext cx="8842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Findings</a:t>
            </a:r>
            <a:endParaRPr b="1" sz="7200">
              <a:solidFill>
                <a:schemeClr val="dk1"/>
              </a:solidFill>
            </a:endParaRPr>
          </a:p>
          <a:p>
            <a:pPr indent="-32710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20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Here, we don't have any missing data.</a:t>
            </a:r>
            <a:endParaRPr sz="620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620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Thumb Rules:</a:t>
            </a:r>
            <a:endParaRPr sz="620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102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20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feature with less missing values - can use regression to predict the missing value or fill with mean/median/mode of the value present, depending on the feature.</a:t>
            </a:r>
            <a:endParaRPr sz="620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10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20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feature with very high number of missing values - it is better to drop those columns as they give very less insights on analysis.</a:t>
            </a:r>
            <a:endParaRPr sz="620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10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20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there's no thumb rule on what criteria do we delete the columns with high number of missing values, but generally you can delete the columns, if you have more than 30-40% of missing values. But again there's a catch here, for example, is_car &amp; car_type, People having no cars, will obviously have car_type as NaN (null), but that doesn't make this column useless, so decision has to be taken wisely.</a:t>
            </a:r>
            <a:endParaRPr b="1" sz="665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0" y="199025"/>
            <a:ext cx="8913699" cy="48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TotalCharges should be numeric amount.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conversion,</a:t>
            </a:r>
            <a:r>
              <a:rPr lang="en" sz="1500"/>
              <a:t>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11 missing values in TotalCharges column.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the % of these records compared to the total dataset is very low i.e 0.15%, it is safe to ignore them from further processing.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275350" y="314200"/>
            <a:ext cx="20655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99025" y="1819700"/>
            <a:ext cx="40089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Findings</a:t>
            </a:r>
            <a:endParaRPr b="1" sz="18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Churn rates are evenly split between males (26%) and female (26%) customers, indicating gender alone does not significantly influence churn behaviour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SeniorCitizen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Non-senior citizens (58.31% churn) have a higher churn rate compared to senior (23.60% churn).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45" y="119850"/>
            <a:ext cx="3584875" cy="24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877" y="2634939"/>
            <a:ext cx="3584875" cy="243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241675" y="2061375"/>
            <a:ext cx="36537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Findings</a:t>
            </a:r>
            <a:endParaRPr b="1" sz="18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Partner and Dependents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Customers without a partner (32.93% churn) or dependents (31.27% churn) churn more compared to those with a partner (19.66% churn) or dependents (15.45% churn).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150"/>
            <a:ext cx="4171100" cy="23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25" y="2411000"/>
            <a:ext cx="4392850" cy="27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