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HI RAUTHAN" initials="PR" lastIdx="1" clrIdx="0">
    <p:extLst>
      <p:ext uri="{19B8F6BF-5375-455C-9EA6-DF929625EA0E}">
        <p15:presenceInfo xmlns:p15="http://schemas.microsoft.com/office/powerpoint/2012/main" userId="d3d36f481c99c8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4660"/>
  </p:normalViewPr>
  <p:slideViewPr>
    <p:cSldViewPr>
      <p:cViewPr varScale="1">
        <p:scale>
          <a:sx n="78" d="100"/>
          <a:sy n="78" d="100"/>
        </p:scale>
        <p:origin x="936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05T21:40:05.31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3775" y="1329181"/>
            <a:ext cx="5347335" cy="3630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46645" y="1743773"/>
            <a:ext cx="458597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8400" y="876300"/>
            <a:ext cx="1733550" cy="581025"/>
          </a:xfrm>
          <a:custGeom>
            <a:avLst/>
            <a:gdLst/>
            <a:ahLst/>
            <a:cxnLst/>
            <a:rect l="l" t="t" r="r" b="b"/>
            <a:pathLst>
              <a:path w="1733550" h="581025">
                <a:moveTo>
                  <a:pt x="562101" y="0"/>
                </a:moveTo>
                <a:lnTo>
                  <a:pt x="0" y="581025"/>
                </a:lnTo>
                <a:lnTo>
                  <a:pt x="1733550" y="581025"/>
                </a:lnTo>
                <a:lnTo>
                  <a:pt x="562101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1544300" cy="6858000"/>
          </a:xfrm>
          <a:custGeom>
            <a:avLst/>
            <a:gdLst/>
            <a:ahLst/>
            <a:cxnLst/>
            <a:rect l="l" t="t" r="r" b="b"/>
            <a:pathLst>
              <a:path w="11544300" h="6858000">
                <a:moveTo>
                  <a:pt x="11544275" y="0"/>
                </a:moveTo>
                <a:lnTo>
                  <a:pt x="4695825" y="0"/>
                </a:lnTo>
                <a:lnTo>
                  <a:pt x="4686300" y="0"/>
                </a:lnTo>
                <a:lnTo>
                  <a:pt x="0" y="0"/>
                </a:lnTo>
                <a:lnTo>
                  <a:pt x="0" y="6858000"/>
                </a:lnTo>
                <a:lnTo>
                  <a:pt x="4695825" y="6858000"/>
                </a:lnTo>
                <a:lnTo>
                  <a:pt x="4695825" y="6838975"/>
                </a:lnTo>
                <a:lnTo>
                  <a:pt x="11544275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48600" y="1457325"/>
            <a:ext cx="3952875" cy="3943350"/>
          </a:xfrm>
          <a:custGeom>
            <a:avLst/>
            <a:gdLst/>
            <a:ahLst/>
            <a:cxnLst/>
            <a:rect l="l" t="t" r="r" b="b"/>
            <a:pathLst>
              <a:path w="3952875" h="3943350">
                <a:moveTo>
                  <a:pt x="3952875" y="0"/>
                </a:moveTo>
                <a:lnTo>
                  <a:pt x="0" y="0"/>
                </a:lnTo>
                <a:lnTo>
                  <a:pt x="0" y="3943350"/>
                </a:lnTo>
                <a:lnTo>
                  <a:pt x="3952875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" y="161925"/>
            <a:ext cx="1343025" cy="71437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877425" y="6276975"/>
            <a:ext cx="409575" cy="133350"/>
          </a:xfrm>
          <a:custGeom>
            <a:avLst/>
            <a:gdLst/>
            <a:ahLst/>
            <a:cxnLst/>
            <a:rect l="l" t="t" r="r" b="b"/>
            <a:pathLst>
              <a:path w="409575" h="133350">
                <a:moveTo>
                  <a:pt x="409575" y="0"/>
                </a:moveTo>
                <a:lnTo>
                  <a:pt x="0" y="0"/>
                </a:lnTo>
                <a:lnTo>
                  <a:pt x="276732" y="133350"/>
                </a:lnTo>
                <a:lnTo>
                  <a:pt x="409575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39350" y="5762625"/>
            <a:ext cx="2152650" cy="723900"/>
          </a:xfrm>
          <a:custGeom>
            <a:avLst/>
            <a:gdLst/>
            <a:ahLst/>
            <a:cxnLst/>
            <a:rect l="l" t="t" r="r" b="b"/>
            <a:pathLst>
              <a:path w="2152650" h="723900">
                <a:moveTo>
                  <a:pt x="2152650" y="0"/>
                </a:moveTo>
                <a:lnTo>
                  <a:pt x="714375" y="0"/>
                </a:lnTo>
                <a:lnTo>
                  <a:pt x="704850" y="0"/>
                </a:lnTo>
                <a:lnTo>
                  <a:pt x="704850" y="9525"/>
                </a:lnTo>
                <a:lnTo>
                  <a:pt x="0" y="714375"/>
                </a:lnTo>
                <a:lnTo>
                  <a:pt x="704850" y="714375"/>
                </a:lnTo>
                <a:lnTo>
                  <a:pt x="704850" y="723900"/>
                </a:lnTo>
                <a:lnTo>
                  <a:pt x="2152650" y="723900"/>
                </a:lnTo>
                <a:lnTo>
                  <a:pt x="2152650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877425" y="5953125"/>
            <a:ext cx="2314575" cy="323850"/>
          </a:xfrm>
          <a:custGeom>
            <a:avLst/>
            <a:gdLst/>
            <a:ahLst/>
            <a:cxnLst/>
            <a:rect l="l" t="t" r="r" b="b"/>
            <a:pathLst>
              <a:path w="2314575" h="323850">
                <a:moveTo>
                  <a:pt x="2314575" y="0"/>
                </a:moveTo>
                <a:lnTo>
                  <a:pt x="323850" y="0"/>
                </a:lnTo>
                <a:lnTo>
                  <a:pt x="314325" y="0"/>
                </a:lnTo>
                <a:lnTo>
                  <a:pt x="314325" y="9525"/>
                </a:lnTo>
                <a:lnTo>
                  <a:pt x="0" y="323850"/>
                </a:lnTo>
                <a:lnTo>
                  <a:pt x="314325" y="323850"/>
                </a:lnTo>
                <a:lnTo>
                  <a:pt x="323850" y="323850"/>
                </a:lnTo>
                <a:lnTo>
                  <a:pt x="2314575" y="323850"/>
                </a:lnTo>
                <a:lnTo>
                  <a:pt x="2314575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63" y="4826"/>
            <a:ext cx="12187555" cy="180975"/>
          </a:xfrm>
          <a:custGeom>
            <a:avLst/>
            <a:gdLst/>
            <a:ahLst/>
            <a:cxnLst/>
            <a:rect l="l" t="t" r="r" b="b"/>
            <a:pathLst>
              <a:path w="12187555" h="180975">
                <a:moveTo>
                  <a:pt x="12187236" y="0"/>
                </a:moveTo>
                <a:lnTo>
                  <a:pt x="0" y="0"/>
                </a:lnTo>
                <a:lnTo>
                  <a:pt x="0" y="180975"/>
                </a:lnTo>
                <a:lnTo>
                  <a:pt x="12187236" y="1809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3" y="4826"/>
            <a:ext cx="12187555" cy="180975"/>
          </a:xfrm>
          <a:custGeom>
            <a:avLst/>
            <a:gdLst/>
            <a:ahLst/>
            <a:cxnLst/>
            <a:rect l="l" t="t" r="r" b="b"/>
            <a:pathLst>
              <a:path w="12187555" h="180975">
                <a:moveTo>
                  <a:pt x="12187236" y="0"/>
                </a:moveTo>
                <a:lnTo>
                  <a:pt x="0" y="0"/>
                </a:lnTo>
                <a:lnTo>
                  <a:pt x="0" y="180975"/>
                </a:lnTo>
                <a:lnTo>
                  <a:pt x="12187236" y="180975"/>
                </a:lnTo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3" y="6538912"/>
            <a:ext cx="12187555" cy="319405"/>
          </a:xfrm>
          <a:custGeom>
            <a:avLst/>
            <a:gdLst/>
            <a:ahLst/>
            <a:cxnLst/>
            <a:rect l="l" t="t" r="r" b="b"/>
            <a:pathLst>
              <a:path w="12187555" h="319404">
                <a:moveTo>
                  <a:pt x="12187236" y="0"/>
                </a:moveTo>
                <a:lnTo>
                  <a:pt x="0" y="0"/>
                </a:lnTo>
                <a:lnTo>
                  <a:pt x="0" y="319087"/>
                </a:lnTo>
                <a:lnTo>
                  <a:pt x="12187236" y="319087"/>
                </a:lnTo>
                <a:lnTo>
                  <a:pt x="12187236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763" y="6538912"/>
            <a:ext cx="12187555" cy="319405"/>
          </a:xfrm>
          <a:custGeom>
            <a:avLst/>
            <a:gdLst/>
            <a:ahLst/>
            <a:cxnLst/>
            <a:rect l="l" t="t" r="r" b="b"/>
            <a:pathLst>
              <a:path w="12187555" h="319404">
                <a:moveTo>
                  <a:pt x="12187236" y="0"/>
                </a:moveTo>
                <a:lnTo>
                  <a:pt x="0" y="0"/>
                </a:lnTo>
                <a:lnTo>
                  <a:pt x="0" y="319087"/>
                </a:lnTo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57309" y="209550"/>
            <a:ext cx="988875" cy="68945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886950" y="6324600"/>
            <a:ext cx="419100" cy="142875"/>
          </a:xfrm>
          <a:custGeom>
            <a:avLst/>
            <a:gdLst/>
            <a:ahLst/>
            <a:cxnLst/>
            <a:rect l="l" t="t" r="r" b="b"/>
            <a:pathLst>
              <a:path w="419100" h="142875">
                <a:moveTo>
                  <a:pt x="419100" y="0"/>
                </a:moveTo>
                <a:lnTo>
                  <a:pt x="0" y="0"/>
                </a:lnTo>
                <a:lnTo>
                  <a:pt x="283209" y="142875"/>
                </a:lnTo>
                <a:lnTo>
                  <a:pt x="419100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058400" y="5819774"/>
            <a:ext cx="2133600" cy="714375"/>
          </a:xfrm>
          <a:custGeom>
            <a:avLst/>
            <a:gdLst/>
            <a:ahLst/>
            <a:cxnLst/>
            <a:rect l="l" t="t" r="r" b="b"/>
            <a:pathLst>
              <a:path w="2133600" h="714375">
                <a:moveTo>
                  <a:pt x="2133600" y="0"/>
                </a:moveTo>
                <a:lnTo>
                  <a:pt x="704850" y="0"/>
                </a:lnTo>
                <a:lnTo>
                  <a:pt x="0" y="714375"/>
                </a:lnTo>
                <a:lnTo>
                  <a:pt x="704850" y="714375"/>
                </a:lnTo>
                <a:lnTo>
                  <a:pt x="2133600" y="714375"/>
                </a:lnTo>
                <a:lnTo>
                  <a:pt x="2133600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886950" y="6000749"/>
            <a:ext cx="2305050" cy="323850"/>
          </a:xfrm>
          <a:custGeom>
            <a:avLst/>
            <a:gdLst/>
            <a:ahLst/>
            <a:cxnLst/>
            <a:rect l="l" t="t" r="r" b="b"/>
            <a:pathLst>
              <a:path w="2305050" h="323850">
                <a:moveTo>
                  <a:pt x="2305050" y="0"/>
                </a:moveTo>
                <a:lnTo>
                  <a:pt x="323850" y="0"/>
                </a:lnTo>
                <a:lnTo>
                  <a:pt x="314325" y="0"/>
                </a:lnTo>
                <a:lnTo>
                  <a:pt x="314325" y="9525"/>
                </a:lnTo>
                <a:lnTo>
                  <a:pt x="0" y="323850"/>
                </a:lnTo>
                <a:lnTo>
                  <a:pt x="314325" y="323850"/>
                </a:lnTo>
                <a:lnTo>
                  <a:pt x="323850" y="323850"/>
                </a:lnTo>
                <a:lnTo>
                  <a:pt x="2305050" y="323850"/>
                </a:lnTo>
                <a:lnTo>
                  <a:pt x="2305050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775" y="483171"/>
            <a:ext cx="803275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775" y="1329181"/>
            <a:ext cx="10706735" cy="447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40158" y="6305857"/>
            <a:ext cx="218821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abmentix.i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0950" y="3514725"/>
            <a:ext cx="1181100" cy="400050"/>
          </a:xfrm>
          <a:custGeom>
            <a:avLst/>
            <a:gdLst/>
            <a:ahLst/>
            <a:cxnLst/>
            <a:rect l="l" t="t" r="r" b="b"/>
            <a:pathLst>
              <a:path w="1181100" h="400050">
                <a:moveTo>
                  <a:pt x="383031" y="0"/>
                </a:moveTo>
                <a:lnTo>
                  <a:pt x="0" y="400050"/>
                </a:lnTo>
                <a:lnTo>
                  <a:pt x="1181100" y="400050"/>
                </a:lnTo>
                <a:lnTo>
                  <a:pt x="383031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544300" cy="6858000"/>
            </a:xfrm>
            <a:custGeom>
              <a:avLst/>
              <a:gdLst/>
              <a:ahLst/>
              <a:cxnLst/>
              <a:rect l="l" t="t" r="r" b="b"/>
              <a:pathLst>
                <a:path w="11544300" h="6858000">
                  <a:moveTo>
                    <a:pt x="11544275" y="0"/>
                  </a:moveTo>
                  <a:lnTo>
                    <a:pt x="4695825" y="0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695825" y="6858000"/>
                  </a:lnTo>
                  <a:lnTo>
                    <a:pt x="4695825" y="6838975"/>
                  </a:lnTo>
                  <a:lnTo>
                    <a:pt x="1154427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905250"/>
              <a:ext cx="8782050" cy="2695575"/>
            </a:xfrm>
            <a:custGeom>
              <a:avLst/>
              <a:gdLst/>
              <a:ahLst/>
              <a:cxnLst/>
              <a:rect l="l" t="t" r="r" b="b"/>
              <a:pathLst>
                <a:path w="8782050" h="2695575">
                  <a:moveTo>
                    <a:pt x="8782050" y="0"/>
                  </a:moveTo>
                  <a:lnTo>
                    <a:pt x="6086475" y="0"/>
                  </a:lnTo>
                  <a:lnTo>
                    <a:pt x="0" y="0"/>
                  </a:lnTo>
                  <a:lnTo>
                    <a:pt x="0" y="2695575"/>
                  </a:lnTo>
                  <a:lnTo>
                    <a:pt x="6086475" y="2695575"/>
                  </a:lnTo>
                  <a:lnTo>
                    <a:pt x="8782050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77425" y="6276975"/>
              <a:ext cx="409575" cy="133350"/>
            </a:xfrm>
            <a:custGeom>
              <a:avLst/>
              <a:gdLst/>
              <a:ahLst/>
              <a:cxnLst/>
              <a:rect l="l" t="t" r="r" b="b"/>
              <a:pathLst>
                <a:path w="409575" h="133350">
                  <a:moveTo>
                    <a:pt x="409575" y="0"/>
                  </a:moveTo>
                  <a:lnTo>
                    <a:pt x="0" y="0"/>
                  </a:lnTo>
                  <a:lnTo>
                    <a:pt x="276732" y="13335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D2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39350" y="5762625"/>
              <a:ext cx="2152650" cy="723900"/>
            </a:xfrm>
            <a:custGeom>
              <a:avLst/>
              <a:gdLst/>
              <a:ahLst/>
              <a:cxnLst/>
              <a:rect l="l" t="t" r="r" b="b"/>
              <a:pathLst>
                <a:path w="2152650" h="723900">
                  <a:moveTo>
                    <a:pt x="2152650" y="0"/>
                  </a:moveTo>
                  <a:lnTo>
                    <a:pt x="714375" y="0"/>
                  </a:lnTo>
                  <a:lnTo>
                    <a:pt x="704850" y="0"/>
                  </a:lnTo>
                  <a:lnTo>
                    <a:pt x="704850" y="9525"/>
                  </a:lnTo>
                  <a:lnTo>
                    <a:pt x="0" y="714375"/>
                  </a:lnTo>
                  <a:lnTo>
                    <a:pt x="704850" y="714375"/>
                  </a:lnTo>
                  <a:lnTo>
                    <a:pt x="704850" y="723900"/>
                  </a:lnTo>
                  <a:lnTo>
                    <a:pt x="2152650" y="723900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7425" y="5953125"/>
              <a:ext cx="2314575" cy="323850"/>
            </a:xfrm>
            <a:custGeom>
              <a:avLst/>
              <a:gdLst/>
              <a:ahLst/>
              <a:cxnLst/>
              <a:rect l="l" t="t" r="r" b="b"/>
              <a:pathLst>
                <a:path w="2314575" h="323850">
                  <a:moveTo>
                    <a:pt x="2314575" y="0"/>
                  </a:moveTo>
                  <a:lnTo>
                    <a:pt x="323850" y="0"/>
                  </a:lnTo>
                  <a:lnTo>
                    <a:pt x="314325" y="0"/>
                  </a:lnTo>
                  <a:lnTo>
                    <a:pt x="314325" y="9525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23850" y="323850"/>
                  </a:lnTo>
                  <a:lnTo>
                    <a:pt x="2314575" y="323850"/>
                  </a:lnTo>
                  <a:lnTo>
                    <a:pt x="2314575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91222" y="4481512"/>
            <a:ext cx="5685790" cy="687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Jagannath</a:t>
            </a:r>
            <a:r>
              <a:rPr sz="23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International</a:t>
            </a:r>
            <a:r>
              <a:rPr sz="23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23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School</a:t>
            </a: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Vasant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Kunj,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Delhi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110070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0764" y="5139372"/>
            <a:ext cx="5374005" cy="882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algn="ctr">
              <a:lnSpc>
                <a:spcPct val="100600"/>
              </a:lnSpc>
              <a:spcBef>
                <a:spcPts val="114"/>
              </a:spcBef>
            </a:pP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(Affiliated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Guru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Gobind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Singh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Indraprastha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University,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Delhi)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Recognized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u/s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2(f)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UGC</a:t>
            </a:r>
            <a:r>
              <a:rPr sz="14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Accredited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‘A+’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Grade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NAAC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NIRF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Band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201-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300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under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Category</a:t>
            </a:r>
            <a:endParaRPr sz="1400">
              <a:latin typeface="Times New Roman"/>
              <a:cs typeface="Times New Roman"/>
            </a:endParaRPr>
          </a:p>
          <a:p>
            <a:pPr marL="6985" algn="ctr">
              <a:lnSpc>
                <a:spcPts val="1655"/>
              </a:lnSpc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Participant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UNGC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York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ISO</a:t>
            </a:r>
            <a:r>
              <a:rPr sz="14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9001:2015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Certified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1375" y="400050"/>
            <a:ext cx="1009650" cy="71437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8975" y="775652"/>
            <a:ext cx="6457950" cy="1856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6000" b="0" dirty="0">
                <a:solidFill>
                  <a:srgbClr val="404040"/>
                </a:solidFill>
                <a:latin typeface="Arial MT"/>
                <a:cs typeface="Arial MT"/>
              </a:rPr>
              <a:t>Summer</a:t>
            </a:r>
            <a:r>
              <a:rPr sz="6000" b="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6000" b="0" spc="-10" dirty="0">
                <a:solidFill>
                  <a:srgbClr val="404040"/>
                </a:solidFill>
                <a:latin typeface="Arial MT"/>
                <a:cs typeface="Arial MT"/>
              </a:rPr>
              <a:t>Internship Presentation</a:t>
            </a:r>
            <a:endParaRPr sz="6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975" y="2997580"/>
            <a:ext cx="427609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b="1" dirty="0">
                <a:solidFill>
                  <a:srgbClr val="404040"/>
                </a:solidFill>
                <a:latin typeface="Arial"/>
                <a:cs typeface="Arial"/>
              </a:rPr>
              <a:t>(AUGUST-DECEMBER</a:t>
            </a:r>
            <a:r>
              <a:rPr sz="2450" b="1" spc="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04040"/>
                </a:solidFill>
                <a:latin typeface="Arial"/>
                <a:cs typeface="Arial"/>
              </a:rPr>
              <a:t>2025)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OBJECTIVES</a:t>
            </a:r>
            <a:r>
              <a:rPr spc="45" dirty="0"/>
              <a:t> </a:t>
            </a:r>
            <a:r>
              <a:rPr dirty="0"/>
              <a:t>&amp;</a:t>
            </a:r>
            <a:r>
              <a:rPr spc="80" dirty="0"/>
              <a:t> </a:t>
            </a:r>
            <a:r>
              <a:rPr spc="-10" dirty="0"/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DAD1545-E6E5-4387-34C9-7D069226B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1" y="-7419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variation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neighborhoods and host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neighborhoods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listing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vs. individual hosts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pricing and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property types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market.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574406C-3B05-65CB-791E-0E7170D06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1" y="1536173"/>
            <a:ext cx="1070732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price variation across neighborhoods and host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popular neighborhoods based on listing, total availability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total review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business vs. individual hosts in pricing and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the distribution of property types in the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Airbnb listings dataset (price, location, host type, property type).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segmentation by price, neighborhood, host, and property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interactive Power BI dashboard with key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D7677D-590F-D1A2-53F5-13E0CA2D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0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09600"/>
            <a:ext cx="8032750" cy="12323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Data Preparation &amp; Cleaning</a:t>
            </a:r>
            <a:br>
              <a:rPr lang="en-IN" dirty="0"/>
            </a:b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7BC445-B73F-6EDD-7F8C-56F8F26C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10820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Imported the Airbnb dataset for New Orleans and Chicago in Power BI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in price, and reviews by imputing or removing incomplete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 listings to avoid redundancy.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Treated outliers in price and reviews to ensure reliable insights.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457325"/>
            <a:ext cx="7848600" cy="3943350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4400">
              <a:latin typeface="Times New Roman"/>
              <a:cs typeface="Times New Roman"/>
            </a:endParaRPr>
          </a:p>
          <a:p>
            <a:pPr marL="3594735" marR="638810" indent="133350">
              <a:lnSpc>
                <a:spcPct val="101000"/>
              </a:lnSpc>
            </a:pPr>
            <a:r>
              <a:rPr sz="4400" b="1" i="1" spc="-10" dirty="0">
                <a:solidFill>
                  <a:srgbClr val="FFFFFF"/>
                </a:solidFill>
                <a:latin typeface="Arial"/>
                <a:cs typeface="Arial"/>
              </a:rPr>
              <a:t>LEARNING EXPERIENCE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LEARNINGS</a:t>
            </a:r>
            <a:r>
              <a:rPr spc="50" dirty="0"/>
              <a:t> </a:t>
            </a:r>
            <a:r>
              <a:rPr dirty="0"/>
              <a:t>&amp;</a:t>
            </a:r>
            <a:r>
              <a:rPr spc="90" dirty="0"/>
              <a:t> </a:t>
            </a:r>
            <a:r>
              <a:rPr dirty="0"/>
              <a:t>FUTURE</a:t>
            </a:r>
            <a:r>
              <a:rPr spc="70" dirty="0"/>
              <a:t> </a:t>
            </a:r>
            <a:r>
              <a:rPr spc="-20" dirty="0"/>
              <a:t>GOAL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40158" y="6305857"/>
            <a:ext cx="1778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56DF5-44C3-7A16-812E-AFC6F3D70840}"/>
              </a:ext>
            </a:extLst>
          </p:cNvPr>
          <p:cNvSpPr txBox="1"/>
          <p:nvPr/>
        </p:nvSpPr>
        <p:spPr>
          <a:xfrm>
            <a:off x="1143000" y="1371600"/>
            <a:ext cx="10591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Learnings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Gained experience in cleaning, analyzing, and visualizing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Learned to extract insights on pricing trends, property types, host patterns, popular neighborhoods, and guest reviews.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interactive dashboards to present key market metrics clearly.</a:t>
            </a:r>
          </a:p>
          <a:p>
            <a:endParaRPr lang="en-US" sz="2400" dirty="0"/>
          </a:p>
          <a:p>
            <a:r>
              <a:rPr lang="en-US" sz="2400" b="1" dirty="0"/>
              <a:t>Future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 predictive models for pricing, occupancy, and review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Automate data updates for real-time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Expand analysis to include seasonal trends, guest sentiment from reviews, and multiple regions for broader market understanding.</a:t>
            </a:r>
          </a:p>
          <a:p>
            <a:pPr algn="l"/>
            <a:endParaRPr lang="en-US" sz="2400" b="0" i="0" dirty="0">
              <a:effectLst/>
              <a:latin typeface="fkGroteskNeue"/>
            </a:endParaRPr>
          </a:p>
          <a:p>
            <a:pPr algn="l"/>
            <a:endParaRPr lang="en-US" sz="2400" b="0" i="0" dirty="0">
              <a:effectLst/>
              <a:latin typeface="fkGrotesk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6" y="-1523"/>
            <a:ext cx="12200255" cy="193675"/>
            <a:chOff x="-1586" y="-1523"/>
            <a:chExt cx="12200255" cy="193675"/>
          </a:xfrm>
        </p:grpSpPr>
        <p:sp>
          <p:nvSpPr>
            <p:cNvPr id="3" name="object 3"/>
            <p:cNvSpPr/>
            <p:nvPr/>
          </p:nvSpPr>
          <p:spPr>
            <a:xfrm>
              <a:off x="4695825" y="4826"/>
              <a:ext cx="7496175" cy="180975"/>
            </a:xfrm>
            <a:custGeom>
              <a:avLst/>
              <a:gdLst/>
              <a:ahLst/>
              <a:cxnLst/>
              <a:rect l="l" t="t" r="r" b="b"/>
              <a:pathLst>
                <a:path w="7496175" h="180975">
                  <a:moveTo>
                    <a:pt x="0" y="180975"/>
                  </a:moveTo>
                  <a:lnTo>
                    <a:pt x="7496175" y="180975"/>
                  </a:lnTo>
                  <a:lnTo>
                    <a:pt x="7496175" y="0"/>
                  </a:lnTo>
                  <a:lnTo>
                    <a:pt x="0" y="0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3" y="4826"/>
              <a:ext cx="12187555" cy="180975"/>
            </a:xfrm>
            <a:custGeom>
              <a:avLst/>
              <a:gdLst/>
              <a:ahLst/>
              <a:cxnLst/>
              <a:rect l="l" t="t" r="r" b="b"/>
              <a:pathLst>
                <a:path w="12187555" h="180975">
                  <a:moveTo>
                    <a:pt x="12187236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2187236" y="180975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1586" y="6532562"/>
            <a:ext cx="12200255" cy="332105"/>
            <a:chOff x="-1586" y="6532562"/>
            <a:chExt cx="12200255" cy="332105"/>
          </a:xfrm>
        </p:grpSpPr>
        <p:sp>
          <p:nvSpPr>
            <p:cNvPr id="6" name="object 6"/>
            <p:cNvSpPr/>
            <p:nvPr/>
          </p:nvSpPr>
          <p:spPr>
            <a:xfrm>
              <a:off x="4695825" y="6538912"/>
              <a:ext cx="7496175" cy="319405"/>
            </a:xfrm>
            <a:custGeom>
              <a:avLst/>
              <a:gdLst/>
              <a:ahLst/>
              <a:cxnLst/>
              <a:rect l="l" t="t" r="r" b="b"/>
              <a:pathLst>
                <a:path w="7496175" h="319404">
                  <a:moveTo>
                    <a:pt x="0" y="319087"/>
                  </a:moveTo>
                  <a:lnTo>
                    <a:pt x="7496175" y="319087"/>
                  </a:lnTo>
                  <a:lnTo>
                    <a:pt x="7496175" y="0"/>
                  </a:lnTo>
                  <a:lnTo>
                    <a:pt x="0" y="0"/>
                  </a:lnTo>
                  <a:lnTo>
                    <a:pt x="0" y="319087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3" y="6538912"/>
              <a:ext cx="12187555" cy="319405"/>
            </a:xfrm>
            <a:custGeom>
              <a:avLst/>
              <a:gdLst/>
              <a:ahLst/>
              <a:cxnLst/>
              <a:rect l="l" t="t" r="r" b="b"/>
              <a:pathLst>
                <a:path w="12187555" h="319404">
                  <a:moveTo>
                    <a:pt x="12187236" y="0"/>
                  </a:moveTo>
                  <a:lnTo>
                    <a:pt x="0" y="0"/>
                  </a:lnTo>
                  <a:lnTo>
                    <a:pt x="0" y="319087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7309" y="209550"/>
            <a:ext cx="988875" cy="68945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886950" y="6324600"/>
            <a:ext cx="419100" cy="142875"/>
          </a:xfrm>
          <a:custGeom>
            <a:avLst/>
            <a:gdLst/>
            <a:ahLst/>
            <a:cxnLst/>
            <a:rect l="l" t="t" r="r" b="b"/>
            <a:pathLst>
              <a:path w="419100" h="142875">
                <a:moveTo>
                  <a:pt x="419100" y="0"/>
                </a:moveTo>
                <a:lnTo>
                  <a:pt x="0" y="0"/>
                </a:lnTo>
                <a:lnTo>
                  <a:pt x="283209" y="142875"/>
                </a:lnTo>
                <a:lnTo>
                  <a:pt x="419100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886950" y="5819775"/>
            <a:ext cx="2305050" cy="714375"/>
            <a:chOff x="9886950" y="5819775"/>
            <a:chExt cx="2305050" cy="714375"/>
          </a:xfrm>
        </p:grpSpPr>
        <p:sp>
          <p:nvSpPr>
            <p:cNvPr id="11" name="object 11"/>
            <p:cNvSpPr/>
            <p:nvPr/>
          </p:nvSpPr>
          <p:spPr>
            <a:xfrm>
              <a:off x="10058400" y="5819774"/>
              <a:ext cx="2133600" cy="714375"/>
            </a:xfrm>
            <a:custGeom>
              <a:avLst/>
              <a:gdLst/>
              <a:ahLst/>
              <a:cxnLst/>
              <a:rect l="l" t="t" r="r" b="b"/>
              <a:pathLst>
                <a:path w="2133600" h="714375">
                  <a:moveTo>
                    <a:pt x="2133600" y="0"/>
                  </a:moveTo>
                  <a:lnTo>
                    <a:pt x="704850" y="0"/>
                  </a:lnTo>
                  <a:lnTo>
                    <a:pt x="0" y="714375"/>
                  </a:lnTo>
                  <a:lnTo>
                    <a:pt x="704850" y="714375"/>
                  </a:lnTo>
                  <a:lnTo>
                    <a:pt x="2133600" y="714375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86950" y="6000749"/>
              <a:ext cx="2305050" cy="323850"/>
            </a:xfrm>
            <a:custGeom>
              <a:avLst/>
              <a:gdLst/>
              <a:ahLst/>
              <a:cxnLst/>
              <a:rect l="l" t="t" r="r" b="b"/>
              <a:pathLst>
                <a:path w="2305050" h="323850">
                  <a:moveTo>
                    <a:pt x="2305050" y="0"/>
                  </a:moveTo>
                  <a:lnTo>
                    <a:pt x="323850" y="0"/>
                  </a:lnTo>
                  <a:lnTo>
                    <a:pt x="314325" y="0"/>
                  </a:lnTo>
                  <a:lnTo>
                    <a:pt x="314325" y="9525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23850" y="323850"/>
                  </a:lnTo>
                  <a:lnTo>
                    <a:pt x="2305050" y="323850"/>
                  </a:lnTo>
                  <a:lnTo>
                    <a:pt x="230505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0058400" y="876300"/>
            <a:ext cx="1733550" cy="581025"/>
          </a:xfrm>
          <a:custGeom>
            <a:avLst/>
            <a:gdLst/>
            <a:ahLst/>
            <a:cxnLst/>
            <a:rect l="l" t="t" r="r" b="b"/>
            <a:pathLst>
              <a:path w="1733550" h="581025">
                <a:moveTo>
                  <a:pt x="562101" y="0"/>
                </a:moveTo>
                <a:lnTo>
                  <a:pt x="0" y="581025"/>
                </a:lnTo>
                <a:lnTo>
                  <a:pt x="1733550" y="581025"/>
                </a:lnTo>
                <a:lnTo>
                  <a:pt x="562101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1801475" cy="6858000"/>
            <a:chOff x="0" y="0"/>
            <a:chExt cx="11801475" cy="685800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1544300" cy="6858000"/>
            </a:xfrm>
            <a:custGeom>
              <a:avLst/>
              <a:gdLst/>
              <a:ahLst/>
              <a:cxnLst/>
              <a:rect l="l" t="t" r="r" b="b"/>
              <a:pathLst>
                <a:path w="11544300" h="6858000">
                  <a:moveTo>
                    <a:pt x="11544275" y="0"/>
                  </a:moveTo>
                  <a:lnTo>
                    <a:pt x="4695825" y="0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695825" y="6858000"/>
                  </a:lnTo>
                  <a:lnTo>
                    <a:pt x="4695825" y="6838975"/>
                  </a:lnTo>
                  <a:lnTo>
                    <a:pt x="1154427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48600" y="1457325"/>
              <a:ext cx="3952875" cy="3943350"/>
            </a:xfrm>
            <a:custGeom>
              <a:avLst/>
              <a:gdLst/>
              <a:ahLst/>
              <a:cxnLst/>
              <a:rect l="l" t="t" r="r" b="b"/>
              <a:pathLst>
                <a:path w="3952875" h="3943350">
                  <a:moveTo>
                    <a:pt x="3952875" y="0"/>
                  </a:moveTo>
                  <a:lnTo>
                    <a:pt x="0" y="0"/>
                  </a:lnTo>
                  <a:lnTo>
                    <a:pt x="0" y="3943350"/>
                  </a:lnTo>
                  <a:lnTo>
                    <a:pt x="3952875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175" y="161925"/>
              <a:ext cx="1352550" cy="71437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0" y="1457325"/>
            <a:ext cx="7848600" cy="3943350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400">
              <a:latin typeface="Times New Roman"/>
              <a:cs typeface="Times New Roman"/>
            </a:endParaRPr>
          </a:p>
          <a:p>
            <a:pPr marL="3638550">
              <a:lnSpc>
                <a:spcPct val="100000"/>
              </a:lnSpc>
            </a:pPr>
            <a:r>
              <a:rPr sz="4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Thank</a:t>
            </a:r>
            <a:r>
              <a:rPr sz="4400" b="1" i="1" spc="-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i="1" spc="-13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4400" b="1" i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!!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8400" y="876300"/>
            <a:ext cx="1733550" cy="581025"/>
          </a:xfrm>
          <a:custGeom>
            <a:avLst/>
            <a:gdLst/>
            <a:ahLst/>
            <a:cxnLst/>
            <a:rect l="l" t="t" r="r" b="b"/>
            <a:pathLst>
              <a:path w="1733550" h="581025">
                <a:moveTo>
                  <a:pt x="562101" y="0"/>
                </a:moveTo>
                <a:lnTo>
                  <a:pt x="0" y="581025"/>
                </a:lnTo>
                <a:lnTo>
                  <a:pt x="1733550" y="581025"/>
                </a:lnTo>
                <a:lnTo>
                  <a:pt x="562101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544300" cy="6858000"/>
            </a:xfrm>
            <a:custGeom>
              <a:avLst/>
              <a:gdLst/>
              <a:ahLst/>
              <a:cxnLst/>
              <a:rect l="l" t="t" r="r" b="b"/>
              <a:pathLst>
                <a:path w="11544300" h="6858000">
                  <a:moveTo>
                    <a:pt x="11544275" y="0"/>
                  </a:moveTo>
                  <a:lnTo>
                    <a:pt x="4695825" y="0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695825" y="6858000"/>
                  </a:lnTo>
                  <a:lnTo>
                    <a:pt x="4695825" y="6838975"/>
                  </a:lnTo>
                  <a:lnTo>
                    <a:pt x="1154427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57324"/>
              <a:ext cx="11801475" cy="3943350"/>
            </a:xfrm>
            <a:custGeom>
              <a:avLst/>
              <a:gdLst/>
              <a:ahLst/>
              <a:cxnLst/>
              <a:rect l="l" t="t" r="r" b="b"/>
              <a:pathLst>
                <a:path w="11801475" h="3943350">
                  <a:moveTo>
                    <a:pt x="11801475" y="0"/>
                  </a:moveTo>
                  <a:lnTo>
                    <a:pt x="7848600" y="0"/>
                  </a:lnTo>
                  <a:lnTo>
                    <a:pt x="0" y="0"/>
                  </a:lnTo>
                  <a:lnTo>
                    <a:pt x="0" y="3943350"/>
                  </a:lnTo>
                  <a:lnTo>
                    <a:pt x="7848600" y="3943350"/>
                  </a:lnTo>
                  <a:lnTo>
                    <a:pt x="11801475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5" y="161925"/>
              <a:ext cx="1343025" cy="7143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7425" y="6276975"/>
              <a:ext cx="409575" cy="133350"/>
            </a:xfrm>
            <a:custGeom>
              <a:avLst/>
              <a:gdLst/>
              <a:ahLst/>
              <a:cxnLst/>
              <a:rect l="l" t="t" r="r" b="b"/>
              <a:pathLst>
                <a:path w="409575" h="133350">
                  <a:moveTo>
                    <a:pt x="409575" y="0"/>
                  </a:moveTo>
                  <a:lnTo>
                    <a:pt x="0" y="0"/>
                  </a:lnTo>
                  <a:lnTo>
                    <a:pt x="276732" y="13335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D2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39350" y="5762625"/>
              <a:ext cx="2152650" cy="723900"/>
            </a:xfrm>
            <a:custGeom>
              <a:avLst/>
              <a:gdLst/>
              <a:ahLst/>
              <a:cxnLst/>
              <a:rect l="l" t="t" r="r" b="b"/>
              <a:pathLst>
                <a:path w="2152650" h="723900">
                  <a:moveTo>
                    <a:pt x="2152650" y="0"/>
                  </a:moveTo>
                  <a:lnTo>
                    <a:pt x="714375" y="0"/>
                  </a:lnTo>
                  <a:lnTo>
                    <a:pt x="704850" y="0"/>
                  </a:lnTo>
                  <a:lnTo>
                    <a:pt x="704850" y="9525"/>
                  </a:lnTo>
                  <a:lnTo>
                    <a:pt x="0" y="714375"/>
                  </a:lnTo>
                  <a:lnTo>
                    <a:pt x="704850" y="714375"/>
                  </a:lnTo>
                  <a:lnTo>
                    <a:pt x="704850" y="723900"/>
                  </a:lnTo>
                  <a:lnTo>
                    <a:pt x="2152650" y="723900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77425" y="5953125"/>
              <a:ext cx="2314575" cy="323850"/>
            </a:xfrm>
            <a:custGeom>
              <a:avLst/>
              <a:gdLst/>
              <a:ahLst/>
              <a:cxnLst/>
              <a:rect l="l" t="t" r="r" b="b"/>
              <a:pathLst>
                <a:path w="2314575" h="323850">
                  <a:moveTo>
                    <a:pt x="2314575" y="0"/>
                  </a:moveTo>
                  <a:lnTo>
                    <a:pt x="323850" y="0"/>
                  </a:lnTo>
                  <a:lnTo>
                    <a:pt x="314325" y="0"/>
                  </a:lnTo>
                  <a:lnTo>
                    <a:pt x="314325" y="9525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23850" y="323850"/>
                  </a:lnTo>
                  <a:lnTo>
                    <a:pt x="2314575" y="323850"/>
                  </a:lnTo>
                  <a:lnTo>
                    <a:pt x="2314575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4957" y="1727961"/>
            <a:ext cx="2270760" cy="90296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2155825" algn="l"/>
              </a:tabLst>
            </a:pPr>
            <a:r>
              <a:rPr sz="2400" spc="-10" dirty="0">
                <a:solidFill>
                  <a:srgbClr val="FFFFFF"/>
                </a:solidFill>
              </a:rPr>
              <a:t>Programme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3600" spc="-75" baseline="1157" dirty="0">
                <a:solidFill>
                  <a:srgbClr val="FFFFFF"/>
                </a:solidFill>
              </a:rPr>
              <a:t>:</a:t>
            </a:r>
            <a:endParaRPr sz="3600" baseline="1157"/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155825" algn="l"/>
              </a:tabLst>
            </a:pPr>
            <a:r>
              <a:rPr sz="2400" spc="-10" dirty="0">
                <a:solidFill>
                  <a:srgbClr val="FFFFFF"/>
                </a:solidFill>
              </a:rPr>
              <a:t>Department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3600" spc="-75" baseline="-2314" dirty="0">
                <a:solidFill>
                  <a:srgbClr val="FFFFFF"/>
                </a:solidFill>
              </a:rPr>
              <a:t>:</a:t>
            </a:r>
            <a:endParaRPr sz="3600" baseline="-2314"/>
          </a:p>
        </p:txBody>
      </p:sp>
      <p:sp>
        <p:nvSpPr>
          <p:cNvPr id="11" name="object 11"/>
          <p:cNvSpPr txBox="1"/>
          <p:nvPr/>
        </p:nvSpPr>
        <p:spPr>
          <a:xfrm>
            <a:off x="282257" y="2614663"/>
            <a:ext cx="2296160" cy="13519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5"/>
              </a:spcBef>
              <a:tabLst>
                <a:tab pos="2168525" algn="l"/>
              </a:tabLst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Semester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="1" spc="-75" baseline="-4629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baseline="-4629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75"/>
              </a:spcBef>
              <a:tabLst>
                <a:tab pos="2168525" algn="l"/>
              </a:tabLst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Batch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="1" spc="-75" baseline="-8101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baseline="-8101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50"/>
              </a:spcBef>
              <a:tabLst>
                <a:tab pos="2168525" algn="l"/>
              </a:tabLst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Topic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="1" spc="-75" baseline="-9259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baseline="-925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557" y="4452302"/>
            <a:ext cx="2321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Enrollment</a:t>
            </a:r>
            <a:r>
              <a:rPr sz="2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No.</a:t>
            </a:r>
            <a:r>
              <a:rPr sz="2400" b="1" spc="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75" baseline="-15046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baseline="-1504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7175" y="1837055"/>
            <a:ext cx="6743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BCA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7175" y="2294889"/>
            <a:ext cx="31667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24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7175" y="2752724"/>
            <a:ext cx="2463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175" y="3210560"/>
            <a:ext cx="19919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BCA-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(2023-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26)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7175" y="3668395"/>
            <a:ext cx="634492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Summer</a:t>
            </a:r>
            <a:r>
              <a:rPr sz="23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r>
              <a:rPr sz="23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Presentation</a:t>
            </a:r>
            <a:r>
              <a:rPr sz="23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3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175" y="4565015"/>
            <a:ext cx="166687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lang="en-US" sz="2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r>
              <a:rPr sz="2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14202023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dirty="0"/>
              <a:t>INTERNSHIP</a:t>
            </a:r>
            <a:r>
              <a:rPr spc="-145" dirty="0"/>
              <a:t> </a:t>
            </a:r>
            <a:r>
              <a:rPr spc="-10" dirty="0"/>
              <a:t>CERTIFICATE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4F14-AEA2-279A-60E6-B2EFB791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1290944"/>
            <a:ext cx="746760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03717"/>
            <a:ext cx="65938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19270" algn="l"/>
              </a:tabLst>
            </a:pPr>
            <a:r>
              <a:rPr spc="-10" dirty="0"/>
              <a:t>ORGANIZATION</a:t>
            </a:r>
            <a:r>
              <a:rPr dirty="0"/>
              <a:t>	</a:t>
            </a:r>
            <a:r>
              <a:rPr spc="-10" dirty="0"/>
              <a:t>PROFILE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6800" y="2270770"/>
            <a:ext cx="5440680" cy="4140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Company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Name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lang="en-US" b="1" spc="-35" dirty="0" err="1">
                <a:latin typeface="Times New Roman"/>
                <a:cs typeface="Times New Roman"/>
              </a:rPr>
              <a:t>Labmentix</a:t>
            </a:r>
            <a:r>
              <a:rPr lang="en-US" b="1" spc="-35" dirty="0">
                <a:latin typeface="Times New Roman"/>
                <a:cs typeface="Times New Roman"/>
              </a:rPr>
              <a:t> </a:t>
            </a:r>
            <a:r>
              <a:rPr lang="en-US" b="1" spc="-35" dirty="0" err="1">
                <a:latin typeface="Times New Roman"/>
                <a:cs typeface="Times New Roman"/>
              </a:rPr>
              <a:t>pvt.</a:t>
            </a:r>
            <a:r>
              <a:rPr lang="en-US" b="1" spc="-35" dirty="0">
                <a:latin typeface="Times New Roman"/>
                <a:cs typeface="Times New Roman"/>
              </a:rPr>
              <a:t> ltd.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Times New Roman"/>
                <a:cs typeface="Times New Roman"/>
              </a:rPr>
              <a:t>Founded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202</a:t>
            </a:r>
            <a:r>
              <a:rPr lang="en-US" sz="1800" spc="-20" dirty="0">
                <a:latin typeface="Times New Roman"/>
                <a:cs typeface="Times New Roman"/>
              </a:rPr>
              <a:t>1</a:t>
            </a:r>
            <a:endParaRPr sz="1800" dirty="0">
              <a:latin typeface="Times New Roman"/>
              <a:cs typeface="Times New Roman"/>
            </a:endParaRPr>
          </a:p>
          <a:p>
            <a:pPr marL="12700" marR="483234">
              <a:lnSpc>
                <a:spcPct val="99100"/>
              </a:lnSpc>
              <a:spcBef>
                <a:spcPts val="35"/>
              </a:spcBef>
            </a:pPr>
            <a:r>
              <a:rPr sz="1800" b="1" dirty="0">
                <a:latin typeface="Times New Roman"/>
                <a:cs typeface="Times New Roman"/>
              </a:rPr>
              <a:t>Industry: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Mentorship,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Career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Development,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Training </a:t>
            </a:r>
            <a:r>
              <a:rPr sz="1800" b="1" dirty="0">
                <a:latin typeface="Times New Roman"/>
                <a:cs typeface="Times New Roman"/>
              </a:rPr>
              <a:t>Head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Office: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lang="en-US" dirty="0"/>
              <a:t>2nd Floor, </a:t>
            </a:r>
            <a:r>
              <a:rPr lang="en-US" dirty="0" err="1"/>
              <a:t>Umiya</a:t>
            </a:r>
            <a:r>
              <a:rPr lang="en-US" dirty="0"/>
              <a:t> Emporium, opposite to Nexus Mall, </a:t>
            </a:r>
            <a:r>
              <a:rPr lang="en-US" dirty="0" err="1"/>
              <a:t>Tavarekere</a:t>
            </a:r>
            <a:r>
              <a:rPr lang="en-US" dirty="0"/>
              <a:t>, Kaveri Layout, Koramangala, Bengaluru, Karnataka 560030</a:t>
            </a:r>
          </a:p>
          <a:p>
            <a:pPr marL="12700" marR="483234">
              <a:lnSpc>
                <a:spcPct val="99100"/>
              </a:lnSpc>
              <a:spcBef>
                <a:spcPts val="35"/>
              </a:spcBef>
            </a:pPr>
            <a:r>
              <a:rPr sz="1800" b="1" spc="-10" dirty="0">
                <a:latin typeface="Times New Roman"/>
                <a:cs typeface="Times New Roman"/>
              </a:rPr>
              <a:t>Website: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lang="en-US"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https://www.labmentix.in/</a:t>
            </a:r>
            <a:endParaRPr lang="en-US" sz="1800" u="heavy" spc="-10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Times New Roman"/>
              <a:cs typeface="Times New Roman"/>
            </a:endParaRPr>
          </a:p>
          <a:p>
            <a:pPr marL="12700" marR="483234">
              <a:lnSpc>
                <a:spcPct val="99100"/>
              </a:lnSpc>
              <a:spcBef>
                <a:spcPts val="3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sz="1800" b="1" dirty="0">
                <a:latin typeface="Times New Roman"/>
                <a:cs typeface="Times New Roman"/>
              </a:rPr>
              <a:t>About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Company:</a:t>
            </a:r>
            <a:endParaRPr sz="1800" dirty="0">
              <a:latin typeface="Times New Roman"/>
              <a:cs typeface="Times New Roman"/>
            </a:endParaRPr>
          </a:p>
          <a:p>
            <a:r>
              <a:rPr lang="en-US" dirty="0" err="1"/>
              <a:t>Labmentix</a:t>
            </a:r>
            <a:r>
              <a:rPr lang="en-US" dirty="0"/>
              <a:t> Pvt. Ltd. is a mentoring and career development company that helps individuals enhance their skills, grow academically, and advance professionally through expert mentorship, training, and guidance.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xfrm>
            <a:off x="6946645" y="1743773"/>
            <a:ext cx="4585970" cy="387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Services</a:t>
            </a:r>
            <a:r>
              <a:rPr spc="-35" dirty="0"/>
              <a:t> </a:t>
            </a:r>
            <a:r>
              <a:rPr spc="-10" dirty="0"/>
              <a:t>Offered: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b="0" dirty="0">
                <a:latin typeface="Times New Roman"/>
                <a:cs typeface="Times New Roman"/>
              </a:rPr>
              <a:t>Career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academic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mentoring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b="0" dirty="0">
                <a:latin typeface="Times New Roman"/>
                <a:cs typeface="Times New Roman"/>
              </a:rPr>
              <a:t>Professional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leadership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coaching</a:t>
            </a: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</a:tabLst>
            </a:pPr>
            <a:r>
              <a:rPr b="0" dirty="0">
                <a:latin typeface="Times New Roman"/>
                <a:cs typeface="Times New Roman"/>
              </a:rPr>
              <a:t>Online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training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programs</a:t>
            </a:r>
          </a:p>
          <a:p>
            <a:pPr marL="298450" indent="-285750">
              <a:lnSpc>
                <a:spcPts val="2130"/>
              </a:lnSpc>
              <a:buFont typeface="Arial MT"/>
              <a:buChar char="•"/>
              <a:tabLst>
                <a:tab pos="298450" algn="l"/>
              </a:tabLst>
            </a:pPr>
            <a:r>
              <a:rPr b="0" dirty="0">
                <a:latin typeface="Times New Roman"/>
                <a:cs typeface="Times New Roman"/>
              </a:rPr>
              <a:t>Corporate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training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solutions</a:t>
            </a: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b="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Mission:</a:t>
            </a:r>
          </a:p>
          <a:p>
            <a:r>
              <a:rPr lang="en-US" b="0" dirty="0"/>
              <a:t>To empower individuals to realize their full potential by providing impactful mentorship and guidance.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Vision:</a:t>
            </a:r>
          </a:p>
          <a:p>
            <a:pPr marL="12700" marR="1184910">
              <a:lnSpc>
                <a:spcPct val="100800"/>
              </a:lnSpc>
            </a:pPr>
            <a:r>
              <a:rPr b="0" spc="-20" dirty="0">
                <a:latin typeface="Times New Roman"/>
                <a:cs typeface="Times New Roman"/>
              </a:rPr>
              <a:t>To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be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trusted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platform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for</a:t>
            </a:r>
            <a:r>
              <a:rPr b="0" spc="-10" dirty="0">
                <a:latin typeface="Times New Roman"/>
                <a:cs typeface="Times New Roman"/>
              </a:rPr>
              <a:t> learning, </a:t>
            </a:r>
            <a:r>
              <a:rPr b="0" dirty="0">
                <a:latin typeface="Times New Roman"/>
                <a:cs typeface="Times New Roman"/>
              </a:rPr>
              <a:t>development,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personal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growth.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645BC-226A-3037-A6EC-D43178E998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44" t="48467" r="34344" b="31779"/>
          <a:stretch>
            <a:fillRect/>
          </a:stretch>
        </p:blipFill>
        <p:spPr>
          <a:xfrm>
            <a:off x="695152" y="1298321"/>
            <a:ext cx="23622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NATURE</a:t>
            </a:r>
            <a:r>
              <a:rPr spc="-110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spc="-10" dirty="0"/>
              <a:t>INTERNSHIP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261491" y="1261173"/>
            <a:ext cx="9140825" cy="15519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b="1" dirty="0">
                <a:latin typeface="Times New Roman"/>
                <a:cs typeface="Times New Roman"/>
              </a:rPr>
              <a:t>Job</a:t>
            </a:r>
            <a:r>
              <a:rPr sz="2750" b="1" spc="12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Profile</a:t>
            </a:r>
            <a:r>
              <a:rPr sz="2750" dirty="0">
                <a:latin typeface="Times New Roman"/>
                <a:cs typeface="Times New Roman"/>
              </a:rPr>
              <a:t>: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lang="en-US" sz="2750" spc="70" dirty="0">
                <a:latin typeface="Times New Roman"/>
                <a:cs typeface="Times New Roman"/>
              </a:rPr>
              <a:t>Data Analyst </a:t>
            </a:r>
            <a:r>
              <a:rPr sz="2750" spc="-10" dirty="0">
                <a:latin typeface="Times New Roman"/>
                <a:cs typeface="Times New Roman"/>
              </a:rPr>
              <a:t>Intern</a:t>
            </a:r>
            <a:endParaRPr sz="275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b="1" dirty="0">
                <a:latin typeface="Times New Roman"/>
                <a:cs typeface="Times New Roman"/>
              </a:rPr>
              <a:t>Time</a:t>
            </a:r>
            <a:r>
              <a:rPr sz="2750" b="1" spc="1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Period</a:t>
            </a:r>
            <a:r>
              <a:rPr sz="2750" dirty="0">
                <a:latin typeface="Times New Roman"/>
                <a:cs typeface="Times New Roman"/>
              </a:rPr>
              <a:t>: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2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Months</a:t>
            </a:r>
            <a:endParaRPr sz="275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b="1" dirty="0">
                <a:latin typeface="Times New Roman"/>
                <a:cs typeface="Times New Roman"/>
              </a:rPr>
              <a:t>Mode</a:t>
            </a:r>
            <a:r>
              <a:rPr sz="2750" b="1" spc="4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of</a:t>
            </a:r>
            <a:r>
              <a:rPr sz="2750" b="1" spc="-2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Work</a:t>
            </a:r>
            <a:r>
              <a:rPr sz="2750" dirty="0">
                <a:latin typeface="Times New Roman"/>
                <a:cs typeface="Times New Roman"/>
              </a:rPr>
              <a:t>: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lang="en-US" sz="2750" spc="-10" dirty="0">
                <a:latin typeface="Times New Roman"/>
                <a:cs typeface="Times New Roman"/>
              </a:rPr>
              <a:t>Online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482" y="725499"/>
            <a:ext cx="80327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940158" y="6305857"/>
            <a:ext cx="218821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330" y="1828800"/>
            <a:ext cx="9215470" cy="55656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internship,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focusing on data visualization, generating reports.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482" y="2914436"/>
            <a:ext cx="5445125" cy="102912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Interactive Dashboard.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024890" indent="-229235">
              <a:lnSpc>
                <a:spcPts val="195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large data</a:t>
            </a:r>
            <a:r>
              <a:rPr lang="en-US"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visualization and storytelling.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1EE33-A394-2937-9AB8-0BC4A744606F}"/>
              </a:ext>
            </a:extLst>
          </p:cNvPr>
          <p:cNvSpPr txBox="1"/>
          <p:nvPr/>
        </p:nvSpPr>
        <p:spPr>
          <a:xfrm>
            <a:off x="5486400" y="3733800"/>
            <a:ext cx="5334000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en-US" sz="2000" b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439420" indent="-229235">
              <a:lnSpc>
                <a:spcPts val="195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an analysis and dashboard to understand Airbnb.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41300" marR="439420" indent="-229235">
              <a:lnSpc>
                <a:spcPts val="195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segmentation, balanced coverage, and in-depth trend analysis.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8B-82FA-A513-CECB-F1249823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483171"/>
            <a:ext cx="8032750" cy="607859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ASSIGNMENTS UNDERTAKEN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4537-BA65-08C1-0716-DF6C9292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219200"/>
            <a:ext cx="12192000" cy="49196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Week 1: </a:t>
            </a:r>
            <a:r>
              <a:rPr lang="en-US" b="0" dirty="0"/>
              <a:t>Define objectives and explore the Airbnb dataset across neighborhoods.</a:t>
            </a:r>
            <a:br>
              <a:rPr lang="en-US" b="0" dirty="0"/>
            </a:br>
            <a:r>
              <a:rPr lang="en-US" dirty="0"/>
              <a:t>Week 2: </a:t>
            </a:r>
            <a:r>
              <a:rPr lang="en-US" b="0" dirty="0"/>
              <a:t>Clean and preprocess the data, handling missing values, duplicates, and outliers.</a:t>
            </a:r>
            <a:br>
              <a:rPr lang="en-US" dirty="0"/>
            </a:br>
            <a:r>
              <a:rPr lang="en-US" dirty="0"/>
              <a:t>Week 3: </a:t>
            </a:r>
            <a:r>
              <a:rPr lang="en-US" b="0" dirty="0"/>
              <a:t>Segment listings by price ranges, property types, and host categories.</a:t>
            </a:r>
            <a:br>
              <a:rPr lang="en-US" dirty="0"/>
            </a:br>
            <a:r>
              <a:rPr lang="en-US" dirty="0"/>
              <a:t>Week 4: </a:t>
            </a:r>
            <a:r>
              <a:rPr lang="en-US" b="0" dirty="0"/>
              <a:t>Create basic visualizations such as popular neighborhood, property, and reviews.</a:t>
            </a:r>
            <a:br>
              <a:rPr lang="en-US" dirty="0"/>
            </a:br>
            <a:r>
              <a:rPr lang="en-US" dirty="0"/>
              <a:t>Week 5: </a:t>
            </a:r>
            <a:r>
              <a:rPr lang="en-US" b="0" dirty="0"/>
              <a:t>Develop interactive Power BI dashboards with filters, cards</a:t>
            </a:r>
            <a:r>
              <a:rPr lang="en-US" b="0"/>
              <a:t>, slicer </a:t>
            </a:r>
            <a:r>
              <a:rPr lang="en-US" b="0" dirty="0"/>
              <a:t>.</a:t>
            </a:r>
            <a:br>
              <a:rPr lang="en-US" dirty="0"/>
            </a:br>
            <a:r>
              <a:rPr lang="en-US" dirty="0"/>
              <a:t>Week 6: </a:t>
            </a:r>
            <a:r>
              <a:rPr lang="en-US" b="0" dirty="0"/>
              <a:t>Analyze pricing patterns, host behavior, and neighborhood trends.</a:t>
            </a:r>
            <a:br>
              <a:rPr lang="en-US" b="0" dirty="0"/>
            </a:br>
            <a:r>
              <a:rPr lang="en-US" dirty="0"/>
              <a:t>Week 7: </a:t>
            </a:r>
            <a:r>
              <a:rPr lang="en-US" b="0" dirty="0"/>
              <a:t>Extract actionable insights on market segmentation, property demand, and pricing dynamics.</a:t>
            </a:r>
            <a:br>
              <a:rPr lang="en-US" dirty="0"/>
            </a:br>
            <a:r>
              <a:rPr lang="en-US" dirty="0"/>
              <a:t>Week 8: </a:t>
            </a:r>
            <a:r>
              <a:rPr lang="en-US" b="0" dirty="0"/>
              <a:t>Present findings and document the complete project workflow and outcomes.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185084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457325"/>
            <a:ext cx="7848600" cy="3943350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4400">
              <a:latin typeface="Times New Roman"/>
              <a:cs typeface="Times New Roman"/>
            </a:endParaRPr>
          </a:p>
          <a:p>
            <a:pPr marL="2592705">
              <a:lnSpc>
                <a:spcPct val="100000"/>
              </a:lnSpc>
            </a:pPr>
            <a:r>
              <a:rPr sz="4400" b="1" i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4400" b="1" i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i="1" spc="-10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75" y="483171"/>
            <a:ext cx="8032750" cy="12323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85" dirty="0"/>
              <a:t> </a:t>
            </a:r>
            <a:r>
              <a:rPr spc="-10" dirty="0"/>
              <a:t>TITLE</a:t>
            </a:r>
            <a:r>
              <a:rPr lang="en-US" spc="-10" dirty="0"/>
              <a:t>:</a:t>
            </a:r>
            <a:br>
              <a:rPr lang="en-US" spc="-10" dirty="0"/>
            </a:br>
            <a:r>
              <a:rPr lang="en-US" dirty="0"/>
              <a:t>Airbnb Dashboard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2590800"/>
            <a:ext cx="10706735" cy="2091405"/>
          </a:xfrm>
          <a:prstGeom prst="rect">
            <a:avLst/>
          </a:prstGeom>
        </p:spPr>
        <p:txBody>
          <a:bodyPr vert="horz" wrap="square" lIns="0" tIns="143319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405"/>
              </a:spcBef>
            </a:pPr>
            <a:r>
              <a:rPr lang="en-US" dirty="0"/>
              <a:t>The aim of the project is to create a comprehensive and interactive dashboard analyzing Airbnb listings, providing insights into pricing trends, property distribution, and market segmentation by location, property type, and host category to support informed decision-making for hosts, guests, and market stakeholders.</a:t>
            </a:r>
            <a:endParaRPr lang="en-IN"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793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MT</vt:lpstr>
      <vt:lpstr>Calibri</vt:lpstr>
      <vt:lpstr>fkGroteskNeue</vt:lpstr>
      <vt:lpstr>Times New Roman</vt:lpstr>
      <vt:lpstr>Office Theme</vt:lpstr>
      <vt:lpstr>Summer Internship Presentation</vt:lpstr>
      <vt:lpstr>Programme : Department :</vt:lpstr>
      <vt:lpstr>INTERNSHIP CERTIFICATE</vt:lpstr>
      <vt:lpstr>ORGANIZATION PROFILE</vt:lpstr>
      <vt:lpstr>NATURE OF INTERNSHIP</vt:lpstr>
      <vt:lpstr>INTERNSHIP ACTIVITIES</vt:lpstr>
      <vt:lpstr>ASSIGNMENTS UNDERTAKEN</vt:lpstr>
      <vt:lpstr>PowerPoint Presentation</vt:lpstr>
      <vt:lpstr>PROJECT TITLE: Airbnb Dashboard</vt:lpstr>
      <vt:lpstr>OBJECTIVES &amp; SCOPE</vt:lpstr>
      <vt:lpstr>PowerPoint Presentation</vt:lpstr>
      <vt:lpstr>Data Preparation &amp; Cleaning </vt:lpstr>
      <vt:lpstr>PowerPoint Presentation</vt:lpstr>
      <vt:lpstr>LEARNINGS &amp; FUTURE GOAL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PRACHI</dc:creator>
  <cp:lastModifiedBy>Geetika Lakhera</cp:lastModifiedBy>
  <cp:revision>19</cp:revision>
  <dcterms:created xsi:type="dcterms:W3CDTF">2025-09-05T15:40:33Z</dcterms:created>
  <dcterms:modified xsi:type="dcterms:W3CDTF">2025-09-25T02:00:50Z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2025-08-21T00:00:00Z</vt:filetime>
  </property>
  <property fmtid="{D5CDD505-2E9C-101B-9397-08002B2CF9AE}" pid="3" name="LastSaved">
    <vt:filetime>2025-09-05T00:00:00Z</vt:filetime>
  </property>
</Properties>
</file>