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4" r:id="rId9"/>
    <p:sldId id="265" r:id="rId10"/>
    <p:sldId id="267" r:id="rId11"/>
    <p:sldId id="268" r:id="rId12"/>
    <p:sldId id="270"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62991CFD-1087-43D8-89EF-A75E192D088E}" type="datetimeFigureOut">
              <a:rPr lang="en-US" smtClean="0"/>
              <a:t>2/27/2024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AF68D0E7-9BEC-4EC0-879D-391B84D40085}" type="slidenum">
              <a:rPr lang="en-US" smtClean="0"/>
              <a:t>‹#›</a:t>
            </a:fld>
            <a:endParaRPr lang="en-US"/>
          </a:p>
        </p:txBody>
      </p:sp>
    </p:spTree>
    <p:extLst>
      <p:ext uri="{BB962C8B-B14F-4D97-AF65-F5344CB8AC3E}">
        <p14:creationId xmlns:p14="http://schemas.microsoft.com/office/powerpoint/2010/main" val="2342270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991CFD-1087-43D8-89EF-A75E192D088E}" type="datetimeFigureOut">
              <a:rPr lang="en-US" smtClean="0"/>
              <a:t>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68D0E7-9BEC-4EC0-879D-391B84D40085}" type="slidenum">
              <a:rPr lang="en-US" smtClean="0"/>
              <a:t>‹#›</a:t>
            </a:fld>
            <a:endParaRPr lang="en-US"/>
          </a:p>
        </p:txBody>
      </p:sp>
    </p:spTree>
    <p:extLst>
      <p:ext uri="{BB962C8B-B14F-4D97-AF65-F5344CB8AC3E}">
        <p14:creationId xmlns:p14="http://schemas.microsoft.com/office/powerpoint/2010/main" val="2753672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991CFD-1087-43D8-89EF-A75E192D088E}" type="datetimeFigureOut">
              <a:rPr lang="en-US" smtClean="0"/>
              <a:t>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68D0E7-9BEC-4EC0-879D-391B84D40085}" type="slidenum">
              <a:rPr lang="en-US" smtClean="0"/>
              <a:t>‹#›</a:t>
            </a:fld>
            <a:endParaRPr lang="en-US"/>
          </a:p>
        </p:txBody>
      </p:sp>
    </p:spTree>
    <p:extLst>
      <p:ext uri="{BB962C8B-B14F-4D97-AF65-F5344CB8AC3E}">
        <p14:creationId xmlns:p14="http://schemas.microsoft.com/office/powerpoint/2010/main" val="31651940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991CFD-1087-43D8-89EF-A75E192D088E}" type="datetimeFigureOut">
              <a:rPr lang="en-US" smtClean="0"/>
              <a:t>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68D0E7-9BEC-4EC0-879D-391B84D40085}"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52666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991CFD-1087-43D8-89EF-A75E192D088E}" type="datetimeFigureOut">
              <a:rPr lang="en-US" smtClean="0"/>
              <a:t>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68D0E7-9BEC-4EC0-879D-391B84D40085}" type="slidenum">
              <a:rPr lang="en-US" smtClean="0"/>
              <a:t>‹#›</a:t>
            </a:fld>
            <a:endParaRPr lang="en-US"/>
          </a:p>
        </p:txBody>
      </p:sp>
    </p:spTree>
    <p:extLst>
      <p:ext uri="{BB962C8B-B14F-4D97-AF65-F5344CB8AC3E}">
        <p14:creationId xmlns:p14="http://schemas.microsoft.com/office/powerpoint/2010/main" val="2552137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991CFD-1087-43D8-89EF-A75E192D088E}" type="datetimeFigureOut">
              <a:rPr lang="en-US" smtClean="0"/>
              <a:t>2/27/2024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68D0E7-9BEC-4EC0-879D-391B84D40085}" type="slidenum">
              <a:rPr lang="en-US" smtClean="0"/>
              <a:t>‹#›</a:t>
            </a:fld>
            <a:endParaRPr lang="en-US"/>
          </a:p>
        </p:txBody>
      </p:sp>
    </p:spTree>
    <p:extLst>
      <p:ext uri="{BB962C8B-B14F-4D97-AF65-F5344CB8AC3E}">
        <p14:creationId xmlns:p14="http://schemas.microsoft.com/office/powerpoint/2010/main" val="35163214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991CFD-1087-43D8-89EF-A75E192D088E}" type="datetimeFigureOut">
              <a:rPr lang="en-US" smtClean="0"/>
              <a:t>2/27/2024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68D0E7-9BEC-4EC0-879D-391B84D40085}" type="slidenum">
              <a:rPr lang="en-US" smtClean="0"/>
              <a:t>‹#›</a:t>
            </a:fld>
            <a:endParaRPr lang="en-US"/>
          </a:p>
        </p:txBody>
      </p:sp>
    </p:spTree>
    <p:extLst>
      <p:ext uri="{BB962C8B-B14F-4D97-AF65-F5344CB8AC3E}">
        <p14:creationId xmlns:p14="http://schemas.microsoft.com/office/powerpoint/2010/main" val="10009279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991CFD-1087-43D8-89EF-A75E192D088E}" type="datetimeFigureOut">
              <a:rPr lang="en-US" smtClean="0"/>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68D0E7-9BEC-4EC0-879D-391B84D40085}" type="slidenum">
              <a:rPr lang="en-US" smtClean="0"/>
              <a:t>‹#›</a:t>
            </a:fld>
            <a:endParaRPr lang="en-US"/>
          </a:p>
        </p:txBody>
      </p:sp>
    </p:spTree>
    <p:extLst>
      <p:ext uri="{BB962C8B-B14F-4D97-AF65-F5344CB8AC3E}">
        <p14:creationId xmlns:p14="http://schemas.microsoft.com/office/powerpoint/2010/main" val="30678262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991CFD-1087-43D8-89EF-A75E192D088E}" type="datetimeFigureOut">
              <a:rPr lang="en-US" smtClean="0"/>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68D0E7-9BEC-4EC0-879D-391B84D40085}" type="slidenum">
              <a:rPr lang="en-US" smtClean="0"/>
              <a:t>‹#›</a:t>
            </a:fld>
            <a:endParaRPr lang="en-US"/>
          </a:p>
        </p:txBody>
      </p:sp>
    </p:spTree>
    <p:extLst>
      <p:ext uri="{BB962C8B-B14F-4D97-AF65-F5344CB8AC3E}">
        <p14:creationId xmlns:p14="http://schemas.microsoft.com/office/powerpoint/2010/main" val="2429682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991CFD-1087-43D8-89EF-A75E192D088E}" type="datetimeFigureOut">
              <a:rPr lang="en-US" smtClean="0"/>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68D0E7-9BEC-4EC0-879D-391B84D40085}" type="slidenum">
              <a:rPr lang="en-US" smtClean="0"/>
              <a:t>‹#›</a:t>
            </a:fld>
            <a:endParaRPr lang="en-US"/>
          </a:p>
        </p:txBody>
      </p:sp>
    </p:spTree>
    <p:extLst>
      <p:ext uri="{BB962C8B-B14F-4D97-AF65-F5344CB8AC3E}">
        <p14:creationId xmlns:p14="http://schemas.microsoft.com/office/powerpoint/2010/main" val="3107344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991CFD-1087-43D8-89EF-A75E192D088E}" type="datetimeFigureOut">
              <a:rPr lang="en-US" smtClean="0"/>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68D0E7-9BEC-4EC0-879D-391B84D40085}" type="slidenum">
              <a:rPr lang="en-US" smtClean="0"/>
              <a:t>‹#›</a:t>
            </a:fld>
            <a:endParaRPr lang="en-US"/>
          </a:p>
        </p:txBody>
      </p:sp>
    </p:spTree>
    <p:extLst>
      <p:ext uri="{BB962C8B-B14F-4D97-AF65-F5344CB8AC3E}">
        <p14:creationId xmlns:p14="http://schemas.microsoft.com/office/powerpoint/2010/main" val="2458049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991CFD-1087-43D8-89EF-A75E192D088E}" type="datetimeFigureOut">
              <a:rPr lang="en-US" smtClean="0"/>
              <a:t>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68D0E7-9BEC-4EC0-879D-391B84D40085}" type="slidenum">
              <a:rPr lang="en-US" smtClean="0"/>
              <a:t>‹#›</a:t>
            </a:fld>
            <a:endParaRPr lang="en-US"/>
          </a:p>
        </p:txBody>
      </p:sp>
    </p:spTree>
    <p:extLst>
      <p:ext uri="{BB962C8B-B14F-4D97-AF65-F5344CB8AC3E}">
        <p14:creationId xmlns:p14="http://schemas.microsoft.com/office/powerpoint/2010/main" val="2137781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991CFD-1087-43D8-89EF-A75E192D088E}" type="datetimeFigureOut">
              <a:rPr lang="en-US" smtClean="0"/>
              <a:t>2/27/2024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F68D0E7-9BEC-4EC0-879D-391B84D40085}" type="slidenum">
              <a:rPr lang="en-US" smtClean="0"/>
              <a:t>‹#›</a:t>
            </a:fld>
            <a:endParaRPr lang="en-US"/>
          </a:p>
        </p:txBody>
      </p:sp>
    </p:spTree>
    <p:extLst>
      <p:ext uri="{BB962C8B-B14F-4D97-AF65-F5344CB8AC3E}">
        <p14:creationId xmlns:p14="http://schemas.microsoft.com/office/powerpoint/2010/main" val="3314646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991CFD-1087-43D8-89EF-A75E192D088E}" type="datetimeFigureOut">
              <a:rPr lang="en-US" smtClean="0"/>
              <a:t>2/27/2024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F68D0E7-9BEC-4EC0-879D-391B84D40085}" type="slidenum">
              <a:rPr lang="en-US" smtClean="0"/>
              <a:t>‹#›</a:t>
            </a:fld>
            <a:endParaRPr lang="en-US"/>
          </a:p>
        </p:txBody>
      </p:sp>
    </p:spTree>
    <p:extLst>
      <p:ext uri="{BB962C8B-B14F-4D97-AF65-F5344CB8AC3E}">
        <p14:creationId xmlns:p14="http://schemas.microsoft.com/office/powerpoint/2010/main" val="4191674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991CFD-1087-43D8-89EF-A75E192D088E}" type="datetimeFigureOut">
              <a:rPr lang="en-US" smtClean="0"/>
              <a:t>2/27/2024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F68D0E7-9BEC-4EC0-879D-391B84D40085}" type="slidenum">
              <a:rPr lang="en-US" smtClean="0"/>
              <a:t>‹#›</a:t>
            </a:fld>
            <a:endParaRPr lang="en-US"/>
          </a:p>
        </p:txBody>
      </p:sp>
    </p:spTree>
    <p:extLst>
      <p:ext uri="{BB962C8B-B14F-4D97-AF65-F5344CB8AC3E}">
        <p14:creationId xmlns:p14="http://schemas.microsoft.com/office/powerpoint/2010/main" val="3439382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991CFD-1087-43D8-89EF-A75E192D088E}" type="datetimeFigureOut">
              <a:rPr lang="en-US" smtClean="0"/>
              <a:t>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68D0E7-9BEC-4EC0-879D-391B84D40085}" type="slidenum">
              <a:rPr lang="en-US" smtClean="0"/>
              <a:t>‹#›</a:t>
            </a:fld>
            <a:endParaRPr lang="en-US"/>
          </a:p>
        </p:txBody>
      </p:sp>
    </p:spTree>
    <p:extLst>
      <p:ext uri="{BB962C8B-B14F-4D97-AF65-F5344CB8AC3E}">
        <p14:creationId xmlns:p14="http://schemas.microsoft.com/office/powerpoint/2010/main" val="1040660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991CFD-1087-43D8-89EF-A75E192D088E}" type="datetimeFigureOut">
              <a:rPr lang="en-US" smtClean="0"/>
              <a:t>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F68D0E7-9BEC-4EC0-879D-391B84D40085}" type="slidenum">
              <a:rPr lang="en-US" smtClean="0"/>
              <a:t>‹#›</a:t>
            </a:fld>
            <a:endParaRPr lang="en-US"/>
          </a:p>
        </p:txBody>
      </p:sp>
    </p:spTree>
    <p:extLst>
      <p:ext uri="{BB962C8B-B14F-4D97-AF65-F5344CB8AC3E}">
        <p14:creationId xmlns:p14="http://schemas.microsoft.com/office/powerpoint/2010/main" val="645419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2991CFD-1087-43D8-89EF-A75E192D088E}" type="datetimeFigureOut">
              <a:rPr lang="en-US" smtClean="0"/>
              <a:t>2/27/2024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F68D0E7-9BEC-4EC0-879D-391B84D40085}" type="slidenum">
              <a:rPr lang="en-US" smtClean="0"/>
              <a:t>‹#›</a:t>
            </a:fld>
            <a:endParaRPr lang="en-US"/>
          </a:p>
        </p:txBody>
      </p:sp>
    </p:spTree>
    <p:extLst>
      <p:ext uri="{BB962C8B-B14F-4D97-AF65-F5344CB8AC3E}">
        <p14:creationId xmlns:p14="http://schemas.microsoft.com/office/powerpoint/2010/main" val="133602989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9y.co/blog/5G/content/"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techquintal.com/entertainment-technology/" TargetMode="External"/><Relationship Id="rId2" Type="http://schemas.openxmlformats.org/officeDocument/2006/relationships/image" Target="../media/image8.jpg"/><Relationship Id="rId1" Type="http://schemas.openxmlformats.org/officeDocument/2006/relationships/slideLayout" Target="../slideLayouts/slideLayout2.xml"/><Relationship Id="rId5" Type="http://schemas.openxmlformats.org/officeDocument/2006/relationships/hyperlink" Target="https://www.prolimehost.com/blog/countries-with-the-fastest-internet-speed/" TargetMode="External"/><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3" Type="http://schemas.openxmlformats.org/officeDocument/2006/relationships/hyperlink" Target="https://www.hugobarona.com/trying-out-azure-iot-mxchip-devkit-and-azure-iot-central-to-build-an-azure-iot-app/" TargetMode="External"/><Relationship Id="rId2" Type="http://schemas.openxmlformats.org/officeDocument/2006/relationships/image" Target="../media/image10.jpg"/><Relationship Id="rId1" Type="http://schemas.openxmlformats.org/officeDocument/2006/relationships/slideLayout" Target="../slideLayouts/slideLayout2.xml"/><Relationship Id="rId5" Type="http://schemas.openxmlformats.org/officeDocument/2006/relationships/hyperlink" Target="https://www.telefonica.de/news/corporate/2020/09/mein-5g-podcast-folge-5-wir-muessen-cyber-security-von-anfang-an-mit-einbinden.html" TargetMode="External"/><Relationship Id="rId4" Type="http://schemas.openxmlformats.org/officeDocument/2006/relationships/image" Target="../media/image1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C35B7-D781-B920-B0A6-D68A7C10153E}"/>
              </a:ext>
            </a:extLst>
          </p:cNvPr>
          <p:cNvSpPr>
            <a:spLocks noGrp="1"/>
          </p:cNvSpPr>
          <p:nvPr>
            <p:ph type="ctrTitle"/>
          </p:nvPr>
        </p:nvSpPr>
        <p:spPr/>
        <p:txBody>
          <a:bodyPr>
            <a:normAutofit/>
          </a:bodyPr>
          <a:lstStyle/>
          <a:p>
            <a:pPr algn="ctr"/>
            <a:r>
              <a:rPr lang="en-US" sz="7200" b="1" dirty="0">
                <a:latin typeface="Bahnschrift" panose="020B0502040204020203" pitchFamily="34" charset="0"/>
              </a:rPr>
              <a:t>5g technology</a:t>
            </a:r>
          </a:p>
        </p:txBody>
      </p:sp>
      <p:sp>
        <p:nvSpPr>
          <p:cNvPr id="3" name="Subtitle 2">
            <a:extLst>
              <a:ext uri="{FF2B5EF4-FFF2-40B4-BE49-F238E27FC236}">
                <a16:creationId xmlns:a16="http://schemas.microsoft.com/office/drawing/2014/main" id="{9549F3AD-8825-4C18-0221-3E90FD518DFA}"/>
              </a:ext>
            </a:extLst>
          </p:cNvPr>
          <p:cNvSpPr>
            <a:spLocks noGrp="1"/>
          </p:cNvSpPr>
          <p:nvPr>
            <p:ph type="subTitle" idx="1"/>
          </p:nvPr>
        </p:nvSpPr>
        <p:spPr>
          <a:xfrm>
            <a:off x="9384145" y="6061364"/>
            <a:ext cx="4202545" cy="796636"/>
          </a:xfrm>
        </p:spPr>
        <p:txBody>
          <a:bodyPr>
            <a:normAutofit fontScale="85000" lnSpcReduction="10000"/>
          </a:bodyPr>
          <a:lstStyle/>
          <a:p>
            <a:r>
              <a:rPr lang="en-US" dirty="0"/>
              <a:t>Harshit lakhera </a:t>
            </a:r>
          </a:p>
          <a:p>
            <a:r>
              <a:rPr lang="en-US" dirty="0"/>
              <a:t>bca 2</a:t>
            </a:r>
            <a:r>
              <a:rPr lang="en-US" baseline="30000" dirty="0"/>
              <a:t>nd</a:t>
            </a:r>
            <a:r>
              <a:rPr lang="en-US" dirty="0"/>
              <a:t> sem (morning)</a:t>
            </a:r>
          </a:p>
          <a:p>
            <a:endParaRPr lang="en-US" dirty="0"/>
          </a:p>
        </p:txBody>
      </p:sp>
    </p:spTree>
    <p:extLst>
      <p:ext uri="{BB962C8B-B14F-4D97-AF65-F5344CB8AC3E}">
        <p14:creationId xmlns:p14="http://schemas.microsoft.com/office/powerpoint/2010/main" val="963440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DE857-FA5B-07CD-6A46-6D3E5B07D484}"/>
              </a:ext>
            </a:extLst>
          </p:cNvPr>
          <p:cNvSpPr>
            <a:spLocks noGrp="1"/>
          </p:cNvSpPr>
          <p:nvPr>
            <p:ph type="title"/>
          </p:nvPr>
        </p:nvSpPr>
        <p:spPr/>
        <p:txBody>
          <a:bodyPr>
            <a:normAutofit fontScale="90000"/>
          </a:bodyPr>
          <a:lstStyle/>
          <a:p>
            <a:br>
              <a:rPr lang="en-US" dirty="0"/>
            </a:br>
            <a:r>
              <a:rPr lang="en-US" dirty="0"/>
              <a:t>Challenges and Hurdles Facing 5G Technology</a:t>
            </a:r>
          </a:p>
        </p:txBody>
      </p:sp>
      <p:sp>
        <p:nvSpPr>
          <p:cNvPr id="3" name="Content Placeholder 2">
            <a:extLst>
              <a:ext uri="{FF2B5EF4-FFF2-40B4-BE49-F238E27FC236}">
                <a16:creationId xmlns:a16="http://schemas.microsoft.com/office/drawing/2014/main" id="{2E8E89D9-620A-6D87-F626-D5A38F88C45F}"/>
              </a:ext>
            </a:extLst>
          </p:cNvPr>
          <p:cNvSpPr>
            <a:spLocks noGrp="1"/>
          </p:cNvSpPr>
          <p:nvPr>
            <p:ph idx="1"/>
          </p:nvPr>
        </p:nvSpPr>
        <p:spPr/>
        <p:txBody>
          <a:bodyPr/>
          <a:lstStyle/>
          <a:p>
            <a:r>
              <a:rPr lang="en-US" b="1" u="sng" dirty="0">
                <a:latin typeface="Arial Black" panose="020B0A04020102020204" pitchFamily="34" charset="0"/>
              </a:rPr>
              <a:t>Infrastructure</a:t>
            </a:r>
            <a:r>
              <a:rPr lang="en-US" b="1" dirty="0">
                <a:latin typeface="Arial Black" panose="020B0A04020102020204" pitchFamily="34" charset="0"/>
              </a:rPr>
              <a:t> </a:t>
            </a:r>
            <a:r>
              <a:rPr lang="en-US" dirty="0">
                <a:latin typeface="Arial Black" panose="020B0A04020102020204" pitchFamily="34" charset="0"/>
              </a:rPr>
              <a:t>: </a:t>
            </a:r>
            <a:r>
              <a:rPr lang="en-US" sz="2200" b="0" i="0" dirty="0">
                <a:effectLst/>
                <a:latin typeface="Google Sans"/>
              </a:rPr>
              <a:t>Building and upgrading infrastructure, including cell towers requires significant investment and The sheer number of towers and base stations needed for 5G coverage is very high.</a:t>
            </a:r>
            <a:br>
              <a:rPr lang="en-US" sz="2200" b="0" i="0" dirty="0">
                <a:effectLst/>
                <a:latin typeface="Google Sans"/>
              </a:rPr>
            </a:br>
            <a:endParaRPr lang="en-US" sz="2200" b="1" u="sng" dirty="0">
              <a:latin typeface="Arial Black" panose="020B0A04020102020204" pitchFamily="34" charset="0"/>
            </a:endParaRPr>
          </a:p>
          <a:p>
            <a:r>
              <a:rPr lang="en-US" b="1" i="0" u="sng" dirty="0">
                <a:effectLst/>
                <a:latin typeface="Arial Black" panose="020B0A04020102020204" pitchFamily="34" charset="0"/>
              </a:rPr>
              <a:t>Limited options </a:t>
            </a:r>
            <a:r>
              <a:rPr lang="en-US" b="1" i="0" dirty="0">
                <a:effectLst/>
                <a:latin typeface="Google Sans"/>
              </a:rPr>
              <a:t>:</a:t>
            </a:r>
            <a:r>
              <a:rPr lang="en-US" b="0" i="0" dirty="0">
                <a:effectLst/>
                <a:latin typeface="Google Sans"/>
              </a:rPr>
              <a:t> </a:t>
            </a:r>
            <a:r>
              <a:rPr lang="en-US" sz="2200" b="0" i="0" dirty="0">
                <a:effectLst/>
                <a:latin typeface="Google Sans"/>
              </a:rPr>
              <a:t>Currently, the selection of 5G-compatible devices, especially smartphones, is limited, particularly in the affordable segment. This hinders widespread adoption</a:t>
            </a:r>
            <a:endParaRPr lang="en-US" sz="2200" dirty="0"/>
          </a:p>
          <a:p>
            <a:endParaRPr lang="en-US" dirty="0"/>
          </a:p>
        </p:txBody>
      </p:sp>
    </p:spTree>
    <p:extLst>
      <p:ext uri="{BB962C8B-B14F-4D97-AF65-F5344CB8AC3E}">
        <p14:creationId xmlns:p14="http://schemas.microsoft.com/office/powerpoint/2010/main" val="1118216115"/>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19C855-A233-9071-2711-334B5742D380}"/>
              </a:ext>
            </a:extLst>
          </p:cNvPr>
          <p:cNvSpPr>
            <a:spLocks noGrp="1"/>
          </p:cNvSpPr>
          <p:nvPr>
            <p:ph idx="1"/>
          </p:nvPr>
        </p:nvSpPr>
        <p:spPr/>
        <p:txBody>
          <a:bodyPr/>
          <a:lstStyle/>
          <a:p>
            <a:r>
              <a:rPr lang="en-US" b="1" i="0" u="sng" dirty="0">
                <a:effectLst/>
                <a:latin typeface="Arial Black" panose="020B0A04020102020204" pitchFamily="34" charset="0"/>
              </a:rPr>
              <a:t>Increased attack surface </a:t>
            </a:r>
            <a:r>
              <a:rPr lang="en-US" b="1" i="0" dirty="0">
                <a:effectLst/>
                <a:latin typeface="Google Sans"/>
              </a:rPr>
              <a:t>:</a:t>
            </a:r>
            <a:r>
              <a:rPr lang="en-US" b="0" i="0" dirty="0">
                <a:effectLst/>
                <a:latin typeface="Google Sans"/>
              </a:rPr>
              <a:t> </a:t>
            </a:r>
            <a:r>
              <a:rPr lang="en-US" sz="2200" b="0" i="0" dirty="0">
                <a:effectLst/>
                <a:latin typeface="Google Sans"/>
              </a:rPr>
              <a:t>The wider range of devices and applications connected through 5G raises concerns about potential vulnerabilities and security breaches</a:t>
            </a:r>
            <a:endParaRPr lang="en-US" sz="2200" dirty="0"/>
          </a:p>
        </p:txBody>
      </p:sp>
    </p:spTree>
    <p:extLst>
      <p:ext uri="{BB962C8B-B14F-4D97-AF65-F5344CB8AC3E}">
        <p14:creationId xmlns:p14="http://schemas.microsoft.com/office/powerpoint/2010/main" val="3363149708"/>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99052-024B-0064-6417-4C68AB748E39}"/>
              </a:ext>
            </a:extLst>
          </p:cNvPr>
          <p:cNvSpPr>
            <a:spLocks noGrp="1"/>
          </p:cNvSpPr>
          <p:nvPr>
            <p:ph type="title"/>
          </p:nvPr>
        </p:nvSpPr>
        <p:spPr/>
        <p:txBody>
          <a:bodyPr/>
          <a:lstStyle/>
          <a:p>
            <a:pPr algn="ctr"/>
            <a:r>
              <a:rPr lang="en-US" dirty="0"/>
              <a:t>CONCLUSION</a:t>
            </a:r>
          </a:p>
        </p:txBody>
      </p:sp>
      <p:sp>
        <p:nvSpPr>
          <p:cNvPr id="3" name="Content Placeholder 2">
            <a:extLst>
              <a:ext uri="{FF2B5EF4-FFF2-40B4-BE49-F238E27FC236}">
                <a16:creationId xmlns:a16="http://schemas.microsoft.com/office/drawing/2014/main" id="{856FC948-8107-B3EE-370F-969F0E28F5BB}"/>
              </a:ext>
            </a:extLst>
          </p:cNvPr>
          <p:cNvSpPr>
            <a:spLocks noGrp="1"/>
          </p:cNvSpPr>
          <p:nvPr>
            <p:ph idx="1"/>
          </p:nvPr>
        </p:nvSpPr>
        <p:spPr/>
        <p:txBody>
          <a:bodyPr/>
          <a:lstStyle/>
          <a:p>
            <a:pPr marL="0" indent="0" algn="ctr">
              <a:buNone/>
            </a:pPr>
            <a:r>
              <a:rPr lang="en-US" dirty="0">
                <a:latin typeface="Google Sans"/>
              </a:rPr>
              <a:t>5G</a:t>
            </a:r>
            <a:r>
              <a:rPr lang="en-US" b="0" i="0" dirty="0">
                <a:effectLst/>
                <a:latin typeface="Google Sans"/>
              </a:rPr>
              <a:t> has the potential to revolutionize the way we live, work, connect, and interact with the world around us. The future of connectivity is bright, and 5G is leading the charge.</a:t>
            </a:r>
            <a:endParaRPr lang="en-US" dirty="0"/>
          </a:p>
        </p:txBody>
      </p:sp>
    </p:spTree>
    <p:extLst>
      <p:ext uri="{BB962C8B-B14F-4D97-AF65-F5344CB8AC3E}">
        <p14:creationId xmlns:p14="http://schemas.microsoft.com/office/powerpoint/2010/main" val="3094413829"/>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A30354-05CF-05FC-29B1-DAF02ED1D296}"/>
              </a:ext>
            </a:extLst>
          </p:cNvPr>
          <p:cNvSpPr>
            <a:spLocks noGrp="1"/>
          </p:cNvSpPr>
          <p:nvPr>
            <p:ph idx="1"/>
          </p:nvPr>
        </p:nvSpPr>
        <p:spPr>
          <a:xfrm>
            <a:off x="1141412" y="2249487"/>
            <a:ext cx="9905999" cy="2147022"/>
          </a:xfrm>
        </p:spPr>
        <p:txBody>
          <a:bodyPr>
            <a:noAutofit/>
          </a:bodyPr>
          <a:lstStyle/>
          <a:p>
            <a:pPr marL="0" indent="0" algn="ctr">
              <a:buNone/>
            </a:pPr>
            <a:r>
              <a:rPr lang="en-US" sz="9600" b="1" dirty="0">
                <a:latin typeface="Arial Rounded MT Bold" panose="020F0704030504030204" pitchFamily="34" charset="0"/>
              </a:rPr>
              <a:t>Thank you</a:t>
            </a:r>
          </a:p>
        </p:txBody>
      </p:sp>
    </p:spTree>
    <p:extLst>
      <p:ext uri="{BB962C8B-B14F-4D97-AF65-F5344CB8AC3E}">
        <p14:creationId xmlns:p14="http://schemas.microsoft.com/office/powerpoint/2010/main" val="2529631486"/>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04C0E-8060-0C80-08EB-F6034EE0C233}"/>
              </a:ext>
            </a:extLst>
          </p:cNvPr>
          <p:cNvSpPr>
            <a:spLocks noGrp="1"/>
          </p:cNvSpPr>
          <p:nvPr>
            <p:ph type="title"/>
          </p:nvPr>
        </p:nvSpPr>
        <p:spPr/>
        <p:txBody>
          <a:bodyPr>
            <a:normAutofit/>
          </a:bodyPr>
          <a:lstStyle/>
          <a:p>
            <a:r>
              <a:rPr lang="en-US" sz="4400" dirty="0"/>
              <a:t>Content</a:t>
            </a:r>
          </a:p>
        </p:txBody>
      </p:sp>
      <p:sp>
        <p:nvSpPr>
          <p:cNvPr id="3" name="Content Placeholder 2">
            <a:extLst>
              <a:ext uri="{FF2B5EF4-FFF2-40B4-BE49-F238E27FC236}">
                <a16:creationId xmlns:a16="http://schemas.microsoft.com/office/drawing/2014/main" id="{51869EA5-D594-C5CC-CFD6-8394036B9868}"/>
              </a:ext>
            </a:extLst>
          </p:cNvPr>
          <p:cNvSpPr>
            <a:spLocks noGrp="1"/>
          </p:cNvSpPr>
          <p:nvPr>
            <p:ph idx="1"/>
          </p:nvPr>
        </p:nvSpPr>
        <p:spPr>
          <a:xfrm>
            <a:off x="1141413" y="2097088"/>
            <a:ext cx="9905999" cy="4188258"/>
          </a:xfrm>
        </p:spPr>
        <p:txBody>
          <a:bodyPr>
            <a:normAutofit/>
          </a:bodyPr>
          <a:lstStyle/>
          <a:p>
            <a:pPr marL="0" indent="0">
              <a:buNone/>
            </a:pPr>
            <a:r>
              <a:rPr lang="en-US" dirty="0"/>
              <a:t>WHAT IS 5G?</a:t>
            </a:r>
          </a:p>
          <a:p>
            <a:pPr marL="0" indent="0">
              <a:buNone/>
            </a:pPr>
            <a:r>
              <a:rPr lang="en-US" dirty="0"/>
              <a:t>EVOLUTION OF WIRELESS TECHNOLOGY</a:t>
            </a:r>
          </a:p>
          <a:p>
            <a:pPr marL="0" indent="0">
              <a:buNone/>
            </a:pPr>
            <a:r>
              <a:rPr lang="en-US" dirty="0"/>
              <a:t>FEATURES OF 5G</a:t>
            </a:r>
          </a:p>
          <a:p>
            <a:pPr marL="0" indent="0">
              <a:buNone/>
            </a:pPr>
            <a:r>
              <a:rPr lang="en-US" dirty="0"/>
              <a:t>BENEFITS OF 5G</a:t>
            </a:r>
          </a:p>
          <a:p>
            <a:pPr marL="0" indent="0">
              <a:buNone/>
            </a:pPr>
            <a:r>
              <a:rPr lang="en-US" dirty="0"/>
              <a:t>FUTURE OF 5G</a:t>
            </a:r>
          </a:p>
          <a:p>
            <a:pPr marL="0" indent="0">
              <a:buNone/>
            </a:pPr>
            <a:r>
              <a:rPr lang="en-US" dirty="0"/>
              <a:t>Challenges and Hurdles Facing 5G Technology</a:t>
            </a:r>
          </a:p>
          <a:p>
            <a:pPr marL="0" indent="0">
              <a:buNone/>
            </a:pPr>
            <a:r>
              <a:rPr lang="en-US" dirty="0"/>
              <a:t>CONCLUSION</a:t>
            </a:r>
          </a:p>
        </p:txBody>
      </p:sp>
    </p:spTree>
    <p:extLst>
      <p:ext uri="{BB962C8B-B14F-4D97-AF65-F5344CB8AC3E}">
        <p14:creationId xmlns:p14="http://schemas.microsoft.com/office/powerpoint/2010/main" val="3343128806"/>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FBF0D-D588-5DD9-718F-B1FB812284E7}"/>
              </a:ext>
            </a:extLst>
          </p:cNvPr>
          <p:cNvSpPr>
            <a:spLocks noGrp="1"/>
          </p:cNvSpPr>
          <p:nvPr>
            <p:ph type="title"/>
          </p:nvPr>
        </p:nvSpPr>
        <p:spPr>
          <a:xfrm>
            <a:off x="1329268" y="966196"/>
            <a:ext cx="9905998" cy="1478570"/>
          </a:xfrm>
        </p:spPr>
        <p:txBody>
          <a:bodyPr>
            <a:normAutofit/>
          </a:bodyPr>
          <a:lstStyle/>
          <a:p>
            <a:r>
              <a:rPr lang="en-US" sz="4800" dirty="0"/>
              <a:t>What is 5g?</a:t>
            </a:r>
          </a:p>
        </p:txBody>
      </p:sp>
      <p:sp>
        <p:nvSpPr>
          <p:cNvPr id="3" name="Content Placeholder 2">
            <a:extLst>
              <a:ext uri="{FF2B5EF4-FFF2-40B4-BE49-F238E27FC236}">
                <a16:creationId xmlns:a16="http://schemas.microsoft.com/office/drawing/2014/main" id="{259D4D20-526E-D5AC-B88F-7A6BB248CF7C}"/>
              </a:ext>
            </a:extLst>
          </p:cNvPr>
          <p:cNvSpPr>
            <a:spLocks noGrp="1"/>
          </p:cNvSpPr>
          <p:nvPr>
            <p:ph idx="1"/>
          </p:nvPr>
        </p:nvSpPr>
        <p:spPr>
          <a:xfrm>
            <a:off x="887412" y="2710656"/>
            <a:ext cx="9905999" cy="3541714"/>
          </a:xfrm>
        </p:spPr>
        <p:txBody>
          <a:bodyPr/>
          <a:lstStyle/>
          <a:p>
            <a:endParaRPr lang="en-US" dirty="0"/>
          </a:p>
          <a:p>
            <a:r>
              <a:rPr lang="en-US" dirty="0"/>
              <a:t>5G, or fifth-generation mobile network technology, is the latest and most advanced network standard. It offers significant improvements in various aspects compared to its predecessors</a:t>
            </a:r>
          </a:p>
        </p:txBody>
      </p:sp>
      <p:pic>
        <p:nvPicPr>
          <p:cNvPr id="8" name="Picture 7">
            <a:extLst>
              <a:ext uri="{FF2B5EF4-FFF2-40B4-BE49-F238E27FC236}">
                <a16:creationId xmlns:a16="http://schemas.microsoft.com/office/drawing/2014/main" id="{3EC84813-7DE6-03F7-6EAF-B18634AEAD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6145" y="326230"/>
            <a:ext cx="3107266" cy="275850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525551663"/>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93640FC-CB15-B9E3-71B2-BACF22D1E8B2}"/>
              </a:ext>
            </a:extLst>
          </p:cNvPr>
          <p:cNvSpPr>
            <a:spLocks noGrp="1"/>
          </p:cNvSpPr>
          <p:nvPr>
            <p:ph type="title"/>
          </p:nvPr>
        </p:nvSpPr>
        <p:spPr>
          <a:xfrm>
            <a:off x="1143001" y="0"/>
            <a:ext cx="9905998" cy="1478570"/>
          </a:xfrm>
        </p:spPr>
        <p:txBody>
          <a:bodyPr/>
          <a:lstStyle/>
          <a:p>
            <a:pPr algn="ctr"/>
            <a:r>
              <a:rPr lang="en-US" dirty="0"/>
              <a:t>Evolution of wireless Technology</a:t>
            </a:r>
          </a:p>
        </p:txBody>
      </p:sp>
      <p:pic>
        <p:nvPicPr>
          <p:cNvPr id="25" name="Content Placeholder 24">
            <a:extLst>
              <a:ext uri="{FF2B5EF4-FFF2-40B4-BE49-F238E27FC236}">
                <a16:creationId xmlns:a16="http://schemas.microsoft.com/office/drawing/2014/main" id="{E4D70ECF-EB0A-BA56-76F2-2F064AE09DF6}"/>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20619" y="1118351"/>
            <a:ext cx="10150762" cy="5254740"/>
          </a:xfrm>
        </p:spPr>
      </p:pic>
    </p:spTree>
    <p:extLst>
      <p:ext uri="{BB962C8B-B14F-4D97-AF65-F5344CB8AC3E}">
        <p14:creationId xmlns:p14="http://schemas.microsoft.com/office/powerpoint/2010/main" val="1763979494"/>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D06D7-1AD7-D3C2-404B-1C7D0F009FFB}"/>
              </a:ext>
            </a:extLst>
          </p:cNvPr>
          <p:cNvSpPr>
            <a:spLocks noGrp="1"/>
          </p:cNvSpPr>
          <p:nvPr>
            <p:ph type="title"/>
          </p:nvPr>
        </p:nvSpPr>
        <p:spPr>
          <a:xfrm>
            <a:off x="1143001" y="0"/>
            <a:ext cx="9905998" cy="1478570"/>
          </a:xfrm>
        </p:spPr>
        <p:txBody>
          <a:bodyPr/>
          <a:lstStyle/>
          <a:p>
            <a:pPr algn="ctr"/>
            <a:r>
              <a:rPr lang="en-US" dirty="0"/>
              <a:t>Features of 5g technology</a:t>
            </a:r>
          </a:p>
        </p:txBody>
      </p:sp>
      <p:sp>
        <p:nvSpPr>
          <p:cNvPr id="3" name="Content Placeholder 2">
            <a:extLst>
              <a:ext uri="{FF2B5EF4-FFF2-40B4-BE49-F238E27FC236}">
                <a16:creationId xmlns:a16="http://schemas.microsoft.com/office/drawing/2014/main" id="{887C3B9A-7DC4-CE0C-DC92-5B56946A57CD}"/>
              </a:ext>
            </a:extLst>
          </p:cNvPr>
          <p:cNvSpPr>
            <a:spLocks noGrp="1"/>
          </p:cNvSpPr>
          <p:nvPr>
            <p:ph idx="1"/>
          </p:nvPr>
        </p:nvSpPr>
        <p:spPr>
          <a:xfrm>
            <a:off x="996807" y="1320800"/>
            <a:ext cx="6373811" cy="5144655"/>
          </a:xfrm>
        </p:spPr>
        <p:txBody>
          <a:bodyPr>
            <a:normAutofit/>
          </a:bodyPr>
          <a:lstStyle/>
          <a:p>
            <a:endParaRPr lang="en-US" u="sng" dirty="0">
              <a:latin typeface="Arial Black" panose="020B0A04020102020204" pitchFamily="34" charset="0"/>
            </a:endParaRPr>
          </a:p>
          <a:p>
            <a:r>
              <a:rPr lang="en-US" u="sng" dirty="0">
                <a:latin typeface="Arial Black" panose="020B0A04020102020204" pitchFamily="34" charset="0"/>
              </a:rPr>
              <a:t>Speed Upgrades </a:t>
            </a:r>
            <a:r>
              <a:rPr lang="en-US" dirty="0"/>
              <a:t>: </a:t>
            </a:r>
            <a:r>
              <a:rPr lang="en-US" sz="2000" dirty="0"/>
              <a:t>Each wireless network generation has reflected a significant increase in speed, 5G with its peak have speed of 20gbps which is 100x more than 4g.</a:t>
            </a:r>
            <a:br>
              <a:rPr lang="en-US" sz="2000" dirty="0"/>
            </a:br>
            <a:endParaRPr lang="en-US" sz="2000" dirty="0"/>
          </a:p>
          <a:p>
            <a:r>
              <a:rPr lang="en-US" b="1" u="sng" dirty="0">
                <a:latin typeface="Arial Black" panose="020B0A04020102020204" pitchFamily="34" charset="0"/>
              </a:rPr>
              <a:t>Low Latency : </a:t>
            </a:r>
            <a:r>
              <a:rPr lang="en-US" sz="2000" dirty="0"/>
              <a:t>Latency measures how long a signal takes to go from its source to its receiver, and then back again. One of the goals for each wireless generation has been to reduce latency. 5G has lowest latency with the round-trip transmission of data taking less than five milliseconds</a:t>
            </a:r>
            <a:r>
              <a:rPr lang="en-US" dirty="0"/>
              <a:t>.</a:t>
            </a:r>
          </a:p>
          <a:p>
            <a:endParaRPr lang="en-US" dirty="0"/>
          </a:p>
          <a:p>
            <a:endParaRPr lang="en-US" dirty="0"/>
          </a:p>
        </p:txBody>
      </p:sp>
      <p:pic>
        <p:nvPicPr>
          <p:cNvPr id="5" name="Picture 4">
            <a:extLst>
              <a:ext uri="{FF2B5EF4-FFF2-40B4-BE49-F238E27FC236}">
                <a16:creationId xmlns:a16="http://schemas.microsoft.com/office/drawing/2014/main" id="{10CE1EE1-8BD3-0D1E-CA35-E3936538D2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5371" y="1580284"/>
            <a:ext cx="3943927" cy="1848716"/>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BAFD7D73-FDC5-DCF5-1AAF-B385807AED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5371" y="4078419"/>
            <a:ext cx="3942797" cy="197139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57235427"/>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9CDCD4-B553-3521-A6B1-D77A8EB2126A}"/>
              </a:ext>
            </a:extLst>
          </p:cNvPr>
          <p:cNvSpPr>
            <a:spLocks noGrp="1"/>
          </p:cNvSpPr>
          <p:nvPr>
            <p:ph idx="1"/>
          </p:nvPr>
        </p:nvSpPr>
        <p:spPr>
          <a:xfrm>
            <a:off x="605703" y="1015999"/>
            <a:ext cx="6441642" cy="5329383"/>
          </a:xfrm>
        </p:spPr>
        <p:txBody>
          <a:bodyPr/>
          <a:lstStyle/>
          <a:p>
            <a:r>
              <a:rPr lang="en-US" b="1" u="sng" dirty="0">
                <a:latin typeface="Arial Black" panose="020B0A04020102020204" pitchFamily="34" charset="0"/>
              </a:rPr>
              <a:t>Increased Bandwidth : </a:t>
            </a:r>
            <a:r>
              <a:rPr lang="en-US" sz="2000" dirty="0"/>
              <a:t>One of the main advantages of 5G is that it increases more bandwidth that will help transfer the data as soon as possible. Furthermore, mobile phone users can ensure a faster connection with more bandwidth after choosing a 5G network. </a:t>
            </a:r>
          </a:p>
          <a:p>
            <a:endParaRPr lang="en-US" dirty="0"/>
          </a:p>
          <a:p>
            <a:endParaRPr lang="en-US" dirty="0"/>
          </a:p>
        </p:txBody>
      </p:sp>
      <p:pic>
        <p:nvPicPr>
          <p:cNvPr id="5" name="Picture 4">
            <a:extLst>
              <a:ext uri="{FF2B5EF4-FFF2-40B4-BE49-F238E27FC236}">
                <a16:creationId xmlns:a16="http://schemas.microsoft.com/office/drawing/2014/main" id="{2FB9AF7C-CC01-006C-7615-4C8EB3D2AC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7345" y="895926"/>
            <a:ext cx="4681682" cy="312112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9881887"/>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FFBD0-63E8-B002-75B5-A1C7B938F182}"/>
              </a:ext>
            </a:extLst>
          </p:cNvPr>
          <p:cNvSpPr>
            <a:spLocks noGrp="1"/>
          </p:cNvSpPr>
          <p:nvPr>
            <p:ph type="title"/>
          </p:nvPr>
        </p:nvSpPr>
        <p:spPr>
          <a:xfrm>
            <a:off x="1052226" y="0"/>
            <a:ext cx="9905998" cy="1143750"/>
          </a:xfrm>
        </p:spPr>
        <p:txBody>
          <a:bodyPr/>
          <a:lstStyle/>
          <a:p>
            <a:pPr algn="ctr"/>
            <a:r>
              <a:rPr lang="en-US" b="1" dirty="0"/>
              <a:t>Benefits of 5G Network</a:t>
            </a:r>
          </a:p>
        </p:txBody>
      </p:sp>
      <p:sp>
        <p:nvSpPr>
          <p:cNvPr id="3" name="Content Placeholder 2">
            <a:extLst>
              <a:ext uri="{FF2B5EF4-FFF2-40B4-BE49-F238E27FC236}">
                <a16:creationId xmlns:a16="http://schemas.microsoft.com/office/drawing/2014/main" id="{D3F9371A-5F9A-C11C-A5C5-FC9FE90C2BCC}"/>
              </a:ext>
            </a:extLst>
          </p:cNvPr>
          <p:cNvSpPr>
            <a:spLocks noGrp="1"/>
          </p:cNvSpPr>
          <p:nvPr>
            <p:ph idx="1"/>
          </p:nvPr>
        </p:nvSpPr>
        <p:spPr>
          <a:xfrm>
            <a:off x="1143001" y="1320801"/>
            <a:ext cx="6310744" cy="5316278"/>
          </a:xfrm>
        </p:spPr>
        <p:txBody>
          <a:bodyPr>
            <a:normAutofit/>
          </a:bodyPr>
          <a:lstStyle/>
          <a:p>
            <a:r>
              <a:rPr lang="en-US" dirty="0"/>
              <a:t> </a:t>
            </a:r>
            <a:r>
              <a:rPr lang="en-US" b="1" u="sng" dirty="0">
                <a:latin typeface="Arial Black" panose="020B0A04020102020204" pitchFamily="34" charset="0"/>
              </a:rPr>
              <a:t>High-speed network </a:t>
            </a:r>
            <a:r>
              <a:rPr lang="en-US" dirty="0"/>
              <a:t>: </a:t>
            </a:r>
            <a:r>
              <a:rPr lang="en-US" sz="2000" b="0" i="0" dirty="0">
                <a:effectLst/>
              </a:rPr>
              <a:t>5G has revolutionized the  experience with super speed of up to 20gbps which is equivalent to a fiber-optic Internet connection accessed wirelessly.</a:t>
            </a:r>
          </a:p>
          <a:p>
            <a:endParaRPr lang="en-US" sz="2000" dirty="0"/>
          </a:p>
          <a:p>
            <a:endParaRPr lang="en-US" sz="2000" b="0" i="0" dirty="0">
              <a:effectLst/>
            </a:endParaRPr>
          </a:p>
          <a:p>
            <a:r>
              <a:rPr lang="en-US" b="1" u="sng" dirty="0">
                <a:latin typeface="Arial Black" panose="020B0A04020102020204" pitchFamily="34" charset="0"/>
              </a:rPr>
              <a:t>Entertainment and multimedia</a:t>
            </a:r>
            <a:r>
              <a:rPr lang="en-US" b="1" dirty="0">
                <a:latin typeface="Arial Black" panose="020B0A04020102020204" pitchFamily="34" charset="0"/>
              </a:rPr>
              <a:t> : </a:t>
            </a:r>
            <a:r>
              <a:rPr lang="en-US" sz="2000" b="0" i="0" dirty="0">
                <a:effectLst/>
              </a:rPr>
              <a:t>55 percent of mobile Internet traffic has been used for video downloads globally 5G will offer a high-definition virtual world on your mobile phone. High-speed streaming of 4K videos only takes a few seconds</a:t>
            </a:r>
            <a:endParaRPr lang="en-US" sz="2000" b="1" u="sng" dirty="0"/>
          </a:p>
        </p:txBody>
      </p:sp>
      <p:pic>
        <p:nvPicPr>
          <p:cNvPr id="5" name="Picture 4">
            <a:extLst>
              <a:ext uri="{FF2B5EF4-FFF2-40B4-BE49-F238E27FC236}">
                <a16:creationId xmlns:a16="http://schemas.microsoft.com/office/drawing/2014/main" id="{9F52F392-9269-C268-9857-F10BAD8DBF5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832436" y="4053474"/>
            <a:ext cx="3751761" cy="210933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C731E7FB-2C7F-4FC3-7616-675E1393F9C0}"/>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832436" y="1370045"/>
            <a:ext cx="3751761" cy="2058955"/>
          </a:xfrm>
          <a:prstGeom prst="ellipse">
            <a:avLst/>
          </a:prstGeom>
          <a:ln>
            <a:noFill/>
          </a:ln>
          <a:effectLst>
            <a:softEdge rad="112500"/>
          </a:effectLst>
        </p:spPr>
      </p:pic>
    </p:spTree>
    <p:extLst>
      <p:ext uri="{BB962C8B-B14F-4D97-AF65-F5344CB8AC3E}">
        <p14:creationId xmlns:p14="http://schemas.microsoft.com/office/powerpoint/2010/main" val="3033456740"/>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F2495A-835C-EAD6-A984-AB0EBE3BF567}"/>
              </a:ext>
            </a:extLst>
          </p:cNvPr>
          <p:cNvSpPr>
            <a:spLocks noGrp="1"/>
          </p:cNvSpPr>
          <p:nvPr>
            <p:ph idx="1"/>
          </p:nvPr>
        </p:nvSpPr>
        <p:spPr>
          <a:xfrm>
            <a:off x="969819" y="1320801"/>
            <a:ext cx="6086763" cy="4507346"/>
          </a:xfrm>
        </p:spPr>
        <p:txBody>
          <a:bodyPr/>
          <a:lstStyle/>
          <a:p>
            <a:r>
              <a:rPr lang="en-US" b="1" u="sng" dirty="0">
                <a:latin typeface="Arial Black" panose="020B0A04020102020204" pitchFamily="34" charset="0"/>
              </a:rPr>
              <a:t>IoT Connectivity</a:t>
            </a:r>
            <a:r>
              <a:rPr lang="en-US" b="1" dirty="0">
                <a:latin typeface="Arial Black" panose="020B0A04020102020204" pitchFamily="34" charset="0"/>
              </a:rPr>
              <a:t>: </a:t>
            </a:r>
            <a:r>
              <a:rPr lang="en-US" sz="2200" dirty="0"/>
              <a:t>5G provides the infrastructure to connect a vast number of devices, facilitating the growth of smart homes, smart cities, and industrial automation.</a:t>
            </a:r>
          </a:p>
          <a:p>
            <a:endParaRPr lang="en-US" sz="2200" dirty="0"/>
          </a:p>
          <a:p>
            <a:r>
              <a:rPr lang="en-US" b="1" u="sng" dirty="0">
                <a:latin typeface="Arial Black" panose="020B0A04020102020204" pitchFamily="34" charset="0"/>
              </a:rPr>
              <a:t>Security and surveillance</a:t>
            </a:r>
            <a:r>
              <a:rPr lang="en-US" b="1" dirty="0">
                <a:latin typeface="Arial Black" panose="020B0A04020102020204" pitchFamily="34" charset="0"/>
              </a:rPr>
              <a:t> : </a:t>
            </a:r>
            <a:r>
              <a:rPr lang="en-US" sz="2200" dirty="0"/>
              <a:t>5G wireless technology is one of the best solutions for security and surveillance due to its higher bandwidth.</a:t>
            </a:r>
          </a:p>
        </p:txBody>
      </p:sp>
      <p:pic>
        <p:nvPicPr>
          <p:cNvPr id="11" name="Picture 10">
            <a:extLst>
              <a:ext uri="{FF2B5EF4-FFF2-40B4-BE49-F238E27FC236}">
                <a16:creationId xmlns:a16="http://schemas.microsoft.com/office/drawing/2014/main" id="{295CC9E1-F201-9554-58DA-1DD400EE102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201765" y="947587"/>
            <a:ext cx="4648488" cy="23151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4" name="Picture 13">
            <a:extLst>
              <a:ext uri="{FF2B5EF4-FFF2-40B4-BE49-F238E27FC236}">
                <a16:creationId xmlns:a16="http://schemas.microsoft.com/office/drawing/2014/main" id="{9F1A21D5-5CFD-2DCF-15A0-90DB829C2C39}"/>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201765" y="3830205"/>
            <a:ext cx="4648488" cy="23151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719523362"/>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11515-B565-8D0B-E053-463761C6F284}"/>
              </a:ext>
            </a:extLst>
          </p:cNvPr>
          <p:cNvSpPr>
            <a:spLocks noGrp="1"/>
          </p:cNvSpPr>
          <p:nvPr>
            <p:ph type="title"/>
          </p:nvPr>
        </p:nvSpPr>
        <p:spPr>
          <a:xfrm>
            <a:off x="836613" y="327514"/>
            <a:ext cx="9905998" cy="993286"/>
          </a:xfrm>
        </p:spPr>
        <p:txBody>
          <a:bodyPr/>
          <a:lstStyle/>
          <a:p>
            <a:pPr algn="ctr"/>
            <a:r>
              <a:rPr lang="en-US" b="1" dirty="0"/>
              <a:t>Future of 5G</a:t>
            </a:r>
          </a:p>
        </p:txBody>
      </p:sp>
      <p:sp>
        <p:nvSpPr>
          <p:cNvPr id="3" name="Content Placeholder 2">
            <a:extLst>
              <a:ext uri="{FF2B5EF4-FFF2-40B4-BE49-F238E27FC236}">
                <a16:creationId xmlns:a16="http://schemas.microsoft.com/office/drawing/2014/main" id="{70F6A6F8-5005-753F-6FE2-92578EA51AE1}"/>
              </a:ext>
            </a:extLst>
          </p:cNvPr>
          <p:cNvSpPr>
            <a:spLocks noGrp="1"/>
          </p:cNvSpPr>
          <p:nvPr>
            <p:ph idx="1"/>
          </p:nvPr>
        </p:nvSpPr>
        <p:spPr>
          <a:xfrm>
            <a:off x="836612" y="1579418"/>
            <a:ext cx="9905999" cy="4951067"/>
          </a:xfrm>
        </p:spPr>
        <p:txBody>
          <a:bodyPr>
            <a:normAutofit lnSpcReduction="10000"/>
          </a:bodyPr>
          <a:lstStyle/>
          <a:p>
            <a:pPr>
              <a:buFont typeface="Arial" panose="020B0604020202020204" pitchFamily="34" charset="0"/>
              <a:buChar char="•"/>
            </a:pPr>
            <a:r>
              <a:rPr lang="en-US" sz="2600" b="1" u="sng" dirty="0">
                <a:effectLst/>
                <a:latin typeface="Arial Black" panose="020B0A04020102020204" pitchFamily="34" charset="0"/>
              </a:rPr>
              <a:t>Continued Innovation</a:t>
            </a:r>
            <a:r>
              <a:rPr lang="en-US" dirty="0">
                <a:effectLst/>
              </a:rPr>
              <a:t>: </a:t>
            </a:r>
            <a:r>
              <a:rPr lang="en-US" sz="2200" dirty="0">
                <a:effectLst/>
              </a:rPr>
              <a:t>5G technology is still evolving, and ongoing research and development efforts are focused on further improving its capabilities, such as higher speeds, lower latency, and more efficient use of spectrum</a:t>
            </a:r>
            <a:r>
              <a:rPr lang="en-US" dirty="0">
                <a:effectLst/>
              </a:rPr>
              <a:t>.</a:t>
            </a:r>
            <a:br>
              <a:rPr lang="en-US" dirty="0">
                <a:effectLst/>
              </a:rPr>
            </a:br>
            <a:endParaRPr lang="en-US" dirty="0">
              <a:effectLst/>
            </a:endParaRPr>
          </a:p>
          <a:p>
            <a:pPr>
              <a:buFont typeface="Arial" panose="020B0604020202020204" pitchFamily="34" charset="0"/>
              <a:buChar char="•"/>
            </a:pPr>
            <a:r>
              <a:rPr lang="en-US" sz="2600" b="1" u="sng" dirty="0">
                <a:effectLst/>
                <a:latin typeface="Arial Black" panose="020B0A04020102020204" pitchFamily="34" charset="0"/>
              </a:rPr>
              <a:t>Industry Transformation</a:t>
            </a:r>
            <a:r>
              <a:rPr lang="en-US" dirty="0">
                <a:effectLst/>
              </a:rPr>
              <a:t>: 5G is expected to drive digital transformation across industries, enabling new business models, enhancing productivity, and unlocking new opportunities for innovation.</a:t>
            </a:r>
            <a:br>
              <a:rPr lang="en-US" dirty="0">
                <a:effectLst/>
              </a:rPr>
            </a:br>
            <a:endParaRPr lang="en-US" dirty="0">
              <a:effectLst/>
            </a:endParaRPr>
          </a:p>
          <a:p>
            <a:r>
              <a:rPr lang="en-US" b="1" u="sng" dirty="0">
                <a:effectLst/>
                <a:latin typeface="Arial Black" panose="020B0A04020102020204" pitchFamily="34" charset="0"/>
              </a:rPr>
              <a:t>5G Beyond Mobile</a:t>
            </a:r>
            <a:r>
              <a:rPr lang="en-US" dirty="0">
                <a:effectLst/>
              </a:rPr>
              <a:t>: </a:t>
            </a:r>
            <a:r>
              <a:rPr lang="en-US" sz="2400" dirty="0">
                <a:effectLst/>
              </a:rPr>
              <a:t>5G is not limited to mobile networks but also extends to other sectors like fixed wireless access, industrial automation, and smart infrastructure.</a:t>
            </a:r>
          </a:p>
        </p:txBody>
      </p:sp>
    </p:spTree>
    <p:extLst>
      <p:ext uri="{BB962C8B-B14F-4D97-AF65-F5344CB8AC3E}">
        <p14:creationId xmlns:p14="http://schemas.microsoft.com/office/powerpoint/2010/main" val="1675002292"/>
      </p:ext>
    </p:extLst>
  </p:cSld>
  <p:clrMapOvr>
    <a:masterClrMapping/>
  </p:clrMapOvr>
  <p:transition spd="med">
    <p:pull/>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492</TotalTime>
  <Words>555</Words>
  <Application>Microsoft Office PowerPoint</Application>
  <PresentationFormat>Widescreen</PresentationFormat>
  <Paragraphs>39</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Arial Black</vt:lpstr>
      <vt:lpstr>Arial Rounded MT Bold</vt:lpstr>
      <vt:lpstr>Bahnschrift</vt:lpstr>
      <vt:lpstr>Google Sans</vt:lpstr>
      <vt:lpstr>Tw Cen MT</vt:lpstr>
      <vt:lpstr>Circuit</vt:lpstr>
      <vt:lpstr>5g technology</vt:lpstr>
      <vt:lpstr>Content</vt:lpstr>
      <vt:lpstr>What is 5g?</vt:lpstr>
      <vt:lpstr>Evolution of wireless Technology</vt:lpstr>
      <vt:lpstr>Features of 5g technology</vt:lpstr>
      <vt:lpstr>PowerPoint Presentation</vt:lpstr>
      <vt:lpstr>Benefits of 5G Network</vt:lpstr>
      <vt:lpstr>PowerPoint Presentation</vt:lpstr>
      <vt:lpstr>Future of 5G</vt:lpstr>
      <vt:lpstr> Challenges and Hurdles Facing 5G Technology</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5g technology</dc:title>
  <dc:creator>harshit lakhera</dc:creator>
  <cp:lastModifiedBy>harshit lakhera</cp:lastModifiedBy>
  <cp:revision>7</cp:revision>
  <dcterms:created xsi:type="dcterms:W3CDTF">2024-02-27T13:00:31Z</dcterms:created>
  <dcterms:modified xsi:type="dcterms:W3CDTF">2024-02-27T21:15:43Z</dcterms:modified>
</cp:coreProperties>
</file>