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445250" cx="11430000"/>
  <p:notesSz cx="11430000" cy="6445250"/>
  <p:embeddedFontLst>
    <p:embeddedFont>
      <p:font typeface="Roboto"/>
      <p:regular r:id="rId19"/>
      <p:bold r:id="rId20"/>
      <p:italic r:id="rId21"/>
      <p:boldItalic r:id="rId22"/>
    </p:embeddedFont>
    <p:embeddedFont>
      <p:font typeface="Sofia"/>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4" roundtripDataSignature="AMtx7mhkVrvwLddikQ9zdFp8QBWYtyaS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62ACD8-6054-4C5F-8A77-67B8A8299F2F}">
  <a:tblStyle styleId="{6562ACD8-6054-4C5F-8A77-67B8A8299F2F}" styleName="Table_0">
    <a:wholeTbl>
      <a:tcTxStyle b="off" i="off">
        <a:font>
          <a:latin typeface="Calibri"/>
          <a:ea typeface="Calibri"/>
          <a:cs typeface="Calibri"/>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ECEAF0"/>
          </a:solidFill>
        </a:fill>
      </a:tcStyle>
    </a:wholeTbl>
    <a:band1H>
      <a:tcTxStyle/>
      <a:tcStyle>
        <a:fill>
          <a:solidFill>
            <a:srgbClr val="D7D2DF"/>
          </a:solidFill>
        </a:fill>
      </a:tcStyle>
    </a:band1H>
    <a:band2H>
      <a:tcTxStyle/>
    </a:band2H>
    <a:band1V>
      <a:tcTxStyle/>
      <a:tcStyle>
        <a:fill>
          <a:solidFill>
            <a:srgbClr val="D7D2DF"/>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ECEAF0"/>
          </a:solidFill>
        </a:fill>
      </a:tcStyle>
    </a:lastRow>
    <a:seCell>
      <a:tcTxStyle/>
    </a:seCell>
    <a:swCell>
      <a:tcTxStyle/>
    </a:swCell>
    <a:firstRow>
      <a:tcTxStyle b="on" i="off"/>
      <a:tcStyle>
        <a:fill>
          <a:solidFill>
            <a:srgbClr val="ECEAF0"/>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Sofi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953000" cy="3238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473825" y="0"/>
            <a:ext cx="4953000" cy="3238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143000" y="3101975"/>
            <a:ext cx="9144000" cy="25384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121400"/>
            <a:ext cx="4953000" cy="3238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473825" y="6121400"/>
            <a:ext cx="4953000" cy="3238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p1:notes"/>
          <p:cNvSpPr txBox="1"/>
          <p:nvPr>
            <p:ph idx="1" type="body"/>
          </p:nvPr>
        </p:nvSpPr>
        <p:spPr>
          <a:xfrm>
            <a:off x="1143000" y="3101975"/>
            <a:ext cx="9144000" cy="25384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txBox="1"/>
          <p:nvPr>
            <p:ph idx="12" type="sldNum"/>
          </p:nvPr>
        </p:nvSpPr>
        <p:spPr>
          <a:xfrm>
            <a:off x="6473825" y="6121400"/>
            <a:ext cx="4953000" cy="3238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1143000" y="3101975"/>
            <a:ext cx="9144000" cy="2538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1143000" y="3101975"/>
            <a:ext cx="9144000" cy="2538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1143000" y="3101975"/>
            <a:ext cx="9144000" cy="25384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txBox="1"/>
          <p:nvPr>
            <p:ph idx="12" type="sldNum"/>
          </p:nvPr>
        </p:nvSpPr>
        <p:spPr>
          <a:xfrm>
            <a:off x="6473825" y="6121400"/>
            <a:ext cx="4953000" cy="3238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2:notes"/>
          <p:cNvSpPr txBox="1"/>
          <p:nvPr>
            <p:ph idx="1" type="body"/>
          </p:nvPr>
        </p:nvSpPr>
        <p:spPr>
          <a:xfrm>
            <a:off x="1143000" y="3101975"/>
            <a:ext cx="9144000" cy="25384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txBox="1"/>
          <p:nvPr>
            <p:ph idx="12" type="sldNum"/>
          </p:nvPr>
        </p:nvSpPr>
        <p:spPr>
          <a:xfrm>
            <a:off x="6473825" y="6121400"/>
            <a:ext cx="4953000" cy="3238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1143000" y="3101975"/>
            <a:ext cx="9144000" cy="2538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1143000" y="3101975"/>
            <a:ext cx="9144000" cy="2538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1143000" y="3101975"/>
            <a:ext cx="9144000" cy="2538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1143000" y="3101975"/>
            <a:ext cx="9144000" cy="2538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1143000" y="3101975"/>
            <a:ext cx="9144000" cy="2538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1143000" y="3101975"/>
            <a:ext cx="9144000" cy="2538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1143000" y="3101975"/>
            <a:ext cx="9144000" cy="2538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3786188" y="806450"/>
            <a:ext cx="3857625" cy="2174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4"/>
          <p:cNvSpPr txBox="1"/>
          <p:nvPr>
            <p:ph type="title"/>
          </p:nvPr>
        </p:nvSpPr>
        <p:spPr>
          <a:xfrm>
            <a:off x="966216" y="1300658"/>
            <a:ext cx="9497567" cy="10725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350">
                <a:solidFill>
                  <a:srgbClr val="F2F2F3"/>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 type="body"/>
          </p:nvPr>
        </p:nvSpPr>
        <p:spPr>
          <a:xfrm>
            <a:off x="629701" y="1757473"/>
            <a:ext cx="10170596" cy="12896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4"/>
          <p:cNvSpPr txBox="1"/>
          <p:nvPr>
            <p:ph idx="11" type="ftr"/>
          </p:nvPr>
        </p:nvSpPr>
        <p:spPr>
          <a:xfrm>
            <a:off x="3886200" y="5994082"/>
            <a:ext cx="3657600" cy="3222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0" type="dt"/>
          </p:nvPr>
        </p:nvSpPr>
        <p:spPr>
          <a:xfrm>
            <a:off x="571500" y="5994082"/>
            <a:ext cx="2628900" cy="3222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2" type="sldNum"/>
          </p:nvPr>
        </p:nvSpPr>
        <p:spPr>
          <a:xfrm>
            <a:off x="8229600" y="5994082"/>
            <a:ext cx="2628900" cy="3222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22" name="Shape 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16"/>
          <p:cNvSpPr txBox="1"/>
          <p:nvPr>
            <p:ph type="ctrTitle"/>
          </p:nvPr>
        </p:nvSpPr>
        <p:spPr>
          <a:xfrm>
            <a:off x="857250" y="1998027"/>
            <a:ext cx="9715500" cy="135350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subTitle"/>
          </p:nvPr>
        </p:nvSpPr>
        <p:spPr>
          <a:xfrm>
            <a:off x="1714500" y="3609340"/>
            <a:ext cx="8001000" cy="161131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3886200" y="5994082"/>
            <a:ext cx="3657600" cy="3222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0" type="dt"/>
          </p:nvPr>
        </p:nvSpPr>
        <p:spPr>
          <a:xfrm>
            <a:off x="571500" y="5994082"/>
            <a:ext cx="2628900" cy="3222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229600" y="5994082"/>
            <a:ext cx="2628900" cy="3222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17"/>
          <p:cNvSpPr txBox="1"/>
          <p:nvPr>
            <p:ph type="title"/>
          </p:nvPr>
        </p:nvSpPr>
        <p:spPr>
          <a:xfrm>
            <a:off x="966216" y="1300658"/>
            <a:ext cx="9497567" cy="10725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350">
                <a:solidFill>
                  <a:srgbClr val="F2F2F3"/>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571500" y="1482407"/>
            <a:ext cx="4972050" cy="42538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7"/>
          <p:cNvSpPr txBox="1"/>
          <p:nvPr>
            <p:ph idx="2" type="body"/>
          </p:nvPr>
        </p:nvSpPr>
        <p:spPr>
          <a:xfrm>
            <a:off x="5886450" y="1482407"/>
            <a:ext cx="4972050" cy="42538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7"/>
          <p:cNvSpPr txBox="1"/>
          <p:nvPr>
            <p:ph idx="11" type="ftr"/>
          </p:nvPr>
        </p:nvSpPr>
        <p:spPr>
          <a:xfrm>
            <a:off x="3886200" y="5994082"/>
            <a:ext cx="3657600" cy="3222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0" type="dt"/>
          </p:nvPr>
        </p:nvSpPr>
        <p:spPr>
          <a:xfrm>
            <a:off x="571500" y="5994082"/>
            <a:ext cx="2628900" cy="3222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229600" y="5994082"/>
            <a:ext cx="2628900" cy="3222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18"/>
          <p:cNvSpPr txBox="1"/>
          <p:nvPr>
            <p:ph type="title"/>
          </p:nvPr>
        </p:nvSpPr>
        <p:spPr>
          <a:xfrm>
            <a:off x="966216" y="1300658"/>
            <a:ext cx="9497567" cy="107251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350">
                <a:solidFill>
                  <a:srgbClr val="F2F2F3"/>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1" type="ftr"/>
          </p:nvPr>
        </p:nvSpPr>
        <p:spPr>
          <a:xfrm>
            <a:off x="3886200" y="5994082"/>
            <a:ext cx="3657600" cy="3222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0" type="dt"/>
          </p:nvPr>
        </p:nvSpPr>
        <p:spPr>
          <a:xfrm>
            <a:off x="571500" y="5994082"/>
            <a:ext cx="2628900" cy="3222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8229600" y="5994082"/>
            <a:ext cx="2628900" cy="3222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
        <p:nvSpPr>
          <p:cNvPr id="42" name="Google Shape;42;p19"/>
          <p:cNvSpPr txBox="1"/>
          <p:nvPr>
            <p:ph idx="11" type="ftr"/>
          </p:nvPr>
        </p:nvSpPr>
        <p:spPr>
          <a:xfrm>
            <a:off x="3886200" y="5994082"/>
            <a:ext cx="3657600" cy="32226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0" type="dt"/>
          </p:nvPr>
        </p:nvSpPr>
        <p:spPr>
          <a:xfrm>
            <a:off x="571500" y="5994082"/>
            <a:ext cx="2628900" cy="3222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229600" y="5994082"/>
            <a:ext cx="2628900" cy="322262"/>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0" y="0"/>
            <a:ext cx="11430000" cy="6440805"/>
          </a:xfrm>
          <a:custGeom>
            <a:rect b="b" l="l" r="r" t="t"/>
            <a:pathLst>
              <a:path extrusionOk="0" h="6440805" w="11430000">
                <a:moveTo>
                  <a:pt x="11429999" y="0"/>
                </a:moveTo>
                <a:lnTo>
                  <a:pt x="0" y="0"/>
                </a:lnTo>
                <a:lnTo>
                  <a:pt x="0" y="6440423"/>
                </a:lnTo>
                <a:lnTo>
                  <a:pt x="11429999" y="6440423"/>
                </a:lnTo>
                <a:lnTo>
                  <a:pt x="11429999" y="0"/>
                </a:lnTo>
                <a:close/>
              </a:path>
            </a:pathLst>
          </a:custGeom>
          <a:solidFill>
            <a:srgbClr val="05050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txBox="1"/>
          <p:nvPr>
            <p:ph type="title"/>
          </p:nvPr>
        </p:nvSpPr>
        <p:spPr>
          <a:xfrm>
            <a:off x="966216" y="1300658"/>
            <a:ext cx="9497567" cy="107251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350" u="none" cap="none" strike="noStrike">
                <a:solidFill>
                  <a:srgbClr val="F2F2F3"/>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3"/>
          <p:cNvSpPr txBox="1"/>
          <p:nvPr>
            <p:ph idx="1" type="body"/>
          </p:nvPr>
        </p:nvSpPr>
        <p:spPr>
          <a:xfrm>
            <a:off x="629701" y="1757473"/>
            <a:ext cx="10170596" cy="12896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3"/>
          <p:cNvSpPr txBox="1"/>
          <p:nvPr>
            <p:ph idx="11" type="ftr"/>
          </p:nvPr>
        </p:nvSpPr>
        <p:spPr>
          <a:xfrm>
            <a:off x="3886200" y="5994082"/>
            <a:ext cx="3657600" cy="322262"/>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0" type="dt"/>
          </p:nvPr>
        </p:nvSpPr>
        <p:spPr>
          <a:xfrm>
            <a:off x="571500" y="5994082"/>
            <a:ext cx="2628900" cy="3222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2" type="sldNum"/>
          </p:nvPr>
        </p:nvSpPr>
        <p:spPr>
          <a:xfrm>
            <a:off x="8229600" y="5994082"/>
            <a:ext cx="2628900" cy="322262"/>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s://www.tableau.com/data-insights/reference-library/visual-analyt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pic>
        <p:nvPicPr>
          <p:cNvPr id="50" name="Google Shape;50;p1"/>
          <p:cNvPicPr preferRelativeResize="0"/>
          <p:nvPr/>
        </p:nvPicPr>
        <p:blipFill rotWithShape="1">
          <a:blip r:embed="rId3">
            <a:alphaModFix/>
          </a:blip>
          <a:srcRect b="0" l="0" r="0" t="0"/>
          <a:stretch/>
        </p:blipFill>
        <p:spPr>
          <a:xfrm>
            <a:off x="7450825" y="250"/>
            <a:ext cx="3979175" cy="6440176"/>
          </a:xfrm>
          <a:prstGeom prst="rect">
            <a:avLst/>
          </a:prstGeom>
          <a:noFill/>
          <a:ln>
            <a:noFill/>
          </a:ln>
        </p:spPr>
      </p:pic>
      <p:sp>
        <p:nvSpPr>
          <p:cNvPr id="51" name="Google Shape;51;p1"/>
          <p:cNvSpPr txBox="1"/>
          <p:nvPr/>
        </p:nvSpPr>
        <p:spPr>
          <a:xfrm>
            <a:off x="546847" y="3984625"/>
            <a:ext cx="5181600" cy="1708343"/>
          </a:xfrm>
          <a:prstGeom prst="rect">
            <a:avLst/>
          </a:prstGeom>
          <a:noFill/>
          <a:ln>
            <a:noFill/>
          </a:ln>
        </p:spPr>
        <p:txBody>
          <a:bodyPr anchorCtr="0" anchor="t" bIns="0" lIns="0" spcFirstLastPara="1" rIns="0" wrap="square" tIns="12700">
            <a:spAutoFit/>
          </a:bodyPr>
          <a:lstStyle/>
          <a:p>
            <a:pPr indent="0" lvl="0" marL="372110" marR="0" rtl="0" algn="l">
              <a:lnSpc>
                <a:spcPct val="100000"/>
              </a:lnSpc>
              <a:spcBef>
                <a:spcPts val="0"/>
              </a:spcBef>
              <a:spcAft>
                <a:spcPts val="0"/>
              </a:spcAft>
              <a:buNone/>
            </a:pPr>
            <a:r>
              <a:rPr b="1" lang="en-US" sz="2000">
                <a:solidFill>
                  <a:srgbClr val="E5E0DF"/>
                </a:solidFill>
                <a:latin typeface="Roboto"/>
                <a:ea typeface="Roboto"/>
                <a:cs typeface="Roboto"/>
                <a:sym typeface="Roboto"/>
              </a:rPr>
              <a:t>BY : SOURABH SINGH</a:t>
            </a:r>
            <a:endParaRPr/>
          </a:p>
          <a:p>
            <a:pPr indent="0" lvl="0" marL="372110" marR="0" rtl="0" algn="l">
              <a:lnSpc>
                <a:spcPct val="100000"/>
              </a:lnSpc>
              <a:spcBef>
                <a:spcPts val="0"/>
              </a:spcBef>
              <a:spcAft>
                <a:spcPts val="0"/>
              </a:spcAft>
              <a:buNone/>
            </a:pPr>
            <a:r>
              <a:rPr b="1" lang="en-US" sz="2000">
                <a:solidFill>
                  <a:srgbClr val="E5E0DF"/>
                </a:solidFill>
                <a:latin typeface="Roboto"/>
                <a:ea typeface="Roboto"/>
                <a:cs typeface="Roboto"/>
                <a:sym typeface="Roboto"/>
              </a:rPr>
              <a:t>CLASS : BCA 2(M)</a:t>
            </a:r>
            <a:endParaRPr/>
          </a:p>
          <a:p>
            <a:pPr indent="0" lvl="0" marL="372110" marR="0" rtl="0" algn="l">
              <a:lnSpc>
                <a:spcPct val="100000"/>
              </a:lnSpc>
              <a:spcBef>
                <a:spcPts val="0"/>
              </a:spcBef>
              <a:spcAft>
                <a:spcPts val="0"/>
              </a:spcAft>
              <a:buNone/>
            </a:pPr>
            <a:r>
              <a:rPr b="1" lang="en-US" sz="2000">
                <a:solidFill>
                  <a:srgbClr val="E5E0DF"/>
                </a:solidFill>
                <a:latin typeface="Roboto"/>
                <a:ea typeface="Roboto"/>
                <a:cs typeface="Roboto"/>
                <a:sym typeface="Roboto"/>
              </a:rPr>
              <a:t>ENROLL NO. : 03414202023</a:t>
            </a:r>
            <a:endParaRPr/>
          </a:p>
          <a:p>
            <a:pPr indent="0" lvl="0" marL="372110" marR="0" rtl="0" algn="l">
              <a:lnSpc>
                <a:spcPct val="100000"/>
              </a:lnSpc>
              <a:spcBef>
                <a:spcPts val="0"/>
              </a:spcBef>
              <a:spcAft>
                <a:spcPts val="0"/>
              </a:spcAft>
              <a:buNone/>
            </a:pPr>
            <a:r>
              <a:t/>
            </a:r>
            <a:endParaRPr b="1" sz="1650">
              <a:solidFill>
                <a:srgbClr val="E5E0DF"/>
              </a:solidFill>
              <a:latin typeface="Roboto"/>
              <a:ea typeface="Roboto"/>
              <a:cs typeface="Roboto"/>
              <a:sym typeface="Roboto"/>
            </a:endParaRPr>
          </a:p>
          <a:p>
            <a:pPr indent="0" lvl="0" marL="372110" marR="0" rtl="0" algn="l">
              <a:lnSpc>
                <a:spcPct val="100000"/>
              </a:lnSpc>
              <a:spcBef>
                <a:spcPts val="0"/>
              </a:spcBef>
              <a:spcAft>
                <a:spcPts val="0"/>
              </a:spcAft>
              <a:buNone/>
            </a:pPr>
            <a:r>
              <a:t/>
            </a:r>
            <a:endParaRPr b="1" sz="1650">
              <a:solidFill>
                <a:srgbClr val="E5E0DF"/>
              </a:solidFill>
              <a:latin typeface="Roboto"/>
              <a:ea typeface="Roboto"/>
              <a:cs typeface="Roboto"/>
              <a:sym typeface="Roboto"/>
            </a:endParaRPr>
          </a:p>
          <a:p>
            <a:pPr indent="0" lvl="0" marL="372110" marR="0" rtl="0" algn="l">
              <a:lnSpc>
                <a:spcPct val="100000"/>
              </a:lnSpc>
              <a:spcBef>
                <a:spcPts val="0"/>
              </a:spcBef>
              <a:spcAft>
                <a:spcPts val="0"/>
              </a:spcAft>
              <a:buNone/>
            </a:pPr>
            <a:r>
              <a:t/>
            </a:r>
            <a:endParaRPr sz="1650">
              <a:solidFill>
                <a:schemeClr val="dk1"/>
              </a:solidFill>
              <a:latin typeface="Roboto"/>
              <a:ea typeface="Roboto"/>
              <a:cs typeface="Roboto"/>
              <a:sym typeface="Roboto"/>
            </a:endParaRPr>
          </a:p>
        </p:txBody>
      </p:sp>
      <p:sp>
        <p:nvSpPr>
          <p:cNvPr id="52" name="Google Shape;52;p1"/>
          <p:cNvSpPr txBox="1"/>
          <p:nvPr>
            <p:ph type="title"/>
          </p:nvPr>
        </p:nvSpPr>
        <p:spPr>
          <a:xfrm>
            <a:off x="381000" y="209022"/>
            <a:ext cx="6380699" cy="3046988"/>
          </a:xfrm>
          <a:prstGeom prst="rect">
            <a:avLst/>
          </a:prstGeom>
          <a:noFill/>
          <a:ln>
            <a:noFill/>
          </a:ln>
        </p:spPr>
        <p:txBody>
          <a:bodyPr anchorCtr="0" anchor="t" bIns="0" lIns="0" spcFirstLastPara="1" rIns="0" wrap="square" tIns="0">
            <a:spAutoFit/>
          </a:bodyPr>
          <a:lstStyle/>
          <a:p>
            <a:pPr indent="0" lvl="0" marL="12700" marR="5080" rtl="0" algn="ctr">
              <a:spcBef>
                <a:spcPts val="0"/>
              </a:spcBef>
              <a:spcAft>
                <a:spcPts val="0"/>
              </a:spcAft>
              <a:buNone/>
            </a:pPr>
            <a:r>
              <a:rPr b="1" lang="en-US" sz="6600" u="sng">
                <a:latin typeface="Federo"/>
                <a:ea typeface="Federo"/>
                <a:cs typeface="Federo"/>
                <a:sym typeface="Federo"/>
              </a:rPr>
              <a:t>Data  Visualization Tools</a:t>
            </a:r>
            <a:endParaRPr b="1" sz="6600" u="sng">
              <a:latin typeface="Federo"/>
              <a:ea typeface="Federo"/>
              <a:cs typeface="Federo"/>
              <a:sym typeface="Fede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76200" y="327025"/>
            <a:ext cx="11798302" cy="552844"/>
          </a:xfrm>
          <a:prstGeom prst="rect">
            <a:avLst/>
          </a:prstGeom>
          <a:noFill/>
          <a:ln>
            <a:noFill/>
          </a:ln>
        </p:spPr>
        <p:txBody>
          <a:bodyPr anchorCtr="0" anchor="t" bIns="0" lIns="0" spcFirstLastPara="1" rIns="0" wrap="square" tIns="5075">
            <a:spAutoFit/>
          </a:bodyPr>
          <a:lstStyle/>
          <a:p>
            <a:pPr indent="0" lvl="0" marL="12700" marR="5080" rtl="0" algn="l">
              <a:lnSpc>
                <a:spcPct val="95454"/>
              </a:lnSpc>
              <a:spcBef>
                <a:spcPts val="0"/>
              </a:spcBef>
              <a:spcAft>
                <a:spcPts val="0"/>
              </a:spcAft>
              <a:buNone/>
            </a:pPr>
            <a:r>
              <a:rPr lang="en-US"/>
              <a:t> </a:t>
            </a:r>
            <a:r>
              <a:rPr b="1" lang="en-US" sz="4400" u="sng">
                <a:latin typeface="Federo"/>
                <a:ea typeface="Federo"/>
                <a:cs typeface="Federo"/>
                <a:sym typeface="Federo"/>
              </a:rPr>
              <a:t>Comparison Table of  Tableau and Power BI</a:t>
            </a:r>
            <a:endParaRPr b="1" u="sng">
              <a:latin typeface="Federo"/>
              <a:ea typeface="Federo"/>
              <a:cs typeface="Federo"/>
              <a:sym typeface="Federo"/>
            </a:endParaRPr>
          </a:p>
        </p:txBody>
      </p:sp>
      <p:graphicFrame>
        <p:nvGraphicFramePr>
          <p:cNvPr id="182" name="Google Shape;182;p10"/>
          <p:cNvGraphicFramePr/>
          <p:nvPr/>
        </p:nvGraphicFramePr>
        <p:xfrm>
          <a:off x="228601" y="1115633"/>
          <a:ext cx="3000000" cy="3000000"/>
        </p:xfrm>
        <a:graphic>
          <a:graphicData uri="http://schemas.openxmlformats.org/drawingml/2006/table">
            <a:tbl>
              <a:tblPr bandRow="1" firstRow="1">
                <a:noFill/>
                <a:tableStyleId>{6562ACD8-6054-4C5F-8A77-67B8A8299F2F}</a:tableStyleId>
              </a:tblPr>
              <a:tblGrid>
                <a:gridCol w="2611475"/>
                <a:gridCol w="4180650"/>
                <a:gridCol w="4180650"/>
              </a:tblGrid>
              <a:tr h="523100">
                <a:tc>
                  <a:txBody>
                    <a:bodyPr/>
                    <a:lstStyle/>
                    <a:p>
                      <a:pPr indent="0" lvl="0" marL="0" marR="0" rtl="0" algn="ctr">
                        <a:spcBef>
                          <a:spcPts val="0"/>
                        </a:spcBef>
                        <a:spcAft>
                          <a:spcPts val="0"/>
                        </a:spcAft>
                        <a:buNone/>
                      </a:pPr>
                      <a:r>
                        <a:rPr lang="en-US" sz="1800" u="none" cap="none" strike="noStrike"/>
                        <a:t>BASIS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TABLEAU</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POWER BI</a:t>
                      </a:r>
                      <a:endParaRPr sz="1800" u="none" cap="none" strike="noStrike"/>
                    </a:p>
                  </a:txBody>
                  <a:tcPr marT="45725" marB="45725" marR="91450" marL="91450"/>
                </a:tc>
              </a:tr>
              <a:tr h="815900">
                <a:tc>
                  <a:txBody>
                    <a:bodyPr/>
                    <a:lstStyle/>
                    <a:p>
                      <a:pPr indent="0" lvl="0" marL="0" marR="0" rtl="0" algn="ctr">
                        <a:spcBef>
                          <a:spcPts val="0"/>
                        </a:spcBef>
                        <a:spcAft>
                          <a:spcPts val="0"/>
                        </a:spcAft>
                        <a:buNone/>
                      </a:pPr>
                      <a:r>
                        <a:t/>
                      </a:r>
                      <a:endParaRPr sz="1600" u="none" cap="none" strike="noStrike"/>
                    </a:p>
                    <a:p>
                      <a:pPr indent="0" lvl="0" marL="0" marR="0" rtl="0" algn="ctr">
                        <a:spcBef>
                          <a:spcPts val="0"/>
                        </a:spcBef>
                        <a:spcAft>
                          <a:spcPts val="0"/>
                        </a:spcAft>
                        <a:buNone/>
                      </a:pPr>
                      <a:r>
                        <a:rPr lang="en-US" sz="1600" u="none" cap="none" strike="noStrike"/>
                        <a:t>User Interface</a:t>
                      </a:r>
                      <a:endParaRPr sz="1600" u="none" cap="none" strike="noStrike"/>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Tableau has a more user-friendly and intuitive interface, with drag-and-drop functionality and easier-to-use visuals. </a:t>
                      </a:r>
                      <a:endParaRPr sz="1400" u="none" cap="none" strike="noStrike"/>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Power BI can take a bit more time to learn but provides more robust functionality for advanced users.</a:t>
                      </a:r>
                      <a:endParaRPr sz="1400" u="none" cap="none" strike="noStrike"/>
                    </a:p>
                  </a:txBody>
                  <a:tcPr marT="45725" marB="45725" marR="91450" marL="91450"/>
                </a:tc>
              </a:tr>
              <a:tr h="794600">
                <a:tc>
                  <a:txBody>
                    <a:bodyPr/>
                    <a:lstStyle/>
                    <a:p>
                      <a:pPr indent="0" lvl="0" marL="0" marR="0" rtl="0" algn="ctr">
                        <a:spcBef>
                          <a:spcPts val="0"/>
                        </a:spcBef>
                        <a:spcAft>
                          <a:spcPts val="0"/>
                        </a:spcAft>
                        <a:buNone/>
                      </a:pPr>
                      <a:r>
                        <a:t/>
                      </a:r>
                      <a:endParaRPr sz="1600" u="none" cap="none" strike="noStrike"/>
                    </a:p>
                    <a:p>
                      <a:pPr indent="0" lvl="0" marL="0" marR="0" rtl="0" algn="ctr">
                        <a:spcBef>
                          <a:spcPts val="0"/>
                        </a:spcBef>
                        <a:spcAft>
                          <a:spcPts val="0"/>
                        </a:spcAft>
                        <a:buNone/>
                      </a:pPr>
                      <a:r>
                        <a:rPr lang="en-US" sz="1600" u="none" cap="none" strike="noStrike"/>
                        <a:t>Data Integration</a:t>
                      </a:r>
                      <a:endParaRPr sz="1600" u="none" cap="none" strike="noStrike"/>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Tableau can connect to a wider range of data sources, including cloud-based databases and web services.</a:t>
                      </a:r>
                      <a:endParaRPr sz="1400" u="none" cap="none" strike="noStrike"/>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Power BI is more tightly integrated with Microsoft products, such as Excel and SQL Server.</a:t>
                      </a:r>
                      <a:endParaRPr sz="1400" u="none" cap="none" strike="noStrike"/>
                    </a:p>
                  </a:txBody>
                  <a:tcPr marT="45725" marB="45725" marR="91450" marL="91450"/>
                </a:tc>
              </a:tr>
              <a:tr h="651050">
                <a:tc>
                  <a:txBody>
                    <a:bodyPr/>
                    <a:lstStyle/>
                    <a:p>
                      <a:pPr indent="0" lvl="0" marL="0" marR="0" rtl="0" algn="ctr">
                        <a:spcBef>
                          <a:spcPts val="0"/>
                        </a:spcBef>
                        <a:spcAft>
                          <a:spcPts val="0"/>
                        </a:spcAft>
                        <a:buNone/>
                      </a:pPr>
                      <a:r>
                        <a:t/>
                      </a:r>
                      <a:endParaRPr sz="1600" u="none" cap="none" strike="noStrike"/>
                    </a:p>
                    <a:p>
                      <a:pPr indent="0" lvl="0" marL="0" marR="0" rtl="0" algn="ctr">
                        <a:spcBef>
                          <a:spcPts val="0"/>
                        </a:spcBef>
                        <a:spcAft>
                          <a:spcPts val="0"/>
                        </a:spcAft>
                        <a:buNone/>
                      </a:pPr>
                      <a:r>
                        <a:rPr lang="en-US" sz="1600" u="none" cap="none" strike="noStrike"/>
                        <a:t>Pricing</a:t>
                      </a:r>
                      <a:endParaRPr sz="1600" u="none" cap="none" strike="noStrike"/>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Tableau, on the other hand, can be more expensive, especially for enterprise-level solutions.</a:t>
                      </a:r>
                      <a:endParaRPr b="0" i="0" sz="1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Power BI offers a more affordable pricing structure, with a free version and lower-cost paid options.</a:t>
                      </a:r>
                      <a:endParaRPr sz="1400" u="none" cap="none" strike="noStrike"/>
                    </a:p>
                  </a:txBody>
                  <a:tcPr marT="45725" marB="45725" marR="91450" marL="91450"/>
                </a:tc>
              </a:tr>
              <a:tr h="720550">
                <a:tc>
                  <a:txBody>
                    <a:bodyPr/>
                    <a:lstStyle/>
                    <a:p>
                      <a:pPr indent="0" lvl="0" marL="0" marR="0" rtl="0" algn="ctr">
                        <a:spcBef>
                          <a:spcPts val="0"/>
                        </a:spcBef>
                        <a:spcAft>
                          <a:spcPts val="0"/>
                        </a:spcAft>
                        <a:buNone/>
                      </a:pPr>
                      <a:r>
                        <a:t/>
                      </a:r>
                      <a:endParaRPr sz="1600" u="none" cap="none" strike="noStrike"/>
                    </a:p>
                    <a:p>
                      <a:pPr indent="0" lvl="0" marL="0" marR="0" rtl="0" algn="ctr">
                        <a:spcBef>
                          <a:spcPts val="0"/>
                        </a:spcBef>
                        <a:spcAft>
                          <a:spcPts val="0"/>
                        </a:spcAft>
                        <a:buNone/>
                      </a:pPr>
                      <a:r>
                        <a:rPr lang="en-US" sz="1600" u="none" cap="none" strike="noStrike"/>
                        <a:t>Customization</a:t>
                      </a:r>
                      <a:endParaRPr sz="1600" u="none" cap="none" strike="noStrike"/>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Tableau provides more advanced customization options for dashboards and visualizations.</a:t>
                      </a:r>
                      <a:endParaRPr sz="1400" u="none" cap="none" strike="noStrike"/>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Power BI is more limited in advanced customizations.</a:t>
                      </a:r>
                      <a:endParaRPr sz="1400" u="none" cap="none" strike="noStrike"/>
                    </a:p>
                  </a:txBody>
                  <a:tcPr marT="45725" marB="45725" marR="91450" marL="91450"/>
                </a:tc>
              </a:tr>
              <a:tr h="618500">
                <a:tc>
                  <a:txBody>
                    <a:bodyPr/>
                    <a:lstStyle/>
                    <a:p>
                      <a:pPr indent="0" lvl="0" marL="0" marR="0" rtl="0" algn="ctr">
                        <a:spcBef>
                          <a:spcPts val="0"/>
                        </a:spcBef>
                        <a:spcAft>
                          <a:spcPts val="0"/>
                        </a:spcAft>
                        <a:buNone/>
                      </a:pPr>
                      <a:r>
                        <a:t/>
                      </a:r>
                      <a:endParaRPr sz="1600" u="none" cap="none" strike="noStrike"/>
                    </a:p>
                    <a:p>
                      <a:pPr indent="0" lvl="0" marL="0" marR="0" rtl="0" algn="ctr">
                        <a:spcBef>
                          <a:spcPts val="0"/>
                        </a:spcBef>
                        <a:spcAft>
                          <a:spcPts val="0"/>
                        </a:spcAft>
                        <a:buNone/>
                      </a:pPr>
                      <a:r>
                        <a:rPr lang="en-US" sz="1600" u="none" cap="none" strike="noStrike"/>
                        <a:t>Ownership and pricing</a:t>
                      </a:r>
                      <a:endParaRPr sz="1600" u="none" cap="none" strike="noStrike"/>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Tableau is owned by Salesforce and licensed on a per-user or per-server basis.</a:t>
                      </a:r>
                      <a:endParaRPr sz="1400" u="none" cap="none" strike="noStrike"/>
                    </a:p>
                  </a:txBody>
                  <a:tcPr marT="45725" marB="45725" marR="91450" marL="91450"/>
                </a:tc>
                <a:tc>
                  <a:txBody>
                    <a:bodyPr/>
                    <a:lstStyle/>
                    <a:p>
                      <a:pPr indent="0" lvl="0" marL="0" marR="0" rtl="0" algn="ctr">
                        <a:spcBef>
                          <a:spcPts val="0"/>
                        </a:spcBef>
                        <a:spcAft>
                          <a:spcPts val="0"/>
                        </a:spcAft>
                        <a:buNone/>
                      </a:pPr>
                      <a:r>
                        <a:rPr b="0" lang="en-US" sz="1400" u="none" cap="none" strike="noStrike">
                          <a:solidFill>
                            <a:schemeClr val="dk1"/>
                          </a:solidFill>
                        </a:rPr>
                        <a:t>Power BI is a Microsoft product licensed on a per-user basis.</a:t>
                      </a:r>
                      <a:endParaRPr sz="1400" u="none" cap="none" strike="noStrike"/>
                    </a:p>
                  </a:txBody>
                  <a:tcPr marT="45725" marB="45725" marR="91450" marL="91450"/>
                </a:tc>
              </a:tr>
              <a:tr h="878900">
                <a:tc>
                  <a:txBody>
                    <a:bodyPr/>
                    <a:lstStyle/>
                    <a:p>
                      <a:pPr indent="0" lvl="0" marL="0" marR="0" rtl="0" algn="ctr">
                        <a:spcBef>
                          <a:spcPts val="0"/>
                        </a:spcBef>
                        <a:spcAft>
                          <a:spcPts val="0"/>
                        </a:spcAft>
                        <a:buNone/>
                      </a:pPr>
                      <a:r>
                        <a:t/>
                      </a:r>
                      <a:endParaRPr b="0" sz="1600" u="none" cap="none" strike="noStrike">
                        <a:solidFill>
                          <a:schemeClr val="dk1"/>
                        </a:solidFill>
                      </a:endParaRPr>
                    </a:p>
                    <a:p>
                      <a:pPr indent="0" lvl="0" marL="0" marR="0" rtl="0" algn="ctr">
                        <a:spcBef>
                          <a:spcPts val="0"/>
                        </a:spcBef>
                        <a:spcAft>
                          <a:spcPts val="0"/>
                        </a:spcAft>
                        <a:buNone/>
                      </a:pPr>
                      <a:r>
                        <a:rPr b="0" lang="en-US" sz="1600" u="none" cap="none" strike="noStrike">
                          <a:solidFill>
                            <a:schemeClr val="dk1"/>
                          </a:solidFill>
                        </a:rPr>
                        <a:t>Mobile apps </a:t>
                      </a:r>
                      <a:endParaRPr/>
                    </a:p>
                    <a:p>
                      <a:pPr indent="0" lvl="0" marL="0" marR="0" rtl="0" algn="ctr">
                        <a:spcBef>
                          <a:spcPts val="0"/>
                        </a:spcBef>
                        <a:spcAft>
                          <a:spcPts val="0"/>
                        </a:spcAft>
                        <a:buNone/>
                      </a:pPr>
                      <a:r>
                        <a:rPr b="0" lang="en-US" sz="1600" u="none" cap="none" strike="noStrike">
                          <a:solidFill>
                            <a:schemeClr val="lt1"/>
                          </a:solidFill>
                        </a:rPr>
                        <a:t>Data Integration</a:t>
                      </a:r>
                      <a:endParaRPr sz="16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Tableau's mobile app is more limited in functionality.</a:t>
                      </a:r>
                      <a:endParaRPr sz="1400" u="none" cap="none" strike="noStrike"/>
                    </a:p>
                  </a:txBody>
                  <a:tcPr marT="45725" marB="45725" marR="91450" marL="91450"/>
                </a:tc>
                <a:tc>
                  <a:txBody>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Power BI has a more robust mobile app for iOS and Android devices.</a:t>
                      </a:r>
                      <a:endParaRPr sz="14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1"/>
          <p:cNvPicPr preferRelativeResize="0"/>
          <p:nvPr/>
        </p:nvPicPr>
        <p:blipFill rotWithShape="1">
          <a:blip r:embed="rId3">
            <a:alphaModFix/>
          </a:blip>
          <a:srcRect b="0" l="0" r="0" t="0"/>
          <a:stretch/>
        </p:blipFill>
        <p:spPr>
          <a:xfrm>
            <a:off x="30480" y="-114936"/>
            <a:ext cx="3347870" cy="656018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grpSp>
        <p:nvGrpSpPr>
          <p:cNvPr id="188" name="Google Shape;188;p11"/>
          <p:cNvGrpSpPr/>
          <p:nvPr/>
        </p:nvGrpSpPr>
        <p:grpSpPr>
          <a:xfrm>
            <a:off x="4002912" y="139693"/>
            <a:ext cx="6508961" cy="6165861"/>
            <a:chOff x="-264288" y="947"/>
            <a:chExt cx="6508961" cy="6165861"/>
          </a:xfrm>
        </p:grpSpPr>
        <p:sp>
          <p:nvSpPr>
            <p:cNvPr id="189" name="Google Shape;189;p11"/>
            <p:cNvSpPr/>
            <p:nvPr/>
          </p:nvSpPr>
          <p:spPr>
            <a:xfrm>
              <a:off x="4745364" y="3713547"/>
              <a:ext cx="91440" cy="691776"/>
            </a:xfrm>
            <a:custGeom>
              <a:rect b="b" l="l" r="r" t="t"/>
              <a:pathLst>
                <a:path extrusionOk="0" h="120000" w="120000">
                  <a:moveTo>
                    <a:pt x="60000" y="0"/>
                  </a:moveTo>
                  <a:lnTo>
                    <a:pt x="60000" y="120000"/>
                  </a:lnTo>
                </a:path>
              </a:pathLst>
            </a:custGeom>
            <a:noFill/>
            <a:ln cap="flat" cmpd="sng" w="25400">
              <a:solidFill>
                <a:srgbClr val="715A92"/>
              </a:solidFill>
              <a:prstDash val="solid"/>
              <a:round/>
              <a:headEnd len="sm" w="sm" type="none"/>
              <a:tailEnd len="sm" w="sm" type="none"/>
            </a:ln>
          </p:spPr>
        </p:sp>
        <p:sp>
          <p:nvSpPr>
            <p:cNvPr id="190" name="Google Shape;190;p11"/>
            <p:cNvSpPr/>
            <p:nvPr/>
          </p:nvSpPr>
          <p:spPr>
            <a:xfrm>
              <a:off x="3200202" y="1511359"/>
              <a:ext cx="1590882" cy="691776"/>
            </a:xfrm>
            <a:custGeom>
              <a:rect b="b" l="l" r="r" t="t"/>
              <a:pathLst>
                <a:path extrusionOk="0" h="120000" w="120000">
                  <a:moveTo>
                    <a:pt x="0" y="0"/>
                  </a:moveTo>
                  <a:lnTo>
                    <a:pt x="0" y="81776"/>
                  </a:lnTo>
                  <a:lnTo>
                    <a:pt x="120000" y="81776"/>
                  </a:lnTo>
                  <a:lnTo>
                    <a:pt x="120000" y="120000"/>
                  </a:lnTo>
                </a:path>
              </a:pathLst>
            </a:custGeom>
            <a:noFill/>
            <a:ln cap="flat" cmpd="sng" w="25400">
              <a:solidFill>
                <a:srgbClr val="654E80"/>
              </a:solidFill>
              <a:prstDash val="solid"/>
              <a:round/>
              <a:headEnd len="sm" w="sm" type="none"/>
              <a:tailEnd len="sm" w="sm" type="none"/>
            </a:ln>
          </p:spPr>
        </p:sp>
        <p:sp>
          <p:nvSpPr>
            <p:cNvPr id="191" name="Google Shape;191;p11"/>
            <p:cNvSpPr/>
            <p:nvPr/>
          </p:nvSpPr>
          <p:spPr>
            <a:xfrm>
              <a:off x="925011" y="3695542"/>
              <a:ext cx="958894" cy="709780"/>
            </a:xfrm>
            <a:custGeom>
              <a:rect b="b" l="l" r="r" t="t"/>
              <a:pathLst>
                <a:path extrusionOk="0" h="120000" w="120000">
                  <a:moveTo>
                    <a:pt x="0" y="0"/>
                  </a:moveTo>
                  <a:lnTo>
                    <a:pt x="0" y="82746"/>
                  </a:lnTo>
                  <a:lnTo>
                    <a:pt x="120000" y="82746"/>
                  </a:lnTo>
                  <a:lnTo>
                    <a:pt x="120000" y="120000"/>
                  </a:lnTo>
                </a:path>
              </a:pathLst>
            </a:custGeom>
            <a:noFill/>
            <a:ln cap="flat" cmpd="sng" w="25400">
              <a:solidFill>
                <a:srgbClr val="715A92"/>
              </a:solidFill>
              <a:prstDash val="solid"/>
              <a:round/>
              <a:headEnd len="sm" w="sm" type="none"/>
              <a:tailEnd len="sm" w="sm" type="none"/>
            </a:ln>
          </p:spPr>
        </p:sp>
        <p:sp>
          <p:nvSpPr>
            <p:cNvPr id="192" name="Google Shape;192;p11"/>
            <p:cNvSpPr/>
            <p:nvPr/>
          </p:nvSpPr>
          <p:spPr>
            <a:xfrm>
              <a:off x="925011" y="1511359"/>
              <a:ext cx="2275191" cy="673772"/>
            </a:xfrm>
            <a:custGeom>
              <a:rect b="b" l="l" r="r" t="t"/>
              <a:pathLst>
                <a:path extrusionOk="0" h="120000" w="120000">
                  <a:moveTo>
                    <a:pt x="120000" y="0"/>
                  </a:moveTo>
                  <a:lnTo>
                    <a:pt x="120000" y="80755"/>
                  </a:lnTo>
                  <a:lnTo>
                    <a:pt x="0" y="80755"/>
                  </a:lnTo>
                  <a:lnTo>
                    <a:pt x="0" y="120000"/>
                  </a:lnTo>
                </a:path>
              </a:pathLst>
            </a:custGeom>
            <a:noFill/>
            <a:ln cap="flat" cmpd="sng" w="25400">
              <a:solidFill>
                <a:srgbClr val="654E80"/>
              </a:solidFill>
              <a:prstDash val="solid"/>
              <a:round/>
              <a:headEnd len="sm" w="sm" type="none"/>
              <a:tailEnd len="sm" w="sm" type="none"/>
            </a:ln>
          </p:spPr>
        </p:sp>
        <p:sp>
          <p:nvSpPr>
            <p:cNvPr id="193" name="Google Shape;193;p11"/>
            <p:cNvSpPr/>
            <p:nvPr/>
          </p:nvSpPr>
          <p:spPr>
            <a:xfrm>
              <a:off x="2010902" y="947"/>
              <a:ext cx="2378600" cy="1510411"/>
            </a:xfrm>
            <a:prstGeom prst="roundRect">
              <a:avLst>
                <a:gd fmla="val 10000" name="adj"/>
              </a:avLst>
            </a:prstGeom>
            <a:solidFill>
              <a:schemeClr val="lt1"/>
            </a:solidFill>
            <a:ln cap="flat" cmpd="sng" w="25400">
              <a:solidFill>
                <a:srgbClr val="715A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2275191" y="252022"/>
              <a:ext cx="2378600" cy="1510411"/>
            </a:xfrm>
            <a:prstGeom prst="roundRect">
              <a:avLst>
                <a:gd fmla="val 10000" name="adj"/>
              </a:avLst>
            </a:prstGeom>
            <a:solidFill>
              <a:srgbClr val="D7D1DF">
                <a:alpha val="89803"/>
              </a:srgb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txBox="1"/>
            <p:nvPr/>
          </p:nvSpPr>
          <p:spPr>
            <a:xfrm>
              <a:off x="2319429" y="296260"/>
              <a:ext cx="2290124" cy="142193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7030A0"/>
                </a:buClr>
                <a:buSzPts val="2000"/>
                <a:buFont typeface="Twentieth Century"/>
                <a:buNone/>
              </a:pPr>
              <a:r>
                <a:rPr b="1" lang="en-US" sz="2000" u="sng">
                  <a:solidFill>
                    <a:srgbClr val="7030A0"/>
                  </a:solidFill>
                  <a:latin typeface="Twentieth Century"/>
                  <a:ea typeface="Twentieth Century"/>
                  <a:cs typeface="Twentieth Century"/>
                  <a:sym typeface="Twentieth Century"/>
                </a:rPr>
                <a:t>Other Data Visualization tools</a:t>
              </a:r>
              <a:endParaRPr sz="2000">
                <a:solidFill>
                  <a:srgbClr val="7030A0"/>
                </a:solidFill>
                <a:latin typeface="Calibri"/>
                <a:ea typeface="Calibri"/>
                <a:cs typeface="Calibri"/>
                <a:sym typeface="Calibri"/>
              </a:endParaRPr>
            </a:p>
          </p:txBody>
        </p:sp>
        <p:sp>
          <p:nvSpPr>
            <p:cNvPr id="196" name="Google Shape;196;p11"/>
            <p:cNvSpPr/>
            <p:nvPr/>
          </p:nvSpPr>
          <p:spPr>
            <a:xfrm>
              <a:off x="-264288" y="2185131"/>
              <a:ext cx="2378600" cy="1510411"/>
            </a:xfrm>
            <a:prstGeom prst="roundRect">
              <a:avLst>
                <a:gd fmla="val 10000" name="adj"/>
              </a:avLst>
            </a:prstGeom>
            <a:solidFill>
              <a:schemeClr val="lt1"/>
            </a:solidFill>
            <a:ln cap="flat" cmpd="sng" w="25400">
              <a:solidFill>
                <a:srgbClr val="715A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0" y="2436205"/>
              <a:ext cx="2378600" cy="1510411"/>
            </a:xfrm>
            <a:prstGeom prst="roundRect">
              <a:avLst>
                <a:gd fmla="val 10000" name="adj"/>
              </a:avLst>
            </a:prstGeom>
            <a:solidFill>
              <a:srgbClr val="D7D1DF">
                <a:alpha val="89803"/>
              </a:srgb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txBox="1"/>
            <p:nvPr/>
          </p:nvSpPr>
          <p:spPr>
            <a:xfrm>
              <a:off x="44238" y="2480443"/>
              <a:ext cx="2290124" cy="142193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7030A0"/>
                </a:buClr>
                <a:buSzPts val="2000"/>
                <a:buFont typeface="Twentieth Century"/>
                <a:buNone/>
              </a:pPr>
              <a:r>
                <a:rPr b="1" lang="en-US" sz="2000">
                  <a:solidFill>
                    <a:srgbClr val="7030A0"/>
                  </a:solidFill>
                  <a:latin typeface="Twentieth Century"/>
                  <a:ea typeface="Twentieth Century"/>
                  <a:cs typeface="Twentieth Century"/>
                  <a:sym typeface="Twentieth Century"/>
                </a:rPr>
                <a:t>QlikView</a:t>
              </a:r>
              <a:endParaRPr sz="2000">
                <a:solidFill>
                  <a:srgbClr val="7030A0"/>
                </a:solidFill>
                <a:latin typeface="Calibri"/>
                <a:ea typeface="Calibri"/>
                <a:cs typeface="Calibri"/>
                <a:sym typeface="Calibri"/>
              </a:endParaRPr>
            </a:p>
          </p:txBody>
        </p:sp>
        <p:sp>
          <p:nvSpPr>
            <p:cNvPr id="199" name="Google Shape;199;p11"/>
            <p:cNvSpPr/>
            <p:nvPr/>
          </p:nvSpPr>
          <p:spPr>
            <a:xfrm>
              <a:off x="694605" y="4405323"/>
              <a:ext cx="2378600" cy="1510411"/>
            </a:xfrm>
            <a:prstGeom prst="roundRect">
              <a:avLst>
                <a:gd fmla="val 10000" name="adj"/>
              </a:avLst>
            </a:prstGeom>
            <a:solidFill>
              <a:schemeClr val="lt1"/>
            </a:solidFill>
            <a:ln cap="flat" cmpd="sng" w="25400">
              <a:solidFill>
                <a:srgbClr val="715A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958894" y="4656397"/>
              <a:ext cx="2378600" cy="1510411"/>
            </a:xfrm>
            <a:prstGeom prst="roundRect">
              <a:avLst>
                <a:gd fmla="val 10000" name="adj"/>
              </a:avLst>
            </a:prstGeom>
            <a:solidFill>
              <a:srgbClr val="D7D1DF">
                <a:alpha val="89803"/>
              </a:srgb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txBox="1"/>
            <p:nvPr/>
          </p:nvSpPr>
          <p:spPr>
            <a:xfrm>
              <a:off x="1003132" y="4700635"/>
              <a:ext cx="2290124" cy="142193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7030A0"/>
                </a:buClr>
                <a:buSzPts val="2000"/>
                <a:buFont typeface="Twentieth Century"/>
                <a:buNone/>
              </a:pPr>
              <a:r>
                <a:rPr b="1" lang="en-US" sz="2000">
                  <a:solidFill>
                    <a:srgbClr val="7030A0"/>
                  </a:solidFill>
                  <a:latin typeface="Twentieth Century"/>
                  <a:ea typeface="Twentieth Century"/>
                  <a:cs typeface="Twentieth Century"/>
                  <a:sym typeface="Twentieth Century"/>
                </a:rPr>
                <a:t>Offers powerful associative data modeling and exploration capabilities.</a:t>
              </a:r>
              <a:endParaRPr sz="2000">
                <a:solidFill>
                  <a:srgbClr val="7030A0"/>
                </a:solidFill>
                <a:latin typeface="Calibri"/>
                <a:ea typeface="Calibri"/>
                <a:cs typeface="Calibri"/>
                <a:sym typeface="Calibri"/>
              </a:endParaRPr>
            </a:p>
          </p:txBody>
        </p:sp>
        <p:sp>
          <p:nvSpPr>
            <p:cNvPr id="202" name="Google Shape;202;p11"/>
            <p:cNvSpPr/>
            <p:nvPr/>
          </p:nvSpPr>
          <p:spPr>
            <a:xfrm>
              <a:off x="3601784" y="2203135"/>
              <a:ext cx="2378600" cy="1510411"/>
            </a:xfrm>
            <a:prstGeom prst="roundRect">
              <a:avLst>
                <a:gd fmla="val 10000" name="adj"/>
              </a:avLst>
            </a:prstGeom>
            <a:solidFill>
              <a:schemeClr val="lt1"/>
            </a:solidFill>
            <a:ln cap="flat" cmpd="sng" w="25400">
              <a:solidFill>
                <a:srgbClr val="715A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866073" y="2454209"/>
              <a:ext cx="2378600" cy="1510411"/>
            </a:xfrm>
            <a:prstGeom prst="roundRect">
              <a:avLst>
                <a:gd fmla="val 10000" name="adj"/>
              </a:avLst>
            </a:prstGeom>
            <a:solidFill>
              <a:srgbClr val="D7D1DF">
                <a:alpha val="89803"/>
              </a:srgb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txBox="1"/>
            <p:nvPr/>
          </p:nvSpPr>
          <p:spPr>
            <a:xfrm>
              <a:off x="3910311" y="2498447"/>
              <a:ext cx="2290124" cy="142193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7030A0"/>
                </a:buClr>
                <a:buSzPts val="2000"/>
                <a:buFont typeface="Twentieth Century"/>
                <a:buNone/>
              </a:pPr>
              <a:r>
                <a:rPr b="1" lang="en-US" sz="2000">
                  <a:solidFill>
                    <a:srgbClr val="7030A0"/>
                  </a:solidFill>
                  <a:latin typeface="Twentieth Century"/>
                  <a:ea typeface="Twentieth Century"/>
                  <a:cs typeface="Twentieth Century"/>
                  <a:sym typeface="Twentieth Century"/>
                </a:rPr>
                <a:t>Looker</a:t>
              </a:r>
              <a:endParaRPr sz="2000">
                <a:solidFill>
                  <a:srgbClr val="7030A0"/>
                </a:solidFill>
                <a:latin typeface="Calibri"/>
                <a:ea typeface="Calibri"/>
                <a:cs typeface="Calibri"/>
                <a:sym typeface="Calibri"/>
              </a:endParaRPr>
            </a:p>
          </p:txBody>
        </p:sp>
        <p:sp>
          <p:nvSpPr>
            <p:cNvPr id="205" name="Google Shape;205;p11"/>
            <p:cNvSpPr/>
            <p:nvPr/>
          </p:nvSpPr>
          <p:spPr>
            <a:xfrm>
              <a:off x="3601784" y="4405323"/>
              <a:ext cx="2378600" cy="1510411"/>
            </a:xfrm>
            <a:prstGeom prst="roundRect">
              <a:avLst>
                <a:gd fmla="val 10000" name="adj"/>
              </a:avLst>
            </a:prstGeom>
            <a:solidFill>
              <a:schemeClr val="lt1"/>
            </a:solidFill>
            <a:ln cap="flat" cmpd="sng" w="25400">
              <a:solidFill>
                <a:srgbClr val="715A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3866073" y="4656397"/>
              <a:ext cx="2378600" cy="1510411"/>
            </a:xfrm>
            <a:prstGeom prst="roundRect">
              <a:avLst>
                <a:gd fmla="val 10000" name="adj"/>
              </a:avLst>
            </a:prstGeom>
            <a:solidFill>
              <a:srgbClr val="D7D1DF">
                <a:alpha val="89803"/>
              </a:srgb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txBox="1"/>
            <p:nvPr/>
          </p:nvSpPr>
          <p:spPr>
            <a:xfrm>
              <a:off x="3910311" y="4700635"/>
              <a:ext cx="2290124" cy="142193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7030A0"/>
                </a:buClr>
                <a:buSzPts val="2000"/>
                <a:buFont typeface="Twentieth Century"/>
                <a:buNone/>
              </a:pPr>
              <a:r>
                <a:rPr b="1" lang="en-US" sz="2000">
                  <a:solidFill>
                    <a:srgbClr val="7030A0"/>
                  </a:solidFill>
                  <a:latin typeface="Twentieth Century"/>
                  <a:ea typeface="Twentieth Century"/>
                  <a:cs typeface="Twentieth Century"/>
                  <a:sym typeface="Twentieth Century"/>
                </a:rPr>
                <a:t>Known for its robust data modeling and exploration features, suitable for large datasets</a:t>
              </a:r>
              <a:endParaRPr sz="2000">
                <a:solidFill>
                  <a:srgbClr val="7030A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preencoded.png" id="213" name="Google Shape;213;p12"/>
          <p:cNvPicPr preferRelativeResize="0"/>
          <p:nvPr/>
        </p:nvPicPr>
        <p:blipFill rotWithShape="1">
          <a:blip r:embed="rId3">
            <a:alphaModFix/>
          </a:blip>
          <a:srcRect b="0" l="0" r="0" t="0"/>
          <a:stretch/>
        </p:blipFill>
        <p:spPr>
          <a:xfrm>
            <a:off x="0" y="7938"/>
            <a:ext cx="11430000" cy="6429375"/>
          </a:xfrm>
          <a:prstGeom prst="rect">
            <a:avLst/>
          </a:prstGeom>
          <a:noFill/>
          <a:ln>
            <a:noFill/>
          </a:ln>
        </p:spPr>
      </p:pic>
      <p:sp>
        <p:nvSpPr>
          <p:cNvPr id="214" name="Google Shape;214;p12"/>
          <p:cNvSpPr/>
          <p:nvPr/>
        </p:nvSpPr>
        <p:spPr>
          <a:xfrm>
            <a:off x="0" y="7938"/>
            <a:ext cx="11430000" cy="6429375"/>
          </a:xfrm>
          <a:prstGeom prst="rect">
            <a:avLst/>
          </a:prstGeom>
          <a:solidFill>
            <a:srgbClr val="000018">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5" name="Google Shape;215;p12"/>
          <p:cNvPicPr preferRelativeResize="0"/>
          <p:nvPr/>
        </p:nvPicPr>
        <p:blipFill rotWithShape="1">
          <a:blip r:embed="rId4">
            <a:alphaModFix/>
          </a:blip>
          <a:srcRect b="0" l="0" r="0" t="0"/>
          <a:stretch/>
        </p:blipFill>
        <p:spPr>
          <a:xfrm>
            <a:off x="0" y="7938"/>
            <a:ext cx="11430000" cy="6429375"/>
          </a:xfrm>
          <a:prstGeom prst="rect">
            <a:avLst/>
          </a:prstGeom>
          <a:noFill/>
          <a:ln>
            <a:noFill/>
          </a:ln>
        </p:spPr>
      </p:pic>
      <p:sp>
        <p:nvSpPr>
          <p:cNvPr id="216" name="Google Shape;216;p12"/>
          <p:cNvSpPr/>
          <p:nvPr/>
        </p:nvSpPr>
        <p:spPr>
          <a:xfrm>
            <a:off x="0" y="7994"/>
            <a:ext cx="11430000" cy="6429300"/>
          </a:xfrm>
          <a:prstGeom prst="rect">
            <a:avLst/>
          </a:prstGeom>
          <a:solidFill>
            <a:srgbClr val="000018">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p:nvPr/>
        </p:nvSpPr>
        <p:spPr>
          <a:xfrm>
            <a:off x="347525" y="974025"/>
            <a:ext cx="8896500" cy="812400"/>
          </a:xfrm>
          <a:prstGeom prst="rect">
            <a:avLst/>
          </a:prstGeom>
          <a:noFill/>
          <a:ln>
            <a:noFill/>
          </a:ln>
        </p:spPr>
        <p:txBody>
          <a:bodyPr anchorCtr="0" anchor="t" bIns="45700" lIns="91425" spcFirstLastPara="1" rIns="91425" wrap="square" tIns="45700">
            <a:noAutofit/>
          </a:bodyPr>
          <a:lstStyle/>
          <a:p>
            <a:pPr indent="0" lvl="0" marL="0" marR="0" rtl="0" algn="l">
              <a:lnSpc>
                <a:spcPct val="97090"/>
              </a:lnSpc>
              <a:spcBef>
                <a:spcPts val="0"/>
              </a:spcBef>
              <a:spcAft>
                <a:spcPts val="0"/>
              </a:spcAft>
              <a:buNone/>
            </a:pPr>
            <a:r>
              <a:rPr b="1" lang="en-US" sz="4400" u="sng">
                <a:solidFill>
                  <a:srgbClr val="FFFFFF"/>
                </a:solidFill>
                <a:latin typeface="Twentieth Century"/>
                <a:ea typeface="Twentieth Century"/>
                <a:cs typeface="Twentieth Century"/>
                <a:sym typeface="Twentieth Century"/>
              </a:rPr>
              <a:t>Conclusion and Final Thoughts :</a:t>
            </a:r>
            <a:endParaRPr b="1" sz="4400" u="sng">
              <a:solidFill>
                <a:schemeClr val="dk1"/>
              </a:solidFill>
              <a:latin typeface="Twentieth Century"/>
              <a:ea typeface="Twentieth Century"/>
              <a:cs typeface="Twentieth Century"/>
              <a:sym typeface="Twentieth Century"/>
            </a:endParaRPr>
          </a:p>
        </p:txBody>
      </p:sp>
      <p:pic>
        <p:nvPicPr>
          <p:cNvPr descr="preencoded.png" id="218" name="Google Shape;218;p12"/>
          <p:cNvPicPr preferRelativeResize="0"/>
          <p:nvPr/>
        </p:nvPicPr>
        <p:blipFill rotWithShape="1">
          <a:blip r:embed="rId5">
            <a:alphaModFix/>
          </a:blip>
          <a:srcRect b="0" l="0" r="0" t="0"/>
          <a:stretch/>
        </p:blipFill>
        <p:spPr>
          <a:xfrm>
            <a:off x="1765752" y="2298203"/>
            <a:ext cx="2886246" cy="694283"/>
          </a:xfrm>
          <a:prstGeom prst="rect">
            <a:avLst/>
          </a:prstGeom>
          <a:noFill/>
          <a:ln>
            <a:noFill/>
          </a:ln>
        </p:spPr>
      </p:pic>
      <p:sp>
        <p:nvSpPr>
          <p:cNvPr id="219" name="Google Shape;219;p12"/>
          <p:cNvSpPr/>
          <p:nvPr/>
        </p:nvSpPr>
        <p:spPr>
          <a:xfrm>
            <a:off x="1765750" y="3271550"/>
            <a:ext cx="3134400" cy="575100"/>
          </a:xfrm>
          <a:prstGeom prst="rect">
            <a:avLst/>
          </a:prstGeom>
          <a:noFill/>
          <a:ln>
            <a:noFill/>
          </a:ln>
        </p:spPr>
        <p:txBody>
          <a:bodyPr anchorCtr="0" anchor="t" bIns="45700" lIns="91425" spcFirstLastPara="1" rIns="91425" wrap="square" tIns="45700">
            <a:noAutofit/>
          </a:bodyPr>
          <a:lstStyle/>
          <a:p>
            <a:pPr indent="0" lvl="0" marL="0" marR="0" rtl="0" algn="l">
              <a:lnSpc>
                <a:spcPct val="106799"/>
              </a:lnSpc>
              <a:spcBef>
                <a:spcPts val="0"/>
              </a:spcBef>
              <a:spcAft>
                <a:spcPts val="0"/>
              </a:spcAft>
              <a:buNone/>
            </a:pPr>
            <a:r>
              <a:rPr b="1" lang="en-US" sz="2000">
                <a:solidFill>
                  <a:srgbClr val="CFD0D8"/>
                </a:solidFill>
                <a:latin typeface="Roboto"/>
                <a:ea typeface="Roboto"/>
                <a:cs typeface="Roboto"/>
                <a:sym typeface="Roboto"/>
              </a:rPr>
              <a:t>Transformational Power</a:t>
            </a:r>
            <a:endParaRPr b="1" sz="2000">
              <a:solidFill>
                <a:schemeClr val="dk1"/>
              </a:solidFill>
              <a:latin typeface="Calibri"/>
              <a:ea typeface="Calibri"/>
              <a:cs typeface="Calibri"/>
              <a:sym typeface="Calibri"/>
            </a:endParaRPr>
          </a:p>
        </p:txBody>
      </p:sp>
      <p:sp>
        <p:nvSpPr>
          <p:cNvPr id="220" name="Google Shape;220;p12"/>
          <p:cNvSpPr/>
          <p:nvPr/>
        </p:nvSpPr>
        <p:spPr>
          <a:xfrm>
            <a:off x="1883477" y="3761153"/>
            <a:ext cx="2401200" cy="1252200"/>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None/>
            </a:pPr>
            <a:r>
              <a:rPr lang="en-US" sz="1367">
                <a:solidFill>
                  <a:srgbClr val="CFD0D8"/>
                </a:solidFill>
                <a:latin typeface="Roboto"/>
                <a:ea typeface="Roboto"/>
                <a:cs typeface="Roboto"/>
                <a:sym typeface="Roboto"/>
              </a:rPr>
              <a:t>D</a:t>
            </a:r>
            <a:r>
              <a:rPr lang="en-US" sz="1600">
                <a:solidFill>
                  <a:srgbClr val="CFD0D8"/>
                </a:solidFill>
                <a:latin typeface="Roboto"/>
                <a:ea typeface="Roboto"/>
                <a:cs typeface="Roboto"/>
                <a:sym typeface="Roboto"/>
              </a:rPr>
              <a:t>ata visualization tools possess the ability to transform raw data into actionable insights</a:t>
            </a:r>
            <a:r>
              <a:rPr lang="en-US" sz="1367">
                <a:solidFill>
                  <a:srgbClr val="CFD0D8"/>
                </a:solidFill>
                <a:latin typeface="Roboto"/>
                <a:ea typeface="Roboto"/>
                <a:cs typeface="Roboto"/>
                <a:sym typeface="Roboto"/>
              </a:rPr>
              <a:t>.</a:t>
            </a:r>
            <a:endParaRPr sz="1367">
              <a:solidFill>
                <a:schemeClr val="dk1"/>
              </a:solidFill>
              <a:latin typeface="Calibri"/>
              <a:ea typeface="Calibri"/>
              <a:cs typeface="Calibri"/>
              <a:sym typeface="Calibri"/>
            </a:endParaRPr>
          </a:p>
        </p:txBody>
      </p:sp>
      <p:pic>
        <p:nvPicPr>
          <p:cNvPr descr="preencoded.png" id="221" name="Google Shape;221;p12"/>
          <p:cNvPicPr preferRelativeResize="0"/>
          <p:nvPr/>
        </p:nvPicPr>
        <p:blipFill rotWithShape="1">
          <a:blip r:embed="rId6">
            <a:alphaModFix/>
          </a:blip>
          <a:srcRect b="0" l="0" r="0" t="0"/>
          <a:stretch/>
        </p:blipFill>
        <p:spPr>
          <a:xfrm>
            <a:off x="4609357" y="2298203"/>
            <a:ext cx="2748577" cy="694283"/>
          </a:xfrm>
          <a:prstGeom prst="rect">
            <a:avLst/>
          </a:prstGeom>
          <a:noFill/>
          <a:ln>
            <a:noFill/>
          </a:ln>
        </p:spPr>
      </p:pic>
      <p:sp>
        <p:nvSpPr>
          <p:cNvPr id="222" name="Google Shape;222;p12"/>
          <p:cNvSpPr/>
          <p:nvPr/>
        </p:nvSpPr>
        <p:spPr>
          <a:xfrm>
            <a:off x="4732125" y="3240225"/>
            <a:ext cx="2625900" cy="510300"/>
          </a:xfrm>
          <a:prstGeom prst="rect">
            <a:avLst/>
          </a:prstGeom>
          <a:noFill/>
          <a:ln>
            <a:noFill/>
          </a:ln>
        </p:spPr>
        <p:txBody>
          <a:bodyPr anchorCtr="0" anchor="t" bIns="45700" lIns="91425" spcFirstLastPara="1" rIns="91425" wrap="square" tIns="45700">
            <a:noAutofit/>
          </a:bodyPr>
          <a:lstStyle/>
          <a:p>
            <a:pPr indent="0" lvl="0" marL="0" marR="0" rtl="0" algn="l">
              <a:lnSpc>
                <a:spcPct val="106799"/>
              </a:lnSpc>
              <a:spcBef>
                <a:spcPts val="0"/>
              </a:spcBef>
              <a:spcAft>
                <a:spcPts val="0"/>
              </a:spcAft>
              <a:buNone/>
            </a:pPr>
            <a:r>
              <a:rPr b="1" lang="en-US" sz="2000">
                <a:solidFill>
                  <a:srgbClr val="CFD0D8"/>
                </a:solidFill>
                <a:latin typeface="Roboto"/>
                <a:ea typeface="Roboto"/>
                <a:cs typeface="Roboto"/>
                <a:sym typeface="Roboto"/>
              </a:rPr>
              <a:t>Ongoing Evolution</a:t>
            </a:r>
            <a:endParaRPr b="1" sz="2000">
              <a:solidFill>
                <a:schemeClr val="dk1"/>
              </a:solidFill>
              <a:latin typeface="Calibri"/>
              <a:ea typeface="Calibri"/>
              <a:cs typeface="Calibri"/>
              <a:sym typeface="Calibri"/>
            </a:endParaRPr>
          </a:p>
        </p:txBody>
      </p:sp>
      <p:sp>
        <p:nvSpPr>
          <p:cNvPr id="223" name="Google Shape;223;p12"/>
          <p:cNvSpPr/>
          <p:nvPr/>
        </p:nvSpPr>
        <p:spPr>
          <a:xfrm>
            <a:off x="4732128" y="3636155"/>
            <a:ext cx="2401435" cy="1480747"/>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None/>
            </a:pPr>
            <a:r>
              <a:rPr lang="en-US" sz="1600">
                <a:solidFill>
                  <a:srgbClr val="CFD0D8"/>
                </a:solidFill>
                <a:latin typeface="Roboto"/>
                <a:ea typeface="Roboto"/>
                <a:cs typeface="Roboto"/>
                <a:sym typeface="Roboto"/>
              </a:rPr>
              <a:t>The field of data visualization continues to evolve, shaping the future of data analysis and decision-making</a:t>
            </a:r>
            <a:r>
              <a:rPr lang="en-US" sz="1367">
                <a:solidFill>
                  <a:srgbClr val="CFD0D8"/>
                </a:solidFill>
                <a:latin typeface="Roboto"/>
                <a:ea typeface="Roboto"/>
                <a:cs typeface="Roboto"/>
                <a:sym typeface="Roboto"/>
              </a:rPr>
              <a:t>.</a:t>
            </a:r>
            <a:endParaRPr sz="1367">
              <a:solidFill>
                <a:schemeClr val="dk1"/>
              </a:solidFill>
              <a:latin typeface="Calibri"/>
              <a:ea typeface="Calibri"/>
              <a:cs typeface="Calibri"/>
              <a:sym typeface="Calibri"/>
            </a:endParaRPr>
          </a:p>
        </p:txBody>
      </p:sp>
      <p:pic>
        <p:nvPicPr>
          <p:cNvPr descr="preencoded.png" id="224" name="Google Shape;224;p12"/>
          <p:cNvPicPr preferRelativeResize="0"/>
          <p:nvPr/>
        </p:nvPicPr>
        <p:blipFill rotWithShape="1">
          <a:blip r:embed="rId7">
            <a:alphaModFix/>
          </a:blip>
          <a:srcRect b="0" l="0" r="0" t="0"/>
          <a:stretch/>
        </p:blipFill>
        <p:spPr>
          <a:xfrm>
            <a:off x="7315200" y="2298203"/>
            <a:ext cx="2748577" cy="694283"/>
          </a:xfrm>
          <a:prstGeom prst="rect">
            <a:avLst/>
          </a:prstGeom>
          <a:noFill/>
          <a:ln>
            <a:noFill/>
          </a:ln>
        </p:spPr>
      </p:pic>
      <p:sp>
        <p:nvSpPr>
          <p:cNvPr id="225" name="Google Shape;225;p12"/>
          <p:cNvSpPr/>
          <p:nvPr/>
        </p:nvSpPr>
        <p:spPr>
          <a:xfrm>
            <a:off x="7262825" y="3271550"/>
            <a:ext cx="2886300" cy="694200"/>
          </a:xfrm>
          <a:prstGeom prst="rect">
            <a:avLst/>
          </a:prstGeom>
          <a:noFill/>
          <a:ln>
            <a:noFill/>
          </a:ln>
        </p:spPr>
        <p:txBody>
          <a:bodyPr anchorCtr="0" anchor="t" bIns="45700" lIns="91425" spcFirstLastPara="1" rIns="91425" wrap="square" tIns="45700">
            <a:noAutofit/>
          </a:bodyPr>
          <a:lstStyle/>
          <a:p>
            <a:pPr indent="0" lvl="0" marL="0" marR="0" rtl="0" algn="l">
              <a:lnSpc>
                <a:spcPct val="106799"/>
              </a:lnSpc>
              <a:spcBef>
                <a:spcPts val="0"/>
              </a:spcBef>
              <a:spcAft>
                <a:spcPts val="0"/>
              </a:spcAft>
              <a:buNone/>
            </a:pPr>
            <a:r>
              <a:rPr b="1" lang="en-US" sz="2000">
                <a:solidFill>
                  <a:srgbClr val="CFD0D8"/>
                </a:solidFill>
                <a:latin typeface="Roboto"/>
                <a:ea typeface="Roboto"/>
                <a:cs typeface="Roboto"/>
                <a:sym typeface="Roboto"/>
              </a:rPr>
              <a:t>Endless Possibilities</a:t>
            </a:r>
            <a:endParaRPr b="1" sz="2000">
              <a:solidFill>
                <a:schemeClr val="dk1"/>
              </a:solidFill>
              <a:latin typeface="Calibri"/>
              <a:ea typeface="Calibri"/>
              <a:cs typeface="Calibri"/>
              <a:sym typeface="Calibri"/>
            </a:endParaRPr>
          </a:p>
        </p:txBody>
      </p:sp>
      <p:sp>
        <p:nvSpPr>
          <p:cNvPr id="226" name="Google Shape;226;p12"/>
          <p:cNvSpPr/>
          <p:nvPr/>
        </p:nvSpPr>
        <p:spPr>
          <a:xfrm>
            <a:off x="7262813" y="3646878"/>
            <a:ext cx="2401435" cy="1480746"/>
          </a:xfrm>
          <a:prstGeom prst="rect">
            <a:avLst/>
          </a:prstGeom>
          <a:noFill/>
          <a:ln>
            <a:noFill/>
          </a:ln>
        </p:spPr>
        <p:txBody>
          <a:bodyPr anchorCtr="0" anchor="t" bIns="45700" lIns="91425" spcFirstLastPara="1" rIns="91425" wrap="square" tIns="45700">
            <a:noAutofit/>
          </a:bodyPr>
          <a:lstStyle/>
          <a:p>
            <a:pPr indent="0" lvl="0" marL="0" marR="0" rtl="0" algn="l">
              <a:lnSpc>
                <a:spcPct val="136687"/>
              </a:lnSpc>
              <a:spcBef>
                <a:spcPts val="0"/>
              </a:spcBef>
              <a:spcAft>
                <a:spcPts val="0"/>
              </a:spcAft>
              <a:buNone/>
            </a:pPr>
            <a:r>
              <a:rPr lang="en-US" sz="1600">
                <a:solidFill>
                  <a:srgbClr val="CFD0D8"/>
                </a:solidFill>
                <a:latin typeface="Roboto"/>
                <a:ea typeface="Roboto"/>
                <a:cs typeface="Roboto"/>
                <a:sym typeface="Roboto"/>
              </a:rPr>
              <a:t>The potential of visualizing data is limitless, offering new avenues for discovery and innovation.</a:t>
            </a:r>
            <a:endParaRPr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2"/>
          <p:cNvPicPr preferRelativeResize="0"/>
          <p:nvPr/>
        </p:nvPicPr>
        <p:blipFill rotWithShape="1">
          <a:blip r:embed="rId3">
            <a:alphaModFix/>
          </a:blip>
          <a:srcRect b="0" l="0" r="0" t="0"/>
          <a:stretch/>
        </p:blipFill>
        <p:spPr>
          <a:xfrm>
            <a:off x="7492850" y="250"/>
            <a:ext cx="3937150" cy="6440176"/>
          </a:xfrm>
          <a:prstGeom prst="rect">
            <a:avLst/>
          </a:prstGeom>
          <a:noFill/>
          <a:ln>
            <a:noFill/>
          </a:ln>
        </p:spPr>
      </p:pic>
      <p:sp>
        <p:nvSpPr>
          <p:cNvPr id="59" name="Google Shape;59;p2"/>
          <p:cNvSpPr txBox="1"/>
          <p:nvPr>
            <p:ph type="title"/>
          </p:nvPr>
        </p:nvSpPr>
        <p:spPr>
          <a:xfrm>
            <a:off x="652722" y="79184"/>
            <a:ext cx="6380699" cy="1015663"/>
          </a:xfrm>
          <a:prstGeom prst="rect">
            <a:avLst/>
          </a:prstGeom>
          <a:noFill/>
          <a:ln>
            <a:noFill/>
          </a:ln>
        </p:spPr>
        <p:txBody>
          <a:bodyPr anchorCtr="0" anchor="t" bIns="0" lIns="0" spcFirstLastPara="1" rIns="0" wrap="square" tIns="0">
            <a:spAutoFit/>
          </a:bodyPr>
          <a:lstStyle/>
          <a:p>
            <a:pPr indent="0" lvl="0" marL="12700" marR="5080" rtl="0" algn="ctr">
              <a:spcBef>
                <a:spcPts val="0"/>
              </a:spcBef>
              <a:spcAft>
                <a:spcPts val="0"/>
              </a:spcAft>
              <a:buNone/>
            </a:pPr>
            <a:r>
              <a:rPr b="1" lang="en-US" sz="6600" u="sng">
                <a:latin typeface="Federo"/>
                <a:ea typeface="Federo"/>
                <a:cs typeface="Federo"/>
                <a:sym typeface="Federo"/>
              </a:rPr>
              <a:t>INDEX</a:t>
            </a:r>
            <a:endParaRPr b="1" sz="6600" u="sng">
              <a:latin typeface="Federo"/>
              <a:ea typeface="Federo"/>
              <a:cs typeface="Federo"/>
              <a:sym typeface="Federo"/>
            </a:endParaRPr>
          </a:p>
        </p:txBody>
      </p:sp>
      <p:sp>
        <p:nvSpPr>
          <p:cNvPr id="60" name="Google Shape;60;p2"/>
          <p:cNvSpPr txBox="1"/>
          <p:nvPr/>
        </p:nvSpPr>
        <p:spPr>
          <a:xfrm>
            <a:off x="170750" y="1094850"/>
            <a:ext cx="7322100" cy="48333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What is data..?</a:t>
            </a:r>
            <a:endParaRPr/>
          </a:p>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Data Visualization Tools</a:t>
            </a:r>
            <a:endParaRPr/>
          </a:p>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Importance of Data Visualization  Tools</a:t>
            </a:r>
            <a:endParaRPr/>
          </a:p>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Factors to Consider When Choosing a Data Visualization Tool </a:t>
            </a:r>
            <a:endParaRPr/>
          </a:p>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Types of Data Visualization Tools </a:t>
            </a:r>
            <a:endParaRPr/>
          </a:p>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Tableau: Features and Capabilities</a:t>
            </a:r>
            <a:endParaRPr b="1" sz="2800">
              <a:solidFill>
                <a:schemeClr val="accent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Power Bi: Features and Capabilities</a:t>
            </a:r>
            <a:endParaRPr/>
          </a:p>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Comparison Table of  Tableau and Power BI</a:t>
            </a:r>
            <a:endParaRPr b="1" sz="2800">
              <a:solidFill>
                <a:schemeClr val="accent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Other Data Visualization tools</a:t>
            </a:r>
            <a:endParaRPr b="1" sz="2800">
              <a:solidFill>
                <a:schemeClr val="accent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accent1"/>
              </a:buClr>
              <a:buSzPts val="2800"/>
              <a:buFont typeface="Noto Sans Symbols"/>
              <a:buChar char="⮚"/>
            </a:pPr>
            <a:r>
              <a:rPr b="1" lang="en-US" sz="2800">
                <a:solidFill>
                  <a:schemeClr val="accent1"/>
                </a:solidFill>
                <a:latin typeface="Twentieth Century"/>
                <a:ea typeface="Twentieth Century"/>
                <a:cs typeface="Twentieth Century"/>
                <a:sym typeface="Twentieth Century"/>
              </a:rPr>
              <a:t> Conclusion and Final Thoughts </a:t>
            </a:r>
            <a:endParaRPr b="1" sz="2000">
              <a:solidFill>
                <a:schemeClr val="lt2"/>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3"/>
          <p:cNvPicPr preferRelativeResize="0"/>
          <p:nvPr/>
        </p:nvPicPr>
        <p:blipFill rotWithShape="1">
          <a:blip r:embed="rId3">
            <a:alphaModFix/>
          </a:blip>
          <a:srcRect b="0" l="0" r="0" t="0"/>
          <a:stretch/>
        </p:blipFill>
        <p:spPr>
          <a:xfrm>
            <a:off x="7086600" y="253"/>
            <a:ext cx="4343400" cy="6440170"/>
          </a:xfrm>
          <a:prstGeom prst="rect">
            <a:avLst/>
          </a:prstGeom>
          <a:noFill/>
          <a:ln>
            <a:noFill/>
          </a:ln>
        </p:spPr>
      </p:pic>
      <p:sp>
        <p:nvSpPr>
          <p:cNvPr id="66" name="Google Shape;66;p3"/>
          <p:cNvSpPr txBox="1"/>
          <p:nvPr>
            <p:ph type="title"/>
          </p:nvPr>
        </p:nvSpPr>
        <p:spPr>
          <a:xfrm>
            <a:off x="254224" y="333978"/>
            <a:ext cx="7441976" cy="608243"/>
          </a:xfrm>
          <a:prstGeom prst="rect">
            <a:avLst/>
          </a:prstGeom>
          <a:noFill/>
          <a:ln>
            <a:noFill/>
          </a:ln>
        </p:spPr>
        <p:txBody>
          <a:bodyPr anchorCtr="0" anchor="t" bIns="0" lIns="0" spcFirstLastPara="1" rIns="0" wrap="square" tIns="0">
            <a:spAutoFit/>
          </a:bodyPr>
          <a:lstStyle/>
          <a:p>
            <a:pPr indent="0" lvl="0" marL="12700" marR="5080" rtl="0" algn="l">
              <a:lnSpc>
                <a:spcPct val="127500"/>
              </a:lnSpc>
              <a:spcBef>
                <a:spcPts val="0"/>
              </a:spcBef>
              <a:spcAft>
                <a:spcPts val="0"/>
              </a:spcAft>
              <a:buNone/>
            </a:pPr>
            <a:r>
              <a:rPr lang="en-US" sz="4000" u="sng">
                <a:latin typeface="Trebuchet MS"/>
                <a:ea typeface="Trebuchet MS"/>
                <a:cs typeface="Trebuchet MS"/>
                <a:sym typeface="Trebuchet MS"/>
              </a:rPr>
              <a:t>What is Data..?</a:t>
            </a:r>
            <a:endParaRPr sz="4000" u="sng">
              <a:latin typeface="Trebuchet MS"/>
              <a:ea typeface="Trebuchet MS"/>
              <a:cs typeface="Trebuchet MS"/>
              <a:sym typeface="Trebuchet MS"/>
            </a:endParaRPr>
          </a:p>
        </p:txBody>
      </p:sp>
      <p:sp>
        <p:nvSpPr>
          <p:cNvPr id="67" name="Google Shape;67;p3"/>
          <p:cNvSpPr txBox="1"/>
          <p:nvPr/>
        </p:nvSpPr>
        <p:spPr>
          <a:xfrm>
            <a:off x="561265" y="1241425"/>
            <a:ext cx="5861050" cy="261034"/>
          </a:xfrm>
          <a:prstGeom prst="rect">
            <a:avLst/>
          </a:prstGeom>
          <a:noFill/>
          <a:ln>
            <a:noFill/>
          </a:ln>
        </p:spPr>
        <p:txBody>
          <a:bodyPr anchorCtr="0" anchor="t" bIns="0" lIns="0" spcFirstLastPara="1" rIns="0" wrap="square" tIns="12700">
            <a:spAutoFit/>
          </a:bodyPr>
          <a:lstStyle/>
          <a:p>
            <a:pPr indent="0" lvl="0" marL="12700" marR="5080" rtl="0" algn="l">
              <a:lnSpc>
                <a:spcPct val="134100"/>
              </a:lnSpc>
              <a:spcBef>
                <a:spcPts val="0"/>
              </a:spcBef>
              <a:spcAft>
                <a:spcPts val="0"/>
              </a:spcAft>
              <a:buNone/>
            </a:pPr>
            <a:r>
              <a:t/>
            </a:r>
            <a:endParaRPr sz="1350">
              <a:solidFill>
                <a:schemeClr val="dk1"/>
              </a:solidFill>
              <a:latin typeface="Roboto"/>
              <a:ea typeface="Roboto"/>
              <a:cs typeface="Roboto"/>
              <a:sym typeface="Roboto"/>
            </a:endParaRPr>
          </a:p>
        </p:txBody>
      </p:sp>
      <p:sp>
        <p:nvSpPr>
          <p:cNvPr id="68" name="Google Shape;68;p3"/>
          <p:cNvSpPr txBox="1"/>
          <p:nvPr/>
        </p:nvSpPr>
        <p:spPr>
          <a:xfrm>
            <a:off x="164128" y="1165225"/>
            <a:ext cx="669118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Data is </a:t>
            </a:r>
            <a:r>
              <a:rPr b="1" lang="en-US" sz="1800">
                <a:solidFill>
                  <a:schemeClr val="lt1"/>
                </a:solidFill>
                <a:latin typeface="Twentieth Century"/>
                <a:ea typeface="Twentieth Century"/>
                <a:cs typeface="Twentieth Century"/>
                <a:sym typeface="Twentieth Century"/>
              </a:rPr>
              <a:t>plays a role of</a:t>
            </a:r>
            <a:r>
              <a:rPr b="1" i="0" lang="en-US" sz="1800">
                <a:solidFill>
                  <a:schemeClr val="lt1"/>
                </a:solidFill>
                <a:latin typeface="Twentieth Century"/>
                <a:ea typeface="Twentieth Century"/>
                <a:cs typeface="Twentieth Century"/>
                <a:sym typeface="Twentieth Century"/>
              </a:rPr>
              <a:t> paramount significance in the digital era. It is the fuel that drives the digital economy and powers the technologies that we use every day. Data is used to improve decision-making, create new products and services, improve operational efficiency, personalize the customer experience, and monetize data.</a:t>
            </a:r>
            <a:endParaRPr/>
          </a:p>
          <a:p>
            <a:pPr indent="0" lvl="0" marL="0" marR="0" rtl="0" algn="l">
              <a:spcBef>
                <a:spcPts val="0"/>
              </a:spcBef>
              <a:spcAft>
                <a:spcPts val="0"/>
              </a:spcAft>
              <a:buNone/>
            </a:pPr>
            <a:r>
              <a:t/>
            </a:r>
            <a:endParaRPr b="1" sz="1800">
              <a:solidFill>
                <a:schemeClr val="lt1"/>
              </a:solidFill>
              <a:latin typeface="Twentieth Century"/>
              <a:ea typeface="Twentieth Century"/>
              <a:cs typeface="Twentieth Century"/>
              <a:sym typeface="Twentieth Century"/>
            </a:endParaRPr>
          </a:p>
        </p:txBody>
      </p:sp>
      <p:sp>
        <p:nvSpPr>
          <p:cNvPr id="69" name="Google Shape;69;p3"/>
          <p:cNvSpPr txBox="1"/>
          <p:nvPr/>
        </p:nvSpPr>
        <p:spPr>
          <a:xfrm>
            <a:off x="164125" y="3088700"/>
            <a:ext cx="6386400" cy="223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sng">
                <a:solidFill>
                  <a:schemeClr val="lt1"/>
                </a:solidFill>
                <a:latin typeface="Sofia"/>
                <a:ea typeface="Sofia"/>
                <a:cs typeface="Sofia"/>
                <a:sym typeface="Sofia"/>
              </a:rPr>
              <a:t>D</a:t>
            </a:r>
            <a:r>
              <a:rPr b="1" lang="en-US" sz="4000" u="sng">
                <a:solidFill>
                  <a:schemeClr val="lt1"/>
                </a:solidFill>
                <a:latin typeface="Sofia"/>
                <a:ea typeface="Sofia"/>
                <a:cs typeface="Sofia"/>
                <a:sym typeface="Sofia"/>
              </a:rPr>
              <a:t>ata helps in :-</a:t>
            </a:r>
            <a:endParaRPr b="1" sz="4000">
              <a:solidFill>
                <a:schemeClr val="lt1"/>
              </a:solidFill>
              <a:latin typeface="Sofia"/>
              <a:ea typeface="Sofia"/>
              <a:cs typeface="Sofia"/>
              <a:sym typeface="Sofia"/>
            </a:endParaRPr>
          </a:p>
          <a:p>
            <a:pPr indent="-285750" lvl="0" marL="285750" marR="0" rtl="0" algn="l">
              <a:lnSpc>
                <a:spcPct val="150000"/>
              </a:lnSpc>
              <a:spcBef>
                <a:spcPts val="0"/>
              </a:spcBef>
              <a:spcAft>
                <a:spcPts val="0"/>
              </a:spcAft>
              <a:buClr>
                <a:schemeClr val="lt1"/>
              </a:buClr>
              <a:buSzPts val="1800"/>
              <a:buFont typeface="Noto Sans Symbols"/>
              <a:buChar char="❑"/>
            </a:pPr>
            <a:r>
              <a:rPr b="1" i="1" lang="en-US" sz="1800">
                <a:solidFill>
                  <a:schemeClr val="lt1"/>
                </a:solidFill>
                <a:latin typeface="Sofia"/>
                <a:ea typeface="Sofia"/>
                <a:cs typeface="Sofia"/>
                <a:sym typeface="Sofia"/>
              </a:rPr>
              <a:t>Improving decision-making.</a:t>
            </a:r>
            <a:endParaRPr b="1" i="1" sz="1800">
              <a:solidFill>
                <a:schemeClr val="lt1"/>
              </a:solidFill>
              <a:latin typeface="Sofia"/>
              <a:ea typeface="Sofia"/>
              <a:cs typeface="Sofia"/>
              <a:sym typeface="Sofia"/>
            </a:endParaRPr>
          </a:p>
          <a:p>
            <a:pPr indent="-285750" lvl="0" marL="285750" marR="0" rtl="0" algn="l">
              <a:lnSpc>
                <a:spcPct val="200000"/>
              </a:lnSpc>
              <a:spcBef>
                <a:spcPts val="0"/>
              </a:spcBef>
              <a:spcAft>
                <a:spcPts val="0"/>
              </a:spcAft>
              <a:buClr>
                <a:schemeClr val="lt1"/>
              </a:buClr>
              <a:buSzPts val="1800"/>
              <a:buFont typeface="Noto Sans Symbols"/>
              <a:buChar char="❑"/>
            </a:pPr>
            <a:r>
              <a:rPr b="1" i="1" lang="en-US" sz="1800">
                <a:solidFill>
                  <a:schemeClr val="lt1"/>
                </a:solidFill>
                <a:latin typeface="Sofia"/>
                <a:ea typeface="Sofia"/>
                <a:cs typeface="Sofia"/>
                <a:sym typeface="Sofia"/>
              </a:rPr>
              <a:t>Creating new products and services.</a:t>
            </a:r>
            <a:endParaRPr b="1" i="1" sz="1800">
              <a:solidFill>
                <a:schemeClr val="lt1"/>
              </a:solidFill>
              <a:latin typeface="Sofia"/>
              <a:ea typeface="Sofia"/>
              <a:cs typeface="Sofia"/>
              <a:sym typeface="Sofia"/>
            </a:endParaRPr>
          </a:p>
          <a:p>
            <a:pPr indent="-285750" lvl="0" marL="285750" marR="0" rtl="0" algn="l">
              <a:lnSpc>
                <a:spcPct val="200000"/>
              </a:lnSpc>
              <a:spcBef>
                <a:spcPts val="0"/>
              </a:spcBef>
              <a:spcAft>
                <a:spcPts val="0"/>
              </a:spcAft>
              <a:buClr>
                <a:schemeClr val="lt1"/>
              </a:buClr>
              <a:buSzPts val="1800"/>
              <a:buFont typeface="Noto Sans Symbols"/>
              <a:buChar char="❑"/>
            </a:pPr>
            <a:r>
              <a:rPr b="1" i="1" lang="en-US" sz="1800">
                <a:solidFill>
                  <a:schemeClr val="lt1"/>
                </a:solidFill>
                <a:latin typeface="Sofia"/>
                <a:ea typeface="Sofia"/>
                <a:cs typeface="Sofia"/>
                <a:sym typeface="Sofia"/>
              </a:rPr>
              <a:t>Improving operational efficiency.</a:t>
            </a:r>
            <a:endParaRPr/>
          </a:p>
        </p:txBody>
      </p:sp>
      <p:sp>
        <p:nvSpPr>
          <p:cNvPr id="70" name="Google Shape;70;p3"/>
          <p:cNvSpPr txBox="1"/>
          <p:nvPr/>
        </p:nvSpPr>
        <p:spPr>
          <a:xfrm>
            <a:off x="199987" y="5051425"/>
            <a:ext cx="648947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Therefore, we need data visualization tools to analysis and interpret the simple or complex data easily.</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4"/>
          <p:cNvPicPr preferRelativeResize="0"/>
          <p:nvPr/>
        </p:nvPicPr>
        <p:blipFill rotWithShape="1">
          <a:blip r:embed="rId3">
            <a:alphaModFix/>
          </a:blip>
          <a:srcRect b="0" l="0" r="0" t="0"/>
          <a:stretch/>
        </p:blipFill>
        <p:spPr>
          <a:xfrm>
            <a:off x="0" y="0"/>
            <a:ext cx="2738785" cy="6440170"/>
          </a:xfrm>
          <a:prstGeom prst="rect">
            <a:avLst/>
          </a:prstGeom>
          <a:noFill/>
          <a:ln>
            <a:noFill/>
          </a:ln>
        </p:spPr>
      </p:pic>
      <p:sp>
        <p:nvSpPr>
          <p:cNvPr id="76" name="Google Shape;76;p4"/>
          <p:cNvSpPr txBox="1"/>
          <p:nvPr>
            <p:ph type="title"/>
          </p:nvPr>
        </p:nvSpPr>
        <p:spPr>
          <a:xfrm>
            <a:off x="3079726" y="444127"/>
            <a:ext cx="7984612" cy="641651"/>
          </a:xfrm>
          <a:prstGeom prst="rect">
            <a:avLst/>
          </a:prstGeom>
          <a:noFill/>
          <a:ln>
            <a:noFill/>
          </a:ln>
        </p:spPr>
        <p:txBody>
          <a:bodyPr anchorCtr="0" anchor="t" bIns="0" lIns="0" spcFirstLastPara="1" rIns="0" wrap="square" tIns="11425">
            <a:spAutoFit/>
          </a:bodyPr>
          <a:lstStyle/>
          <a:p>
            <a:pPr indent="0" lvl="0" marL="12700" marR="5080" rtl="0" algn="l">
              <a:lnSpc>
                <a:spcPct val="106300"/>
              </a:lnSpc>
              <a:spcBef>
                <a:spcPts val="0"/>
              </a:spcBef>
              <a:spcAft>
                <a:spcPts val="0"/>
              </a:spcAft>
              <a:buNone/>
            </a:pPr>
            <a:r>
              <a:rPr lang="en-US"/>
              <a:t> </a:t>
            </a:r>
            <a:r>
              <a:rPr b="1" lang="en-US" sz="4000" u="sng">
                <a:latin typeface="Federo"/>
                <a:ea typeface="Federo"/>
                <a:cs typeface="Federo"/>
                <a:sym typeface="Federo"/>
              </a:rPr>
              <a:t>Data Visualization  Tools </a:t>
            </a:r>
            <a:endParaRPr b="1" u="sng">
              <a:latin typeface="Federo"/>
              <a:ea typeface="Federo"/>
              <a:cs typeface="Federo"/>
              <a:sym typeface="Federo"/>
            </a:endParaRPr>
          </a:p>
        </p:txBody>
      </p:sp>
      <p:sp>
        <p:nvSpPr>
          <p:cNvPr id="77" name="Google Shape;77;p4"/>
          <p:cNvSpPr txBox="1"/>
          <p:nvPr/>
        </p:nvSpPr>
        <p:spPr>
          <a:xfrm>
            <a:off x="3014382" y="1424160"/>
            <a:ext cx="8343900" cy="212365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200"/>
              <a:buFont typeface="Arial"/>
              <a:buChar char="•"/>
            </a:pPr>
            <a:r>
              <a:rPr b="1" i="0" lang="en-US" sz="2200">
                <a:solidFill>
                  <a:schemeClr val="lt1"/>
                </a:solidFill>
                <a:latin typeface="Twentieth Century"/>
                <a:ea typeface="Twentieth Century"/>
                <a:cs typeface="Twentieth Century"/>
                <a:sym typeface="Twentieth Century"/>
              </a:rPr>
              <a:t>Data visualization is the graphical representation of information and data. By using </a:t>
            </a:r>
            <a:r>
              <a:rPr b="1" i="0" lang="en-US" sz="2200" u="sng">
                <a:solidFill>
                  <a:schemeClr val="lt1"/>
                </a:solidFill>
                <a:latin typeface="Twentieth Century"/>
                <a:ea typeface="Twentieth Century"/>
                <a:cs typeface="Twentieth Century"/>
                <a:sym typeface="Twentieth Century"/>
              </a:rPr>
              <a:t>v</a:t>
            </a:r>
            <a:r>
              <a:rPr b="1" i="0" lang="en-US" sz="2200" u="sng">
                <a:solidFill>
                  <a:schemeClr val="lt1"/>
                </a:solidFill>
                <a:latin typeface="Twentieth Century"/>
                <a:ea typeface="Twentieth Century"/>
                <a:cs typeface="Twentieth Century"/>
                <a:sym typeface="Twentieth Century"/>
                <a:hlinkClick r:id="rId4">
                  <a:extLst>
                    <a:ext uri="{A12FA001-AC4F-418D-AE19-62706E023703}">
                      <ahyp:hlinkClr val="tx"/>
                    </a:ext>
                  </a:extLst>
                </a:hlinkClick>
              </a:rPr>
              <a:t>isual elements like charts, graphs, and maps</a:t>
            </a:r>
            <a:r>
              <a:rPr b="1" i="0" lang="en-US" sz="2200">
                <a:solidFill>
                  <a:schemeClr val="lt1"/>
                </a:solidFill>
                <a:latin typeface="Twentieth Century"/>
                <a:ea typeface="Twentieth Century"/>
                <a:cs typeface="Twentieth Century"/>
                <a:sym typeface="Twentieth Century"/>
              </a:rPr>
              <a:t>. Data visualization tools provide an accessible way to see and understand trends, outliers, and patterns in data. Additionally, it provides an excellent way for employees or business owners to present data to non-technical audiences without confusion.</a:t>
            </a:r>
            <a:endParaRPr b="1" sz="2200">
              <a:solidFill>
                <a:schemeClr val="dk1"/>
              </a:solidFill>
              <a:latin typeface="Twentieth Century"/>
              <a:ea typeface="Twentieth Century"/>
              <a:cs typeface="Twentieth Century"/>
              <a:sym typeface="Twentieth Century"/>
            </a:endParaRPr>
          </a:p>
        </p:txBody>
      </p:sp>
      <p:sp>
        <p:nvSpPr>
          <p:cNvPr id="78" name="Google Shape;78;p4"/>
          <p:cNvSpPr txBox="1"/>
          <p:nvPr/>
        </p:nvSpPr>
        <p:spPr>
          <a:xfrm>
            <a:off x="3014382" y="3908425"/>
            <a:ext cx="8115300" cy="110799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200"/>
              <a:buFont typeface="Arial"/>
              <a:buChar char="•"/>
            </a:pPr>
            <a:r>
              <a:rPr b="1" lang="en-US" sz="2200">
                <a:solidFill>
                  <a:schemeClr val="lt1"/>
                </a:solidFill>
                <a:latin typeface="Twentieth Century"/>
                <a:ea typeface="Twentieth Century"/>
                <a:cs typeface="Twentieth Century"/>
                <a:sym typeface="Twentieth Century"/>
              </a:rPr>
              <a:t>Data visualization tools are essential for transforming data into actionable insights. They enable organizations to make informed decisions and identify trends.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5"/>
          <p:cNvPicPr preferRelativeResize="0"/>
          <p:nvPr/>
        </p:nvPicPr>
        <p:blipFill rotWithShape="1">
          <a:blip r:embed="rId3">
            <a:alphaModFix/>
          </a:blip>
          <a:srcRect b="0" l="0" r="0" t="0"/>
          <a:stretch/>
        </p:blipFill>
        <p:spPr>
          <a:xfrm>
            <a:off x="0" y="0"/>
            <a:ext cx="2738785" cy="6440170"/>
          </a:xfrm>
          <a:prstGeom prst="rect">
            <a:avLst/>
          </a:prstGeom>
          <a:noFill/>
          <a:ln>
            <a:noFill/>
          </a:ln>
        </p:spPr>
      </p:pic>
      <p:sp>
        <p:nvSpPr>
          <p:cNvPr id="84" name="Google Shape;84;p5"/>
          <p:cNvSpPr txBox="1"/>
          <p:nvPr>
            <p:ph type="title"/>
          </p:nvPr>
        </p:nvSpPr>
        <p:spPr>
          <a:xfrm>
            <a:off x="2971800" y="784225"/>
            <a:ext cx="8285979" cy="557973"/>
          </a:xfrm>
          <a:prstGeom prst="rect">
            <a:avLst/>
          </a:prstGeom>
          <a:noFill/>
          <a:ln>
            <a:noFill/>
          </a:ln>
        </p:spPr>
        <p:txBody>
          <a:bodyPr anchorCtr="0" anchor="t" bIns="0" lIns="0" spcFirstLastPara="1" rIns="0" wrap="square" tIns="11425">
            <a:spAutoFit/>
          </a:bodyPr>
          <a:lstStyle/>
          <a:p>
            <a:pPr indent="0" lvl="0" marL="12700" marR="5080" rtl="0" algn="l">
              <a:lnSpc>
                <a:spcPct val="106300"/>
              </a:lnSpc>
              <a:spcBef>
                <a:spcPts val="0"/>
              </a:spcBef>
              <a:spcAft>
                <a:spcPts val="0"/>
              </a:spcAft>
              <a:buNone/>
            </a:pPr>
            <a:r>
              <a:rPr b="1" lang="en-US" sz="3600" u="sng">
                <a:latin typeface="Federo"/>
                <a:ea typeface="Federo"/>
                <a:cs typeface="Federo"/>
                <a:sym typeface="Federo"/>
              </a:rPr>
              <a:t>Importance of Data Visualization  Tools</a:t>
            </a:r>
            <a:endParaRPr/>
          </a:p>
        </p:txBody>
      </p:sp>
      <p:grpSp>
        <p:nvGrpSpPr>
          <p:cNvPr id="85" name="Google Shape;85;p5"/>
          <p:cNvGrpSpPr/>
          <p:nvPr/>
        </p:nvGrpSpPr>
        <p:grpSpPr>
          <a:xfrm>
            <a:off x="2990332" y="1788516"/>
            <a:ext cx="7982467" cy="3341133"/>
            <a:chOff x="3507037" y="2964573"/>
            <a:chExt cx="7461381" cy="1161029"/>
          </a:xfrm>
        </p:grpSpPr>
        <p:grpSp>
          <p:nvGrpSpPr>
            <p:cNvPr id="86" name="Google Shape;86;p5"/>
            <p:cNvGrpSpPr/>
            <p:nvPr/>
          </p:nvGrpSpPr>
          <p:grpSpPr>
            <a:xfrm>
              <a:off x="3507041" y="2964573"/>
              <a:ext cx="381000" cy="371475"/>
              <a:chOff x="3507041" y="2964573"/>
              <a:chExt cx="381000" cy="371475"/>
            </a:xfrm>
          </p:grpSpPr>
          <p:sp>
            <p:nvSpPr>
              <p:cNvPr id="87" name="Google Shape;87;p5"/>
              <p:cNvSpPr/>
              <p:nvPr/>
            </p:nvSpPr>
            <p:spPr>
              <a:xfrm>
                <a:off x="3507041" y="2964573"/>
                <a:ext cx="381000" cy="371475"/>
              </a:xfrm>
              <a:custGeom>
                <a:rect b="b" l="l" r="r" t="t"/>
                <a:pathLst>
                  <a:path extrusionOk="0" h="371475" w="381000">
                    <a:moveTo>
                      <a:pt x="325107" y="0"/>
                    </a:moveTo>
                    <a:lnTo>
                      <a:pt x="55575" y="0"/>
                    </a:lnTo>
                    <a:lnTo>
                      <a:pt x="51701" y="368"/>
                    </a:lnTo>
                    <a:lnTo>
                      <a:pt x="14655" y="20180"/>
                    </a:lnTo>
                    <a:lnTo>
                      <a:pt x="0" y="55562"/>
                    </a:lnTo>
                    <a:lnTo>
                      <a:pt x="0" y="311670"/>
                    </a:lnTo>
                    <a:lnTo>
                      <a:pt x="0" y="315582"/>
                    </a:lnTo>
                    <a:lnTo>
                      <a:pt x="14655" y="350977"/>
                    </a:lnTo>
                    <a:lnTo>
                      <a:pt x="51701" y="370776"/>
                    </a:lnTo>
                    <a:lnTo>
                      <a:pt x="55575" y="371157"/>
                    </a:lnTo>
                    <a:lnTo>
                      <a:pt x="325107" y="371157"/>
                    </a:lnTo>
                    <a:lnTo>
                      <a:pt x="360489" y="356501"/>
                    </a:lnTo>
                    <a:lnTo>
                      <a:pt x="380301" y="319443"/>
                    </a:lnTo>
                    <a:lnTo>
                      <a:pt x="380682" y="315582"/>
                    </a:lnTo>
                    <a:lnTo>
                      <a:pt x="380682" y="55562"/>
                    </a:lnTo>
                    <a:lnTo>
                      <a:pt x="366026" y="20180"/>
                    </a:lnTo>
                    <a:lnTo>
                      <a:pt x="328968" y="368"/>
                    </a:lnTo>
                    <a:lnTo>
                      <a:pt x="325107" y="0"/>
                    </a:lnTo>
                    <a:close/>
                  </a:path>
                </a:pathLst>
              </a:custGeom>
              <a:solidFill>
                <a:srgbClr val="3D3D4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5"/>
              <p:cNvSpPr/>
              <p:nvPr/>
            </p:nvSpPr>
            <p:spPr>
              <a:xfrm>
                <a:off x="3507041" y="2964573"/>
                <a:ext cx="381000" cy="371475"/>
              </a:xfrm>
              <a:custGeom>
                <a:rect b="b" l="l" r="r" t="t"/>
                <a:pathLst>
                  <a:path extrusionOk="0" h="371475" w="381000">
                    <a:moveTo>
                      <a:pt x="0" y="311670"/>
                    </a:moveTo>
                    <a:lnTo>
                      <a:pt x="0" y="59474"/>
                    </a:lnTo>
                    <a:lnTo>
                      <a:pt x="0" y="55562"/>
                    </a:lnTo>
                    <a:lnTo>
                      <a:pt x="381" y="51701"/>
                    </a:lnTo>
                    <a:lnTo>
                      <a:pt x="10020" y="26428"/>
                    </a:lnTo>
                    <a:lnTo>
                      <a:pt x="12192" y="23177"/>
                    </a:lnTo>
                    <a:lnTo>
                      <a:pt x="14655" y="20180"/>
                    </a:lnTo>
                    <a:lnTo>
                      <a:pt x="17424" y="17411"/>
                    </a:lnTo>
                    <a:lnTo>
                      <a:pt x="20180" y="14655"/>
                    </a:lnTo>
                    <a:lnTo>
                      <a:pt x="36715" y="4521"/>
                    </a:lnTo>
                    <a:lnTo>
                      <a:pt x="40322" y="3022"/>
                    </a:lnTo>
                    <a:lnTo>
                      <a:pt x="44043" y="1905"/>
                    </a:lnTo>
                    <a:lnTo>
                      <a:pt x="47879" y="1130"/>
                    </a:lnTo>
                    <a:lnTo>
                      <a:pt x="51701" y="368"/>
                    </a:lnTo>
                    <a:lnTo>
                      <a:pt x="55575" y="0"/>
                    </a:lnTo>
                    <a:lnTo>
                      <a:pt x="59486" y="0"/>
                    </a:lnTo>
                    <a:lnTo>
                      <a:pt x="321195" y="0"/>
                    </a:lnTo>
                    <a:lnTo>
                      <a:pt x="325107" y="0"/>
                    </a:lnTo>
                    <a:lnTo>
                      <a:pt x="328968" y="368"/>
                    </a:lnTo>
                    <a:lnTo>
                      <a:pt x="332803" y="1130"/>
                    </a:lnTo>
                    <a:lnTo>
                      <a:pt x="336638" y="1905"/>
                    </a:lnTo>
                    <a:lnTo>
                      <a:pt x="340360" y="3022"/>
                    </a:lnTo>
                    <a:lnTo>
                      <a:pt x="343966" y="4521"/>
                    </a:lnTo>
                    <a:lnTo>
                      <a:pt x="347573" y="6019"/>
                    </a:lnTo>
                    <a:lnTo>
                      <a:pt x="351002" y="7848"/>
                    </a:lnTo>
                    <a:lnTo>
                      <a:pt x="354241" y="10020"/>
                    </a:lnTo>
                    <a:lnTo>
                      <a:pt x="357492" y="12192"/>
                    </a:lnTo>
                    <a:lnTo>
                      <a:pt x="370649" y="26428"/>
                    </a:lnTo>
                    <a:lnTo>
                      <a:pt x="372833" y="29679"/>
                    </a:lnTo>
                    <a:lnTo>
                      <a:pt x="374662" y="33108"/>
                    </a:lnTo>
                    <a:lnTo>
                      <a:pt x="376148" y="36715"/>
                    </a:lnTo>
                    <a:lnTo>
                      <a:pt x="377647" y="40322"/>
                    </a:lnTo>
                    <a:lnTo>
                      <a:pt x="378777" y="44043"/>
                    </a:lnTo>
                    <a:lnTo>
                      <a:pt x="379539" y="47866"/>
                    </a:lnTo>
                    <a:lnTo>
                      <a:pt x="380301" y="51701"/>
                    </a:lnTo>
                    <a:lnTo>
                      <a:pt x="380682" y="55562"/>
                    </a:lnTo>
                    <a:lnTo>
                      <a:pt x="380682" y="59474"/>
                    </a:lnTo>
                    <a:lnTo>
                      <a:pt x="380682" y="311670"/>
                    </a:lnTo>
                    <a:lnTo>
                      <a:pt x="380682" y="315582"/>
                    </a:lnTo>
                    <a:lnTo>
                      <a:pt x="380301" y="319443"/>
                    </a:lnTo>
                    <a:lnTo>
                      <a:pt x="379539" y="323278"/>
                    </a:lnTo>
                    <a:lnTo>
                      <a:pt x="378777" y="327113"/>
                    </a:lnTo>
                    <a:lnTo>
                      <a:pt x="377647" y="330835"/>
                    </a:lnTo>
                    <a:lnTo>
                      <a:pt x="376148" y="334441"/>
                    </a:lnTo>
                    <a:lnTo>
                      <a:pt x="374662" y="338048"/>
                    </a:lnTo>
                    <a:lnTo>
                      <a:pt x="372833" y="341477"/>
                    </a:lnTo>
                    <a:lnTo>
                      <a:pt x="370649" y="344728"/>
                    </a:lnTo>
                    <a:lnTo>
                      <a:pt x="368490" y="347967"/>
                    </a:lnTo>
                    <a:lnTo>
                      <a:pt x="366026" y="350977"/>
                    </a:lnTo>
                    <a:lnTo>
                      <a:pt x="363258" y="353733"/>
                    </a:lnTo>
                    <a:lnTo>
                      <a:pt x="360489" y="356501"/>
                    </a:lnTo>
                    <a:lnTo>
                      <a:pt x="357492" y="358965"/>
                    </a:lnTo>
                    <a:lnTo>
                      <a:pt x="354241" y="361137"/>
                    </a:lnTo>
                    <a:lnTo>
                      <a:pt x="351002" y="363308"/>
                    </a:lnTo>
                    <a:lnTo>
                      <a:pt x="332803" y="370014"/>
                    </a:lnTo>
                    <a:lnTo>
                      <a:pt x="328968" y="370776"/>
                    </a:lnTo>
                    <a:lnTo>
                      <a:pt x="325107" y="371157"/>
                    </a:lnTo>
                    <a:lnTo>
                      <a:pt x="321195" y="371157"/>
                    </a:lnTo>
                    <a:lnTo>
                      <a:pt x="59486" y="371157"/>
                    </a:lnTo>
                    <a:lnTo>
                      <a:pt x="55575" y="371157"/>
                    </a:lnTo>
                    <a:lnTo>
                      <a:pt x="51701" y="370776"/>
                    </a:lnTo>
                    <a:lnTo>
                      <a:pt x="47879" y="370014"/>
                    </a:lnTo>
                    <a:lnTo>
                      <a:pt x="44043" y="369252"/>
                    </a:lnTo>
                    <a:lnTo>
                      <a:pt x="17424" y="353733"/>
                    </a:lnTo>
                    <a:lnTo>
                      <a:pt x="14655" y="350977"/>
                    </a:lnTo>
                    <a:lnTo>
                      <a:pt x="0" y="315582"/>
                    </a:lnTo>
                    <a:lnTo>
                      <a:pt x="0" y="311670"/>
                    </a:lnTo>
                    <a:close/>
                  </a:path>
                </a:pathLst>
              </a:custGeom>
              <a:noFill/>
              <a:ln cap="flat" cmpd="sng" w="9525">
                <a:solidFill>
                  <a:srgbClr val="5656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9" name="Google Shape;89;p5"/>
            <p:cNvSpPr txBox="1"/>
            <p:nvPr/>
          </p:nvSpPr>
          <p:spPr>
            <a:xfrm>
              <a:off x="4048713" y="2998365"/>
              <a:ext cx="2964815" cy="513893"/>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b="1" lang="en-US" sz="2000">
                  <a:solidFill>
                    <a:srgbClr val="E5E0DF"/>
                  </a:solidFill>
                  <a:latin typeface="Twentieth Century"/>
                  <a:ea typeface="Twentieth Century"/>
                  <a:cs typeface="Twentieth Century"/>
                  <a:sym typeface="Twentieth Century"/>
                </a:rPr>
                <a:t>Enhanced Understanding</a:t>
              </a:r>
              <a:endParaRPr b="1" sz="2000">
                <a:solidFill>
                  <a:schemeClr val="dk1"/>
                </a:solidFill>
                <a:latin typeface="Twentieth Century"/>
                <a:ea typeface="Twentieth Century"/>
                <a:cs typeface="Twentieth Century"/>
                <a:sym typeface="Twentieth Century"/>
              </a:endParaRPr>
            </a:p>
            <a:p>
              <a:pPr indent="0" lvl="0" marL="12700" marR="5080" rtl="0" algn="l">
                <a:lnSpc>
                  <a:spcPct val="134100"/>
                </a:lnSpc>
                <a:spcBef>
                  <a:spcPts val="540"/>
                </a:spcBef>
                <a:spcAft>
                  <a:spcPts val="0"/>
                </a:spcAft>
                <a:buNone/>
              </a:pPr>
              <a:r>
                <a:rPr b="1" lang="en-US" sz="1600">
                  <a:solidFill>
                    <a:srgbClr val="E5E0DF"/>
                  </a:solidFill>
                  <a:latin typeface="Twentieth Century"/>
                  <a:ea typeface="Twentieth Century"/>
                  <a:cs typeface="Twentieth Century"/>
                  <a:sym typeface="Twentieth Century"/>
                </a:rPr>
                <a:t>Data visualization tools allow users to  comprehend complex data more easily</a:t>
              </a:r>
              <a:r>
                <a:rPr lang="en-US" sz="1350">
                  <a:solidFill>
                    <a:srgbClr val="E5E0DF"/>
                  </a:solidFill>
                  <a:latin typeface="Roboto"/>
                  <a:ea typeface="Roboto"/>
                  <a:cs typeface="Roboto"/>
                  <a:sym typeface="Roboto"/>
                </a:rPr>
                <a:t>.</a:t>
              </a:r>
              <a:endParaRPr sz="1350">
                <a:solidFill>
                  <a:schemeClr val="dk1"/>
                </a:solidFill>
                <a:latin typeface="Roboto"/>
                <a:ea typeface="Roboto"/>
                <a:cs typeface="Roboto"/>
                <a:sym typeface="Roboto"/>
              </a:endParaRPr>
            </a:p>
          </p:txBody>
        </p:sp>
        <p:grpSp>
          <p:nvGrpSpPr>
            <p:cNvPr id="90" name="Google Shape;90;p5"/>
            <p:cNvGrpSpPr/>
            <p:nvPr/>
          </p:nvGrpSpPr>
          <p:grpSpPr>
            <a:xfrm>
              <a:off x="7237730" y="2964573"/>
              <a:ext cx="381000" cy="371475"/>
              <a:chOff x="7237730" y="2964573"/>
              <a:chExt cx="381000" cy="371475"/>
            </a:xfrm>
          </p:grpSpPr>
          <p:sp>
            <p:nvSpPr>
              <p:cNvPr id="91" name="Google Shape;91;p5"/>
              <p:cNvSpPr/>
              <p:nvPr/>
            </p:nvSpPr>
            <p:spPr>
              <a:xfrm>
                <a:off x="7237730" y="2964573"/>
                <a:ext cx="381000" cy="371475"/>
              </a:xfrm>
              <a:custGeom>
                <a:rect b="b" l="l" r="r" t="t"/>
                <a:pathLst>
                  <a:path extrusionOk="0" h="371475" w="381000">
                    <a:moveTo>
                      <a:pt x="325107" y="0"/>
                    </a:moveTo>
                    <a:lnTo>
                      <a:pt x="55575" y="0"/>
                    </a:lnTo>
                    <a:lnTo>
                      <a:pt x="51701" y="368"/>
                    </a:lnTo>
                    <a:lnTo>
                      <a:pt x="14655" y="20180"/>
                    </a:lnTo>
                    <a:lnTo>
                      <a:pt x="0" y="55562"/>
                    </a:lnTo>
                    <a:lnTo>
                      <a:pt x="0" y="311670"/>
                    </a:lnTo>
                    <a:lnTo>
                      <a:pt x="0" y="315582"/>
                    </a:lnTo>
                    <a:lnTo>
                      <a:pt x="14655" y="350977"/>
                    </a:lnTo>
                    <a:lnTo>
                      <a:pt x="51701" y="370776"/>
                    </a:lnTo>
                    <a:lnTo>
                      <a:pt x="55575" y="371157"/>
                    </a:lnTo>
                    <a:lnTo>
                      <a:pt x="325107" y="371157"/>
                    </a:lnTo>
                    <a:lnTo>
                      <a:pt x="360502" y="356501"/>
                    </a:lnTo>
                    <a:lnTo>
                      <a:pt x="380301" y="319443"/>
                    </a:lnTo>
                    <a:lnTo>
                      <a:pt x="380682" y="315582"/>
                    </a:lnTo>
                    <a:lnTo>
                      <a:pt x="380682" y="55562"/>
                    </a:lnTo>
                    <a:lnTo>
                      <a:pt x="366026" y="20180"/>
                    </a:lnTo>
                    <a:lnTo>
                      <a:pt x="328980" y="368"/>
                    </a:lnTo>
                    <a:lnTo>
                      <a:pt x="325107" y="0"/>
                    </a:lnTo>
                    <a:close/>
                  </a:path>
                </a:pathLst>
              </a:custGeom>
              <a:solidFill>
                <a:srgbClr val="3D3D4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5"/>
              <p:cNvSpPr/>
              <p:nvPr/>
            </p:nvSpPr>
            <p:spPr>
              <a:xfrm>
                <a:off x="7237730" y="2964573"/>
                <a:ext cx="381000" cy="371475"/>
              </a:xfrm>
              <a:custGeom>
                <a:rect b="b" l="l" r="r" t="t"/>
                <a:pathLst>
                  <a:path extrusionOk="0" h="371475" w="381000">
                    <a:moveTo>
                      <a:pt x="0" y="311670"/>
                    </a:moveTo>
                    <a:lnTo>
                      <a:pt x="0" y="59474"/>
                    </a:lnTo>
                    <a:lnTo>
                      <a:pt x="0" y="55562"/>
                    </a:lnTo>
                    <a:lnTo>
                      <a:pt x="381" y="51701"/>
                    </a:lnTo>
                    <a:lnTo>
                      <a:pt x="1143" y="47866"/>
                    </a:lnTo>
                    <a:lnTo>
                      <a:pt x="1905" y="44043"/>
                    </a:lnTo>
                    <a:lnTo>
                      <a:pt x="3035" y="40322"/>
                    </a:lnTo>
                    <a:lnTo>
                      <a:pt x="4533" y="36715"/>
                    </a:lnTo>
                    <a:lnTo>
                      <a:pt x="6019" y="33108"/>
                    </a:lnTo>
                    <a:lnTo>
                      <a:pt x="7848" y="29679"/>
                    </a:lnTo>
                    <a:lnTo>
                      <a:pt x="10020" y="26428"/>
                    </a:lnTo>
                    <a:lnTo>
                      <a:pt x="12192" y="23177"/>
                    </a:lnTo>
                    <a:lnTo>
                      <a:pt x="26441" y="10020"/>
                    </a:lnTo>
                    <a:lnTo>
                      <a:pt x="29679" y="7848"/>
                    </a:lnTo>
                    <a:lnTo>
                      <a:pt x="33108" y="6019"/>
                    </a:lnTo>
                    <a:lnTo>
                      <a:pt x="36715" y="4521"/>
                    </a:lnTo>
                    <a:lnTo>
                      <a:pt x="40322" y="3022"/>
                    </a:lnTo>
                    <a:lnTo>
                      <a:pt x="44043" y="1905"/>
                    </a:lnTo>
                    <a:lnTo>
                      <a:pt x="47879" y="1130"/>
                    </a:lnTo>
                    <a:lnTo>
                      <a:pt x="51701" y="368"/>
                    </a:lnTo>
                    <a:lnTo>
                      <a:pt x="55575" y="0"/>
                    </a:lnTo>
                    <a:lnTo>
                      <a:pt x="59486" y="0"/>
                    </a:lnTo>
                    <a:lnTo>
                      <a:pt x="321195" y="0"/>
                    </a:lnTo>
                    <a:lnTo>
                      <a:pt x="325107" y="0"/>
                    </a:lnTo>
                    <a:lnTo>
                      <a:pt x="328980" y="368"/>
                    </a:lnTo>
                    <a:lnTo>
                      <a:pt x="332803" y="1130"/>
                    </a:lnTo>
                    <a:lnTo>
                      <a:pt x="336638" y="1905"/>
                    </a:lnTo>
                    <a:lnTo>
                      <a:pt x="340360" y="3022"/>
                    </a:lnTo>
                    <a:lnTo>
                      <a:pt x="343966" y="4521"/>
                    </a:lnTo>
                    <a:lnTo>
                      <a:pt x="347573" y="6019"/>
                    </a:lnTo>
                    <a:lnTo>
                      <a:pt x="351002" y="7848"/>
                    </a:lnTo>
                    <a:lnTo>
                      <a:pt x="354241" y="10020"/>
                    </a:lnTo>
                    <a:lnTo>
                      <a:pt x="357492" y="12192"/>
                    </a:lnTo>
                    <a:lnTo>
                      <a:pt x="370662" y="26428"/>
                    </a:lnTo>
                    <a:lnTo>
                      <a:pt x="372833" y="29679"/>
                    </a:lnTo>
                    <a:lnTo>
                      <a:pt x="374662" y="33108"/>
                    </a:lnTo>
                    <a:lnTo>
                      <a:pt x="376148" y="36715"/>
                    </a:lnTo>
                    <a:lnTo>
                      <a:pt x="377647" y="40322"/>
                    </a:lnTo>
                    <a:lnTo>
                      <a:pt x="378777" y="44043"/>
                    </a:lnTo>
                    <a:lnTo>
                      <a:pt x="379539" y="47866"/>
                    </a:lnTo>
                    <a:lnTo>
                      <a:pt x="380301" y="51701"/>
                    </a:lnTo>
                    <a:lnTo>
                      <a:pt x="380682" y="55562"/>
                    </a:lnTo>
                    <a:lnTo>
                      <a:pt x="380682" y="59474"/>
                    </a:lnTo>
                    <a:lnTo>
                      <a:pt x="380682" y="311670"/>
                    </a:lnTo>
                    <a:lnTo>
                      <a:pt x="380682" y="315582"/>
                    </a:lnTo>
                    <a:lnTo>
                      <a:pt x="380301" y="319443"/>
                    </a:lnTo>
                    <a:lnTo>
                      <a:pt x="379539" y="323278"/>
                    </a:lnTo>
                    <a:lnTo>
                      <a:pt x="378777" y="327113"/>
                    </a:lnTo>
                    <a:lnTo>
                      <a:pt x="377647" y="330835"/>
                    </a:lnTo>
                    <a:lnTo>
                      <a:pt x="376148" y="334441"/>
                    </a:lnTo>
                    <a:lnTo>
                      <a:pt x="374662" y="338048"/>
                    </a:lnTo>
                    <a:lnTo>
                      <a:pt x="363258" y="353733"/>
                    </a:lnTo>
                    <a:lnTo>
                      <a:pt x="360502" y="356501"/>
                    </a:lnTo>
                    <a:lnTo>
                      <a:pt x="357492" y="358965"/>
                    </a:lnTo>
                    <a:lnTo>
                      <a:pt x="354241" y="361137"/>
                    </a:lnTo>
                    <a:lnTo>
                      <a:pt x="351002" y="363308"/>
                    </a:lnTo>
                    <a:lnTo>
                      <a:pt x="332803" y="370014"/>
                    </a:lnTo>
                    <a:lnTo>
                      <a:pt x="328980" y="370776"/>
                    </a:lnTo>
                    <a:lnTo>
                      <a:pt x="325107" y="371157"/>
                    </a:lnTo>
                    <a:lnTo>
                      <a:pt x="321195" y="371157"/>
                    </a:lnTo>
                    <a:lnTo>
                      <a:pt x="59486" y="371157"/>
                    </a:lnTo>
                    <a:lnTo>
                      <a:pt x="55575" y="371157"/>
                    </a:lnTo>
                    <a:lnTo>
                      <a:pt x="51701" y="370776"/>
                    </a:lnTo>
                    <a:lnTo>
                      <a:pt x="47879" y="370014"/>
                    </a:lnTo>
                    <a:lnTo>
                      <a:pt x="44043" y="369252"/>
                    </a:lnTo>
                    <a:lnTo>
                      <a:pt x="26441" y="361137"/>
                    </a:lnTo>
                    <a:lnTo>
                      <a:pt x="23190" y="358965"/>
                    </a:lnTo>
                    <a:lnTo>
                      <a:pt x="20180" y="356501"/>
                    </a:lnTo>
                    <a:lnTo>
                      <a:pt x="17424" y="353733"/>
                    </a:lnTo>
                    <a:lnTo>
                      <a:pt x="14655" y="350977"/>
                    </a:lnTo>
                    <a:lnTo>
                      <a:pt x="4533" y="334441"/>
                    </a:lnTo>
                    <a:lnTo>
                      <a:pt x="3035" y="330835"/>
                    </a:lnTo>
                    <a:lnTo>
                      <a:pt x="1905" y="327113"/>
                    </a:lnTo>
                    <a:lnTo>
                      <a:pt x="1143" y="323278"/>
                    </a:lnTo>
                    <a:lnTo>
                      <a:pt x="381" y="319443"/>
                    </a:lnTo>
                    <a:lnTo>
                      <a:pt x="0" y="315582"/>
                    </a:lnTo>
                    <a:lnTo>
                      <a:pt x="0" y="311670"/>
                    </a:lnTo>
                    <a:close/>
                  </a:path>
                </a:pathLst>
              </a:custGeom>
              <a:noFill/>
              <a:ln cap="flat" cmpd="sng" w="9525">
                <a:solidFill>
                  <a:srgbClr val="5656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3" name="Google Shape;93;p5"/>
            <p:cNvSpPr txBox="1"/>
            <p:nvPr/>
          </p:nvSpPr>
          <p:spPr>
            <a:xfrm>
              <a:off x="3628041" y="3033130"/>
              <a:ext cx="3990600" cy="1551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2000">
                  <a:solidFill>
                    <a:srgbClr val="E5E0DF"/>
                  </a:solidFill>
                  <a:latin typeface="Lucida Sans"/>
                  <a:ea typeface="Lucida Sans"/>
                  <a:cs typeface="Lucida Sans"/>
                  <a:sym typeface="Lucida Sans"/>
                </a:rPr>
                <a:t>1</a:t>
              </a:r>
              <a:r>
                <a:rPr lang="en-US" sz="2800">
                  <a:solidFill>
                    <a:srgbClr val="E5E0DF"/>
                  </a:solidFill>
                  <a:latin typeface="Lucida Sans"/>
                  <a:ea typeface="Lucida Sans"/>
                  <a:cs typeface="Lucida Sans"/>
                  <a:sym typeface="Lucida Sans"/>
                </a:rPr>
                <a:t>	                               </a:t>
              </a:r>
              <a:r>
                <a:rPr lang="en-US" sz="2000">
                  <a:solidFill>
                    <a:srgbClr val="E5E0DF"/>
                  </a:solidFill>
                  <a:latin typeface="Lucida Sans"/>
                  <a:ea typeface="Lucida Sans"/>
                  <a:cs typeface="Lucida Sans"/>
                  <a:sym typeface="Lucida Sans"/>
                </a:rPr>
                <a:t>2</a:t>
              </a:r>
              <a:endParaRPr sz="2000">
                <a:solidFill>
                  <a:schemeClr val="dk1"/>
                </a:solidFill>
                <a:latin typeface="Lucida Sans"/>
                <a:ea typeface="Lucida Sans"/>
                <a:cs typeface="Lucida Sans"/>
                <a:sym typeface="Lucida Sans"/>
              </a:endParaRPr>
            </a:p>
          </p:txBody>
        </p:sp>
        <p:sp>
          <p:nvSpPr>
            <p:cNvPr id="94" name="Google Shape;94;p5"/>
            <p:cNvSpPr txBox="1"/>
            <p:nvPr/>
          </p:nvSpPr>
          <p:spPr>
            <a:xfrm>
              <a:off x="7779401" y="2999458"/>
              <a:ext cx="3189017" cy="35251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b="1" lang="en-US" sz="2000">
                  <a:solidFill>
                    <a:srgbClr val="E5E0DF"/>
                  </a:solidFill>
                  <a:latin typeface="Twentieth Century"/>
                  <a:ea typeface="Twentieth Century"/>
                  <a:cs typeface="Twentieth Century"/>
                  <a:sym typeface="Twentieth Century"/>
                </a:rPr>
                <a:t>Improved Decision Making</a:t>
              </a:r>
              <a:endParaRPr b="1" sz="2000">
                <a:solidFill>
                  <a:schemeClr val="dk1"/>
                </a:solidFill>
                <a:latin typeface="Twentieth Century"/>
                <a:ea typeface="Twentieth Century"/>
                <a:cs typeface="Twentieth Century"/>
                <a:sym typeface="Twentieth Century"/>
              </a:endParaRPr>
            </a:p>
            <a:p>
              <a:pPr indent="0" lvl="0" marL="12700" marR="5080" rtl="0" algn="l">
                <a:lnSpc>
                  <a:spcPct val="134100"/>
                </a:lnSpc>
                <a:spcBef>
                  <a:spcPts val="540"/>
                </a:spcBef>
                <a:spcAft>
                  <a:spcPts val="0"/>
                </a:spcAft>
                <a:buNone/>
              </a:pPr>
              <a:r>
                <a:rPr b="1" lang="en-US" sz="1600">
                  <a:solidFill>
                    <a:srgbClr val="E5E0DF"/>
                  </a:solidFill>
                  <a:latin typeface="Twentieth Century"/>
                  <a:ea typeface="Twentieth Century"/>
                  <a:cs typeface="Twentieth Century"/>
                  <a:sym typeface="Twentieth Century"/>
                </a:rPr>
                <a:t>They help in detecting trends, patterns,  and exceptions.</a:t>
              </a:r>
              <a:endParaRPr b="1" sz="1600">
                <a:solidFill>
                  <a:schemeClr val="dk1"/>
                </a:solidFill>
                <a:latin typeface="Twentieth Century"/>
                <a:ea typeface="Twentieth Century"/>
                <a:cs typeface="Twentieth Century"/>
                <a:sym typeface="Twentieth Century"/>
              </a:endParaRPr>
            </a:p>
          </p:txBody>
        </p:sp>
        <p:grpSp>
          <p:nvGrpSpPr>
            <p:cNvPr id="95" name="Google Shape;95;p5"/>
            <p:cNvGrpSpPr/>
            <p:nvPr/>
          </p:nvGrpSpPr>
          <p:grpSpPr>
            <a:xfrm>
              <a:off x="3507037" y="3630662"/>
              <a:ext cx="381004" cy="371475"/>
              <a:chOff x="3507037" y="3630662"/>
              <a:chExt cx="381004" cy="371475"/>
            </a:xfrm>
          </p:grpSpPr>
          <p:sp>
            <p:nvSpPr>
              <p:cNvPr id="96" name="Google Shape;96;p5"/>
              <p:cNvSpPr/>
              <p:nvPr/>
            </p:nvSpPr>
            <p:spPr>
              <a:xfrm>
                <a:off x="3507041" y="3630662"/>
                <a:ext cx="381000" cy="371475"/>
              </a:xfrm>
              <a:custGeom>
                <a:rect b="b" l="l" r="r" t="t"/>
                <a:pathLst>
                  <a:path extrusionOk="0" h="371475" w="381000">
                    <a:moveTo>
                      <a:pt x="325107" y="0"/>
                    </a:moveTo>
                    <a:lnTo>
                      <a:pt x="55575" y="0"/>
                    </a:lnTo>
                    <a:lnTo>
                      <a:pt x="51701" y="381"/>
                    </a:lnTo>
                    <a:lnTo>
                      <a:pt x="14655" y="20180"/>
                    </a:lnTo>
                    <a:lnTo>
                      <a:pt x="0" y="55575"/>
                    </a:lnTo>
                    <a:lnTo>
                      <a:pt x="0" y="311683"/>
                    </a:lnTo>
                    <a:lnTo>
                      <a:pt x="0" y="315595"/>
                    </a:lnTo>
                    <a:lnTo>
                      <a:pt x="14655" y="350977"/>
                    </a:lnTo>
                    <a:lnTo>
                      <a:pt x="51701" y="370789"/>
                    </a:lnTo>
                    <a:lnTo>
                      <a:pt x="55575" y="371170"/>
                    </a:lnTo>
                    <a:lnTo>
                      <a:pt x="325107" y="371170"/>
                    </a:lnTo>
                    <a:lnTo>
                      <a:pt x="360489" y="356501"/>
                    </a:lnTo>
                    <a:lnTo>
                      <a:pt x="380301" y="319455"/>
                    </a:lnTo>
                    <a:lnTo>
                      <a:pt x="380682" y="315595"/>
                    </a:lnTo>
                    <a:lnTo>
                      <a:pt x="380682" y="55575"/>
                    </a:lnTo>
                    <a:lnTo>
                      <a:pt x="366026" y="20180"/>
                    </a:lnTo>
                    <a:lnTo>
                      <a:pt x="328968" y="381"/>
                    </a:lnTo>
                    <a:lnTo>
                      <a:pt x="325107" y="0"/>
                    </a:lnTo>
                    <a:close/>
                  </a:path>
                </a:pathLst>
              </a:custGeom>
              <a:solidFill>
                <a:srgbClr val="3D3D4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5"/>
              <p:cNvSpPr/>
              <p:nvPr/>
            </p:nvSpPr>
            <p:spPr>
              <a:xfrm>
                <a:off x="3507037" y="3847037"/>
                <a:ext cx="381000" cy="155091"/>
              </a:xfrm>
              <a:custGeom>
                <a:rect b="b" l="l" r="r" t="t"/>
                <a:pathLst>
                  <a:path extrusionOk="0" h="371475" w="381000">
                    <a:moveTo>
                      <a:pt x="0" y="311683"/>
                    </a:moveTo>
                    <a:lnTo>
                      <a:pt x="0" y="59486"/>
                    </a:lnTo>
                    <a:lnTo>
                      <a:pt x="0" y="55575"/>
                    </a:lnTo>
                    <a:lnTo>
                      <a:pt x="381" y="51714"/>
                    </a:lnTo>
                    <a:lnTo>
                      <a:pt x="17424" y="17424"/>
                    </a:lnTo>
                    <a:lnTo>
                      <a:pt x="20180" y="14655"/>
                    </a:lnTo>
                    <a:lnTo>
                      <a:pt x="47879" y="1143"/>
                    </a:lnTo>
                    <a:lnTo>
                      <a:pt x="51701" y="381"/>
                    </a:lnTo>
                    <a:lnTo>
                      <a:pt x="55575" y="0"/>
                    </a:lnTo>
                    <a:lnTo>
                      <a:pt x="59486" y="0"/>
                    </a:lnTo>
                    <a:lnTo>
                      <a:pt x="321195" y="0"/>
                    </a:lnTo>
                    <a:lnTo>
                      <a:pt x="325107" y="0"/>
                    </a:lnTo>
                    <a:lnTo>
                      <a:pt x="328968" y="381"/>
                    </a:lnTo>
                    <a:lnTo>
                      <a:pt x="332803" y="1143"/>
                    </a:lnTo>
                    <a:lnTo>
                      <a:pt x="336638" y="1905"/>
                    </a:lnTo>
                    <a:lnTo>
                      <a:pt x="363258" y="17424"/>
                    </a:lnTo>
                    <a:lnTo>
                      <a:pt x="366026" y="20180"/>
                    </a:lnTo>
                    <a:lnTo>
                      <a:pt x="368490" y="23190"/>
                    </a:lnTo>
                    <a:lnTo>
                      <a:pt x="370649" y="26428"/>
                    </a:lnTo>
                    <a:lnTo>
                      <a:pt x="372833" y="29679"/>
                    </a:lnTo>
                    <a:lnTo>
                      <a:pt x="374662" y="33108"/>
                    </a:lnTo>
                    <a:lnTo>
                      <a:pt x="376148" y="36715"/>
                    </a:lnTo>
                    <a:lnTo>
                      <a:pt x="377647" y="40335"/>
                    </a:lnTo>
                    <a:lnTo>
                      <a:pt x="378777" y="44043"/>
                    </a:lnTo>
                    <a:lnTo>
                      <a:pt x="379539" y="47879"/>
                    </a:lnTo>
                    <a:lnTo>
                      <a:pt x="380301" y="51714"/>
                    </a:lnTo>
                    <a:lnTo>
                      <a:pt x="380682" y="55575"/>
                    </a:lnTo>
                    <a:lnTo>
                      <a:pt x="380682" y="59486"/>
                    </a:lnTo>
                    <a:lnTo>
                      <a:pt x="380682" y="311683"/>
                    </a:lnTo>
                    <a:lnTo>
                      <a:pt x="380682" y="315595"/>
                    </a:lnTo>
                    <a:lnTo>
                      <a:pt x="380301" y="319455"/>
                    </a:lnTo>
                    <a:lnTo>
                      <a:pt x="379539" y="323291"/>
                    </a:lnTo>
                    <a:lnTo>
                      <a:pt x="378777" y="327126"/>
                    </a:lnTo>
                    <a:lnTo>
                      <a:pt x="377647" y="330835"/>
                    </a:lnTo>
                    <a:lnTo>
                      <a:pt x="376148" y="334454"/>
                    </a:lnTo>
                    <a:lnTo>
                      <a:pt x="374662" y="338061"/>
                    </a:lnTo>
                    <a:lnTo>
                      <a:pt x="372833" y="341477"/>
                    </a:lnTo>
                    <a:lnTo>
                      <a:pt x="370649" y="344728"/>
                    </a:lnTo>
                    <a:lnTo>
                      <a:pt x="368490" y="347980"/>
                    </a:lnTo>
                    <a:lnTo>
                      <a:pt x="354241" y="361137"/>
                    </a:lnTo>
                    <a:lnTo>
                      <a:pt x="351002" y="363308"/>
                    </a:lnTo>
                    <a:lnTo>
                      <a:pt x="332803" y="370027"/>
                    </a:lnTo>
                    <a:lnTo>
                      <a:pt x="328968" y="370789"/>
                    </a:lnTo>
                    <a:lnTo>
                      <a:pt x="325107" y="371170"/>
                    </a:lnTo>
                    <a:lnTo>
                      <a:pt x="321195" y="371170"/>
                    </a:lnTo>
                    <a:lnTo>
                      <a:pt x="59486" y="371170"/>
                    </a:lnTo>
                    <a:lnTo>
                      <a:pt x="55575" y="371170"/>
                    </a:lnTo>
                    <a:lnTo>
                      <a:pt x="51701" y="370789"/>
                    </a:lnTo>
                    <a:lnTo>
                      <a:pt x="47879" y="370027"/>
                    </a:lnTo>
                    <a:lnTo>
                      <a:pt x="44043" y="369265"/>
                    </a:lnTo>
                    <a:lnTo>
                      <a:pt x="17424" y="353745"/>
                    </a:lnTo>
                    <a:lnTo>
                      <a:pt x="14655" y="350977"/>
                    </a:lnTo>
                    <a:lnTo>
                      <a:pt x="0" y="315595"/>
                    </a:lnTo>
                    <a:lnTo>
                      <a:pt x="0" y="311683"/>
                    </a:lnTo>
                    <a:close/>
                  </a:path>
                </a:pathLst>
              </a:custGeom>
              <a:noFill/>
              <a:ln cap="flat" cmpd="sng" w="9525">
                <a:solidFill>
                  <a:srgbClr val="5656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8" name="Google Shape;98;p5"/>
            <p:cNvSpPr txBox="1"/>
            <p:nvPr/>
          </p:nvSpPr>
          <p:spPr>
            <a:xfrm>
              <a:off x="3628041" y="3701102"/>
              <a:ext cx="6200700" cy="424500"/>
            </a:xfrm>
            <a:prstGeom prst="rect">
              <a:avLst/>
            </a:prstGeom>
            <a:noFill/>
            <a:ln>
              <a:noFill/>
            </a:ln>
          </p:spPr>
          <p:txBody>
            <a:bodyPr anchorCtr="0" anchor="t" bIns="0" lIns="0" spcFirstLastPara="1" rIns="0" wrap="square" tIns="0">
              <a:spAutoFit/>
            </a:bodyPr>
            <a:lstStyle/>
            <a:p>
              <a:pPr indent="0" lvl="0" marL="12700" marR="0" rtl="0" algn="l">
                <a:lnSpc>
                  <a:spcPct val="68281"/>
                </a:lnSpc>
                <a:spcBef>
                  <a:spcPts val="0"/>
                </a:spcBef>
                <a:spcAft>
                  <a:spcPts val="0"/>
                </a:spcAft>
                <a:buNone/>
              </a:pPr>
              <a:r>
                <a:rPr lang="en-US" sz="2000">
                  <a:solidFill>
                    <a:srgbClr val="E5E0DF"/>
                  </a:solidFill>
                  <a:latin typeface="Lucida Sans"/>
                  <a:ea typeface="Lucida Sans"/>
                  <a:cs typeface="Lucida Sans"/>
                  <a:sym typeface="Lucida Sans"/>
                </a:rPr>
                <a:t>3	</a:t>
              </a:r>
              <a:endParaRPr sz="2000">
                <a:solidFill>
                  <a:srgbClr val="E5E0DF"/>
                </a:solidFill>
                <a:latin typeface="Lucida Sans"/>
                <a:ea typeface="Lucida Sans"/>
                <a:cs typeface="Lucida Sans"/>
                <a:sym typeface="Lucida Sans"/>
              </a:endParaRPr>
            </a:p>
            <a:p>
              <a:pPr indent="444500" lvl="0" marL="12700" marR="0" rtl="0" algn="l">
                <a:lnSpc>
                  <a:spcPct val="68281"/>
                </a:lnSpc>
                <a:spcBef>
                  <a:spcPts val="0"/>
                </a:spcBef>
                <a:spcAft>
                  <a:spcPts val="0"/>
                </a:spcAft>
                <a:buNone/>
              </a:pPr>
              <a:r>
                <a:rPr b="1" baseline="30000" lang="en-US" sz="3200">
                  <a:solidFill>
                    <a:srgbClr val="E5E0DF"/>
                  </a:solidFill>
                  <a:latin typeface="Twentieth Century"/>
                  <a:ea typeface="Twentieth Century"/>
                  <a:cs typeface="Twentieth Century"/>
                  <a:sym typeface="Twentieth Century"/>
                </a:rPr>
                <a:t>Interactive Analysis</a:t>
              </a:r>
              <a:endParaRPr b="1" baseline="30000" sz="3200">
                <a:solidFill>
                  <a:schemeClr val="dk1"/>
                </a:solidFill>
                <a:latin typeface="Twentieth Century"/>
                <a:ea typeface="Twentieth Century"/>
                <a:cs typeface="Twentieth Century"/>
                <a:sym typeface="Twentieth Century"/>
              </a:endParaRPr>
            </a:p>
            <a:p>
              <a:pPr indent="0" lvl="0" marL="451483" marR="0" rtl="0" algn="l">
                <a:lnSpc>
                  <a:spcPct val="100000"/>
                </a:lnSpc>
                <a:spcBef>
                  <a:spcPts val="944"/>
                </a:spcBef>
                <a:spcAft>
                  <a:spcPts val="0"/>
                </a:spcAft>
                <a:buNone/>
              </a:pPr>
              <a:r>
                <a:rPr b="1" lang="en-US" sz="1800">
                  <a:solidFill>
                    <a:srgbClr val="E5E0DF"/>
                  </a:solidFill>
                  <a:latin typeface="Twentieth Century"/>
                  <a:ea typeface="Twentieth Century"/>
                  <a:cs typeface="Twentieth Century"/>
                  <a:sym typeface="Twentieth Century"/>
                </a:rPr>
                <a:t>Tools like Tableau and Power BI enable interactive exploration of data.</a:t>
              </a:r>
              <a:endParaRPr b="1" sz="1800">
                <a:solidFill>
                  <a:schemeClr val="dk1"/>
                </a:solidFill>
                <a:latin typeface="Twentieth Century"/>
                <a:ea typeface="Twentieth Century"/>
                <a:cs typeface="Twentieth Century"/>
                <a:sym typeface="Twentieth Centur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6"/>
          <p:cNvPicPr preferRelativeResize="0"/>
          <p:nvPr/>
        </p:nvPicPr>
        <p:blipFill rotWithShape="1">
          <a:blip r:embed="rId3">
            <a:alphaModFix/>
          </a:blip>
          <a:srcRect b="0" l="0" r="0" t="0"/>
          <a:stretch/>
        </p:blipFill>
        <p:spPr>
          <a:xfrm>
            <a:off x="0" y="0"/>
            <a:ext cx="2738785" cy="6440170"/>
          </a:xfrm>
          <a:prstGeom prst="rect">
            <a:avLst/>
          </a:prstGeom>
          <a:noFill/>
          <a:ln>
            <a:noFill/>
          </a:ln>
        </p:spPr>
      </p:pic>
      <p:sp>
        <p:nvSpPr>
          <p:cNvPr id="104" name="Google Shape;104;p6"/>
          <p:cNvSpPr txBox="1"/>
          <p:nvPr>
            <p:ph type="title"/>
          </p:nvPr>
        </p:nvSpPr>
        <p:spPr>
          <a:xfrm>
            <a:off x="2895600" y="327025"/>
            <a:ext cx="7984612" cy="550279"/>
          </a:xfrm>
          <a:prstGeom prst="rect">
            <a:avLst/>
          </a:prstGeom>
          <a:noFill/>
          <a:ln>
            <a:noFill/>
          </a:ln>
        </p:spPr>
        <p:txBody>
          <a:bodyPr anchorCtr="0" anchor="t" bIns="0" lIns="0" spcFirstLastPara="1" rIns="0" wrap="square" tIns="11425">
            <a:spAutoFit/>
          </a:bodyPr>
          <a:lstStyle/>
          <a:p>
            <a:pPr indent="0" lvl="0" marL="12700" marR="5080" rtl="0" algn="l">
              <a:lnSpc>
                <a:spcPct val="106300"/>
              </a:lnSpc>
              <a:spcBef>
                <a:spcPts val="0"/>
              </a:spcBef>
              <a:spcAft>
                <a:spcPts val="0"/>
              </a:spcAft>
              <a:buNone/>
            </a:pPr>
            <a:r>
              <a:rPr lang="en-US"/>
              <a:t> </a:t>
            </a:r>
            <a:endParaRPr b="1" u="sng">
              <a:latin typeface="Federo"/>
              <a:ea typeface="Federo"/>
              <a:cs typeface="Federo"/>
              <a:sym typeface="Federo"/>
            </a:endParaRPr>
          </a:p>
        </p:txBody>
      </p:sp>
      <p:sp>
        <p:nvSpPr>
          <p:cNvPr id="105" name="Google Shape;105;p6"/>
          <p:cNvSpPr txBox="1"/>
          <p:nvPr/>
        </p:nvSpPr>
        <p:spPr>
          <a:xfrm>
            <a:off x="2891118" y="98425"/>
            <a:ext cx="8234082"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u="sng">
                <a:solidFill>
                  <a:schemeClr val="lt1"/>
                </a:solidFill>
                <a:latin typeface="Federo"/>
                <a:ea typeface="Federo"/>
                <a:cs typeface="Federo"/>
                <a:sym typeface="Federo"/>
              </a:rPr>
              <a:t>Factors to Consider When Choosing a Data Visualization Tool :</a:t>
            </a:r>
            <a:endParaRPr/>
          </a:p>
        </p:txBody>
      </p:sp>
      <p:sp>
        <p:nvSpPr>
          <p:cNvPr id="106" name="Google Shape;106;p6"/>
          <p:cNvSpPr txBox="1"/>
          <p:nvPr/>
        </p:nvSpPr>
        <p:spPr>
          <a:xfrm>
            <a:off x="2891118" y="1546225"/>
            <a:ext cx="8364070" cy="4154984"/>
          </a:xfrm>
          <a:prstGeom prst="rect">
            <a:avLst/>
          </a:prstGeom>
          <a:gradFill>
            <a:gsLst>
              <a:gs pos="0">
                <a:schemeClr val="dk1"/>
              </a:gs>
              <a:gs pos="80000">
                <a:schemeClr val="dk1"/>
              </a:gs>
              <a:gs pos="100000">
                <a:schemeClr val="dk1"/>
              </a:gs>
            </a:gsLst>
            <a:lin ang="16200000" scaled="0"/>
          </a:gra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3200"/>
              <a:buFont typeface="Noto Sans Symbols"/>
              <a:buChar char="❖"/>
            </a:pPr>
            <a:r>
              <a:rPr b="1" lang="en-US" sz="3200">
                <a:solidFill>
                  <a:schemeClr val="lt1"/>
                </a:solidFill>
                <a:latin typeface="Twentieth Century"/>
                <a:ea typeface="Twentieth Century"/>
                <a:cs typeface="Twentieth Century"/>
                <a:sym typeface="Twentieth Century"/>
              </a:rPr>
              <a:t>Scalability :</a:t>
            </a:r>
            <a:endParaRPr/>
          </a:p>
          <a:p>
            <a:pPr indent="0" lvl="1" marL="457200" marR="0" rtl="0" algn="l">
              <a:spcBef>
                <a:spcPts val="0"/>
              </a:spcBef>
              <a:spcAft>
                <a:spcPts val="0"/>
              </a:spcAft>
              <a:buNone/>
            </a:pPr>
            <a:r>
              <a:rPr b="1" i="0" lang="en-US" sz="2800" u="none" cap="none" strike="noStrike">
                <a:solidFill>
                  <a:schemeClr val="lt1"/>
                </a:solidFill>
                <a:latin typeface="Twentieth Century"/>
                <a:ea typeface="Twentieth Century"/>
                <a:cs typeface="Twentieth Century"/>
                <a:sym typeface="Twentieth Century"/>
              </a:rPr>
              <a:t>Consider the tool's ability to handle large and diverse datasets as your organization grows.</a:t>
            </a:r>
            <a:endParaRPr/>
          </a:p>
          <a:p>
            <a:pPr indent="-457200" lvl="0" marL="457200" marR="0" rtl="0" algn="l">
              <a:spcBef>
                <a:spcPts val="0"/>
              </a:spcBef>
              <a:spcAft>
                <a:spcPts val="0"/>
              </a:spcAft>
              <a:buClr>
                <a:schemeClr val="lt1"/>
              </a:buClr>
              <a:buSzPts val="3200"/>
              <a:buFont typeface="Noto Sans Symbols"/>
              <a:buChar char="❖"/>
            </a:pPr>
            <a:r>
              <a:rPr b="1" lang="en-US" sz="3200">
                <a:solidFill>
                  <a:schemeClr val="lt1"/>
                </a:solidFill>
                <a:latin typeface="Twentieth Century"/>
                <a:ea typeface="Twentieth Century"/>
                <a:cs typeface="Twentieth Century"/>
                <a:sym typeface="Twentieth Century"/>
              </a:rPr>
              <a:t>Integration :</a:t>
            </a:r>
            <a:endParaRPr/>
          </a:p>
          <a:p>
            <a:pPr indent="0" lvl="1" marL="457200" marR="0" rtl="0" algn="l">
              <a:spcBef>
                <a:spcPts val="0"/>
              </a:spcBef>
              <a:spcAft>
                <a:spcPts val="0"/>
              </a:spcAft>
              <a:buNone/>
            </a:pPr>
            <a:r>
              <a:rPr b="1" i="0" lang="en-US" sz="2800" u="none" cap="none" strike="noStrike">
                <a:solidFill>
                  <a:schemeClr val="lt1"/>
                </a:solidFill>
                <a:latin typeface="Twentieth Century"/>
                <a:ea typeface="Twentieth Century"/>
                <a:cs typeface="Twentieth Century"/>
                <a:sym typeface="Twentieth Century"/>
              </a:rPr>
              <a:t>Assess the tool's compatibility with your existing data infrastructure and systems.</a:t>
            </a:r>
            <a:endParaRPr/>
          </a:p>
          <a:p>
            <a:pPr indent="-457200" lvl="0" marL="457200" marR="0" rtl="0" algn="l">
              <a:spcBef>
                <a:spcPts val="0"/>
              </a:spcBef>
              <a:spcAft>
                <a:spcPts val="0"/>
              </a:spcAft>
              <a:buClr>
                <a:schemeClr val="lt1"/>
              </a:buClr>
              <a:buSzPts val="3200"/>
              <a:buFont typeface="Noto Sans Symbols"/>
              <a:buChar char="❖"/>
            </a:pPr>
            <a:r>
              <a:rPr b="1" lang="en-US" sz="3200">
                <a:solidFill>
                  <a:schemeClr val="lt1"/>
                </a:solidFill>
                <a:latin typeface="Twentieth Century"/>
                <a:ea typeface="Twentieth Century"/>
                <a:cs typeface="Twentieth Century"/>
                <a:sym typeface="Twentieth Century"/>
              </a:rPr>
              <a:t>Cost and Licensing :</a:t>
            </a:r>
            <a:endParaRPr/>
          </a:p>
          <a:p>
            <a:pPr indent="0" lvl="1" marL="457200" marR="0" rtl="0" algn="l">
              <a:spcBef>
                <a:spcPts val="0"/>
              </a:spcBef>
              <a:spcAft>
                <a:spcPts val="0"/>
              </a:spcAft>
              <a:buNone/>
            </a:pPr>
            <a:r>
              <a:rPr b="1" i="0" lang="en-US" sz="2800" u="none" cap="none" strike="noStrike">
                <a:solidFill>
                  <a:schemeClr val="lt1"/>
                </a:solidFill>
                <a:latin typeface="Twentieth Century"/>
                <a:ea typeface="Twentieth Century"/>
                <a:cs typeface="Twentieth Century"/>
                <a:sym typeface="Twentieth Century"/>
              </a:rPr>
              <a:t>Evaluate the total cost of ownership, including licensing, training, and support expenses.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7"/>
          <p:cNvPicPr preferRelativeResize="0"/>
          <p:nvPr/>
        </p:nvPicPr>
        <p:blipFill rotWithShape="1">
          <a:blip r:embed="rId3">
            <a:alphaModFix/>
          </a:blip>
          <a:srcRect b="0" l="0" r="0" t="0"/>
          <a:stretch/>
        </p:blipFill>
        <p:spPr>
          <a:xfrm>
            <a:off x="0" y="8778"/>
            <a:ext cx="2738785" cy="635793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12" name="Google Shape;112;p7"/>
          <p:cNvSpPr txBox="1"/>
          <p:nvPr>
            <p:ph type="title"/>
          </p:nvPr>
        </p:nvSpPr>
        <p:spPr>
          <a:xfrm>
            <a:off x="2895600" y="327025"/>
            <a:ext cx="7984612" cy="550279"/>
          </a:xfrm>
          <a:prstGeom prst="rect">
            <a:avLst/>
          </a:prstGeom>
          <a:noFill/>
          <a:ln>
            <a:noFill/>
          </a:ln>
        </p:spPr>
        <p:txBody>
          <a:bodyPr anchorCtr="0" anchor="t" bIns="0" lIns="0" spcFirstLastPara="1" rIns="0" wrap="square" tIns="11425">
            <a:spAutoFit/>
          </a:bodyPr>
          <a:lstStyle/>
          <a:p>
            <a:pPr indent="0" lvl="0" marL="12700" marR="5080" rtl="0" algn="l">
              <a:lnSpc>
                <a:spcPct val="106300"/>
              </a:lnSpc>
              <a:spcBef>
                <a:spcPts val="0"/>
              </a:spcBef>
              <a:spcAft>
                <a:spcPts val="0"/>
              </a:spcAft>
              <a:buNone/>
            </a:pPr>
            <a:r>
              <a:rPr lang="en-US"/>
              <a:t> </a:t>
            </a:r>
            <a:endParaRPr b="1" u="sng">
              <a:latin typeface="Federo"/>
              <a:ea typeface="Federo"/>
              <a:cs typeface="Federo"/>
              <a:sym typeface="Federo"/>
            </a:endParaRPr>
          </a:p>
        </p:txBody>
      </p:sp>
      <p:grpSp>
        <p:nvGrpSpPr>
          <p:cNvPr id="113" name="Google Shape;113;p7"/>
          <p:cNvGrpSpPr/>
          <p:nvPr/>
        </p:nvGrpSpPr>
        <p:grpSpPr>
          <a:xfrm>
            <a:off x="3048000" y="886082"/>
            <a:ext cx="8153400" cy="2473673"/>
            <a:chOff x="2895600" y="354084"/>
            <a:chExt cx="8153400" cy="1479230"/>
          </a:xfrm>
        </p:grpSpPr>
        <p:sp>
          <p:nvSpPr>
            <p:cNvPr id="114" name="Google Shape;114;p7"/>
            <p:cNvSpPr txBox="1"/>
            <p:nvPr/>
          </p:nvSpPr>
          <p:spPr>
            <a:xfrm>
              <a:off x="2895600" y="354084"/>
              <a:ext cx="7429500" cy="312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lt1"/>
                  </a:solidFill>
                  <a:latin typeface="Federo"/>
                  <a:ea typeface="Federo"/>
                  <a:cs typeface="Federo"/>
                  <a:sym typeface="Federo"/>
                </a:rPr>
                <a:t>TYPES OF DATA VISUALIZATION TOOLS :</a:t>
              </a:r>
              <a:endParaRPr/>
            </a:p>
          </p:txBody>
        </p:sp>
        <p:sp>
          <p:nvSpPr>
            <p:cNvPr id="115" name="Google Shape;115;p7"/>
            <p:cNvSpPr txBox="1"/>
            <p:nvPr/>
          </p:nvSpPr>
          <p:spPr>
            <a:xfrm>
              <a:off x="2895600" y="819992"/>
              <a:ext cx="8153400" cy="4969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There are several tools to interpret, analyze and visualize data, but the two main data visualization tools that are widely used are :</a:t>
              </a:r>
              <a:endParaRPr/>
            </a:p>
          </p:txBody>
        </p:sp>
        <p:sp>
          <p:nvSpPr>
            <p:cNvPr id="116" name="Google Shape;116;p7"/>
            <p:cNvSpPr txBox="1"/>
            <p:nvPr/>
          </p:nvSpPr>
          <p:spPr>
            <a:xfrm>
              <a:off x="3429000" y="1557243"/>
              <a:ext cx="1938618" cy="27607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2400"/>
                <a:buFont typeface="Noto Sans Symbols"/>
                <a:buChar char="❑"/>
              </a:pPr>
              <a:r>
                <a:rPr b="1" lang="en-US" sz="2400">
                  <a:solidFill>
                    <a:srgbClr val="FF0000"/>
                  </a:solidFill>
                  <a:latin typeface="Twentieth Century"/>
                  <a:ea typeface="Twentieth Century"/>
                  <a:cs typeface="Twentieth Century"/>
                  <a:sym typeface="Twentieth Century"/>
                </a:rPr>
                <a:t>Tableau</a:t>
              </a:r>
              <a:endParaRPr/>
            </a:p>
          </p:txBody>
        </p:sp>
        <p:sp>
          <p:nvSpPr>
            <p:cNvPr id="117" name="Google Shape;117;p7"/>
            <p:cNvSpPr txBox="1"/>
            <p:nvPr/>
          </p:nvSpPr>
          <p:spPr>
            <a:xfrm>
              <a:off x="7838936" y="1557243"/>
              <a:ext cx="2857500" cy="27607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B0F0"/>
                </a:buClr>
                <a:buSzPts val="2400"/>
                <a:buFont typeface="Noto Sans Symbols"/>
                <a:buChar char="❑"/>
              </a:pPr>
              <a:r>
                <a:rPr b="1" lang="en-US" sz="2400">
                  <a:solidFill>
                    <a:srgbClr val="00B0F0"/>
                  </a:solidFill>
                  <a:latin typeface="Twentieth Century"/>
                  <a:ea typeface="Twentieth Century"/>
                  <a:cs typeface="Twentieth Century"/>
                  <a:sym typeface="Twentieth Century"/>
                </a:rPr>
                <a:t>Microsoft Power Bi</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0" y="0"/>
            <a:ext cx="9588900" cy="6312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None/>
            </a:pPr>
            <a:r>
              <a:rPr b="1" lang="en-US" sz="4000" u="sng">
                <a:solidFill>
                  <a:srgbClr val="FF0000"/>
                </a:solidFill>
                <a:latin typeface="Federo"/>
                <a:ea typeface="Federo"/>
                <a:cs typeface="Federo"/>
                <a:sym typeface="Federo"/>
              </a:rPr>
              <a:t>Tableau</a:t>
            </a:r>
            <a:r>
              <a:rPr b="1" lang="en-US" sz="4000" u="sng">
                <a:latin typeface="Federo"/>
                <a:ea typeface="Federo"/>
                <a:cs typeface="Federo"/>
                <a:sym typeface="Federo"/>
              </a:rPr>
              <a:t>: Features and Capabilities</a:t>
            </a:r>
            <a:endParaRPr u="sng">
              <a:latin typeface="Trebuchet MS"/>
              <a:ea typeface="Trebuchet MS"/>
              <a:cs typeface="Trebuchet MS"/>
              <a:sym typeface="Trebuchet MS"/>
            </a:endParaRPr>
          </a:p>
        </p:txBody>
      </p:sp>
      <p:pic>
        <p:nvPicPr>
          <p:cNvPr id="123" name="Google Shape;123;p8"/>
          <p:cNvPicPr preferRelativeResize="0"/>
          <p:nvPr/>
        </p:nvPicPr>
        <p:blipFill rotWithShape="1">
          <a:blip r:embed="rId3">
            <a:alphaModFix/>
          </a:blip>
          <a:srcRect b="19185" l="63333" r="20000" t="28666"/>
          <a:stretch/>
        </p:blipFill>
        <p:spPr>
          <a:xfrm>
            <a:off x="8724400" y="0"/>
            <a:ext cx="2705602" cy="6445251"/>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grpSp>
        <p:nvGrpSpPr>
          <p:cNvPr id="124" name="Google Shape;124;p8"/>
          <p:cNvGrpSpPr/>
          <p:nvPr/>
        </p:nvGrpSpPr>
        <p:grpSpPr>
          <a:xfrm>
            <a:off x="430400" y="1021213"/>
            <a:ext cx="7327544" cy="5208959"/>
            <a:chOff x="0" y="256699"/>
            <a:chExt cx="7086600" cy="4505630"/>
          </a:xfrm>
        </p:grpSpPr>
        <p:sp>
          <p:nvSpPr>
            <p:cNvPr id="125" name="Google Shape;125;p8"/>
            <p:cNvSpPr/>
            <p:nvPr/>
          </p:nvSpPr>
          <p:spPr>
            <a:xfrm>
              <a:off x="0" y="551899"/>
              <a:ext cx="7086600" cy="1323000"/>
            </a:xfrm>
            <a:prstGeom prst="rect">
              <a:avLst/>
            </a:prstGeom>
            <a:solidFill>
              <a:srgbClr val="E7CFCF">
                <a:alpha val="89803"/>
              </a:srgbClr>
            </a:solidFill>
            <a:ln cap="flat" cmpd="sng" w="9525">
              <a:solidFill>
                <a:srgbClr val="BF504D"/>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txBox="1"/>
            <p:nvPr/>
          </p:nvSpPr>
          <p:spPr>
            <a:xfrm>
              <a:off x="0" y="551899"/>
              <a:ext cx="7086600" cy="1323000"/>
            </a:xfrm>
            <a:prstGeom prst="rect">
              <a:avLst/>
            </a:prstGeom>
            <a:noFill/>
            <a:ln>
              <a:noFill/>
            </a:ln>
          </p:spPr>
          <p:txBody>
            <a:bodyPr anchorCtr="0" anchor="t" bIns="142225" lIns="549975" spcFirstLastPara="1" rIns="549975" wrap="square" tIns="416550">
              <a:noAutofit/>
            </a:bodyPr>
            <a:lstStyle/>
            <a:p>
              <a:pPr indent="-228600" lvl="1" marL="228600" marR="0" rtl="0" algn="l">
                <a:lnSpc>
                  <a:spcPct val="90000"/>
                </a:lnSpc>
                <a:spcBef>
                  <a:spcPts val="0"/>
                </a:spcBef>
                <a:spcAft>
                  <a:spcPts val="0"/>
                </a:spcAft>
                <a:buClr>
                  <a:schemeClr val="dk1"/>
                </a:buClr>
                <a:buSzPts val="2000"/>
                <a:buFont typeface="Twentieth Century"/>
                <a:buChar char="•"/>
              </a:pPr>
              <a:r>
                <a:rPr b="1" i="0" lang="en-US" sz="2000" u="none" cap="none" strike="noStrike">
                  <a:solidFill>
                    <a:schemeClr val="dk1"/>
                  </a:solidFill>
                  <a:latin typeface="Twentieth Century"/>
                  <a:ea typeface="Twentieth Century"/>
                  <a:cs typeface="Twentieth Century"/>
                  <a:sym typeface="Twentieth Century"/>
                </a:rPr>
                <a:t>Tableau offers an intuitive interface, making it easy for users to create interactive visualizations without extensive coding knowledge</a:t>
              </a:r>
              <a:endParaRPr b="1" i="0" sz="2000" u="none" cap="none" strike="noStrike">
                <a:solidFill>
                  <a:schemeClr val="dk1"/>
                </a:solidFill>
                <a:latin typeface="Twentieth Century"/>
                <a:ea typeface="Twentieth Century"/>
                <a:cs typeface="Twentieth Century"/>
                <a:sym typeface="Twentieth Century"/>
              </a:endParaRPr>
            </a:p>
          </p:txBody>
        </p:sp>
        <p:sp>
          <p:nvSpPr>
            <p:cNvPr id="127" name="Google Shape;127;p8"/>
            <p:cNvSpPr/>
            <p:nvPr/>
          </p:nvSpPr>
          <p:spPr>
            <a:xfrm>
              <a:off x="354330" y="256699"/>
              <a:ext cx="4960620" cy="590400"/>
            </a:xfrm>
            <a:prstGeom prst="roundRect">
              <a:avLst>
                <a:gd fmla="val 16667" name="adj"/>
              </a:avLst>
            </a:prstGeom>
            <a:gradFill>
              <a:gsLst>
                <a:gs pos="0">
                  <a:srgbClr val="BBBBBB"/>
                </a:gs>
                <a:gs pos="80000">
                  <a:srgbClr val="F6F6F6"/>
                </a:gs>
                <a:gs pos="100000">
                  <a:srgbClr val="F7F7F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nvSpPr>
          <p:spPr>
            <a:xfrm>
              <a:off x="383151" y="285520"/>
              <a:ext cx="4902900" cy="532800"/>
            </a:xfrm>
            <a:prstGeom prst="rect">
              <a:avLst/>
            </a:prstGeom>
            <a:solidFill>
              <a:schemeClr val="dk1"/>
            </a:solidFill>
            <a:ln>
              <a:noFill/>
            </a:ln>
          </p:spPr>
          <p:txBody>
            <a:bodyPr anchorCtr="0" anchor="ctr" bIns="0" lIns="187500" spcFirstLastPara="1" rIns="187500" wrap="square" tIns="0">
              <a:noAutofit/>
            </a:bodyPr>
            <a:lstStyle/>
            <a:p>
              <a:pPr indent="0" lvl="0" marL="0" marR="0" rtl="0" algn="l">
                <a:lnSpc>
                  <a:spcPct val="90000"/>
                </a:lnSpc>
                <a:spcBef>
                  <a:spcPts val="0"/>
                </a:spcBef>
                <a:spcAft>
                  <a:spcPts val="0"/>
                </a:spcAft>
                <a:buClr>
                  <a:schemeClr val="lt1"/>
                </a:buClr>
                <a:buSzPts val="2000"/>
                <a:buFont typeface="Twentieth Century"/>
                <a:buNone/>
              </a:pPr>
              <a:r>
                <a:rPr b="1" lang="en-US" sz="2000">
                  <a:solidFill>
                    <a:schemeClr val="lt1"/>
                  </a:solidFill>
                  <a:latin typeface="Twentieth Century"/>
                  <a:ea typeface="Twentieth Century"/>
                  <a:cs typeface="Twentieth Century"/>
                  <a:sym typeface="Twentieth Century"/>
                </a:rPr>
                <a:t>User-Friendly Interface</a:t>
              </a:r>
              <a:endParaRPr b="1" sz="2000">
                <a:solidFill>
                  <a:schemeClr val="lt1"/>
                </a:solidFill>
                <a:latin typeface="Twentieth Century"/>
                <a:ea typeface="Twentieth Century"/>
                <a:cs typeface="Twentieth Century"/>
                <a:sym typeface="Twentieth Century"/>
              </a:endParaRPr>
            </a:p>
          </p:txBody>
        </p:sp>
        <p:sp>
          <p:nvSpPr>
            <p:cNvPr id="129" name="Google Shape;129;p8"/>
            <p:cNvSpPr/>
            <p:nvPr/>
          </p:nvSpPr>
          <p:spPr>
            <a:xfrm>
              <a:off x="0" y="2278100"/>
              <a:ext cx="7086600" cy="1071000"/>
            </a:xfrm>
            <a:prstGeom prst="rect">
              <a:avLst/>
            </a:prstGeom>
            <a:solidFill>
              <a:srgbClr val="E7CFCF">
                <a:alpha val="89803"/>
              </a:srgbClr>
            </a:solidFill>
            <a:ln cap="flat" cmpd="sng" w="9525">
              <a:solidFill>
                <a:srgbClr val="BF504D"/>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txBox="1"/>
            <p:nvPr/>
          </p:nvSpPr>
          <p:spPr>
            <a:xfrm>
              <a:off x="0" y="2278100"/>
              <a:ext cx="7086600" cy="1071000"/>
            </a:xfrm>
            <a:prstGeom prst="rect">
              <a:avLst/>
            </a:prstGeom>
            <a:noFill/>
            <a:ln>
              <a:noFill/>
            </a:ln>
          </p:spPr>
          <p:txBody>
            <a:bodyPr anchorCtr="0" anchor="t" bIns="142225" lIns="549975" spcFirstLastPara="1" rIns="549975" wrap="square" tIns="416550">
              <a:noAutofit/>
            </a:bodyPr>
            <a:lstStyle/>
            <a:p>
              <a:pPr indent="-228600" lvl="1" marL="228600" marR="0" rtl="0" algn="l">
                <a:lnSpc>
                  <a:spcPct val="90000"/>
                </a:lnSpc>
                <a:spcBef>
                  <a:spcPts val="0"/>
                </a:spcBef>
                <a:spcAft>
                  <a:spcPts val="0"/>
                </a:spcAft>
                <a:buClr>
                  <a:schemeClr val="dk1"/>
                </a:buClr>
                <a:buSzPts val="2000"/>
                <a:buFont typeface="Twentieth Century"/>
                <a:buChar char="•"/>
              </a:pPr>
              <a:r>
                <a:rPr b="1" i="0" lang="en-US" sz="2000" u="none" cap="none" strike="noStrike">
                  <a:solidFill>
                    <a:schemeClr val="dk1"/>
                  </a:solidFill>
                  <a:latin typeface="Twentieth Century"/>
                  <a:ea typeface="Twentieth Century"/>
                  <a:cs typeface="Twentieth Century"/>
                  <a:sym typeface="Twentieth Century"/>
                </a:rPr>
                <a:t>It provides seamless connectivity with various data sources, allowing users to analyze diverse datasets efficiently.</a:t>
              </a:r>
              <a:endParaRPr b="1" i="0" sz="2000" u="none" cap="none" strike="noStrike">
                <a:solidFill>
                  <a:schemeClr val="dk1"/>
                </a:solidFill>
                <a:latin typeface="Twentieth Century"/>
                <a:ea typeface="Twentieth Century"/>
                <a:cs typeface="Twentieth Century"/>
                <a:sym typeface="Twentieth Century"/>
              </a:endParaRPr>
            </a:p>
          </p:txBody>
        </p:sp>
        <p:sp>
          <p:nvSpPr>
            <p:cNvPr id="131" name="Google Shape;131;p8"/>
            <p:cNvSpPr/>
            <p:nvPr/>
          </p:nvSpPr>
          <p:spPr>
            <a:xfrm>
              <a:off x="354330" y="1982900"/>
              <a:ext cx="4960620" cy="590400"/>
            </a:xfrm>
            <a:prstGeom prst="roundRect">
              <a:avLst>
                <a:gd fmla="val 16667" name="adj"/>
              </a:avLst>
            </a:prstGeom>
            <a:gradFill>
              <a:gsLst>
                <a:gs pos="0">
                  <a:srgbClr val="BBBBBB"/>
                </a:gs>
                <a:gs pos="80000">
                  <a:srgbClr val="F6F6F6"/>
                </a:gs>
                <a:gs pos="100000">
                  <a:srgbClr val="F7F7F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txBox="1"/>
            <p:nvPr/>
          </p:nvSpPr>
          <p:spPr>
            <a:xfrm>
              <a:off x="383151" y="2011721"/>
              <a:ext cx="4902978" cy="532758"/>
            </a:xfrm>
            <a:prstGeom prst="rect">
              <a:avLst/>
            </a:prstGeom>
            <a:solidFill>
              <a:schemeClr val="dk1"/>
            </a:solidFill>
            <a:ln>
              <a:noFill/>
            </a:ln>
          </p:spPr>
          <p:txBody>
            <a:bodyPr anchorCtr="0" anchor="ctr" bIns="0" lIns="187500" spcFirstLastPara="1" rIns="187500" wrap="square" tIns="0">
              <a:noAutofit/>
            </a:bodyPr>
            <a:lstStyle/>
            <a:p>
              <a:pPr indent="0" lvl="0" marL="0" marR="0" rtl="0" algn="l">
                <a:lnSpc>
                  <a:spcPct val="90000"/>
                </a:lnSpc>
                <a:spcBef>
                  <a:spcPts val="0"/>
                </a:spcBef>
                <a:spcAft>
                  <a:spcPts val="0"/>
                </a:spcAft>
                <a:buClr>
                  <a:schemeClr val="lt1"/>
                </a:buClr>
                <a:buSzPts val="2000"/>
                <a:buFont typeface="Twentieth Century"/>
                <a:buNone/>
              </a:pPr>
              <a:r>
                <a:rPr b="1" lang="en-US" sz="2000">
                  <a:solidFill>
                    <a:schemeClr val="lt1"/>
                  </a:solidFill>
                  <a:latin typeface="Twentieth Century"/>
                  <a:ea typeface="Twentieth Century"/>
                  <a:cs typeface="Twentieth Century"/>
                  <a:sym typeface="Twentieth Century"/>
                </a:rPr>
                <a:t>Extensive Data Connectivity</a:t>
              </a:r>
              <a:endParaRPr b="1" sz="2000">
                <a:solidFill>
                  <a:schemeClr val="lt1"/>
                </a:solidFill>
                <a:latin typeface="Twentieth Century"/>
                <a:ea typeface="Twentieth Century"/>
                <a:cs typeface="Twentieth Century"/>
                <a:sym typeface="Twentieth Century"/>
              </a:endParaRPr>
            </a:p>
          </p:txBody>
        </p:sp>
        <p:sp>
          <p:nvSpPr>
            <p:cNvPr id="133" name="Google Shape;133;p8"/>
            <p:cNvSpPr/>
            <p:nvPr/>
          </p:nvSpPr>
          <p:spPr>
            <a:xfrm>
              <a:off x="0" y="3691329"/>
              <a:ext cx="7086600" cy="1071000"/>
            </a:xfrm>
            <a:prstGeom prst="rect">
              <a:avLst/>
            </a:prstGeom>
            <a:solidFill>
              <a:srgbClr val="E7CFCF">
                <a:alpha val="89803"/>
              </a:srgbClr>
            </a:solidFill>
            <a:ln cap="flat" cmpd="sng" w="9525">
              <a:solidFill>
                <a:srgbClr val="BF504D"/>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txBox="1"/>
            <p:nvPr/>
          </p:nvSpPr>
          <p:spPr>
            <a:xfrm>
              <a:off x="0" y="3691329"/>
              <a:ext cx="7086600" cy="1071000"/>
            </a:xfrm>
            <a:prstGeom prst="rect">
              <a:avLst/>
            </a:prstGeom>
            <a:noFill/>
            <a:ln>
              <a:noFill/>
            </a:ln>
          </p:spPr>
          <p:txBody>
            <a:bodyPr anchorCtr="0" anchor="t" bIns="142225" lIns="549975" spcFirstLastPara="1" rIns="549975" wrap="square" tIns="416550">
              <a:noAutofit/>
            </a:bodyPr>
            <a:lstStyle/>
            <a:p>
              <a:pPr indent="-228600" lvl="1" marL="228600" marR="0" rtl="0" algn="l">
                <a:lnSpc>
                  <a:spcPct val="90000"/>
                </a:lnSpc>
                <a:spcBef>
                  <a:spcPts val="0"/>
                </a:spcBef>
                <a:spcAft>
                  <a:spcPts val="0"/>
                </a:spcAft>
                <a:buClr>
                  <a:schemeClr val="dk1"/>
                </a:buClr>
                <a:buSzPts val="2000"/>
                <a:buFont typeface="Twentieth Century"/>
                <a:buChar char="•"/>
              </a:pPr>
              <a:r>
                <a:rPr b="1" i="0" lang="en-US" sz="2000" u="none" cap="none" strike="noStrike">
                  <a:solidFill>
                    <a:schemeClr val="dk1"/>
                  </a:solidFill>
                  <a:latin typeface="Twentieth Century"/>
                  <a:ea typeface="Twentieth Century"/>
                  <a:cs typeface="Twentieth Century"/>
                  <a:sym typeface="Twentieth Century"/>
                </a:rPr>
                <a:t>Tableau offers advanced statistical and predictive analytics tools to derive valuable insights from complex datasets.</a:t>
              </a:r>
              <a:endParaRPr b="1" i="0" sz="2000" u="none" cap="none" strike="noStrike">
                <a:solidFill>
                  <a:schemeClr val="dk1"/>
                </a:solidFill>
                <a:latin typeface="Twentieth Century"/>
                <a:ea typeface="Twentieth Century"/>
                <a:cs typeface="Twentieth Century"/>
                <a:sym typeface="Twentieth Century"/>
              </a:endParaRPr>
            </a:p>
          </p:txBody>
        </p:sp>
        <p:sp>
          <p:nvSpPr>
            <p:cNvPr id="135" name="Google Shape;135;p8"/>
            <p:cNvSpPr/>
            <p:nvPr/>
          </p:nvSpPr>
          <p:spPr>
            <a:xfrm>
              <a:off x="354330" y="3457100"/>
              <a:ext cx="4960620" cy="590400"/>
            </a:xfrm>
            <a:prstGeom prst="roundRect">
              <a:avLst>
                <a:gd fmla="val 16667" name="adj"/>
              </a:avLst>
            </a:prstGeom>
            <a:gradFill>
              <a:gsLst>
                <a:gs pos="0">
                  <a:srgbClr val="BBBBBB"/>
                </a:gs>
                <a:gs pos="80000">
                  <a:srgbClr val="F6F6F6"/>
                </a:gs>
                <a:gs pos="100000">
                  <a:srgbClr val="F7F7F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txBox="1"/>
            <p:nvPr/>
          </p:nvSpPr>
          <p:spPr>
            <a:xfrm>
              <a:off x="383151" y="3485921"/>
              <a:ext cx="4902978" cy="532758"/>
            </a:xfrm>
            <a:prstGeom prst="rect">
              <a:avLst/>
            </a:prstGeom>
            <a:solidFill>
              <a:schemeClr val="dk1"/>
            </a:solidFill>
            <a:ln>
              <a:noFill/>
            </a:ln>
          </p:spPr>
          <p:txBody>
            <a:bodyPr anchorCtr="0" anchor="ctr" bIns="0" lIns="187500" spcFirstLastPara="1" rIns="187500" wrap="square" tIns="0">
              <a:noAutofit/>
            </a:bodyPr>
            <a:lstStyle/>
            <a:p>
              <a:pPr indent="0" lvl="0" marL="0" marR="0" rtl="0" algn="l">
                <a:lnSpc>
                  <a:spcPct val="90000"/>
                </a:lnSpc>
                <a:spcBef>
                  <a:spcPts val="0"/>
                </a:spcBef>
                <a:spcAft>
                  <a:spcPts val="0"/>
                </a:spcAft>
                <a:buClr>
                  <a:schemeClr val="lt1"/>
                </a:buClr>
                <a:buSzPts val="2000"/>
                <a:buFont typeface="Twentieth Century"/>
                <a:buNone/>
              </a:pPr>
              <a:r>
                <a:rPr b="1" lang="en-US" sz="2000">
                  <a:solidFill>
                    <a:schemeClr val="lt1"/>
                  </a:solidFill>
                  <a:latin typeface="Twentieth Century"/>
                  <a:ea typeface="Twentieth Century"/>
                  <a:cs typeface="Twentieth Century"/>
                  <a:sym typeface="Twentieth Century"/>
                </a:rPr>
                <a:t>Advanced Analytics</a:t>
              </a:r>
              <a:endParaRPr b="1" sz="2000">
                <a:solidFill>
                  <a:schemeClr val="lt1"/>
                </a:solidFill>
                <a:latin typeface="Twentieth Century"/>
                <a:ea typeface="Twentieth Century"/>
                <a:cs typeface="Twentieth Century"/>
                <a:sym typeface="Twentieth Century"/>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9"/>
          <p:cNvPicPr preferRelativeResize="0"/>
          <p:nvPr/>
        </p:nvPicPr>
        <p:blipFill rotWithShape="1">
          <a:blip r:embed="rId3">
            <a:alphaModFix/>
          </a:blip>
          <a:srcRect b="0" l="0" r="0" t="0"/>
          <a:stretch/>
        </p:blipFill>
        <p:spPr>
          <a:xfrm>
            <a:off x="-4481" y="0"/>
            <a:ext cx="3128681" cy="644525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42" name="Google Shape;142;p9"/>
          <p:cNvSpPr txBox="1"/>
          <p:nvPr>
            <p:ph type="title"/>
          </p:nvPr>
        </p:nvSpPr>
        <p:spPr>
          <a:xfrm>
            <a:off x="3276600" y="174625"/>
            <a:ext cx="8153400" cy="630942"/>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None/>
            </a:pPr>
            <a:r>
              <a:rPr b="1" lang="en-US" sz="4000" u="sng">
                <a:solidFill>
                  <a:srgbClr val="00B0F0"/>
                </a:solidFill>
                <a:latin typeface="Federo"/>
                <a:ea typeface="Federo"/>
                <a:cs typeface="Federo"/>
                <a:sym typeface="Federo"/>
              </a:rPr>
              <a:t>Power Bi</a:t>
            </a:r>
            <a:r>
              <a:rPr b="1" lang="en-US" sz="4000" u="sng">
                <a:latin typeface="Federo"/>
                <a:ea typeface="Federo"/>
                <a:cs typeface="Federo"/>
                <a:sym typeface="Federo"/>
              </a:rPr>
              <a:t>: Features and Capabilities</a:t>
            </a:r>
            <a:endParaRPr u="sng">
              <a:latin typeface="Trebuchet MS"/>
              <a:ea typeface="Trebuchet MS"/>
              <a:cs typeface="Trebuchet MS"/>
              <a:sym typeface="Trebuchet MS"/>
            </a:endParaRPr>
          </a:p>
        </p:txBody>
      </p:sp>
      <p:grpSp>
        <p:nvGrpSpPr>
          <p:cNvPr id="143" name="Google Shape;143;p9"/>
          <p:cNvGrpSpPr/>
          <p:nvPr/>
        </p:nvGrpSpPr>
        <p:grpSpPr>
          <a:xfrm>
            <a:off x="4248908" y="1013840"/>
            <a:ext cx="6208783" cy="4950969"/>
            <a:chOff x="438907" y="1015"/>
            <a:chExt cx="6208783" cy="4950969"/>
          </a:xfrm>
        </p:grpSpPr>
        <p:sp>
          <p:nvSpPr>
            <p:cNvPr id="144" name="Google Shape;144;p9"/>
            <p:cNvSpPr/>
            <p:nvPr/>
          </p:nvSpPr>
          <p:spPr>
            <a:xfrm>
              <a:off x="438907" y="1015"/>
              <a:ext cx="5761321" cy="5237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txBox="1"/>
            <p:nvPr/>
          </p:nvSpPr>
          <p:spPr>
            <a:xfrm>
              <a:off x="438907" y="1015"/>
              <a:ext cx="5761321" cy="523756"/>
            </a:xfrm>
            <a:prstGeom prst="rect">
              <a:avLst/>
            </a:prstGeom>
            <a:noFill/>
            <a:ln>
              <a:noFill/>
            </a:ln>
          </p:spPr>
          <p:txBody>
            <a:bodyPr anchorCtr="0" anchor="b" bIns="99050" lIns="99050" spcFirstLastPara="1" rIns="99050" wrap="square" tIns="99050">
              <a:noAutofit/>
            </a:bodyPr>
            <a:lstStyle/>
            <a:p>
              <a:pPr indent="0" lvl="0" marL="0" marR="0" rtl="0" algn="l">
                <a:lnSpc>
                  <a:spcPct val="90000"/>
                </a:lnSpc>
                <a:spcBef>
                  <a:spcPts val="0"/>
                </a:spcBef>
                <a:spcAft>
                  <a:spcPts val="0"/>
                </a:spcAft>
                <a:buClr>
                  <a:srgbClr val="FFFF00"/>
                </a:buClr>
                <a:buSzPts val="2600"/>
                <a:buFont typeface="Twentieth Century"/>
                <a:buNone/>
              </a:pPr>
              <a:r>
                <a:rPr b="1" lang="en-US" sz="2600">
                  <a:solidFill>
                    <a:srgbClr val="FFFF00"/>
                  </a:solidFill>
                  <a:latin typeface="Twentieth Century"/>
                  <a:ea typeface="Twentieth Century"/>
                  <a:cs typeface="Twentieth Century"/>
                  <a:sym typeface="Twentieth Century"/>
                </a:rPr>
                <a:t>Integration with Microsoft Products</a:t>
              </a:r>
              <a:endParaRPr b="1" sz="2600">
                <a:solidFill>
                  <a:srgbClr val="FFFF00"/>
                </a:solidFill>
                <a:latin typeface="Twentieth Century"/>
                <a:ea typeface="Twentieth Century"/>
                <a:cs typeface="Twentieth Century"/>
                <a:sym typeface="Twentieth Century"/>
              </a:endParaRPr>
            </a:p>
          </p:txBody>
        </p:sp>
        <p:sp>
          <p:nvSpPr>
            <p:cNvPr id="146" name="Google Shape;146;p9"/>
            <p:cNvSpPr/>
            <p:nvPr/>
          </p:nvSpPr>
          <p:spPr>
            <a:xfrm>
              <a:off x="438907" y="524771"/>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1248692" y="524771"/>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2059118" y="524771"/>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2868904" y="524771"/>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3679330" y="524771"/>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489115" y="524771"/>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5299541" y="524771"/>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438907" y="631463"/>
              <a:ext cx="5836218" cy="853529"/>
            </a:xfrm>
            <a:prstGeom prst="rect">
              <a:avLst/>
            </a:prstGeom>
            <a:solidFill>
              <a:schemeClr val="lt1"/>
            </a:soli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txBox="1"/>
            <p:nvPr/>
          </p:nvSpPr>
          <p:spPr>
            <a:xfrm>
              <a:off x="438907" y="631463"/>
              <a:ext cx="5836218" cy="853529"/>
            </a:xfrm>
            <a:prstGeom prst="rect">
              <a:avLst/>
            </a:prstGeom>
            <a:noFill/>
            <a:ln>
              <a:noFill/>
            </a:ln>
          </p:spPr>
          <p:txBody>
            <a:bodyPr anchorCtr="0" anchor="ctr" bIns="50800" lIns="50800" spcFirstLastPara="1" rIns="50800" wrap="square" tIns="50800">
              <a:noAutofit/>
            </a:bodyPr>
            <a:lstStyle/>
            <a:p>
              <a:pPr indent="0" lvl="0" marL="0" marR="0" rtl="0" algn="l">
                <a:lnSpc>
                  <a:spcPct val="90000"/>
                </a:lnSpc>
                <a:spcBef>
                  <a:spcPts val="0"/>
                </a:spcBef>
                <a:spcAft>
                  <a:spcPts val="0"/>
                </a:spcAft>
                <a:buClr>
                  <a:schemeClr val="dk1"/>
                </a:buClr>
                <a:buSzPts val="2000"/>
                <a:buFont typeface="Twentieth Century"/>
                <a:buNone/>
              </a:pPr>
              <a:r>
                <a:rPr b="1" lang="en-US" sz="2000">
                  <a:solidFill>
                    <a:schemeClr val="dk1"/>
                  </a:solidFill>
                  <a:latin typeface="Twentieth Century"/>
                  <a:ea typeface="Twentieth Century"/>
                  <a:cs typeface="Twentieth Century"/>
                  <a:sym typeface="Twentieth Century"/>
                </a:rPr>
                <a:t>Power BI seamlessly integrates with Microsoft products, enhancing data analysis and visualization within the ecosystem.</a:t>
              </a:r>
              <a:endParaRPr b="1" sz="2000">
                <a:solidFill>
                  <a:schemeClr val="dk1"/>
                </a:solidFill>
                <a:latin typeface="Twentieth Century"/>
                <a:ea typeface="Twentieth Century"/>
                <a:cs typeface="Twentieth Century"/>
                <a:sym typeface="Twentieth Century"/>
              </a:endParaRPr>
            </a:p>
          </p:txBody>
        </p:sp>
        <p:sp>
          <p:nvSpPr>
            <p:cNvPr id="155" name="Google Shape;155;p9"/>
            <p:cNvSpPr/>
            <p:nvPr/>
          </p:nvSpPr>
          <p:spPr>
            <a:xfrm>
              <a:off x="438907" y="1681166"/>
              <a:ext cx="5761321" cy="5237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txBox="1"/>
            <p:nvPr/>
          </p:nvSpPr>
          <p:spPr>
            <a:xfrm>
              <a:off x="438907" y="1681166"/>
              <a:ext cx="5761321" cy="523756"/>
            </a:xfrm>
            <a:prstGeom prst="rect">
              <a:avLst/>
            </a:prstGeom>
            <a:noFill/>
            <a:ln>
              <a:noFill/>
            </a:ln>
          </p:spPr>
          <p:txBody>
            <a:bodyPr anchorCtr="0" anchor="b" bIns="99050" lIns="99050" spcFirstLastPara="1" rIns="99050" wrap="square" tIns="99050">
              <a:noAutofit/>
            </a:bodyPr>
            <a:lstStyle/>
            <a:p>
              <a:pPr indent="0" lvl="0" marL="0" marR="0" rtl="0" algn="l">
                <a:lnSpc>
                  <a:spcPct val="90000"/>
                </a:lnSpc>
                <a:spcBef>
                  <a:spcPts val="0"/>
                </a:spcBef>
                <a:spcAft>
                  <a:spcPts val="0"/>
                </a:spcAft>
                <a:buClr>
                  <a:srgbClr val="FFFF00"/>
                </a:buClr>
                <a:buSzPts val="2600"/>
                <a:buFont typeface="Twentieth Century"/>
                <a:buNone/>
              </a:pPr>
              <a:r>
                <a:rPr b="1" lang="en-US" sz="2600">
                  <a:solidFill>
                    <a:srgbClr val="FFFF00"/>
                  </a:solidFill>
                  <a:latin typeface="Twentieth Century"/>
                  <a:ea typeface="Twentieth Century"/>
                  <a:cs typeface="Twentieth Century"/>
                  <a:sym typeface="Twentieth Century"/>
                </a:rPr>
                <a:t>Real-Time Data Visualization</a:t>
              </a:r>
              <a:endParaRPr b="1" sz="2600">
                <a:solidFill>
                  <a:srgbClr val="FFFF00"/>
                </a:solidFill>
                <a:latin typeface="Twentieth Century"/>
                <a:ea typeface="Twentieth Century"/>
                <a:cs typeface="Twentieth Century"/>
                <a:sym typeface="Twentieth Century"/>
              </a:endParaRPr>
            </a:p>
          </p:txBody>
        </p:sp>
        <p:sp>
          <p:nvSpPr>
            <p:cNvPr id="157" name="Google Shape;157;p9"/>
            <p:cNvSpPr/>
            <p:nvPr/>
          </p:nvSpPr>
          <p:spPr>
            <a:xfrm>
              <a:off x="438907" y="2204922"/>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248692" y="2204922"/>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059118" y="2204922"/>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868904" y="2204922"/>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3679330" y="2204922"/>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4489115" y="2204922"/>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5299541" y="2204922"/>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438907" y="2311613"/>
              <a:ext cx="5836218" cy="853529"/>
            </a:xfrm>
            <a:prstGeom prst="rect">
              <a:avLst/>
            </a:prstGeom>
            <a:solidFill>
              <a:schemeClr val="lt1"/>
            </a:soli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txBox="1"/>
            <p:nvPr/>
          </p:nvSpPr>
          <p:spPr>
            <a:xfrm>
              <a:off x="438907" y="2311613"/>
              <a:ext cx="5836218" cy="853529"/>
            </a:xfrm>
            <a:prstGeom prst="rect">
              <a:avLst/>
            </a:prstGeom>
            <a:noFill/>
            <a:ln>
              <a:noFill/>
            </a:ln>
          </p:spPr>
          <p:txBody>
            <a:bodyPr anchorCtr="0" anchor="ctr" bIns="50800" lIns="50800" spcFirstLastPara="1" rIns="50800" wrap="square" tIns="50800">
              <a:noAutofit/>
            </a:bodyPr>
            <a:lstStyle/>
            <a:p>
              <a:pPr indent="0" lvl="0" marL="0" marR="0" rtl="0" algn="l">
                <a:lnSpc>
                  <a:spcPct val="90000"/>
                </a:lnSpc>
                <a:spcBef>
                  <a:spcPts val="0"/>
                </a:spcBef>
                <a:spcAft>
                  <a:spcPts val="0"/>
                </a:spcAft>
                <a:buClr>
                  <a:schemeClr val="dk1"/>
                </a:buClr>
                <a:buSzPts val="2000"/>
                <a:buFont typeface="Twentieth Century"/>
                <a:buNone/>
              </a:pPr>
              <a:r>
                <a:rPr b="1" lang="en-US" sz="2000">
                  <a:solidFill>
                    <a:schemeClr val="dk1"/>
                  </a:solidFill>
                  <a:latin typeface="Twentieth Century"/>
                  <a:ea typeface="Twentieth Century"/>
                  <a:cs typeface="Twentieth Century"/>
                  <a:sym typeface="Twentieth Century"/>
                </a:rPr>
                <a:t>It allows users to create real-time dashboards, enabling timely decision-making based on the latest data.</a:t>
              </a:r>
              <a:endParaRPr b="1" sz="2000">
                <a:solidFill>
                  <a:schemeClr val="dk1"/>
                </a:solidFill>
                <a:latin typeface="Twentieth Century"/>
                <a:ea typeface="Twentieth Century"/>
                <a:cs typeface="Twentieth Century"/>
                <a:sym typeface="Twentieth Century"/>
              </a:endParaRPr>
            </a:p>
          </p:txBody>
        </p:sp>
        <p:sp>
          <p:nvSpPr>
            <p:cNvPr id="166" name="Google Shape;166;p9"/>
            <p:cNvSpPr/>
            <p:nvPr/>
          </p:nvSpPr>
          <p:spPr>
            <a:xfrm>
              <a:off x="438907" y="3361316"/>
              <a:ext cx="5761321" cy="5237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nvSpPr>
          <p:spPr>
            <a:xfrm>
              <a:off x="438907" y="3361316"/>
              <a:ext cx="5761321" cy="523756"/>
            </a:xfrm>
            <a:prstGeom prst="rect">
              <a:avLst/>
            </a:prstGeom>
            <a:noFill/>
            <a:ln>
              <a:noFill/>
            </a:ln>
          </p:spPr>
          <p:txBody>
            <a:bodyPr anchorCtr="0" anchor="b" bIns="99050" lIns="99050" spcFirstLastPara="1" rIns="99050" wrap="square" tIns="99050">
              <a:noAutofit/>
            </a:bodyPr>
            <a:lstStyle/>
            <a:p>
              <a:pPr indent="0" lvl="0" marL="0" marR="0" rtl="0" algn="l">
                <a:lnSpc>
                  <a:spcPct val="90000"/>
                </a:lnSpc>
                <a:spcBef>
                  <a:spcPts val="0"/>
                </a:spcBef>
                <a:spcAft>
                  <a:spcPts val="0"/>
                </a:spcAft>
                <a:buClr>
                  <a:srgbClr val="FFFF00"/>
                </a:buClr>
                <a:buSzPts val="2600"/>
                <a:buFont typeface="Twentieth Century"/>
                <a:buNone/>
              </a:pPr>
              <a:r>
                <a:rPr b="1" lang="en-US" sz="2600">
                  <a:solidFill>
                    <a:srgbClr val="FFFF00"/>
                  </a:solidFill>
                  <a:latin typeface="Twentieth Century"/>
                  <a:ea typeface="Twentieth Century"/>
                  <a:cs typeface="Twentieth Century"/>
                  <a:sym typeface="Twentieth Century"/>
                </a:rPr>
                <a:t>Customizable and Interactive Reports</a:t>
              </a:r>
              <a:endParaRPr b="1" sz="2600">
                <a:solidFill>
                  <a:srgbClr val="FFFF00"/>
                </a:solidFill>
                <a:latin typeface="Twentieth Century"/>
                <a:ea typeface="Twentieth Century"/>
                <a:cs typeface="Twentieth Century"/>
                <a:sym typeface="Twentieth Century"/>
              </a:endParaRPr>
            </a:p>
          </p:txBody>
        </p:sp>
        <p:sp>
          <p:nvSpPr>
            <p:cNvPr id="168" name="Google Shape;168;p9"/>
            <p:cNvSpPr/>
            <p:nvPr/>
          </p:nvSpPr>
          <p:spPr>
            <a:xfrm>
              <a:off x="438907" y="3885073"/>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1248692" y="3885073"/>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2059118" y="3885073"/>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2868904" y="3885073"/>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3679330" y="3885073"/>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4489115" y="3885073"/>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299541" y="3885073"/>
              <a:ext cx="1348149" cy="1066911"/>
            </a:xfrm>
            <a:prstGeom prst="chevron">
              <a:avLst>
                <a:gd fmla="val 70610" name="adj"/>
              </a:avLst>
            </a:prstGeom>
            <a:gradFill>
              <a:gsLst>
                <a:gs pos="0">
                  <a:srgbClr val="27869E"/>
                </a:gs>
                <a:gs pos="80000">
                  <a:srgbClr val="34B0D0"/>
                </a:gs>
                <a:gs pos="100000">
                  <a:srgbClr val="30B3D4"/>
                </a:gs>
              </a:gsLst>
              <a:lin ang="16200000" scaled="0"/>
            </a:gra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438907" y="3991764"/>
              <a:ext cx="5836218" cy="853529"/>
            </a:xfrm>
            <a:prstGeom prst="rect">
              <a:avLst/>
            </a:prstGeom>
            <a:solidFill>
              <a:schemeClr val="lt1"/>
            </a:solidFill>
            <a:ln cap="flat" cmpd="sng" w="9525">
              <a:solidFill>
                <a:srgbClr val="49AC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txBox="1"/>
            <p:nvPr/>
          </p:nvSpPr>
          <p:spPr>
            <a:xfrm>
              <a:off x="438907" y="3991764"/>
              <a:ext cx="5836218" cy="853529"/>
            </a:xfrm>
            <a:prstGeom prst="rect">
              <a:avLst/>
            </a:prstGeom>
            <a:noFill/>
            <a:ln>
              <a:noFill/>
            </a:ln>
          </p:spPr>
          <p:txBody>
            <a:bodyPr anchorCtr="0" anchor="ctr" bIns="50800" lIns="50800" spcFirstLastPara="1" rIns="50800" wrap="square" tIns="50800">
              <a:noAutofit/>
            </a:bodyPr>
            <a:lstStyle/>
            <a:p>
              <a:pPr indent="0" lvl="0" marL="0" marR="0" rtl="0" algn="l">
                <a:lnSpc>
                  <a:spcPct val="90000"/>
                </a:lnSpc>
                <a:spcBef>
                  <a:spcPts val="0"/>
                </a:spcBef>
                <a:spcAft>
                  <a:spcPts val="0"/>
                </a:spcAft>
                <a:buClr>
                  <a:schemeClr val="dk1"/>
                </a:buClr>
                <a:buSzPts val="2000"/>
                <a:buFont typeface="Twentieth Century"/>
                <a:buNone/>
              </a:pPr>
              <a:r>
                <a:rPr b="1" lang="en-US" sz="2000">
                  <a:solidFill>
                    <a:schemeClr val="dk1"/>
                  </a:solidFill>
                  <a:latin typeface="Twentieth Century"/>
                  <a:ea typeface="Twentieth Century"/>
                  <a:cs typeface="Twentieth Century"/>
                  <a:sym typeface="Twentieth Century"/>
                </a:rPr>
                <a:t>Power BI offers highly customizable and interactive reports, providing a dynamic user experience for data exploration.</a:t>
              </a:r>
              <a:endParaRPr b="1" sz="2000">
                <a:solidFill>
                  <a:schemeClr val="dk1"/>
                </a:solidFill>
                <a:latin typeface="Twentieth Century"/>
                <a:ea typeface="Twentieth Century"/>
                <a:cs typeface="Twentieth Century"/>
                <a:sym typeface="Twentieth Century"/>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2024-03-12T13:59:30Z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2024-03-11T00:00:00Z</vt:filetime>
  </property>
  <property fmtid="{D5CDD505-2E9C-101B-9397-08002B2CF9AE}" pid="3" name="Creator">
    <vt:lpwstr>pdf-lib (https://github.com/Hopding/pdf-lib)</vt:lpwstr>
  </property>
  <property fmtid="{D5CDD505-2E9C-101B-9397-08002B2CF9AE}" pid="4" name="LastSaved">
    <vt:filetime>2024-03-12T00:00:00Z</vt:filetime>
  </property>
</Properties>
</file>