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  <p:sldId id="283" r:id="rId29"/>
    <p:sldId id="284" r:id="rId30"/>
    <p:sldId id="285" r:id="rId31"/>
    <p:sldId id="287" r:id="rId32"/>
    <p:sldId id="288" r:id="rId33"/>
    <p:sldId id="290" r:id="rId34"/>
    <p:sldId id="291" r:id="rId35"/>
    <p:sldId id="292" r:id="rId36"/>
    <p:sldId id="289" r:id="rId37"/>
    <p:sldId id="293" r:id="rId38"/>
    <p:sldId id="294" r:id="rId39"/>
    <p:sldId id="295" r:id="rId40"/>
    <p:sldId id="286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9EEC5-F5B2-42E2-992B-84F25DD1CB18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40DD67-781B-49F8-9B01-DF2FAE3A16AA}">
      <dgm:prSet/>
      <dgm:spPr/>
      <dgm:t>
        <a:bodyPr/>
        <a:lstStyle/>
        <a:p>
          <a:pPr rtl="0"/>
          <a:r>
            <a:rPr lang="en-US" dirty="0" smtClean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rPr>
            <a:t>Selectors</a:t>
          </a:r>
          <a:endParaRPr lang="en-US" dirty="0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C1DC0048-F4AC-4A7A-BBA3-8B43EC357C54}" type="parTrans" cxnId="{B29BE300-E06B-4820-8B5C-A695A1D78AB9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D4601F10-6DA1-4408-B100-2F4CE78CD2A0}" type="sibTrans" cxnId="{B29BE300-E06B-4820-8B5C-A695A1D78AB9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A9767B20-CCA7-4A8C-8C2E-DBD64600DD7F}">
      <dgm:prSet/>
      <dgm:spPr/>
      <dgm:t>
        <a:bodyPr/>
        <a:lstStyle/>
        <a:p>
          <a:pPr rtl="0"/>
          <a:r>
            <a:rPr lang="en-US" dirty="0" smtClean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rPr>
            <a:t>Box Model</a:t>
          </a:r>
          <a:endParaRPr lang="en-US" dirty="0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524EB73C-D93E-4DF3-A111-98BB6F6A24C6}" type="parTrans" cxnId="{16D9DD8C-4AAA-44FD-97F7-51CCED8AE518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456BDB95-C960-4F95-9600-14F7EDFA8352}" type="sibTrans" cxnId="{16D9DD8C-4AAA-44FD-97F7-51CCED8AE518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A2A27872-E481-4CDC-A8CA-FF0CAA634D77}">
      <dgm:prSet/>
      <dgm:spPr/>
      <dgm:t>
        <a:bodyPr/>
        <a:lstStyle/>
        <a:p>
          <a:pPr rtl="0"/>
          <a:r>
            <a:rPr lang="en-US" dirty="0" smtClean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rPr>
            <a:t>Backgrounds and Borders</a:t>
          </a:r>
          <a:endParaRPr lang="en-US" dirty="0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6E1BD775-6469-4A62-ABC2-3F4B8F6967E5}" type="parTrans" cxnId="{4F1A8340-A9BE-48F9-936A-884389D22717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39A88F77-AE18-4D68-895B-4ADEDFC0C300}" type="sibTrans" cxnId="{4F1A8340-A9BE-48F9-936A-884389D22717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22FC84A2-6969-412B-AC6F-2DF62838E74B}">
      <dgm:prSet/>
      <dgm:spPr/>
      <dgm:t>
        <a:bodyPr/>
        <a:lstStyle/>
        <a:p>
          <a:pPr rtl="0"/>
          <a:r>
            <a:rPr lang="en-US" dirty="0" smtClean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rPr>
            <a:t>Image Values and Replaced Content</a:t>
          </a:r>
          <a:endParaRPr lang="en-US" dirty="0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BAB61734-94C5-4CCE-9AB2-F1818AE03508}" type="parTrans" cxnId="{EBF09BA9-AE89-4570-84EE-97E20CB3E18B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A7301AC5-6821-45D4-8CC1-679F5E99B52F}" type="sibTrans" cxnId="{EBF09BA9-AE89-4570-84EE-97E20CB3E18B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B7E7E0FC-7396-41D0-8CDA-3082D09610E7}">
      <dgm:prSet/>
      <dgm:spPr/>
      <dgm:t>
        <a:bodyPr/>
        <a:lstStyle/>
        <a:p>
          <a:pPr rtl="0"/>
          <a:r>
            <a:rPr lang="en-US" dirty="0" smtClean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rPr>
            <a:t>Text Effects</a:t>
          </a:r>
          <a:endParaRPr lang="en-US" dirty="0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018B7CD5-7C95-4C7A-8380-D7C9AB107C7B}" type="parTrans" cxnId="{3B6CCE9B-3EEB-4650-AF18-2AB102D28FE7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0B3919A1-8AF1-4366-968C-F8B7286A490B}" type="sibTrans" cxnId="{3B6CCE9B-3EEB-4650-AF18-2AB102D28FE7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278D7E70-8041-453D-9F99-7D6E6FFDACBA}">
      <dgm:prSet/>
      <dgm:spPr/>
      <dgm:t>
        <a:bodyPr/>
        <a:lstStyle/>
        <a:p>
          <a:pPr rtl="0"/>
          <a:r>
            <a:rPr lang="en-US" dirty="0" smtClean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rPr>
            <a:t>2D/3D Transformations</a:t>
          </a:r>
          <a:endParaRPr lang="en-US" dirty="0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09EAD267-EDC1-4574-AFA0-C49487712EC7}" type="parTrans" cxnId="{C894BD95-3E14-49BD-B0A6-8C6A117A933B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5DFAD1A1-A55F-4751-BC56-E863A2E4CECE}" type="sibTrans" cxnId="{C894BD95-3E14-49BD-B0A6-8C6A117A933B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5265A402-403F-4F00-A163-1A62E80F9DFB}">
      <dgm:prSet/>
      <dgm:spPr/>
      <dgm:t>
        <a:bodyPr/>
        <a:lstStyle/>
        <a:p>
          <a:pPr rtl="0"/>
          <a:r>
            <a:rPr lang="en-US" dirty="0" smtClean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rPr>
            <a:t>Animations</a:t>
          </a:r>
          <a:endParaRPr lang="en-US" dirty="0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7A84B9F5-2040-469F-9180-03841B98B58A}" type="parTrans" cxnId="{E16398F3-E300-4C65-B2BA-FB11852BA99B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220EA233-49BE-41DD-B267-D79C0050D34B}" type="sibTrans" cxnId="{E16398F3-E300-4C65-B2BA-FB11852BA99B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D2191408-D4D9-4420-B6A5-2B167777D434}">
      <dgm:prSet/>
      <dgm:spPr/>
      <dgm:t>
        <a:bodyPr/>
        <a:lstStyle/>
        <a:p>
          <a:pPr rtl="0"/>
          <a:r>
            <a:rPr lang="en-US" dirty="0" smtClean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rPr>
            <a:t>Multiple Column Layout</a:t>
          </a:r>
          <a:endParaRPr lang="en-US" dirty="0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7A330F54-BFF1-48B0-AB39-C011D4E89A9E}" type="parTrans" cxnId="{6E5163C4-C9E1-404C-893B-3B4E288EB16E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ABB17F58-8ED6-4A54-8958-45F5744BB367}" type="sibTrans" cxnId="{6E5163C4-C9E1-404C-893B-3B4E288EB16E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61E84F82-4808-455D-BD60-474DED8B404C}">
      <dgm:prSet/>
      <dgm:spPr/>
      <dgm:t>
        <a:bodyPr/>
        <a:lstStyle/>
        <a:p>
          <a:pPr rtl="0"/>
          <a:r>
            <a:rPr lang="en-US" dirty="0" smtClean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rPr>
            <a:t>User Interface</a:t>
          </a:r>
          <a:endParaRPr lang="en-US" dirty="0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0A4C1EBF-2F51-4047-A31B-E4B88218E268}" type="parTrans" cxnId="{0668F88F-9159-42ED-A19A-E0AAD90E963B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1C761546-3785-40B4-A918-3E31A1B6FB42}" type="sibTrans" cxnId="{0668F88F-9159-42ED-A19A-E0AAD90E963B}">
      <dgm:prSet/>
      <dgm:spPr/>
      <dgm:t>
        <a:bodyPr/>
        <a:lstStyle/>
        <a:p>
          <a:endParaRPr lang="en-US">
            <a:ln>
              <a:solidFill>
                <a:schemeClr val="accent1">
                  <a:lumMod val="40000"/>
                  <a:lumOff val="60000"/>
                </a:schemeClr>
              </a:solidFill>
            </a:ln>
          </a:endParaRPr>
        </a:p>
      </dgm:t>
    </dgm:pt>
    <dgm:pt modelId="{83D0BECD-1029-47D5-8DC4-9E4ADA332175}" type="pres">
      <dgm:prSet presAssocID="{7D69EEC5-F5B2-42E2-992B-84F25DD1CB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1AE13A-F330-4351-BA4B-D43D2692BD87}" type="pres">
      <dgm:prSet presAssocID="{0240DD67-781B-49F8-9B01-DF2FAE3A16AA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3C0CA-3B7F-4206-866A-CA2B25A6E023}" type="pres">
      <dgm:prSet presAssocID="{D4601F10-6DA1-4408-B100-2F4CE78CD2A0}" presName="spacer" presStyleCnt="0"/>
      <dgm:spPr/>
    </dgm:pt>
    <dgm:pt modelId="{C6875360-9605-4761-B192-6F94A913F466}" type="pres">
      <dgm:prSet presAssocID="{A9767B20-CCA7-4A8C-8C2E-DBD64600DD7F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08E7E-8B90-4B3F-BBFE-AED7DED12B8F}" type="pres">
      <dgm:prSet presAssocID="{456BDB95-C960-4F95-9600-14F7EDFA8352}" presName="spacer" presStyleCnt="0"/>
      <dgm:spPr/>
    </dgm:pt>
    <dgm:pt modelId="{E09D371D-63D8-4337-B30A-158A14A9CC29}" type="pres">
      <dgm:prSet presAssocID="{A2A27872-E481-4CDC-A8CA-FF0CAA634D77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78ED9-B52E-4A10-AF3C-639256A7E6EE}" type="pres">
      <dgm:prSet presAssocID="{39A88F77-AE18-4D68-895B-4ADEDFC0C300}" presName="spacer" presStyleCnt="0"/>
      <dgm:spPr/>
    </dgm:pt>
    <dgm:pt modelId="{2D326F4B-566B-48D2-B774-153D9B96A9C3}" type="pres">
      <dgm:prSet presAssocID="{22FC84A2-6969-412B-AC6F-2DF62838E74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37804-5995-4517-95DB-3D34324B129F}" type="pres">
      <dgm:prSet presAssocID="{A7301AC5-6821-45D4-8CC1-679F5E99B52F}" presName="spacer" presStyleCnt="0"/>
      <dgm:spPr/>
    </dgm:pt>
    <dgm:pt modelId="{F74A848D-9480-4454-9DF7-15291EE639FE}" type="pres">
      <dgm:prSet presAssocID="{B7E7E0FC-7396-41D0-8CDA-3082D09610E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3D10A-CD67-44F5-8DD0-1D5DC5316463}" type="pres">
      <dgm:prSet presAssocID="{0B3919A1-8AF1-4366-968C-F8B7286A490B}" presName="spacer" presStyleCnt="0"/>
      <dgm:spPr/>
    </dgm:pt>
    <dgm:pt modelId="{D73CDBE2-92B3-4C4D-A13D-A48CFB68A6EF}" type="pres">
      <dgm:prSet presAssocID="{278D7E70-8041-453D-9F99-7D6E6FFDACBA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263A8-C0B4-43AE-B00E-906C3430D814}" type="pres">
      <dgm:prSet presAssocID="{5DFAD1A1-A55F-4751-BC56-E863A2E4CECE}" presName="spacer" presStyleCnt="0"/>
      <dgm:spPr/>
    </dgm:pt>
    <dgm:pt modelId="{332E91B4-91F8-4AD1-8AFD-2F543446A25B}" type="pres">
      <dgm:prSet presAssocID="{5265A402-403F-4F00-A163-1A62E80F9DFB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D0B1-9D4A-4D27-8898-5E1E07BFA2DB}" type="pres">
      <dgm:prSet presAssocID="{220EA233-49BE-41DD-B267-D79C0050D34B}" presName="spacer" presStyleCnt="0"/>
      <dgm:spPr/>
    </dgm:pt>
    <dgm:pt modelId="{B54EAB82-CF0F-450D-AD68-68C0088A5D02}" type="pres">
      <dgm:prSet presAssocID="{D2191408-D4D9-4420-B6A5-2B167777D434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03805-6A1A-4B62-A749-3592858A69DE}" type="pres">
      <dgm:prSet presAssocID="{ABB17F58-8ED6-4A54-8958-45F5744BB367}" presName="spacer" presStyleCnt="0"/>
      <dgm:spPr/>
    </dgm:pt>
    <dgm:pt modelId="{B618222A-C6DA-4C10-81E1-2DE49015264B}" type="pres">
      <dgm:prSet presAssocID="{61E84F82-4808-455D-BD60-474DED8B404C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5CC09-518E-40E4-9874-EA8D8641EC14}" type="presOf" srcId="{278D7E70-8041-453D-9F99-7D6E6FFDACBA}" destId="{D73CDBE2-92B3-4C4D-A13D-A48CFB68A6EF}" srcOrd="0" destOrd="0" presId="urn:microsoft.com/office/officeart/2005/8/layout/vList2"/>
    <dgm:cxn modelId="{F883F78E-354C-4C66-9FFD-49B44AE8F2F1}" type="presOf" srcId="{5265A402-403F-4F00-A163-1A62E80F9DFB}" destId="{332E91B4-91F8-4AD1-8AFD-2F543446A25B}" srcOrd="0" destOrd="0" presId="urn:microsoft.com/office/officeart/2005/8/layout/vList2"/>
    <dgm:cxn modelId="{EBF09BA9-AE89-4570-84EE-97E20CB3E18B}" srcId="{7D69EEC5-F5B2-42E2-992B-84F25DD1CB18}" destId="{22FC84A2-6969-412B-AC6F-2DF62838E74B}" srcOrd="3" destOrd="0" parTransId="{BAB61734-94C5-4CCE-9AB2-F1818AE03508}" sibTransId="{A7301AC5-6821-45D4-8CC1-679F5E99B52F}"/>
    <dgm:cxn modelId="{31CCEC72-E865-4182-B55F-BEC1D7A93D60}" type="presOf" srcId="{B7E7E0FC-7396-41D0-8CDA-3082D09610E7}" destId="{F74A848D-9480-4454-9DF7-15291EE639FE}" srcOrd="0" destOrd="0" presId="urn:microsoft.com/office/officeart/2005/8/layout/vList2"/>
    <dgm:cxn modelId="{B7FC5CE5-8D82-4213-9392-B7D113093E92}" type="presOf" srcId="{D2191408-D4D9-4420-B6A5-2B167777D434}" destId="{B54EAB82-CF0F-450D-AD68-68C0088A5D02}" srcOrd="0" destOrd="0" presId="urn:microsoft.com/office/officeart/2005/8/layout/vList2"/>
    <dgm:cxn modelId="{16D9DD8C-4AAA-44FD-97F7-51CCED8AE518}" srcId="{7D69EEC5-F5B2-42E2-992B-84F25DD1CB18}" destId="{A9767B20-CCA7-4A8C-8C2E-DBD64600DD7F}" srcOrd="1" destOrd="0" parTransId="{524EB73C-D93E-4DF3-A111-98BB6F6A24C6}" sibTransId="{456BDB95-C960-4F95-9600-14F7EDFA8352}"/>
    <dgm:cxn modelId="{611F3216-B38C-41BB-AE13-D104F12A9EDD}" type="presOf" srcId="{7D69EEC5-F5B2-42E2-992B-84F25DD1CB18}" destId="{83D0BECD-1029-47D5-8DC4-9E4ADA332175}" srcOrd="0" destOrd="0" presId="urn:microsoft.com/office/officeart/2005/8/layout/vList2"/>
    <dgm:cxn modelId="{03EDF414-713D-40BA-BEB0-DD282E97719E}" type="presOf" srcId="{61E84F82-4808-455D-BD60-474DED8B404C}" destId="{B618222A-C6DA-4C10-81E1-2DE49015264B}" srcOrd="0" destOrd="0" presId="urn:microsoft.com/office/officeart/2005/8/layout/vList2"/>
    <dgm:cxn modelId="{E16398F3-E300-4C65-B2BA-FB11852BA99B}" srcId="{7D69EEC5-F5B2-42E2-992B-84F25DD1CB18}" destId="{5265A402-403F-4F00-A163-1A62E80F9DFB}" srcOrd="6" destOrd="0" parTransId="{7A84B9F5-2040-469F-9180-03841B98B58A}" sibTransId="{220EA233-49BE-41DD-B267-D79C0050D34B}"/>
    <dgm:cxn modelId="{76B61015-D99D-4DF6-A2AB-B8C3016CBF3C}" type="presOf" srcId="{0240DD67-781B-49F8-9B01-DF2FAE3A16AA}" destId="{1F1AE13A-F330-4351-BA4B-D43D2692BD87}" srcOrd="0" destOrd="0" presId="urn:microsoft.com/office/officeart/2005/8/layout/vList2"/>
    <dgm:cxn modelId="{6E5163C4-C9E1-404C-893B-3B4E288EB16E}" srcId="{7D69EEC5-F5B2-42E2-992B-84F25DD1CB18}" destId="{D2191408-D4D9-4420-B6A5-2B167777D434}" srcOrd="7" destOrd="0" parTransId="{7A330F54-BFF1-48B0-AB39-C011D4E89A9E}" sibTransId="{ABB17F58-8ED6-4A54-8958-45F5744BB367}"/>
    <dgm:cxn modelId="{3B6CCE9B-3EEB-4650-AF18-2AB102D28FE7}" srcId="{7D69EEC5-F5B2-42E2-992B-84F25DD1CB18}" destId="{B7E7E0FC-7396-41D0-8CDA-3082D09610E7}" srcOrd="4" destOrd="0" parTransId="{018B7CD5-7C95-4C7A-8380-D7C9AB107C7B}" sibTransId="{0B3919A1-8AF1-4366-968C-F8B7286A490B}"/>
    <dgm:cxn modelId="{9DD000F6-D4DE-4777-92AB-279E061C1727}" type="presOf" srcId="{22FC84A2-6969-412B-AC6F-2DF62838E74B}" destId="{2D326F4B-566B-48D2-B774-153D9B96A9C3}" srcOrd="0" destOrd="0" presId="urn:microsoft.com/office/officeart/2005/8/layout/vList2"/>
    <dgm:cxn modelId="{B7F54E47-7D31-4F50-9678-BB459305DBAE}" type="presOf" srcId="{A2A27872-E481-4CDC-A8CA-FF0CAA634D77}" destId="{E09D371D-63D8-4337-B30A-158A14A9CC29}" srcOrd="0" destOrd="0" presId="urn:microsoft.com/office/officeart/2005/8/layout/vList2"/>
    <dgm:cxn modelId="{4F1A8340-A9BE-48F9-936A-884389D22717}" srcId="{7D69EEC5-F5B2-42E2-992B-84F25DD1CB18}" destId="{A2A27872-E481-4CDC-A8CA-FF0CAA634D77}" srcOrd="2" destOrd="0" parTransId="{6E1BD775-6469-4A62-ABC2-3F4B8F6967E5}" sibTransId="{39A88F77-AE18-4D68-895B-4ADEDFC0C300}"/>
    <dgm:cxn modelId="{C894BD95-3E14-49BD-B0A6-8C6A117A933B}" srcId="{7D69EEC5-F5B2-42E2-992B-84F25DD1CB18}" destId="{278D7E70-8041-453D-9F99-7D6E6FFDACBA}" srcOrd="5" destOrd="0" parTransId="{09EAD267-EDC1-4574-AFA0-C49487712EC7}" sibTransId="{5DFAD1A1-A55F-4751-BC56-E863A2E4CECE}"/>
    <dgm:cxn modelId="{B29BE300-E06B-4820-8B5C-A695A1D78AB9}" srcId="{7D69EEC5-F5B2-42E2-992B-84F25DD1CB18}" destId="{0240DD67-781B-49F8-9B01-DF2FAE3A16AA}" srcOrd="0" destOrd="0" parTransId="{C1DC0048-F4AC-4A7A-BBA3-8B43EC357C54}" sibTransId="{D4601F10-6DA1-4408-B100-2F4CE78CD2A0}"/>
    <dgm:cxn modelId="{137EF911-2664-4041-9DC9-7E43ADBB9409}" type="presOf" srcId="{A9767B20-CCA7-4A8C-8C2E-DBD64600DD7F}" destId="{C6875360-9605-4761-B192-6F94A913F466}" srcOrd="0" destOrd="0" presId="urn:microsoft.com/office/officeart/2005/8/layout/vList2"/>
    <dgm:cxn modelId="{0668F88F-9159-42ED-A19A-E0AAD90E963B}" srcId="{7D69EEC5-F5B2-42E2-992B-84F25DD1CB18}" destId="{61E84F82-4808-455D-BD60-474DED8B404C}" srcOrd="8" destOrd="0" parTransId="{0A4C1EBF-2F51-4047-A31B-E4B88218E268}" sibTransId="{1C761546-3785-40B4-A918-3E31A1B6FB42}"/>
    <dgm:cxn modelId="{442948B4-9916-43AD-B0B2-33F20925F65B}" type="presParOf" srcId="{83D0BECD-1029-47D5-8DC4-9E4ADA332175}" destId="{1F1AE13A-F330-4351-BA4B-D43D2692BD87}" srcOrd="0" destOrd="0" presId="urn:microsoft.com/office/officeart/2005/8/layout/vList2"/>
    <dgm:cxn modelId="{211EBAAB-17D4-4380-B4D0-C593BCE2E1BC}" type="presParOf" srcId="{83D0BECD-1029-47D5-8DC4-9E4ADA332175}" destId="{F0A3C0CA-3B7F-4206-866A-CA2B25A6E023}" srcOrd="1" destOrd="0" presId="urn:microsoft.com/office/officeart/2005/8/layout/vList2"/>
    <dgm:cxn modelId="{560EFDEA-E207-461E-B53A-C063DB3BD116}" type="presParOf" srcId="{83D0BECD-1029-47D5-8DC4-9E4ADA332175}" destId="{C6875360-9605-4761-B192-6F94A913F466}" srcOrd="2" destOrd="0" presId="urn:microsoft.com/office/officeart/2005/8/layout/vList2"/>
    <dgm:cxn modelId="{E78A8A78-6987-474E-B938-E81FBCB11F53}" type="presParOf" srcId="{83D0BECD-1029-47D5-8DC4-9E4ADA332175}" destId="{85C08E7E-8B90-4B3F-BBFE-AED7DED12B8F}" srcOrd="3" destOrd="0" presId="urn:microsoft.com/office/officeart/2005/8/layout/vList2"/>
    <dgm:cxn modelId="{1A46A632-5046-4657-B8BE-913A18BC9AAE}" type="presParOf" srcId="{83D0BECD-1029-47D5-8DC4-9E4ADA332175}" destId="{E09D371D-63D8-4337-B30A-158A14A9CC29}" srcOrd="4" destOrd="0" presId="urn:microsoft.com/office/officeart/2005/8/layout/vList2"/>
    <dgm:cxn modelId="{F56B613A-E949-41F9-8003-11919FD242CF}" type="presParOf" srcId="{83D0BECD-1029-47D5-8DC4-9E4ADA332175}" destId="{46078ED9-B52E-4A10-AF3C-639256A7E6EE}" srcOrd="5" destOrd="0" presId="urn:microsoft.com/office/officeart/2005/8/layout/vList2"/>
    <dgm:cxn modelId="{773AD525-09DA-4187-9CCE-457A1A2FF234}" type="presParOf" srcId="{83D0BECD-1029-47D5-8DC4-9E4ADA332175}" destId="{2D326F4B-566B-48D2-B774-153D9B96A9C3}" srcOrd="6" destOrd="0" presId="urn:microsoft.com/office/officeart/2005/8/layout/vList2"/>
    <dgm:cxn modelId="{D7FE4702-3C22-4FCF-95E2-31775C752B7F}" type="presParOf" srcId="{83D0BECD-1029-47D5-8DC4-9E4ADA332175}" destId="{1EA37804-5995-4517-95DB-3D34324B129F}" srcOrd="7" destOrd="0" presId="urn:microsoft.com/office/officeart/2005/8/layout/vList2"/>
    <dgm:cxn modelId="{9EEFA201-90A9-481E-99D3-64A9F3FAF178}" type="presParOf" srcId="{83D0BECD-1029-47D5-8DC4-9E4ADA332175}" destId="{F74A848D-9480-4454-9DF7-15291EE639FE}" srcOrd="8" destOrd="0" presId="urn:microsoft.com/office/officeart/2005/8/layout/vList2"/>
    <dgm:cxn modelId="{0223A9D3-CD4E-4F0A-944B-D1371D3DDBB4}" type="presParOf" srcId="{83D0BECD-1029-47D5-8DC4-9E4ADA332175}" destId="{DC53D10A-CD67-44F5-8DD0-1D5DC5316463}" srcOrd="9" destOrd="0" presId="urn:microsoft.com/office/officeart/2005/8/layout/vList2"/>
    <dgm:cxn modelId="{2A05C36B-FA8E-45B3-9413-C4B026B1111F}" type="presParOf" srcId="{83D0BECD-1029-47D5-8DC4-9E4ADA332175}" destId="{D73CDBE2-92B3-4C4D-A13D-A48CFB68A6EF}" srcOrd="10" destOrd="0" presId="urn:microsoft.com/office/officeart/2005/8/layout/vList2"/>
    <dgm:cxn modelId="{EBFF5F7F-7B64-4F90-8BF2-7FBD79766C7B}" type="presParOf" srcId="{83D0BECD-1029-47D5-8DC4-9E4ADA332175}" destId="{825263A8-C0B4-43AE-B00E-906C3430D814}" srcOrd="11" destOrd="0" presId="urn:microsoft.com/office/officeart/2005/8/layout/vList2"/>
    <dgm:cxn modelId="{69336098-C182-43FC-84C4-EDD3825CAEAA}" type="presParOf" srcId="{83D0BECD-1029-47D5-8DC4-9E4ADA332175}" destId="{332E91B4-91F8-4AD1-8AFD-2F543446A25B}" srcOrd="12" destOrd="0" presId="urn:microsoft.com/office/officeart/2005/8/layout/vList2"/>
    <dgm:cxn modelId="{741C2C80-9133-4108-937A-FF95B1CBE800}" type="presParOf" srcId="{83D0BECD-1029-47D5-8DC4-9E4ADA332175}" destId="{CEA6D0B1-9D4A-4D27-8898-5E1E07BFA2DB}" srcOrd="13" destOrd="0" presId="urn:microsoft.com/office/officeart/2005/8/layout/vList2"/>
    <dgm:cxn modelId="{15C794E2-7B8A-47AD-8999-DAC5E87EAD7C}" type="presParOf" srcId="{83D0BECD-1029-47D5-8DC4-9E4ADA332175}" destId="{B54EAB82-CF0F-450D-AD68-68C0088A5D02}" srcOrd="14" destOrd="0" presId="urn:microsoft.com/office/officeart/2005/8/layout/vList2"/>
    <dgm:cxn modelId="{4EA2F224-BFA0-4BEB-990A-AC5281623275}" type="presParOf" srcId="{83D0BECD-1029-47D5-8DC4-9E4ADA332175}" destId="{0B403805-6A1A-4B62-A749-3592858A69DE}" srcOrd="15" destOrd="0" presId="urn:microsoft.com/office/officeart/2005/8/layout/vList2"/>
    <dgm:cxn modelId="{1225F73B-1E1A-434D-8590-1F4481FD07C4}" type="presParOf" srcId="{83D0BECD-1029-47D5-8DC4-9E4ADA332175}" destId="{B618222A-C6DA-4C10-81E1-2DE49015264B}" srcOrd="16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0CDFB-F789-4B40-972C-43AC102370E1}" type="doc">
      <dgm:prSet loTypeId="urn:microsoft.com/office/officeart/2005/8/layout/vList2" loCatId="list" qsTypeId="urn:microsoft.com/office/officeart/2005/8/quickstyle/3d8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A1399A-39C5-4550-92FC-8A7424305CD0}">
      <dgm:prSet phldrT="[Text]"/>
      <dgm:spPr/>
      <dgm:t>
        <a:bodyPr/>
        <a:lstStyle/>
        <a:p>
          <a:r>
            <a:rPr lang="en-US" dirty="0" smtClean="0"/>
            <a:t>Element Selectors</a:t>
          </a:r>
          <a:endParaRPr lang="en-US" dirty="0"/>
        </a:p>
      </dgm:t>
    </dgm:pt>
    <dgm:pt modelId="{F6D77A83-8280-4DF2-92A1-E0E02AC51B6F}" type="parTrans" cxnId="{7C98980F-F7DD-49DB-A2E9-39414C0B95E3}">
      <dgm:prSet/>
      <dgm:spPr/>
      <dgm:t>
        <a:bodyPr/>
        <a:lstStyle/>
        <a:p>
          <a:endParaRPr lang="en-US"/>
        </a:p>
      </dgm:t>
    </dgm:pt>
    <dgm:pt modelId="{18E57C69-B371-4346-97BF-C5C9F8FFD928}" type="sibTrans" cxnId="{7C98980F-F7DD-49DB-A2E9-39414C0B95E3}">
      <dgm:prSet/>
      <dgm:spPr/>
      <dgm:t>
        <a:bodyPr/>
        <a:lstStyle/>
        <a:p>
          <a:endParaRPr lang="en-US"/>
        </a:p>
      </dgm:t>
    </dgm:pt>
    <dgm:pt modelId="{D24C51CC-C6B2-40A1-9194-C113228770AE}">
      <dgm:prSet phldrT="[Text]"/>
      <dgm:spPr/>
      <dgm:t>
        <a:bodyPr/>
        <a:lstStyle/>
        <a:p>
          <a:r>
            <a:rPr lang="en-US" dirty="0" smtClean="0"/>
            <a:t>Class Selectors</a:t>
          </a:r>
          <a:endParaRPr lang="en-US" dirty="0"/>
        </a:p>
      </dgm:t>
    </dgm:pt>
    <dgm:pt modelId="{873F529B-5573-427E-B344-18E4DF738457}" type="parTrans" cxnId="{3FC6F63D-952D-4243-88CF-06FD4CC103E8}">
      <dgm:prSet/>
      <dgm:spPr/>
      <dgm:t>
        <a:bodyPr/>
        <a:lstStyle/>
        <a:p>
          <a:endParaRPr lang="en-US"/>
        </a:p>
      </dgm:t>
    </dgm:pt>
    <dgm:pt modelId="{0EA3A0FD-00C8-4FA6-9EB4-AF8BE3406BC4}" type="sibTrans" cxnId="{3FC6F63D-952D-4243-88CF-06FD4CC103E8}">
      <dgm:prSet/>
      <dgm:spPr/>
      <dgm:t>
        <a:bodyPr/>
        <a:lstStyle/>
        <a:p>
          <a:endParaRPr lang="en-US"/>
        </a:p>
      </dgm:t>
    </dgm:pt>
    <dgm:pt modelId="{713EE882-9D94-47F4-9D90-323F7E0A4BC3}">
      <dgm:prSet phldrT="[Text]"/>
      <dgm:spPr/>
      <dgm:t>
        <a:bodyPr/>
        <a:lstStyle/>
        <a:p>
          <a:r>
            <a:rPr lang="en-US" dirty="0" smtClean="0"/>
            <a:t>ID Selectors</a:t>
          </a:r>
          <a:endParaRPr lang="en-US" dirty="0"/>
        </a:p>
      </dgm:t>
    </dgm:pt>
    <dgm:pt modelId="{95A7261A-9EBC-4384-B26B-C36DEDE8448A}" type="parTrans" cxnId="{84588154-95EB-4D2D-A9C3-D0BA3F7B8989}">
      <dgm:prSet/>
      <dgm:spPr/>
      <dgm:t>
        <a:bodyPr/>
        <a:lstStyle/>
        <a:p>
          <a:endParaRPr lang="en-US"/>
        </a:p>
      </dgm:t>
    </dgm:pt>
    <dgm:pt modelId="{DA25D126-9C31-4110-9942-2F02DF4F558B}" type="sibTrans" cxnId="{84588154-95EB-4D2D-A9C3-D0BA3F7B8989}">
      <dgm:prSet/>
      <dgm:spPr/>
      <dgm:t>
        <a:bodyPr/>
        <a:lstStyle/>
        <a:p>
          <a:endParaRPr lang="en-US"/>
        </a:p>
      </dgm:t>
    </dgm:pt>
    <dgm:pt modelId="{00581809-B963-4F62-8E6D-DC467C7385F4}" type="pres">
      <dgm:prSet presAssocID="{DBE0CDFB-F789-4B40-972C-43AC102370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918F6D-23C2-45B6-8F94-9AA4894E18C4}" type="pres">
      <dgm:prSet presAssocID="{35A1399A-39C5-4550-92FC-8A7424305C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1CD6B-FB5C-4C10-90AF-0D2BE3B81C77}" type="pres">
      <dgm:prSet presAssocID="{18E57C69-B371-4346-97BF-C5C9F8FFD928}" presName="spacer" presStyleCnt="0"/>
      <dgm:spPr/>
    </dgm:pt>
    <dgm:pt modelId="{86CBFE27-1BC1-4364-BD56-1F53EF4B4C4A}" type="pres">
      <dgm:prSet presAssocID="{D24C51CC-C6B2-40A1-9194-C113228770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8E3B0-4327-47E9-AFA8-AB8AE6A0577C}" type="pres">
      <dgm:prSet presAssocID="{0EA3A0FD-00C8-4FA6-9EB4-AF8BE3406BC4}" presName="spacer" presStyleCnt="0"/>
      <dgm:spPr/>
    </dgm:pt>
    <dgm:pt modelId="{4C0EBD8E-DC36-4652-A720-29D4A5ACD02F}" type="pres">
      <dgm:prSet presAssocID="{713EE882-9D94-47F4-9D90-323F7E0A4BC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C6F63D-952D-4243-88CF-06FD4CC103E8}" srcId="{DBE0CDFB-F789-4B40-972C-43AC102370E1}" destId="{D24C51CC-C6B2-40A1-9194-C113228770AE}" srcOrd="1" destOrd="0" parTransId="{873F529B-5573-427E-B344-18E4DF738457}" sibTransId="{0EA3A0FD-00C8-4FA6-9EB4-AF8BE3406BC4}"/>
    <dgm:cxn modelId="{A2C1F11D-7EF8-400B-AECE-BC0BF6229581}" type="presOf" srcId="{D24C51CC-C6B2-40A1-9194-C113228770AE}" destId="{86CBFE27-1BC1-4364-BD56-1F53EF4B4C4A}" srcOrd="0" destOrd="0" presId="urn:microsoft.com/office/officeart/2005/8/layout/vList2"/>
    <dgm:cxn modelId="{7C98980F-F7DD-49DB-A2E9-39414C0B95E3}" srcId="{DBE0CDFB-F789-4B40-972C-43AC102370E1}" destId="{35A1399A-39C5-4550-92FC-8A7424305CD0}" srcOrd="0" destOrd="0" parTransId="{F6D77A83-8280-4DF2-92A1-E0E02AC51B6F}" sibTransId="{18E57C69-B371-4346-97BF-C5C9F8FFD928}"/>
    <dgm:cxn modelId="{6421C428-C1A5-4977-9E60-A49158C88C1B}" type="presOf" srcId="{35A1399A-39C5-4550-92FC-8A7424305CD0}" destId="{EC918F6D-23C2-45B6-8F94-9AA4894E18C4}" srcOrd="0" destOrd="0" presId="urn:microsoft.com/office/officeart/2005/8/layout/vList2"/>
    <dgm:cxn modelId="{1C57C772-061D-49B9-AE87-82E976F330B7}" type="presOf" srcId="{713EE882-9D94-47F4-9D90-323F7E0A4BC3}" destId="{4C0EBD8E-DC36-4652-A720-29D4A5ACD02F}" srcOrd="0" destOrd="0" presId="urn:microsoft.com/office/officeart/2005/8/layout/vList2"/>
    <dgm:cxn modelId="{84588154-95EB-4D2D-A9C3-D0BA3F7B8989}" srcId="{DBE0CDFB-F789-4B40-972C-43AC102370E1}" destId="{713EE882-9D94-47F4-9D90-323F7E0A4BC3}" srcOrd="2" destOrd="0" parTransId="{95A7261A-9EBC-4384-B26B-C36DEDE8448A}" sibTransId="{DA25D126-9C31-4110-9942-2F02DF4F558B}"/>
    <dgm:cxn modelId="{358FC8B0-AD87-42A7-999F-1F777EE4DE46}" type="presOf" srcId="{DBE0CDFB-F789-4B40-972C-43AC102370E1}" destId="{00581809-B963-4F62-8E6D-DC467C7385F4}" srcOrd="0" destOrd="0" presId="urn:microsoft.com/office/officeart/2005/8/layout/vList2"/>
    <dgm:cxn modelId="{915E7009-C424-4CD6-A2D1-DCCCAED2ABF9}" type="presParOf" srcId="{00581809-B963-4F62-8E6D-DC467C7385F4}" destId="{EC918F6D-23C2-45B6-8F94-9AA4894E18C4}" srcOrd="0" destOrd="0" presId="urn:microsoft.com/office/officeart/2005/8/layout/vList2"/>
    <dgm:cxn modelId="{3D13EF43-8E9D-4AB5-AA47-67EB56A1F9B5}" type="presParOf" srcId="{00581809-B963-4F62-8E6D-DC467C7385F4}" destId="{6E71CD6B-FB5C-4C10-90AF-0D2BE3B81C77}" srcOrd="1" destOrd="0" presId="urn:microsoft.com/office/officeart/2005/8/layout/vList2"/>
    <dgm:cxn modelId="{92D7D5F8-F52E-4C62-BF5C-3B04A6842C04}" type="presParOf" srcId="{00581809-B963-4F62-8E6D-DC467C7385F4}" destId="{86CBFE27-1BC1-4364-BD56-1F53EF4B4C4A}" srcOrd="2" destOrd="0" presId="urn:microsoft.com/office/officeart/2005/8/layout/vList2"/>
    <dgm:cxn modelId="{7D3D70F3-81AA-4268-B2B7-379B230A58D5}" type="presParOf" srcId="{00581809-B963-4F62-8E6D-DC467C7385F4}" destId="{DDB8E3B0-4327-47E9-AFA8-AB8AE6A0577C}" srcOrd="3" destOrd="0" presId="urn:microsoft.com/office/officeart/2005/8/layout/vList2"/>
    <dgm:cxn modelId="{09F355A8-CF8A-46CC-9419-B88A47321C1C}" type="presParOf" srcId="{00581809-B963-4F62-8E6D-DC467C7385F4}" destId="{4C0EBD8E-DC36-4652-A720-29D4A5ACD02F}" srcOrd="4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9C144-4177-4C3D-8EDF-4BED417486A7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8EABA5A8-3859-490D-B29E-F82BAACDE6EF}">
      <dgm:prSet/>
      <dgm:spPr/>
      <dgm:t>
        <a:bodyPr/>
        <a:lstStyle/>
        <a:p>
          <a:pPr rtl="0"/>
          <a:r>
            <a:rPr lang="en-US" dirty="0" smtClean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rPr>
            <a:t>text-shadow</a:t>
          </a:r>
          <a:endParaRPr lang="en-US" dirty="0">
            <a:effectLst>
              <a:outerShdw blurRad="60007" dir="2000400" sy="-30000" kx="-800400" algn="bl" rotWithShape="0">
                <a:prstClr val="black">
                  <a:alpha val="20000"/>
                </a:prstClr>
              </a:outerShdw>
            </a:effectLst>
          </a:endParaRPr>
        </a:p>
      </dgm:t>
    </dgm:pt>
    <dgm:pt modelId="{AC608451-8EE1-43FE-858A-0BEDEB74DBE8}" type="parTrans" cxnId="{5764B1DD-10B6-4E89-B01C-D513F2FF2CC6}">
      <dgm:prSet/>
      <dgm:spPr/>
      <dgm:t>
        <a:bodyPr/>
        <a:lstStyle/>
        <a:p>
          <a:endParaRPr lang="en-US"/>
        </a:p>
      </dgm:t>
    </dgm:pt>
    <dgm:pt modelId="{1B42B7E9-B374-4F35-859B-D3D2CC8D7038}" type="sibTrans" cxnId="{5764B1DD-10B6-4E89-B01C-D513F2FF2CC6}">
      <dgm:prSet/>
      <dgm:spPr/>
      <dgm:t>
        <a:bodyPr/>
        <a:lstStyle/>
        <a:p>
          <a:endParaRPr lang="en-US"/>
        </a:p>
      </dgm:t>
    </dgm:pt>
    <dgm:pt modelId="{F86175EA-9744-4081-92A1-EBFFC442E793}">
      <dgm:prSet/>
      <dgm:spPr/>
      <dgm:t>
        <a:bodyPr/>
        <a:lstStyle/>
        <a:p>
          <a:pPr rtl="0"/>
          <a:r>
            <a:rPr lang="en-US" dirty="0" smtClean="0"/>
            <a:t>word-wrap</a:t>
          </a:r>
          <a:endParaRPr lang="en-US" dirty="0"/>
        </a:p>
      </dgm:t>
    </dgm:pt>
    <dgm:pt modelId="{8418E57B-9D35-44BA-B26C-135CFCB97003}" type="parTrans" cxnId="{5722AAAA-031D-4E80-9436-DC5C8AC71C0A}">
      <dgm:prSet/>
      <dgm:spPr/>
      <dgm:t>
        <a:bodyPr/>
        <a:lstStyle/>
        <a:p>
          <a:endParaRPr lang="en-US"/>
        </a:p>
      </dgm:t>
    </dgm:pt>
    <dgm:pt modelId="{6C10FA00-E958-49B6-BE36-0BB576EED368}" type="sibTrans" cxnId="{5722AAAA-031D-4E80-9436-DC5C8AC71C0A}">
      <dgm:prSet/>
      <dgm:spPr/>
      <dgm:t>
        <a:bodyPr/>
        <a:lstStyle/>
        <a:p>
          <a:endParaRPr lang="en-US"/>
        </a:p>
      </dgm:t>
    </dgm:pt>
    <dgm:pt modelId="{3F0B7D57-1C77-442D-8F77-676839AC9039}" type="pres">
      <dgm:prSet presAssocID="{2529C144-4177-4C3D-8EDF-4BED417486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7F095D-A457-4E74-9177-755DE2D772D1}" type="pres">
      <dgm:prSet presAssocID="{8EABA5A8-3859-490D-B29E-F82BAACDE6E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D38B1-290C-4BFB-9356-CAEDB04C4144}" type="pres">
      <dgm:prSet presAssocID="{1B42B7E9-B374-4F35-859B-D3D2CC8D7038}" presName="spacer" presStyleCnt="0"/>
      <dgm:spPr/>
    </dgm:pt>
    <dgm:pt modelId="{08AA4E21-F4D2-4B5C-9333-4644E64CB1EA}" type="pres">
      <dgm:prSet presAssocID="{F86175EA-9744-4081-92A1-EBFFC442E79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1A5807-18E3-4016-B35C-4F51BD008705}" type="presOf" srcId="{2529C144-4177-4C3D-8EDF-4BED417486A7}" destId="{3F0B7D57-1C77-442D-8F77-676839AC9039}" srcOrd="0" destOrd="0" presId="urn:microsoft.com/office/officeart/2005/8/layout/vList2"/>
    <dgm:cxn modelId="{60560803-CFA3-45B1-89B1-D0CED2FC5835}" type="presOf" srcId="{F86175EA-9744-4081-92A1-EBFFC442E793}" destId="{08AA4E21-F4D2-4B5C-9333-4644E64CB1EA}" srcOrd="0" destOrd="0" presId="urn:microsoft.com/office/officeart/2005/8/layout/vList2"/>
    <dgm:cxn modelId="{5722AAAA-031D-4E80-9436-DC5C8AC71C0A}" srcId="{2529C144-4177-4C3D-8EDF-4BED417486A7}" destId="{F86175EA-9744-4081-92A1-EBFFC442E793}" srcOrd="1" destOrd="0" parTransId="{8418E57B-9D35-44BA-B26C-135CFCB97003}" sibTransId="{6C10FA00-E958-49B6-BE36-0BB576EED368}"/>
    <dgm:cxn modelId="{DC17FBD3-2F1E-4A03-96E9-24231B015E42}" type="presOf" srcId="{8EABA5A8-3859-490D-B29E-F82BAACDE6EF}" destId="{AC7F095D-A457-4E74-9177-755DE2D772D1}" srcOrd="0" destOrd="0" presId="urn:microsoft.com/office/officeart/2005/8/layout/vList2"/>
    <dgm:cxn modelId="{5764B1DD-10B6-4E89-B01C-D513F2FF2CC6}" srcId="{2529C144-4177-4C3D-8EDF-4BED417486A7}" destId="{8EABA5A8-3859-490D-B29E-F82BAACDE6EF}" srcOrd="0" destOrd="0" parTransId="{AC608451-8EE1-43FE-858A-0BEDEB74DBE8}" sibTransId="{1B42B7E9-B374-4F35-859B-D3D2CC8D7038}"/>
    <dgm:cxn modelId="{EE2F8795-3EE4-496E-BD53-93E26D60CBA8}" type="presParOf" srcId="{3F0B7D57-1C77-442D-8F77-676839AC9039}" destId="{AC7F095D-A457-4E74-9177-755DE2D772D1}" srcOrd="0" destOrd="0" presId="urn:microsoft.com/office/officeart/2005/8/layout/vList2"/>
    <dgm:cxn modelId="{844363AA-9061-438A-9727-71AE67D5FCCB}" type="presParOf" srcId="{3F0B7D57-1C77-442D-8F77-676839AC9039}" destId="{175D38B1-290C-4BFB-9356-CAEDB04C4144}" srcOrd="1" destOrd="0" presId="urn:microsoft.com/office/officeart/2005/8/layout/vList2"/>
    <dgm:cxn modelId="{8E5A550E-E6DF-49F7-8F65-42D4BF82F6D0}" type="presParOf" srcId="{3F0B7D57-1C77-442D-8F77-676839AC9039}" destId="{08AA4E21-F4D2-4B5C-9333-4644E64CB1EA}" srcOrd="2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C112B2-129A-4EB7-9C7D-E95C724221DA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F71EBDE-61DB-4072-B78E-5B42C2F7A371}">
      <dgm:prSet custT="1"/>
      <dgm:spPr/>
      <dgm:t>
        <a:bodyPr/>
        <a:lstStyle/>
        <a:p>
          <a:pPr rtl="0"/>
          <a:r>
            <a:rPr lang="en-US" sz="4800" b="1" dirty="0" smtClean="0"/>
            <a:t>Linear Gradients </a:t>
          </a:r>
        </a:p>
        <a:p>
          <a:pPr rtl="0"/>
          <a:r>
            <a:rPr lang="en-US" sz="3600" b="1" dirty="0" smtClean="0"/>
            <a:t>(goes down/up/left/right/diagonally)</a:t>
          </a:r>
          <a:endParaRPr lang="en-US" sz="3600" dirty="0"/>
        </a:p>
      </dgm:t>
    </dgm:pt>
    <dgm:pt modelId="{0789B57F-DB95-4684-890C-B7286888015F}" type="parTrans" cxnId="{95D91D85-8903-42B9-BD98-65BAD5E3DBCA}">
      <dgm:prSet/>
      <dgm:spPr/>
      <dgm:t>
        <a:bodyPr/>
        <a:lstStyle/>
        <a:p>
          <a:endParaRPr lang="en-US"/>
        </a:p>
      </dgm:t>
    </dgm:pt>
    <dgm:pt modelId="{B3C473EE-3587-4CA9-AC51-A9DE80008F6E}" type="sibTrans" cxnId="{95D91D85-8903-42B9-BD98-65BAD5E3DBCA}">
      <dgm:prSet/>
      <dgm:spPr/>
      <dgm:t>
        <a:bodyPr/>
        <a:lstStyle/>
        <a:p>
          <a:endParaRPr lang="en-US"/>
        </a:p>
      </dgm:t>
    </dgm:pt>
    <dgm:pt modelId="{2BED0AD5-3F47-443A-8D15-F330A872EBCA}">
      <dgm:prSet/>
      <dgm:spPr/>
      <dgm:t>
        <a:bodyPr/>
        <a:lstStyle/>
        <a:p>
          <a:pPr rtl="0"/>
          <a:r>
            <a:rPr lang="en-US" b="1" dirty="0" smtClean="0"/>
            <a:t>Radial Gradients (defined by their center)</a:t>
          </a:r>
          <a:endParaRPr lang="en-US" dirty="0"/>
        </a:p>
      </dgm:t>
    </dgm:pt>
    <dgm:pt modelId="{8F7CFAD4-69CE-445D-B003-25486BD8EB9C}" type="parTrans" cxnId="{C7BA5263-61C5-4979-91E3-B0D2E0A9EBA3}">
      <dgm:prSet/>
      <dgm:spPr/>
      <dgm:t>
        <a:bodyPr/>
        <a:lstStyle/>
        <a:p>
          <a:endParaRPr lang="en-US"/>
        </a:p>
      </dgm:t>
    </dgm:pt>
    <dgm:pt modelId="{3934BF28-C17F-48B1-8F8C-A70557DE71B5}" type="sibTrans" cxnId="{C7BA5263-61C5-4979-91E3-B0D2E0A9EBA3}">
      <dgm:prSet/>
      <dgm:spPr/>
      <dgm:t>
        <a:bodyPr/>
        <a:lstStyle/>
        <a:p>
          <a:endParaRPr lang="en-US"/>
        </a:p>
      </dgm:t>
    </dgm:pt>
    <dgm:pt modelId="{1D56A92F-4D57-4333-9F6E-4C0F4C6BF5C1}" type="pres">
      <dgm:prSet presAssocID="{98C112B2-129A-4EB7-9C7D-E95C724221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CD2817-573B-4951-BFB8-4B487288D096}" type="pres">
      <dgm:prSet presAssocID="{7F71EBDE-61DB-4072-B78E-5B42C2F7A37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95CB0-BBA6-494B-81E4-BA20BAD083CB}" type="pres">
      <dgm:prSet presAssocID="{B3C473EE-3587-4CA9-AC51-A9DE80008F6E}" presName="spacer" presStyleCnt="0"/>
      <dgm:spPr/>
    </dgm:pt>
    <dgm:pt modelId="{44355645-73DA-4C5D-B613-2255049BC3D1}" type="pres">
      <dgm:prSet presAssocID="{2BED0AD5-3F47-443A-8D15-F330A872EBC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079E81-1AE0-4C49-AE02-1CB0C928A2F9}" type="presOf" srcId="{2BED0AD5-3F47-443A-8D15-F330A872EBCA}" destId="{44355645-73DA-4C5D-B613-2255049BC3D1}" srcOrd="0" destOrd="0" presId="urn:microsoft.com/office/officeart/2005/8/layout/vList2"/>
    <dgm:cxn modelId="{C7BA5263-61C5-4979-91E3-B0D2E0A9EBA3}" srcId="{98C112B2-129A-4EB7-9C7D-E95C724221DA}" destId="{2BED0AD5-3F47-443A-8D15-F330A872EBCA}" srcOrd="1" destOrd="0" parTransId="{8F7CFAD4-69CE-445D-B003-25486BD8EB9C}" sibTransId="{3934BF28-C17F-48B1-8F8C-A70557DE71B5}"/>
    <dgm:cxn modelId="{95D91D85-8903-42B9-BD98-65BAD5E3DBCA}" srcId="{98C112B2-129A-4EB7-9C7D-E95C724221DA}" destId="{7F71EBDE-61DB-4072-B78E-5B42C2F7A371}" srcOrd="0" destOrd="0" parTransId="{0789B57F-DB95-4684-890C-B7286888015F}" sibTransId="{B3C473EE-3587-4CA9-AC51-A9DE80008F6E}"/>
    <dgm:cxn modelId="{0DB3D3B8-3217-4327-8E03-59973793B761}" type="presOf" srcId="{98C112B2-129A-4EB7-9C7D-E95C724221DA}" destId="{1D56A92F-4D57-4333-9F6E-4C0F4C6BF5C1}" srcOrd="0" destOrd="0" presId="urn:microsoft.com/office/officeart/2005/8/layout/vList2"/>
    <dgm:cxn modelId="{58B8422F-C58A-458B-B780-4143BC3935C6}" type="presOf" srcId="{7F71EBDE-61DB-4072-B78E-5B42C2F7A371}" destId="{47CD2817-573B-4951-BFB8-4B487288D096}" srcOrd="0" destOrd="0" presId="urn:microsoft.com/office/officeart/2005/8/layout/vList2"/>
    <dgm:cxn modelId="{5F6163CE-4648-4AD0-A7E1-D896A9FA76F6}" type="presParOf" srcId="{1D56A92F-4D57-4333-9F6E-4C0F4C6BF5C1}" destId="{47CD2817-573B-4951-BFB8-4B487288D096}" srcOrd="0" destOrd="0" presId="urn:microsoft.com/office/officeart/2005/8/layout/vList2"/>
    <dgm:cxn modelId="{C272A439-ABAD-4BB9-93E1-C460DEC47FB6}" type="presParOf" srcId="{1D56A92F-4D57-4333-9F6E-4C0F4C6BF5C1}" destId="{9F595CB0-BBA6-494B-81E4-BA20BAD083CB}" srcOrd="1" destOrd="0" presId="urn:microsoft.com/office/officeart/2005/8/layout/vList2"/>
    <dgm:cxn modelId="{21C91666-9B34-4935-841A-490E93161424}" type="presParOf" srcId="{1D56A92F-4D57-4333-9F6E-4C0F4C6BF5C1}" destId="{44355645-73DA-4C5D-B613-2255049BC3D1}" srcOrd="2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87294F-733D-4E3F-92DA-782FEB044800}" type="doc">
      <dgm:prSet loTypeId="urn:microsoft.com/office/officeart/2005/8/layout/vList2" loCatId="list" qsTypeId="urn:microsoft.com/office/officeart/2005/8/quickstyle/3d8" qsCatId="3D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1635E8A-503E-41B4-A0F4-82D6A6B2B780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rtl="0"/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translate()</a:t>
          </a:r>
          <a:endParaRPr lang="en-US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064C8510-3305-4219-9AAB-F00F84C73C37}" type="parTrans" cxnId="{2790E1F5-C766-4DD3-908C-4937CC293455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F15AC84-7B03-4CB0-8599-82E2EFE83DC9}" type="sibTrans" cxnId="{2790E1F5-C766-4DD3-908C-4937CC293455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0C739A6C-0745-4170-B3E2-3D2D3D49BF98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rtl="0"/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rotate()</a:t>
          </a:r>
          <a:endParaRPr lang="en-US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B0689420-9CCF-4E3A-9E67-70EB84B9A5D3}" type="parTrans" cxnId="{371D7B01-F010-4770-9F37-1F09EAD9553F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22FF5A33-96A0-4CEE-8AE2-EE14F619E948}" type="sibTrans" cxnId="{371D7B01-F010-4770-9F37-1F09EAD9553F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8E9D3A77-4657-4275-8405-0F91CAEE9B15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rtl="0"/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scale()</a:t>
          </a:r>
          <a:endParaRPr lang="en-US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1E071134-A7D1-4BFE-8D4B-5730A32B9D6D}" type="parTrans" cxnId="{DD1CF617-18AD-4AB3-972C-8CD487322AB5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52D866B2-D712-475A-B703-CBD1D7FF87AC}" type="sibTrans" cxnId="{DD1CF617-18AD-4AB3-972C-8CD487322AB5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AC2C8F19-01E1-4D53-896C-BAB2AA6DCBA7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rtl="0"/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skew()</a:t>
          </a:r>
          <a:endParaRPr lang="en-US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1ECF2808-AD42-4E78-849C-3A4151478A4C}" type="parTrans" cxnId="{F2807E85-FD99-45E0-B01C-1A6A98946FF6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338CDF3-EFB3-478C-A5D5-89906E2A629D}" type="sibTrans" cxnId="{F2807E85-FD99-45E0-B01C-1A6A98946FF6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EC2828B6-BB92-4685-A22D-0D66C1F9DED2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rtl="0"/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matrix()</a:t>
          </a:r>
          <a:endParaRPr lang="en-US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B8CC09C4-5564-4515-9390-8A0F8F32E787}" type="parTrans" cxnId="{44599FE9-E277-4AC9-BCEC-4601CFC6F8D5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D3A8F9E8-6D1B-42C1-A09A-A31372CC336B}" type="sibTrans" cxnId="{44599FE9-E277-4AC9-BCEC-4601CFC6F8D5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B60A9985-D471-4355-A528-AC0E9F53ADDA}" type="pres">
      <dgm:prSet presAssocID="{2B87294F-733D-4E3F-92DA-782FEB0448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F48846-8171-4132-8CA2-1B20B19AB732}" type="pres">
      <dgm:prSet presAssocID="{F1635E8A-503E-41B4-A0F4-82D6A6B2B78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7C8C0-DB81-4C6C-9ED6-64F9BD341B4C}" type="pres">
      <dgm:prSet presAssocID="{CF15AC84-7B03-4CB0-8599-82E2EFE83DC9}" presName="spacer" presStyleCnt="0"/>
      <dgm:spPr/>
    </dgm:pt>
    <dgm:pt modelId="{BED48840-0EFB-4A3F-AE23-14AD0DAE3B98}" type="pres">
      <dgm:prSet presAssocID="{0C739A6C-0745-4170-B3E2-3D2D3D49BF9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FE6F5-2030-4798-80BD-72F742092820}" type="pres">
      <dgm:prSet presAssocID="{22FF5A33-96A0-4CEE-8AE2-EE14F619E948}" presName="spacer" presStyleCnt="0"/>
      <dgm:spPr/>
    </dgm:pt>
    <dgm:pt modelId="{4CACA18C-B45F-4A42-9869-532E4E559EEF}" type="pres">
      <dgm:prSet presAssocID="{8E9D3A77-4657-4275-8405-0F91CAEE9B1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D7C3A-1185-4FCD-BDD6-FA406B0F1B93}" type="pres">
      <dgm:prSet presAssocID="{52D866B2-D712-475A-B703-CBD1D7FF87AC}" presName="spacer" presStyleCnt="0"/>
      <dgm:spPr/>
    </dgm:pt>
    <dgm:pt modelId="{983328B6-1192-4A0B-9185-F763A768ED9A}" type="pres">
      <dgm:prSet presAssocID="{AC2C8F19-01E1-4D53-896C-BAB2AA6DCBA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79638-164A-4016-9D45-C107B741A569}" type="pres">
      <dgm:prSet presAssocID="{6338CDF3-EFB3-478C-A5D5-89906E2A629D}" presName="spacer" presStyleCnt="0"/>
      <dgm:spPr/>
    </dgm:pt>
    <dgm:pt modelId="{A7B6CBF3-7D74-40D5-9942-C864E63BE8A4}" type="pres">
      <dgm:prSet presAssocID="{EC2828B6-BB92-4685-A22D-0D66C1F9DED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D7B01-F010-4770-9F37-1F09EAD9553F}" srcId="{2B87294F-733D-4E3F-92DA-782FEB044800}" destId="{0C739A6C-0745-4170-B3E2-3D2D3D49BF98}" srcOrd="1" destOrd="0" parTransId="{B0689420-9CCF-4E3A-9E67-70EB84B9A5D3}" sibTransId="{22FF5A33-96A0-4CEE-8AE2-EE14F619E948}"/>
    <dgm:cxn modelId="{2790E1F5-C766-4DD3-908C-4937CC293455}" srcId="{2B87294F-733D-4E3F-92DA-782FEB044800}" destId="{F1635E8A-503E-41B4-A0F4-82D6A6B2B780}" srcOrd="0" destOrd="0" parTransId="{064C8510-3305-4219-9AAB-F00F84C73C37}" sibTransId="{CF15AC84-7B03-4CB0-8599-82E2EFE83DC9}"/>
    <dgm:cxn modelId="{6F0AE1B0-15CE-4A48-B1BD-017F63925CCE}" type="presOf" srcId="{8E9D3A77-4657-4275-8405-0F91CAEE9B15}" destId="{4CACA18C-B45F-4A42-9869-532E4E559EEF}" srcOrd="0" destOrd="0" presId="urn:microsoft.com/office/officeart/2005/8/layout/vList2"/>
    <dgm:cxn modelId="{85C66ED6-63A7-4F0A-82D7-97EDBD8814EE}" type="presOf" srcId="{2B87294F-733D-4E3F-92DA-782FEB044800}" destId="{B60A9985-D471-4355-A528-AC0E9F53ADDA}" srcOrd="0" destOrd="0" presId="urn:microsoft.com/office/officeart/2005/8/layout/vList2"/>
    <dgm:cxn modelId="{3845FF63-806B-4B4D-9B31-B167366DFAC4}" type="presOf" srcId="{0C739A6C-0745-4170-B3E2-3D2D3D49BF98}" destId="{BED48840-0EFB-4A3F-AE23-14AD0DAE3B98}" srcOrd="0" destOrd="0" presId="urn:microsoft.com/office/officeart/2005/8/layout/vList2"/>
    <dgm:cxn modelId="{F83A05FA-7D1B-4A9C-BAB2-52C373A3629E}" type="presOf" srcId="{AC2C8F19-01E1-4D53-896C-BAB2AA6DCBA7}" destId="{983328B6-1192-4A0B-9185-F763A768ED9A}" srcOrd="0" destOrd="0" presId="urn:microsoft.com/office/officeart/2005/8/layout/vList2"/>
    <dgm:cxn modelId="{F2807E85-FD99-45E0-B01C-1A6A98946FF6}" srcId="{2B87294F-733D-4E3F-92DA-782FEB044800}" destId="{AC2C8F19-01E1-4D53-896C-BAB2AA6DCBA7}" srcOrd="3" destOrd="0" parTransId="{1ECF2808-AD42-4E78-849C-3A4151478A4C}" sibTransId="{6338CDF3-EFB3-478C-A5D5-89906E2A629D}"/>
    <dgm:cxn modelId="{DD1CF617-18AD-4AB3-972C-8CD487322AB5}" srcId="{2B87294F-733D-4E3F-92DA-782FEB044800}" destId="{8E9D3A77-4657-4275-8405-0F91CAEE9B15}" srcOrd="2" destOrd="0" parTransId="{1E071134-A7D1-4BFE-8D4B-5730A32B9D6D}" sibTransId="{52D866B2-D712-475A-B703-CBD1D7FF87AC}"/>
    <dgm:cxn modelId="{CD065383-003C-4390-A22C-6BA883F37A64}" type="presOf" srcId="{F1635E8A-503E-41B4-A0F4-82D6A6B2B780}" destId="{6DF48846-8171-4132-8CA2-1B20B19AB732}" srcOrd="0" destOrd="0" presId="urn:microsoft.com/office/officeart/2005/8/layout/vList2"/>
    <dgm:cxn modelId="{44599FE9-E277-4AC9-BCEC-4601CFC6F8D5}" srcId="{2B87294F-733D-4E3F-92DA-782FEB044800}" destId="{EC2828B6-BB92-4685-A22D-0D66C1F9DED2}" srcOrd="4" destOrd="0" parTransId="{B8CC09C4-5564-4515-9390-8A0F8F32E787}" sibTransId="{D3A8F9E8-6D1B-42C1-A09A-A31372CC336B}"/>
    <dgm:cxn modelId="{A3621A6A-CEC8-4D28-B041-2646FFBE6210}" type="presOf" srcId="{EC2828B6-BB92-4685-A22D-0D66C1F9DED2}" destId="{A7B6CBF3-7D74-40D5-9942-C864E63BE8A4}" srcOrd="0" destOrd="0" presId="urn:microsoft.com/office/officeart/2005/8/layout/vList2"/>
    <dgm:cxn modelId="{FAD74343-F797-4DE3-ABE6-29E9423C7C69}" type="presParOf" srcId="{B60A9985-D471-4355-A528-AC0E9F53ADDA}" destId="{6DF48846-8171-4132-8CA2-1B20B19AB732}" srcOrd="0" destOrd="0" presId="urn:microsoft.com/office/officeart/2005/8/layout/vList2"/>
    <dgm:cxn modelId="{3CC50C6E-6383-4A2C-8C59-C2D6E30B41EE}" type="presParOf" srcId="{B60A9985-D471-4355-A528-AC0E9F53ADDA}" destId="{5767C8C0-DB81-4C6C-9ED6-64F9BD341B4C}" srcOrd="1" destOrd="0" presId="urn:microsoft.com/office/officeart/2005/8/layout/vList2"/>
    <dgm:cxn modelId="{01BCDE91-A473-45CD-86D5-F3B750FB934C}" type="presParOf" srcId="{B60A9985-D471-4355-A528-AC0E9F53ADDA}" destId="{BED48840-0EFB-4A3F-AE23-14AD0DAE3B98}" srcOrd="2" destOrd="0" presId="urn:microsoft.com/office/officeart/2005/8/layout/vList2"/>
    <dgm:cxn modelId="{E70DB6B9-E140-4653-89A1-96F3E61EAAC0}" type="presParOf" srcId="{B60A9985-D471-4355-A528-AC0E9F53ADDA}" destId="{A97FE6F5-2030-4798-80BD-72F742092820}" srcOrd="3" destOrd="0" presId="urn:microsoft.com/office/officeart/2005/8/layout/vList2"/>
    <dgm:cxn modelId="{02800685-31B2-4B76-AA7B-0AF40D477257}" type="presParOf" srcId="{B60A9985-D471-4355-A528-AC0E9F53ADDA}" destId="{4CACA18C-B45F-4A42-9869-532E4E559EEF}" srcOrd="4" destOrd="0" presId="urn:microsoft.com/office/officeart/2005/8/layout/vList2"/>
    <dgm:cxn modelId="{F70436AA-8956-4ED0-8627-FB92FE46CAC2}" type="presParOf" srcId="{B60A9985-D471-4355-A528-AC0E9F53ADDA}" destId="{C74D7C3A-1185-4FCD-BDD6-FA406B0F1B93}" srcOrd="5" destOrd="0" presId="urn:microsoft.com/office/officeart/2005/8/layout/vList2"/>
    <dgm:cxn modelId="{82D366A4-88F2-418A-919A-6545933D7225}" type="presParOf" srcId="{B60A9985-D471-4355-A528-AC0E9F53ADDA}" destId="{983328B6-1192-4A0B-9185-F763A768ED9A}" srcOrd="6" destOrd="0" presId="urn:microsoft.com/office/officeart/2005/8/layout/vList2"/>
    <dgm:cxn modelId="{9D7B92DD-7972-43CA-9C04-A62B74573BF0}" type="presParOf" srcId="{B60A9985-D471-4355-A528-AC0E9F53ADDA}" destId="{3D079638-164A-4016-9D45-C107B741A569}" srcOrd="7" destOrd="0" presId="urn:microsoft.com/office/officeart/2005/8/layout/vList2"/>
    <dgm:cxn modelId="{1FFFDB4C-A8A0-4C05-A6DA-40E4A54C97C0}" type="presParOf" srcId="{B60A9985-D471-4355-A528-AC0E9F53ADDA}" destId="{A7B6CBF3-7D74-40D5-9942-C864E63BE8A4}" srcOrd="8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E2CA36-CB11-4A29-AB8B-1DD866CC1014}" type="doc">
      <dgm:prSet loTypeId="urn:microsoft.com/office/officeart/2005/8/layout/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04A1432-F2B9-47A9-8733-DC20E98A21B7}">
      <dgm:prSet phldrT="[Text]"/>
      <dgm:spPr/>
      <dgm:t>
        <a:bodyPr/>
        <a:lstStyle/>
        <a:p>
          <a:r>
            <a:rPr lang="en-US" b="0" i="0" dirty="0" err="1" smtClean="0"/>
            <a:t>rotateX</a:t>
          </a:r>
          <a:r>
            <a:rPr lang="en-US" b="0" i="0" dirty="0" smtClean="0"/>
            <a:t>()</a:t>
          </a:r>
          <a:endParaRPr lang="en-US" dirty="0"/>
        </a:p>
      </dgm:t>
    </dgm:pt>
    <dgm:pt modelId="{8B8ABB93-E1BF-4055-AC5D-73BC6078B8F2}" type="parTrans" cxnId="{B1F61BDA-077D-4078-8347-0FFDE3E96328}">
      <dgm:prSet/>
      <dgm:spPr/>
      <dgm:t>
        <a:bodyPr/>
        <a:lstStyle/>
        <a:p>
          <a:endParaRPr lang="en-US"/>
        </a:p>
      </dgm:t>
    </dgm:pt>
    <dgm:pt modelId="{78C7F454-7CF5-4429-848A-8A5350080AF1}" type="sibTrans" cxnId="{B1F61BDA-077D-4078-8347-0FFDE3E96328}">
      <dgm:prSet/>
      <dgm:spPr/>
      <dgm:t>
        <a:bodyPr/>
        <a:lstStyle/>
        <a:p>
          <a:endParaRPr lang="en-US"/>
        </a:p>
      </dgm:t>
    </dgm:pt>
    <dgm:pt modelId="{B12DC099-B18B-4020-B2E7-810761FEB367}">
      <dgm:prSet phldrT="[Text]"/>
      <dgm:spPr/>
      <dgm:t>
        <a:bodyPr/>
        <a:lstStyle/>
        <a:p>
          <a:r>
            <a:rPr lang="en-US" b="0" i="0" dirty="0" err="1" smtClean="0"/>
            <a:t>rotateY</a:t>
          </a:r>
          <a:r>
            <a:rPr lang="en-US" b="0" i="0" dirty="0" smtClean="0"/>
            <a:t>()</a:t>
          </a:r>
          <a:endParaRPr lang="en-US" dirty="0"/>
        </a:p>
      </dgm:t>
    </dgm:pt>
    <dgm:pt modelId="{B0D85E28-9A82-43E9-8832-1996FE214181}" type="parTrans" cxnId="{C55B9398-36BA-49D9-83B0-944ECFBCA714}">
      <dgm:prSet/>
      <dgm:spPr/>
      <dgm:t>
        <a:bodyPr/>
        <a:lstStyle/>
        <a:p>
          <a:endParaRPr lang="en-US"/>
        </a:p>
      </dgm:t>
    </dgm:pt>
    <dgm:pt modelId="{3C45EF67-442A-4543-B785-E56DABB8E8D4}" type="sibTrans" cxnId="{C55B9398-36BA-49D9-83B0-944ECFBCA714}">
      <dgm:prSet/>
      <dgm:spPr/>
      <dgm:t>
        <a:bodyPr/>
        <a:lstStyle/>
        <a:p>
          <a:endParaRPr lang="en-US"/>
        </a:p>
      </dgm:t>
    </dgm:pt>
    <dgm:pt modelId="{142228EE-C37D-4374-9EDC-C932D9D4C069}" type="pres">
      <dgm:prSet presAssocID="{2BE2CA36-CB11-4A29-AB8B-1DD866CC101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4F7463-7CC5-4777-96F5-08733FE1A69D}" type="pres">
      <dgm:prSet presAssocID="{204A1432-F2B9-47A9-8733-DC20E98A21B7}" presName="parentLin" presStyleCnt="0"/>
      <dgm:spPr/>
    </dgm:pt>
    <dgm:pt modelId="{7B92770C-1227-4C2A-890C-5D39BFDB2E50}" type="pres">
      <dgm:prSet presAssocID="{204A1432-F2B9-47A9-8733-DC20E98A21B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EE4128B-3C8A-4E8D-B621-7C071FD1F2E9}" type="pres">
      <dgm:prSet presAssocID="{204A1432-F2B9-47A9-8733-DC20E98A21B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3C4E9-D8F6-489A-9D6F-9257C61E8395}" type="pres">
      <dgm:prSet presAssocID="{204A1432-F2B9-47A9-8733-DC20E98A21B7}" presName="negativeSpace" presStyleCnt="0"/>
      <dgm:spPr/>
    </dgm:pt>
    <dgm:pt modelId="{F6671591-BA6A-43DD-95E9-3605323144B9}" type="pres">
      <dgm:prSet presAssocID="{204A1432-F2B9-47A9-8733-DC20E98A21B7}" presName="childText" presStyleLbl="conFgAcc1" presStyleIdx="0" presStyleCnt="2">
        <dgm:presLayoutVars>
          <dgm:bulletEnabled val="1"/>
        </dgm:presLayoutVars>
      </dgm:prSet>
      <dgm:spPr/>
    </dgm:pt>
    <dgm:pt modelId="{71DC8798-349E-4B88-8D7F-72D728F4424E}" type="pres">
      <dgm:prSet presAssocID="{78C7F454-7CF5-4429-848A-8A5350080AF1}" presName="spaceBetweenRectangles" presStyleCnt="0"/>
      <dgm:spPr/>
    </dgm:pt>
    <dgm:pt modelId="{1BA29E82-CA06-412A-8C77-B62D9405CA5D}" type="pres">
      <dgm:prSet presAssocID="{B12DC099-B18B-4020-B2E7-810761FEB367}" presName="parentLin" presStyleCnt="0"/>
      <dgm:spPr/>
    </dgm:pt>
    <dgm:pt modelId="{D9C69B04-AFE7-4E81-AD81-164EF99499F9}" type="pres">
      <dgm:prSet presAssocID="{B12DC099-B18B-4020-B2E7-810761FEB36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B117DEB-8EF1-4CCD-A5BC-4FDD64D68CE8}" type="pres">
      <dgm:prSet presAssocID="{B12DC099-B18B-4020-B2E7-810761FEB36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85CE6-0387-41EE-97D2-ABC1031946A8}" type="pres">
      <dgm:prSet presAssocID="{B12DC099-B18B-4020-B2E7-810761FEB367}" presName="negativeSpace" presStyleCnt="0"/>
      <dgm:spPr/>
    </dgm:pt>
    <dgm:pt modelId="{B21CB1B6-3B54-40FA-9B59-150F865776FC}" type="pres">
      <dgm:prSet presAssocID="{B12DC099-B18B-4020-B2E7-810761FEB36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B9D315-7DF0-4B6F-B9C3-7C5DABF14B64}" type="presOf" srcId="{B12DC099-B18B-4020-B2E7-810761FEB367}" destId="{3B117DEB-8EF1-4CCD-A5BC-4FDD64D68CE8}" srcOrd="1" destOrd="0" presId="urn:microsoft.com/office/officeart/2005/8/layout/list1"/>
    <dgm:cxn modelId="{B1F61BDA-077D-4078-8347-0FFDE3E96328}" srcId="{2BE2CA36-CB11-4A29-AB8B-1DD866CC1014}" destId="{204A1432-F2B9-47A9-8733-DC20E98A21B7}" srcOrd="0" destOrd="0" parTransId="{8B8ABB93-E1BF-4055-AC5D-73BC6078B8F2}" sibTransId="{78C7F454-7CF5-4429-848A-8A5350080AF1}"/>
    <dgm:cxn modelId="{2C4F573D-EFF1-41B0-B3D2-1370EAE7FA76}" type="presOf" srcId="{B12DC099-B18B-4020-B2E7-810761FEB367}" destId="{D9C69B04-AFE7-4E81-AD81-164EF99499F9}" srcOrd="0" destOrd="0" presId="urn:microsoft.com/office/officeart/2005/8/layout/list1"/>
    <dgm:cxn modelId="{BB6F80CE-591C-4800-9169-67C3AA382B39}" type="presOf" srcId="{204A1432-F2B9-47A9-8733-DC20E98A21B7}" destId="{7B92770C-1227-4C2A-890C-5D39BFDB2E50}" srcOrd="0" destOrd="0" presId="urn:microsoft.com/office/officeart/2005/8/layout/list1"/>
    <dgm:cxn modelId="{1F538EA7-9AC8-4D77-AEA5-C59AA5BBA994}" type="presOf" srcId="{2BE2CA36-CB11-4A29-AB8B-1DD866CC1014}" destId="{142228EE-C37D-4374-9EDC-C932D9D4C069}" srcOrd="0" destOrd="0" presId="urn:microsoft.com/office/officeart/2005/8/layout/list1"/>
    <dgm:cxn modelId="{C55B9398-36BA-49D9-83B0-944ECFBCA714}" srcId="{2BE2CA36-CB11-4A29-AB8B-1DD866CC1014}" destId="{B12DC099-B18B-4020-B2E7-810761FEB367}" srcOrd="1" destOrd="0" parTransId="{B0D85E28-9A82-43E9-8832-1996FE214181}" sibTransId="{3C45EF67-442A-4543-B785-E56DABB8E8D4}"/>
    <dgm:cxn modelId="{2F47F221-DCBD-49F5-BC64-3C997F81BA86}" type="presOf" srcId="{204A1432-F2B9-47A9-8733-DC20E98A21B7}" destId="{5EE4128B-3C8A-4E8D-B621-7C071FD1F2E9}" srcOrd="1" destOrd="0" presId="urn:microsoft.com/office/officeart/2005/8/layout/list1"/>
    <dgm:cxn modelId="{2C0E788B-8A64-4071-8954-7FFC1C0F0E34}" type="presParOf" srcId="{142228EE-C37D-4374-9EDC-C932D9D4C069}" destId="{4B4F7463-7CC5-4777-96F5-08733FE1A69D}" srcOrd="0" destOrd="0" presId="urn:microsoft.com/office/officeart/2005/8/layout/list1"/>
    <dgm:cxn modelId="{936D4CA3-1607-44A5-BEF5-2E653BAB5272}" type="presParOf" srcId="{4B4F7463-7CC5-4777-96F5-08733FE1A69D}" destId="{7B92770C-1227-4C2A-890C-5D39BFDB2E50}" srcOrd="0" destOrd="0" presId="urn:microsoft.com/office/officeart/2005/8/layout/list1"/>
    <dgm:cxn modelId="{0886C536-5714-4707-800D-454D8978307B}" type="presParOf" srcId="{4B4F7463-7CC5-4777-96F5-08733FE1A69D}" destId="{5EE4128B-3C8A-4E8D-B621-7C071FD1F2E9}" srcOrd="1" destOrd="0" presId="urn:microsoft.com/office/officeart/2005/8/layout/list1"/>
    <dgm:cxn modelId="{B59A9FB5-A54A-4EEF-9168-1218D9253E98}" type="presParOf" srcId="{142228EE-C37D-4374-9EDC-C932D9D4C069}" destId="{2023C4E9-D8F6-489A-9D6F-9257C61E8395}" srcOrd="1" destOrd="0" presId="urn:microsoft.com/office/officeart/2005/8/layout/list1"/>
    <dgm:cxn modelId="{660DBEDF-580B-4EB1-BF9A-B60EE930AE96}" type="presParOf" srcId="{142228EE-C37D-4374-9EDC-C932D9D4C069}" destId="{F6671591-BA6A-43DD-95E9-3605323144B9}" srcOrd="2" destOrd="0" presId="urn:microsoft.com/office/officeart/2005/8/layout/list1"/>
    <dgm:cxn modelId="{1E128221-D8E6-40B4-9515-5102E92CA199}" type="presParOf" srcId="{142228EE-C37D-4374-9EDC-C932D9D4C069}" destId="{71DC8798-349E-4B88-8D7F-72D728F4424E}" srcOrd="3" destOrd="0" presId="urn:microsoft.com/office/officeart/2005/8/layout/list1"/>
    <dgm:cxn modelId="{18260AD2-8963-404E-ABE5-755132D4628A}" type="presParOf" srcId="{142228EE-C37D-4374-9EDC-C932D9D4C069}" destId="{1BA29E82-CA06-412A-8C77-B62D9405CA5D}" srcOrd="4" destOrd="0" presId="urn:microsoft.com/office/officeart/2005/8/layout/list1"/>
    <dgm:cxn modelId="{79627699-8167-4677-8391-3695E00F05B1}" type="presParOf" srcId="{1BA29E82-CA06-412A-8C77-B62D9405CA5D}" destId="{D9C69B04-AFE7-4E81-AD81-164EF99499F9}" srcOrd="0" destOrd="0" presId="urn:microsoft.com/office/officeart/2005/8/layout/list1"/>
    <dgm:cxn modelId="{25F22A8D-4372-4B1B-B15E-BFDB501023E0}" type="presParOf" srcId="{1BA29E82-CA06-412A-8C77-B62D9405CA5D}" destId="{3B117DEB-8EF1-4CCD-A5BC-4FDD64D68CE8}" srcOrd="1" destOrd="0" presId="urn:microsoft.com/office/officeart/2005/8/layout/list1"/>
    <dgm:cxn modelId="{5B7A83EA-53D2-4B0C-BFE2-7DF987707876}" type="presParOf" srcId="{142228EE-C37D-4374-9EDC-C932D9D4C069}" destId="{45585CE6-0387-41EE-97D2-ABC1031946A8}" srcOrd="5" destOrd="0" presId="urn:microsoft.com/office/officeart/2005/8/layout/list1"/>
    <dgm:cxn modelId="{382736CA-4BE6-4F4A-93F7-55CC77C34082}" type="presParOf" srcId="{142228EE-C37D-4374-9EDC-C932D9D4C069}" destId="{B21CB1B6-3B54-40FA-9B59-150F865776FC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80C7847-EB3D-408C-999E-58BA8250EDF5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8D1662F-838B-4011-B479-DF21420CC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css3_pr_text-overflow.asp" TargetMode="External"/><Relationship Id="rId3" Type="http://schemas.openxmlformats.org/officeDocument/2006/relationships/hyperlink" Target="http://www.w3schools.com/cssref/css3_pr_punctuation-trim.asp" TargetMode="External"/><Relationship Id="rId7" Type="http://schemas.openxmlformats.org/officeDocument/2006/relationships/hyperlink" Target="http://www.w3schools.com/cssref/css3_pr_text-outline.asp" TargetMode="External"/><Relationship Id="rId12" Type="http://schemas.openxmlformats.org/officeDocument/2006/relationships/hyperlink" Target="http://www.w3schools.com/cssref/css3_pr_word-wrap.asp" TargetMode="External"/><Relationship Id="rId2" Type="http://schemas.openxmlformats.org/officeDocument/2006/relationships/hyperlink" Target="http://www.w3schools.com/cssref/css3_pr_hanging-punctuatio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css3_pr_text-justify.asp" TargetMode="External"/><Relationship Id="rId11" Type="http://schemas.openxmlformats.org/officeDocument/2006/relationships/hyperlink" Target="http://www.w3schools.com/cssref/css3_pr_word-break.asp" TargetMode="External"/><Relationship Id="rId5" Type="http://schemas.openxmlformats.org/officeDocument/2006/relationships/hyperlink" Target="http://www.w3schools.com/cssref/css3_pr_text-emphasis.asp" TargetMode="External"/><Relationship Id="rId10" Type="http://schemas.openxmlformats.org/officeDocument/2006/relationships/hyperlink" Target="http://www.w3schools.com/cssref/css3_pr_text-wrap.asp" TargetMode="External"/><Relationship Id="rId4" Type="http://schemas.openxmlformats.org/officeDocument/2006/relationships/hyperlink" Target="http://www.w3schools.com/cssref/css3_pr_text-align-last.asp" TargetMode="External"/><Relationship Id="rId9" Type="http://schemas.openxmlformats.org/officeDocument/2006/relationships/hyperlink" Target="http://www.w3schools.com/cssref/css3_pr_text-shadow.as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3_pr_border-radius.asp" TargetMode="External"/><Relationship Id="rId2" Type="http://schemas.openxmlformats.org/officeDocument/2006/relationships/hyperlink" Target="http://www.w3schools.com/cssref/css3_pr_border-imag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css3_pr_box-shadow.as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css3_pr_column-rule-width.asp" TargetMode="External"/><Relationship Id="rId3" Type="http://schemas.openxmlformats.org/officeDocument/2006/relationships/hyperlink" Target="http://www.w3schools.com/cssref/css3_pr_column-fill.asp" TargetMode="External"/><Relationship Id="rId7" Type="http://schemas.openxmlformats.org/officeDocument/2006/relationships/hyperlink" Target="http://www.w3schools.com/cssref/css3_pr_column-rule-style.asp" TargetMode="External"/><Relationship Id="rId2" Type="http://schemas.openxmlformats.org/officeDocument/2006/relationships/hyperlink" Target="http://www.w3schools.com/cssref/css3_pr_column-cou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css3_pr_column-rule-color.asp" TargetMode="External"/><Relationship Id="rId11" Type="http://schemas.openxmlformats.org/officeDocument/2006/relationships/hyperlink" Target="http://www.w3schools.com/cssref/css3_pr_columns.asp" TargetMode="External"/><Relationship Id="rId5" Type="http://schemas.openxmlformats.org/officeDocument/2006/relationships/hyperlink" Target="http://www.w3schools.com/cssref/css3_pr_column-rule.asp" TargetMode="External"/><Relationship Id="rId10" Type="http://schemas.openxmlformats.org/officeDocument/2006/relationships/hyperlink" Target="http://www.w3schools.com/cssref/css3_pr_column-width.asp" TargetMode="External"/><Relationship Id="rId4" Type="http://schemas.openxmlformats.org/officeDocument/2006/relationships/hyperlink" Target="http://www.w3schools.com/cssref/css3_pr_column-gap.asp" TargetMode="External"/><Relationship Id="rId9" Type="http://schemas.openxmlformats.org/officeDocument/2006/relationships/hyperlink" Target="http://www.w3schools.com/cssref/css3_pr_column-span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just4enjoy.com/wp-content/uploads/2013/12/css3-web-design-examp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762000"/>
            <a:ext cx="5334000" cy="3619500"/>
          </a:xfrm>
          <a:prstGeom prst="rect">
            <a:avLst/>
          </a:prstGeom>
          <a:noFill/>
        </p:spPr>
      </p:pic>
      <p:pic>
        <p:nvPicPr>
          <p:cNvPr id="23555" name="Picture 3" descr="C:\Users\raj\Pictures\nh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6736" y="5562600"/>
            <a:ext cx="1852914" cy="1119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 within the content-box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60296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background: </a:t>
            </a:r>
            <a:r>
              <a:rPr lang="en-US" b="1" dirty="0" err="1" smtClean="0">
                <a:solidFill>
                  <a:srgbClr val="FFFF00"/>
                </a:solidFill>
              </a:rPr>
              <a:t>url</a:t>
            </a:r>
            <a:r>
              <a:rPr lang="en-US" b="1" dirty="0" smtClean="0">
                <a:solidFill>
                  <a:srgbClr val="FFFF00"/>
                </a:solidFill>
              </a:rPr>
              <a:t>(img_flwr.gif);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background-repeat: no-repeat;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background-size: 100% 100%;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background-origin: content-box;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Background Images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FF00"/>
                </a:solidFill>
              </a:rPr>
              <a:t>body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background: </a:t>
            </a:r>
            <a:r>
              <a:rPr lang="en-US" b="1" dirty="0" err="1" smtClean="0">
                <a:solidFill>
                  <a:srgbClr val="FFFF00"/>
                </a:solidFill>
              </a:rPr>
              <a:t>url</a:t>
            </a:r>
            <a:r>
              <a:rPr lang="en-US" b="1" dirty="0" smtClean="0">
                <a:solidFill>
                  <a:srgbClr val="FFFF00"/>
                </a:solidFill>
              </a:rPr>
              <a:t>(img_tree.gif),     	</a:t>
            </a:r>
            <a:r>
              <a:rPr lang="en-US" b="1" dirty="0" err="1" smtClean="0">
                <a:solidFill>
                  <a:srgbClr val="FFFF00"/>
                </a:solidFill>
              </a:rPr>
              <a:t>url</a:t>
            </a:r>
            <a:r>
              <a:rPr lang="en-US" b="1" dirty="0" smtClean="0">
                <a:solidFill>
                  <a:srgbClr val="FFFF00"/>
                </a:solidFill>
              </a:rPr>
              <a:t>(img_flwr.gif);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background-size: 100% 100%;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background-repeat: no-repeat;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Effects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667000"/>
          <a:ext cx="7772400" cy="368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90600" y="1295400"/>
            <a:ext cx="7772400" cy="815490"/>
            <a:chOff x="0" y="714119"/>
            <a:chExt cx="7772400" cy="815490"/>
          </a:xfrm>
        </p:grpSpPr>
        <p:sp>
          <p:nvSpPr>
            <p:cNvPr id="6" name="Rounded Rectangle 5"/>
            <p:cNvSpPr/>
            <p:nvPr/>
          </p:nvSpPr>
          <p:spPr>
            <a:xfrm>
              <a:off x="0" y="714119"/>
              <a:ext cx="7772400" cy="8154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9809" y="753928"/>
              <a:ext cx="7692782" cy="7358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CSS3 contains several new text features.</a:t>
              </a:r>
              <a:endParaRPr lang="en-US" sz="3400" kern="12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r>
              <a:rPr lang="en-US" dirty="0" smtClean="0"/>
              <a:t>We specify the horizontal shadow, the vertical shadow, the blur distance, and the color of the shadow.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FF00"/>
                </a:solidFill>
              </a:rPr>
              <a:t>h1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text-shadow: 5px </a:t>
            </a:r>
            <a:r>
              <a:rPr lang="en-US" b="1" dirty="0" err="1" smtClean="0">
                <a:solidFill>
                  <a:srgbClr val="FFFF00"/>
                </a:solidFill>
              </a:rPr>
              <a:t>5px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5px</a:t>
            </a:r>
            <a:r>
              <a:rPr lang="en-US" b="1" dirty="0" smtClean="0">
                <a:solidFill>
                  <a:srgbClr val="FFFF00"/>
                </a:solidFill>
              </a:rPr>
              <a:t> #FF0000;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26" name="Picture 2" descr="Text shadow effect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4953000" cy="762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a word is too long to fit within an area, it expands outside.</a:t>
            </a:r>
          </a:p>
          <a:p>
            <a:r>
              <a:rPr lang="en-US" dirty="0" smtClean="0"/>
              <a:t>The word-wrap property allows you to force the text to wrap - even if it means splitting it in the middle of a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3733800"/>
            <a:ext cx="28956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This paragraph contains a very long word: </a:t>
            </a:r>
            <a:r>
              <a:rPr lang="en-US" dirty="0" err="1" smtClean="0"/>
              <a:t>thisisaveryveryveryveryveryverylongword</a:t>
            </a:r>
            <a:r>
              <a:rPr lang="en-US" dirty="0" smtClean="0"/>
              <a:t>. The long word will break and wrap to the next line.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810000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p {</a:t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    word-wrap: break-word;</a:t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}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Text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447800"/>
          <a:ext cx="7391400" cy="5183898"/>
        </p:xfrm>
        <a:graphic>
          <a:graphicData uri="http://schemas.openxmlformats.org/drawingml/2006/table">
            <a:tbl>
              <a:tblPr/>
              <a:tblGrid>
                <a:gridCol w="2144955"/>
                <a:gridCol w="5246445"/>
              </a:tblGrid>
              <a:tr h="178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Property</a:t>
                      </a:r>
                    </a:p>
                  </a:txBody>
                  <a:tcPr marL="15363" marR="15363" marT="15363" marB="1536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15363" marR="15363" marT="15363" marB="1536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66661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2"/>
                        </a:rPr>
                        <a:t>hanging-punctuation</a:t>
                      </a:r>
                      <a:endParaRPr 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Specifies whether a punctuation character may be placed outside the line box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661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3"/>
                        </a:rPr>
                        <a:t>punctuation-trim</a:t>
                      </a:r>
                      <a:endParaRPr 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Specifies whether a punctuation character should be trimmed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414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4"/>
                        </a:rPr>
                        <a:t>text-align-last</a:t>
                      </a:r>
                      <a:endParaRPr 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Describes how the last line of a block or a line right before a forced line break is aligned when text-align is "justify"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14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5"/>
                        </a:rPr>
                        <a:t>text-emphasis</a:t>
                      </a:r>
                      <a:endParaRPr lang="en-US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Applies emphasis marks, and the foreground color of the emphasis marks, to the element's text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666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6"/>
                        </a:rPr>
                        <a:t>text-justify</a:t>
                      </a:r>
                      <a:endParaRPr lang="en-US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Specifies the justification method used when text-align is "justify"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177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7"/>
                        </a:rPr>
                        <a:t>text-outline</a:t>
                      </a:r>
                      <a:endParaRPr lang="en-US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Specifies a text outline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666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8"/>
                        </a:rPr>
                        <a:t>text-overflow</a:t>
                      </a:r>
                      <a:endParaRPr lang="en-US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Specifies what should happen when text overflows the containing element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177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9"/>
                        </a:rPr>
                        <a:t>text-shadow</a:t>
                      </a:r>
                      <a:endParaRPr lang="en-US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Adds shadow to text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9177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10"/>
                        </a:rPr>
                        <a:t>text-wrap</a:t>
                      </a:r>
                      <a:endParaRPr lang="en-US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Specifies line breaking rules for text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66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11"/>
                        </a:rPr>
                        <a:t>word-break</a:t>
                      </a:r>
                      <a:endParaRPr lang="en-US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Specifies line breaking rules for non-CJK scripts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666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hlinkClick r:id="rId12"/>
                        </a:rPr>
                        <a:t>word-wrap</a:t>
                      </a:r>
                      <a:endParaRPr lang="en-US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verdana"/>
                      </a:endParaRP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verdana"/>
                        </a:rPr>
                        <a:t>Allows long, unbreakable words to be broken and wrap to the next line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 Web Fonts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4145760"/>
          </a:xfrm>
        </p:spPr>
        <p:txBody>
          <a:bodyPr/>
          <a:lstStyle/>
          <a:p>
            <a:r>
              <a:rPr lang="en-US" dirty="0" smtClean="0"/>
              <a:t>Web fonts allow Web designers to use fonts that are not installed on the user's computer.</a:t>
            </a:r>
          </a:p>
          <a:p>
            <a:r>
              <a:rPr lang="en-US" dirty="0" smtClean="0"/>
              <a:t>When you have found/bought the font you wish to use, just include the font file on your web server, and it will be automatically downloaded to the user when needed.</a:t>
            </a:r>
          </a:p>
          <a:p>
            <a:r>
              <a:rPr lang="en-US" dirty="0" smtClean="0"/>
              <a:t>Your "own" fonts are defined within the </a:t>
            </a:r>
            <a:r>
              <a:rPr lang="en-US" b="1" dirty="0" smtClean="0">
                <a:solidFill>
                  <a:srgbClr val="FFFF00"/>
                </a:solidFill>
              </a:rPr>
              <a:t>CSS3 @font-face rule.</a:t>
            </a:r>
          </a:p>
          <a:p>
            <a:endParaRPr lang="en-US" dirty="0"/>
          </a:p>
        </p:txBody>
      </p:sp>
      <p:pic>
        <p:nvPicPr>
          <p:cNvPr id="28674" name="Picture 2" descr="With CSS3, web designers are no longer forced to use only web-safe fo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96200" cy="762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@font-face Rule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must first define a name for the font (e.g. </a:t>
            </a:r>
            <a:r>
              <a:rPr lang="en-US" dirty="0" err="1" smtClean="0"/>
              <a:t>myFirstFont</a:t>
            </a:r>
            <a:r>
              <a:rPr lang="en-US" dirty="0" smtClean="0"/>
              <a:t>), and then point to the font file.</a:t>
            </a:r>
          </a:p>
          <a:p>
            <a:r>
              <a:rPr lang="en-US" dirty="0" smtClean="0"/>
              <a:t>To use the font for an HTML element, refer to the name of the font (</a:t>
            </a:r>
            <a:r>
              <a:rPr lang="en-US" dirty="0" err="1" smtClean="0"/>
              <a:t>myFirstFont</a:t>
            </a:r>
            <a:r>
              <a:rPr lang="en-US" dirty="0" smtClean="0"/>
              <a:t>) through the font-family property.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@font-face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font-family: </a:t>
            </a:r>
            <a:r>
              <a:rPr lang="en-US" b="1" dirty="0" err="1" smtClean="0">
                <a:solidFill>
                  <a:srgbClr val="FFFF00"/>
                </a:solidFill>
              </a:rPr>
              <a:t>myFirstFont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</a:t>
            </a:r>
            <a:r>
              <a:rPr lang="en-US" b="1" dirty="0" err="1" smtClean="0">
                <a:solidFill>
                  <a:srgbClr val="FFFF00"/>
                </a:solidFill>
              </a:rPr>
              <a:t>src</a:t>
            </a:r>
            <a:r>
              <a:rPr lang="en-US" b="1" dirty="0" smtClean="0">
                <a:solidFill>
                  <a:srgbClr val="FFFF00"/>
                </a:solidFill>
              </a:rPr>
              <a:t>: </a:t>
            </a:r>
            <a:r>
              <a:rPr lang="en-US" b="1" dirty="0" err="1" smtClean="0">
                <a:solidFill>
                  <a:srgbClr val="FFFF00"/>
                </a:solidFill>
              </a:rPr>
              <a:t>url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sansation_light.woff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font-family: </a:t>
            </a:r>
            <a:r>
              <a:rPr lang="en-US" b="1" dirty="0" err="1" smtClean="0">
                <a:solidFill>
                  <a:srgbClr val="FFFF00"/>
                </a:solidFill>
              </a:rPr>
              <a:t>myFirstFont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CSS3 Links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/>
          <a:lstStyle/>
          <a:p>
            <a:r>
              <a:rPr lang="en-US" dirty="0" smtClean="0"/>
              <a:t>The link element can have different style depending on which state it is.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3200" b="1" dirty="0" smtClean="0">
                <a:solidFill>
                  <a:srgbClr val="FFFF00"/>
                </a:solidFill>
              </a:rPr>
              <a:t>a:link - not visited link</a:t>
            </a:r>
          </a:p>
          <a:p>
            <a:pPr lvl="1"/>
            <a:r>
              <a:rPr lang="en-US" sz="3200" b="1" dirty="0" smtClean="0">
                <a:solidFill>
                  <a:srgbClr val="FFFF00"/>
                </a:solidFill>
              </a:rPr>
              <a:t>a:visited – visited link</a:t>
            </a:r>
          </a:p>
          <a:p>
            <a:pPr lvl="1"/>
            <a:r>
              <a:rPr lang="en-US" sz="3200" b="1" dirty="0" smtClean="0">
                <a:solidFill>
                  <a:srgbClr val="FFFF00"/>
                </a:solidFill>
              </a:rPr>
              <a:t>a:hover - a link when the user hover the mouse over it</a:t>
            </a:r>
          </a:p>
          <a:p>
            <a:pPr lvl="1"/>
            <a:r>
              <a:rPr lang="en-US" sz="3200" b="1" dirty="0" smtClean="0">
                <a:solidFill>
                  <a:srgbClr val="FFFF00"/>
                </a:solidFill>
              </a:rPr>
              <a:t>a:active - a link when it is pressed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Example - </a:t>
            </a:r>
            <a:r>
              <a:rPr lang="en-US" b="1" dirty="0" smtClean="0"/>
              <a:t>Links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2590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a:link {color:#1BA1E2;}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a:visited {color:#00FF02;} 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a:hover {color:#FF00FF;} 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a:active {color:#2200FF;}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9698" name="Picture 2" descr="http://www.geekchamp.com/upload/Tutorials/lin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191000"/>
            <a:ext cx="4953000" cy="1504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060160"/>
          </a:xfrm>
        </p:spPr>
        <p:txBody>
          <a:bodyPr/>
          <a:lstStyle/>
          <a:p>
            <a:r>
              <a:rPr lang="en-US" dirty="0" smtClean="0"/>
              <a:t>CSS3 is the latest standard for CSS.</a:t>
            </a:r>
          </a:p>
          <a:p>
            <a:r>
              <a:rPr lang="en-US" b="1" dirty="0" smtClean="0"/>
              <a:t>CSS</a:t>
            </a:r>
            <a:r>
              <a:rPr lang="en-US" dirty="0" smtClean="0"/>
              <a:t>, or </a:t>
            </a:r>
            <a:r>
              <a:rPr lang="en-US" b="1" dirty="0" smtClean="0"/>
              <a:t>Cascading Styles Sheets</a:t>
            </a:r>
            <a:r>
              <a:rPr lang="en-US" dirty="0" smtClean="0"/>
              <a:t>, is a way to style and present HTML.</a:t>
            </a:r>
          </a:p>
          <a:p>
            <a:r>
              <a:rPr lang="en-US" dirty="0" smtClean="0"/>
              <a:t>HTML is the </a:t>
            </a:r>
            <a:r>
              <a:rPr lang="en-US" b="1" dirty="0" smtClean="0"/>
              <a:t>meaning</a:t>
            </a:r>
            <a:r>
              <a:rPr lang="en-US" dirty="0" smtClean="0"/>
              <a:t> or </a:t>
            </a:r>
            <a:r>
              <a:rPr lang="en-US" b="1" dirty="0" smtClean="0"/>
              <a:t>content</a:t>
            </a:r>
            <a:r>
              <a:rPr lang="en-US" dirty="0" smtClean="0"/>
              <a:t>, the style sheet is the </a:t>
            </a:r>
            <a:r>
              <a:rPr lang="en-US" b="1" dirty="0" smtClean="0"/>
              <a:t>presentation</a:t>
            </a:r>
            <a:r>
              <a:rPr lang="en-US" dirty="0" smtClean="0"/>
              <a:t> of that document.</a:t>
            </a:r>
          </a:p>
          <a:p>
            <a:r>
              <a:rPr lang="en-US" dirty="0" smtClean="0"/>
              <a:t>Styles don’t smell or taste anything like HTML, they have a format of ‘</a:t>
            </a:r>
            <a:r>
              <a:rPr lang="en-US" b="1" dirty="0" smtClean="0">
                <a:solidFill>
                  <a:srgbClr val="FFFF00"/>
                </a:solidFill>
              </a:rPr>
              <a:t>property: value’</a:t>
            </a:r>
            <a:r>
              <a:rPr lang="en-US" dirty="0" smtClean="0"/>
              <a:t> and most properties can be applied to most HTML tags.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following rules apply for styling links: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a:hover must be used after a:link and a:visited</a:t>
            </a:r>
          </a:p>
          <a:p>
            <a:r>
              <a:rPr lang="en-US" dirty="0" smtClean="0"/>
              <a:t>a:active must be used after a:hover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r>
              <a:rPr lang="en-US" b="1" dirty="0" smtClean="0"/>
              <a:t>Common Link Styling Properties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2819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The following properties are most widely used for styling of links: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text-decoration</a:t>
            </a:r>
          </a:p>
          <a:p>
            <a:r>
              <a:rPr lang="en-US" dirty="0" smtClean="0"/>
              <a:t>background-color</a:t>
            </a:r>
          </a:p>
          <a:p>
            <a:endParaRPr lang="en-US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685800" y="4495800"/>
            <a:ext cx="8001000" cy="1477328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a:link{text-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decoration:underline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;} a:hover {background-color:#FF00FF;} a:visited {color:#00FF2D;} 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143000"/>
            <a:ext cx="7924800" cy="518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With CSS3, you can create rounded borders, add shadow to boxes, and use an image as a border - without using a design program, like Photoshop.</a:t>
            </a:r>
            <a:br>
              <a:rPr lang="en-US" sz="3200" dirty="0" smtClean="0"/>
            </a:b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border-radius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box-shadow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border-image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Border-radius Property - Rounded Corners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border-radius property is used to create rounded corners.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Add rounded corners to a div element: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border: 2px solid;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border-radius: 25px;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2514600"/>
            <a:ext cx="4191000" cy="762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b="1" dirty="0" smtClean="0"/>
              <a:t>This box has rounded corners</a:t>
            </a:r>
            <a:r>
              <a:rPr lang="en-US" dirty="0" smtClean="0"/>
              <a:t>!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895600"/>
            <a:ext cx="6858000" cy="304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190500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box-shadow: 10px </a:t>
            </a:r>
            <a:r>
              <a:rPr lang="en-US" b="1" dirty="0" err="1" smtClean="0">
                <a:solidFill>
                  <a:srgbClr val="FFFF00"/>
                </a:solidFill>
              </a:rPr>
              <a:t>10px</a:t>
            </a:r>
            <a:r>
              <a:rPr lang="en-US" b="1" dirty="0" smtClean="0">
                <a:solidFill>
                  <a:srgbClr val="FFFF00"/>
                </a:solidFill>
              </a:rPr>
              <a:t> 5px #888888;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505200"/>
            <a:ext cx="5486400" cy="1524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Border-image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With the CSS3 border-image property you can use an image to create a border.</a:t>
            </a:r>
          </a:p>
          <a:p>
            <a:r>
              <a:rPr lang="en-US" dirty="0" smtClean="0"/>
              <a:t>The border-image property allows you to specify an image as a border!</a:t>
            </a:r>
          </a:p>
          <a:p>
            <a:r>
              <a:rPr lang="en-US" dirty="0" smtClean="0"/>
              <a:t>The original image used to create the border below</a:t>
            </a:r>
          </a:p>
          <a:p>
            <a:endParaRPr lang="en-US" dirty="0"/>
          </a:p>
        </p:txBody>
      </p:sp>
      <p:pic>
        <p:nvPicPr>
          <p:cNvPr id="34820" name="Picture 4" descr="http://www.vanseodesign.com/blog/wp-content/uploads/2011/10/border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81400"/>
            <a:ext cx="79248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Use an image to create a border around a div element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800" b="1" dirty="0" smtClean="0">
                <a:solidFill>
                  <a:srgbClr val="FFFF00"/>
                </a:solidFill>
              </a:rPr>
              <a:t>div {</a:t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    -</a:t>
            </a:r>
            <a:r>
              <a:rPr lang="en-US" sz="2800" b="1" dirty="0" err="1" smtClean="0">
                <a:solidFill>
                  <a:srgbClr val="FFFF00"/>
                </a:solidFill>
              </a:rPr>
              <a:t>webkit</a:t>
            </a:r>
            <a:r>
              <a:rPr lang="en-US" sz="2800" b="1" dirty="0" smtClean="0">
                <a:solidFill>
                  <a:srgbClr val="FFFF00"/>
                </a:solidFill>
              </a:rPr>
              <a:t>-border-image: </a:t>
            </a:r>
            <a:r>
              <a:rPr lang="en-US" sz="2800" b="1" dirty="0" err="1" smtClean="0">
                <a:solidFill>
                  <a:srgbClr val="FFFF00"/>
                </a:solidFill>
              </a:rPr>
              <a:t>url</a:t>
            </a:r>
            <a:r>
              <a:rPr lang="en-US" sz="2800" b="1" dirty="0" smtClean="0">
                <a:solidFill>
                  <a:srgbClr val="FFFF00"/>
                </a:solidFill>
              </a:rPr>
              <a:t>(border.png) 30 30 round; /* Safari 5 */</a:t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    -o-border-image: </a:t>
            </a:r>
            <a:r>
              <a:rPr lang="en-US" sz="2800" b="1" dirty="0" err="1" smtClean="0">
                <a:solidFill>
                  <a:srgbClr val="FFFF00"/>
                </a:solidFill>
              </a:rPr>
              <a:t>url</a:t>
            </a:r>
            <a:r>
              <a:rPr lang="en-US" sz="2800" b="1" dirty="0" smtClean="0">
                <a:solidFill>
                  <a:srgbClr val="FFFF00"/>
                </a:solidFill>
              </a:rPr>
              <a:t>(border.png) 30 30 round; /* Opera 10.5-12.1 */</a:t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    border-image: </a:t>
            </a:r>
            <a:r>
              <a:rPr lang="en-US" sz="2800" b="1" dirty="0" err="1" smtClean="0">
                <a:solidFill>
                  <a:srgbClr val="FFFF00"/>
                </a:solidFill>
              </a:rPr>
              <a:t>url</a:t>
            </a:r>
            <a:r>
              <a:rPr lang="en-US" sz="2800" b="1" dirty="0" smtClean="0">
                <a:solidFill>
                  <a:srgbClr val="FFFF00"/>
                </a:solidFill>
              </a:rPr>
              <a:t>(border.png) 30 30 round;</a:t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}</a:t>
            </a:r>
            <a:endParaRPr lang="en-US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Border Properties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447799"/>
          <a:ext cx="7543800" cy="4495800"/>
        </p:xfrm>
        <a:graphic>
          <a:graphicData uri="http://schemas.openxmlformats.org/drawingml/2006/table">
            <a:tbl>
              <a:tblPr/>
              <a:tblGrid>
                <a:gridCol w="2356821"/>
                <a:gridCol w="5186979"/>
              </a:tblGrid>
              <a:tr h="6268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verdana"/>
                        </a:rPr>
                        <a:t>Property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1289661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solidFill>
                            <a:schemeClr val="bg1"/>
                          </a:solidFill>
                          <a:latin typeface="verdana"/>
                          <a:hlinkClick r:id="rId2"/>
                        </a:rPr>
                        <a:t>border-image</a:t>
                      </a:r>
                      <a:endParaRPr lang="en-US" sz="20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verdana"/>
                        </a:rPr>
                        <a:t>A shorthand property for setting all the border-image-* properties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89661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solidFill>
                            <a:schemeClr val="bg1"/>
                          </a:solidFill>
                          <a:latin typeface="verdana"/>
                          <a:hlinkClick r:id="rId3"/>
                        </a:rPr>
                        <a:t>border-radius</a:t>
                      </a:r>
                      <a:endParaRPr lang="en-US" sz="20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verdana"/>
                        </a:rPr>
                        <a:t>A shorthand property for setting all the four border-*-radius properties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289661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solidFill>
                            <a:schemeClr val="bg1"/>
                          </a:solidFill>
                          <a:latin typeface="verdana"/>
                          <a:hlinkClick r:id="rId4"/>
                        </a:rPr>
                        <a:t>box-shadow</a:t>
                      </a:r>
                      <a:endParaRPr lang="en-US" sz="20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verdana"/>
                        </a:rPr>
                        <a:t>Attaches one or more drop-shadows to the box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914400"/>
          </a:xfrm>
        </p:spPr>
        <p:txBody>
          <a:bodyPr/>
          <a:lstStyle/>
          <a:p>
            <a:r>
              <a:rPr lang="en-US" dirty="0" smtClean="0"/>
              <a:t>Gradients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7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CSS3 gradients let you display smooth transitions between two or more specified colors.</a:t>
            </a:r>
          </a:p>
          <a:p>
            <a:r>
              <a:rPr lang="en-US" dirty="0" smtClean="0"/>
              <a:t>Earlier, you had to use images for these effects. </a:t>
            </a:r>
          </a:p>
          <a:p>
            <a:r>
              <a:rPr lang="en-US" dirty="0" smtClean="0"/>
              <a:t>By using CSS3 gradients you can reduce download time and bandwidth usage. </a:t>
            </a:r>
          </a:p>
          <a:p>
            <a:r>
              <a:rPr lang="en-US" dirty="0" smtClean="0"/>
              <a:t>In addition, elements with gradients look better when zoomed, because the gradient is generated by the browser.</a:t>
            </a:r>
            <a:endParaRPr lang="en-US" dirty="0"/>
          </a:p>
        </p:txBody>
      </p:sp>
      <p:pic>
        <p:nvPicPr>
          <p:cNvPr id="40962" name="Picture 2" descr="Linear grad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914400"/>
            <a:ext cx="7829550" cy="52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gradients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772400" cy="498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257800" y="1371600"/>
            <a:ext cx="3549833" cy="4917259"/>
            <a:chOff x="5257800" y="1371600"/>
            <a:chExt cx="3549833" cy="4917259"/>
          </a:xfrm>
        </p:grpSpPr>
        <p:pic>
          <p:nvPicPr>
            <p:cNvPr id="26626" name="Picture 2" descr="http://www.weste.net/uploadfile/2011/0826/20110826090736424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0" y="1371600"/>
              <a:ext cx="3473633" cy="2000251"/>
            </a:xfrm>
            <a:prstGeom prst="rect">
              <a:avLst/>
            </a:prstGeom>
            <a:noFill/>
          </p:spPr>
        </p:pic>
        <p:pic>
          <p:nvPicPr>
            <p:cNvPr id="26628" name="Picture 4" descr="http://www.underworldmagazines.com/wp-content/uploads/2012/06/Cross-Browser-Reflection-of-the-Elements-on-CSS3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57800" y="4114800"/>
              <a:ext cx="3498112" cy="2174059"/>
            </a:xfrm>
            <a:prstGeom prst="rect">
              <a:avLst/>
            </a:prstGeom>
            <a:noFill/>
          </p:spPr>
        </p:pic>
      </p:grpSp>
      <p:pic>
        <p:nvPicPr>
          <p:cNvPr id="26630" name="Picture 6" descr="http://1.bp.blogspot.com/-KfZ33T96W1E/UVWK_i8LCsI/AAAAAAAACBs/JiF1xV_Np2E/s1600/search+box+css3+tutorial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399" y="3962400"/>
            <a:ext cx="4343401" cy="2381251"/>
          </a:xfrm>
          <a:prstGeom prst="rect">
            <a:avLst/>
          </a:prstGeom>
          <a:noFill/>
        </p:spPr>
      </p:pic>
      <p:pic>
        <p:nvPicPr>
          <p:cNvPr id="26632" name="Picture 8" descr="http://2.bp.blogspot.com/-4V9G-Ms7IC0/U0PbEysL3eI/AAAAAAAAJoM/H4W3_5tO8gY/s1600/css3-tutorials-(3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219200"/>
            <a:ext cx="4038600" cy="2234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679160"/>
          </a:xfrm>
        </p:spPr>
        <p:txBody>
          <a:bodyPr/>
          <a:lstStyle/>
          <a:p>
            <a:r>
              <a:rPr lang="en-US" dirty="0" smtClean="0"/>
              <a:t>To create a linear gradient you must define at least two color stops. </a:t>
            </a:r>
          </a:p>
          <a:p>
            <a:r>
              <a:rPr lang="en-US" dirty="0" smtClean="0"/>
              <a:t>Color stops are the colors you want to render smooth transitions among. </a:t>
            </a:r>
          </a:p>
          <a:p>
            <a:r>
              <a:rPr lang="en-US" dirty="0" smtClean="0"/>
              <a:t>You can also set a starting point and a direction (or an angle) along with the gradient effect.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FF00"/>
                </a:solidFill>
              </a:rPr>
              <a:t>background: linear-gradient(</a:t>
            </a:r>
            <a:r>
              <a:rPr lang="en-US" b="1" i="1" dirty="0" smtClean="0">
                <a:solidFill>
                  <a:srgbClr val="FFFF00"/>
                </a:solidFill>
              </a:rPr>
              <a:t>direction</a:t>
            </a:r>
            <a:r>
              <a:rPr lang="en-US" b="1" dirty="0" smtClean="0">
                <a:solidFill>
                  <a:srgbClr val="FFFF00"/>
                </a:solidFill>
              </a:rPr>
              <a:t>, </a:t>
            </a:r>
            <a:r>
              <a:rPr lang="en-US" b="1" i="1" dirty="0" smtClean="0">
                <a:solidFill>
                  <a:srgbClr val="FFFF00"/>
                </a:solidFill>
              </a:rPr>
              <a:t>color-stop1</a:t>
            </a:r>
            <a:r>
              <a:rPr lang="en-US" b="1" dirty="0" smtClean="0">
                <a:solidFill>
                  <a:srgbClr val="FFFF00"/>
                </a:solidFill>
              </a:rPr>
              <a:t>, </a:t>
            </a:r>
            <a:r>
              <a:rPr lang="en-US" b="1" i="1" dirty="0" smtClean="0">
                <a:solidFill>
                  <a:srgbClr val="FFFF00"/>
                </a:solidFill>
              </a:rPr>
              <a:t>color-stop2, ...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" name="Picture 2" descr="Linear grad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1450"/>
            <a:ext cx="3042976" cy="150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Gradients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79160"/>
          </a:xfrm>
        </p:spPr>
        <p:txBody>
          <a:bodyPr/>
          <a:lstStyle/>
          <a:p>
            <a:r>
              <a:rPr lang="en-US" dirty="0" smtClean="0"/>
              <a:t>A radial gradient is defined by its center.</a:t>
            </a:r>
          </a:p>
          <a:p>
            <a:r>
              <a:rPr lang="en-US" dirty="0" smtClean="0"/>
              <a:t>To create a radial gradient you must also define at least two color stops. </a:t>
            </a:r>
          </a:p>
          <a:p>
            <a:r>
              <a:rPr lang="en-US" dirty="0" smtClean="0"/>
              <a:t>You can also specify the gradient's center, shape (circle or ellipse) as well as its size. </a:t>
            </a:r>
          </a:p>
          <a:p>
            <a:r>
              <a:rPr lang="en-US" dirty="0" smtClean="0"/>
              <a:t>By default, center is center, shape is ellipse, and size is farthest-corner.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FF00"/>
                </a:solidFill>
              </a:rPr>
              <a:t>background: radial-gradient(</a:t>
            </a:r>
            <a:r>
              <a:rPr lang="en-US" b="1" i="1" dirty="0" smtClean="0">
                <a:solidFill>
                  <a:srgbClr val="FFFF00"/>
                </a:solidFill>
              </a:rPr>
              <a:t>center, shape size, start-color, ..., last-color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endParaRPr lang="en-US" dirty="0"/>
          </a:p>
        </p:txBody>
      </p:sp>
      <p:pic>
        <p:nvPicPr>
          <p:cNvPr id="45058" name="Picture 2" descr="Radial grad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0500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Transforms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3200400"/>
          </a:xfrm>
        </p:spPr>
        <p:txBody>
          <a:bodyPr/>
          <a:lstStyle/>
          <a:p>
            <a:r>
              <a:rPr lang="en-US" dirty="0" smtClean="0"/>
              <a:t>With CSS3 transform, we can move, scale, turn, spin, and stretch elements.</a:t>
            </a:r>
          </a:p>
          <a:p>
            <a:r>
              <a:rPr lang="en-US" dirty="0" smtClean="0"/>
              <a:t>A transformation is an effect that lets an element change shape, size and position.</a:t>
            </a:r>
          </a:p>
          <a:p>
            <a:r>
              <a:rPr lang="en-US" dirty="0" smtClean="0"/>
              <a:t>You can transform your elements using 2D or 3D transformation.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4572000"/>
            <a:ext cx="1752600" cy="1295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CSS3</a:t>
            </a:r>
          </a:p>
          <a:p>
            <a:pPr algn="ctr"/>
            <a:r>
              <a:rPr lang="en-US" sz="2800" b="1" dirty="0" smtClean="0"/>
              <a:t>Rotate</a:t>
            </a:r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4572000"/>
            <a:ext cx="17526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CSS3</a:t>
            </a:r>
          </a:p>
          <a:p>
            <a:pPr algn="ctr"/>
            <a:r>
              <a:rPr lang="en-US" sz="2800" b="1" dirty="0" smtClean="0"/>
              <a:t>Scale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Transforms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772400" cy="498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153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With the rotate() method, the element rotates clockwise at a given degree. </a:t>
            </a:r>
          </a:p>
          <a:p>
            <a:r>
              <a:rPr lang="en-US" dirty="0" smtClean="0"/>
              <a:t>Negative values are allowed and rotates the element counter-clockwise.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-ms-transform: rotate(30deg); /* IE 9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</a:t>
            </a:r>
            <a:r>
              <a:rPr lang="en-US" b="1" dirty="0" err="1" smtClean="0">
                <a:solidFill>
                  <a:srgbClr val="FFFF00"/>
                </a:solidFill>
              </a:rPr>
              <a:t>webkit</a:t>
            </a:r>
            <a:r>
              <a:rPr lang="en-US" b="1" dirty="0" smtClean="0">
                <a:solidFill>
                  <a:srgbClr val="FFFF00"/>
                </a:solidFill>
              </a:rPr>
              <a:t>-transform: rotate(30deg); /* Chrome, Safari, Opera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transform: rotate(30deg);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dirty="0" smtClean="0"/>
              <a:t>The value rotate(30deg) rotates the element clockwise 30 degrees.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translate()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136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the translate() method, the element moves from its current position, depending on the parameters given for the left (X-axis) and the top (Y-axis) position.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-ms-transform: translate(50px,100px); /* IE 9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 -</a:t>
            </a:r>
            <a:r>
              <a:rPr lang="en-US" b="1" dirty="0" err="1" smtClean="0">
                <a:solidFill>
                  <a:srgbClr val="FFFF00"/>
                </a:solidFill>
              </a:rPr>
              <a:t>webkit</a:t>
            </a:r>
            <a:r>
              <a:rPr lang="en-US" b="1" dirty="0" smtClean="0">
                <a:solidFill>
                  <a:srgbClr val="FFFF00"/>
                </a:solidFill>
              </a:rPr>
              <a:t>-transform: translate(50px,100px); /* Chrome, Safari, Opera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transform: translate(50px,100px);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dirty="0" smtClean="0"/>
              <a:t>The value translate(50px,100px) moves the element 50 pixels from the left, and 100 pixels from the top.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scale()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the scale() method, the element increases or decreases the size, depending on the parameters given for the width (X-axis) and the height (Y-axis).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-ms-transform: scale(2,4); /* IE 9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</a:t>
            </a:r>
            <a:r>
              <a:rPr lang="en-US" b="1" dirty="0" err="1" smtClean="0">
                <a:solidFill>
                  <a:srgbClr val="FFFF00"/>
                </a:solidFill>
              </a:rPr>
              <a:t>webkit</a:t>
            </a:r>
            <a:r>
              <a:rPr lang="en-US" b="1" dirty="0" smtClean="0">
                <a:solidFill>
                  <a:srgbClr val="FFFF00"/>
                </a:solidFill>
              </a:rPr>
              <a:t>-transform: scale(2,4); /* Chrome, Safari, Opera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transform: scale(2,4);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dirty="0" smtClean="0"/>
              <a:t>The value scale(2,4) transforms the width to be twice its original size, and the height 4 times its original size.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skew()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the skew() method, the element turns in a given angle, depending on the parameters given for the horizontal (X-axis) and the vertical (Y-axis) lines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-ms-transform: skew(30deg,20deg); /* IE 9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</a:t>
            </a:r>
            <a:r>
              <a:rPr lang="en-US" b="1" dirty="0" err="1" smtClean="0">
                <a:solidFill>
                  <a:srgbClr val="FFFF00"/>
                </a:solidFill>
              </a:rPr>
              <a:t>webkit</a:t>
            </a:r>
            <a:r>
              <a:rPr lang="en-US" b="1" dirty="0" smtClean="0">
                <a:solidFill>
                  <a:srgbClr val="FFFF00"/>
                </a:solidFill>
              </a:rPr>
              <a:t>-transform: skew(30deg,20deg); /* Chrome, Safari, Opera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transform: skew(30deg,20deg);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dirty="0" smtClean="0"/>
              <a:t>The value skew(30deg,20deg) turns the element 30 degrees around the X-axis, and 20 degrees around the Y-axis.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matrix()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matrix() method combines all of the 2D transform methods into one.</a:t>
            </a:r>
          </a:p>
          <a:p>
            <a:r>
              <a:rPr lang="en-US" dirty="0" smtClean="0"/>
              <a:t>The matrix method take six parameters, containing mathematic functions, which allows you to: rotate, scale, move (translate), and skew elements.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-ms-transform: matrix(0.866,0.5,-0.5,0.866,0,0); /* IE 9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</a:t>
            </a:r>
            <a:r>
              <a:rPr lang="en-US" b="1" dirty="0" err="1" smtClean="0">
                <a:solidFill>
                  <a:srgbClr val="FFFF00"/>
                </a:solidFill>
              </a:rPr>
              <a:t>webkit</a:t>
            </a:r>
            <a:r>
              <a:rPr lang="en-US" b="1" dirty="0" smtClean="0">
                <a:solidFill>
                  <a:srgbClr val="FFFF00"/>
                </a:solidFill>
              </a:rPr>
              <a:t>-transform: matrix(0.866,0.5,-0.5,0.866,0,0); /* Chrome, Safari, Opera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transform: matrix(0.866,0.5,-0.5,0.866,0,0);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Transform Methods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143000"/>
          <a:ext cx="8077200" cy="5236213"/>
        </p:xfrm>
        <a:graphic>
          <a:graphicData uri="http://schemas.openxmlformats.org/drawingml/2006/table">
            <a:tbl>
              <a:tblPr/>
              <a:tblGrid>
                <a:gridCol w="1780723"/>
                <a:gridCol w="6296477"/>
              </a:tblGrid>
              <a:tr h="218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15363" marR="15363" marT="15363" marB="1536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15363" marR="15363" marT="15363" marB="1536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38402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matrix(</a:t>
                      </a:r>
                      <a:r>
                        <a:rPr lang="en-US" sz="1400" b="1" i="1" dirty="0" err="1">
                          <a:solidFill>
                            <a:schemeClr val="bg1"/>
                          </a:solidFill>
                          <a:latin typeface="verdana"/>
                        </a:rPr>
                        <a:t>n,n,n,n,n,n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transformation, using a matrix of six values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40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translate(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x,y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translation, moving the element along the X- and the Y-axis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40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translateX(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translation, moving the element along the X-axis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40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translateY(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translation, moving the element along the Y-axis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40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scale(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x,y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scale transformation, changing the elements width and height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40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scaleX(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scale transformation, changing the element's width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40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scaleY(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scale transformation, changing the element's height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40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rotate(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angle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rotation, the angle is specified in the parameter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14743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skew(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x-angle,y-angle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skew transformation along the X- and the Y-axis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94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skewX(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angle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skew transformation along the X-axis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794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skewY(</a:t>
                      </a:r>
                      <a:r>
                        <a:rPr lang="en-US" sz="1400" b="1" i="1">
                          <a:solidFill>
                            <a:schemeClr val="bg1"/>
                          </a:solidFill>
                          <a:latin typeface="verdana"/>
                        </a:rPr>
                        <a:t>angle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2D skew transformation along the Y-axis</a:t>
                      </a:r>
                    </a:p>
                  </a:txBody>
                  <a:tcPr marL="25605" marR="25605" marT="35847" marB="3584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772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1143000"/>
          </a:xfrm>
        </p:spPr>
        <p:txBody>
          <a:bodyPr/>
          <a:lstStyle/>
          <a:p>
            <a:r>
              <a:rPr lang="en-US" dirty="0" smtClean="0"/>
              <a:t>CSS3 allows you to format your elements using 3D transforms.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295400" y="2438400"/>
          <a:ext cx="6553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rotateX</a:t>
            </a:r>
            <a:r>
              <a:rPr lang="en-US" dirty="0" smtClean="0"/>
              <a:t>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3429000"/>
          </a:xfrm>
        </p:spPr>
        <p:txBody>
          <a:bodyPr/>
          <a:lstStyle/>
          <a:p>
            <a:r>
              <a:rPr lang="en-US" dirty="0" smtClean="0"/>
              <a:t>The element rotates around its X-axis at a given degree.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</a:t>
            </a:r>
            <a:r>
              <a:rPr lang="en-US" b="1" dirty="0" err="1" smtClean="0">
                <a:solidFill>
                  <a:srgbClr val="FFFF00"/>
                </a:solidFill>
              </a:rPr>
              <a:t>webkit</a:t>
            </a:r>
            <a:r>
              <a:rPr lang="en-US" b="1" dirty="0" smtClean="0">
                <a:solidFill>
                  <a:srgbClr val="FFFF00"/>
                </a:solidFill>
              </a:rPr>
              <a:t>-transform: </a:t>
            </a:r>
            <a:r>
              <a:rPr lang="en-US" b="1" dirty="0" err="1" smtClean="0">
                <a:solidFill>
                  <a:srgbClr val="FFFF00"/>
                </a:solidFill>
              </a:rPr>
              <a:t>rotateX</a:t>
            </a:r>
            <a:r>
              <a:rPr lang="en-US" b="1" dirty="0" smtClean="0">
                <a:solidFill>
                  <a:srgbClr val="FFFF00"/>
                </a:solidFill>
              </a:rPr>
              <a:t>(120deg); /* Chrome, Safari, Opera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transform: </a:t>
            </a:r>
            <a:r>
              <a:rPr lang="en-US" b="1" dirty="0" err="1" smtClean="0">
                <a:solidFill>
                  <a:srgbClr val="FFFF00"/>
                </a:solidFill>
              </a:rPr>
              <a:t>rotateX</a:t>
            </a:r>
            <a:r>
              <a:rPr lang="en-US" b="1" dirty="0" smtClean="0">
                <a:solidFill>
                  <a:srgbClr val="FFFF00"/>
                </a:solidFill>
              </a:rPr>
              <a:t>(120deg);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4274" name="Picture 2" descr="Rotate 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572000"/>
            <a:ext cx="25146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rotateY</a:t>
            </a:r>
            <a:r>
              <a:rPr lang="en-US" dirty="0" smtClean="0"/>
              <a:t>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3429000"/>
          </a:xfrm>
        </p:spPr>
        <p:txBody>
          <a:bodyPr/>
          <a:lstStyle/>
          <a:p>
            <a:r>
              <a:rPr lang="en-US" dirty="0" smtClean="0"/>
              <a:t>With the </a:t>
            </a:r>
            <a:r>
              <a:rPr lang="en-US" dirty="0" err="1" smtClean="0"/>
              <a:t>rotateY</a:t>
            </a:r>
            <a:r>
              <a:rPr lang="en-US" dirty="0" smtClean="0"/>
              <a:t>() method, the element rotates around its Y-axis at a given degree.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</a:t>
            </a:r>
            <a:r>
              <a:rPr lang="en-US" b="1" dirty="0" err="1" smtClean="0">
                <a:solidFill>
                  <a:srgbClr val="FFFF00"/>
                </a:solidFill>
              </a:rPr>
              <a:t>webkit</a:t>
            </a:r>
            <a:r>
              <a:rPr lang="en-US" b="1" dirty="0" smtClean="0">
                <a:solidFill>
                  <a:srgbClr val="FFFF00"/>
                </a:solidFill>
              </a:rPr>
              <a:t>-transform: </a:t>
            </a:r>
            <a:r>
              <a:rPr lang="en-US" b="1" dirty="0" err="1" smtClean="0">
                <a:solidFill>
                  <a:srgbClr val="FFFF00"/>
                </a:solidFill>
              </a:rPr>
              <a:t>rotateY</a:t>
            </a:r>
            <a:r>
              <a:rPr lang="en-US" b="1" dirty="0" smtClean="0">
                <a:solidFill>
                  <a:srgbClr val="FFFF00"/>
                </a:solidFill>
              </a:rPr>
              <a:t>(130deg); /* Chrome, Safari, Opera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transform: </a:t>
            </a:r>
            <a:r>
              <a:rPr lang="en-US" b="1" dirty="0" err="1" smtClean="0">
                <a:solidFill>
                  <a:srgbClr val="FFFF00"/>
                </a:solidFill>
              </a:rPr>
              <a:t>rotateY</a:t>
            </a:r>
            <a:r>
              <a:rPr lang="en-US" b="1" dirty="0" smtClean="0">
                <a:solidFill>
                  <a:srgbClr val="FFFF00"/>
                </a:solidFill>
              </a:rPr>
              <a:t>(130deg);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5298" name="AutoShape 2" descr="Rotate 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Rotate 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648200"/>
            <a:ext cx="28194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09600"/>
          </a:xfrm>
        </p:spPr>
        <p:txBody>
          <a:bodyPr/>
          <a:lstStyle/>
          <a:p>
            <a:r>
              <a:rPr lang="en-US" sz="3200" dirty="0" smtClean="0"/>
              <a:t>3D Transform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838202"/>
          <a:ext cx="8229600" cy="5747299"/>
        </p:xfrm>
        <a:graphic>
          <a:graphicData uri="http://schemas.openxmlformats.org/drawingml/2006/table">
            <a:tbl>
              <a:tblPr/>
              <a:tblGrid>
                <a:gridCol w="2195228"/>
                <a:gridCol w="6034372"/>
              </a:tblGrid>
              <a:tr h="2985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12823" marR="12823" marT="12823" marB="1282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12823" marR="12823" marT="12823" marB="1282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674013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matrix3d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</a:b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(</a:t>
                      </a:r>
                      <a:r>
                        <a:rPr lang="en-US" sz="1200" b="1" i="1" dirty="0" err="1">
                          <a:solidFill>
                            <a:schemeClr val="bg1"/>
                          </a:solidFill>
                          <a:latin typeface="verdana"/>
                        </a:rPr>
                        <a:t>n,n,n,n,n,n,n,n,n,n,n,n,n,n,n,n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transformation, using a 4x4 matrix of 16 values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0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translate3d(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x,y,z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translation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10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translateX(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x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translation, using only the value for the X-axis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0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translateY(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y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translation, using only the value for the Y-axis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10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translateZ(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z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translation, using only the value for the Z-axis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86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scale3d(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x,y,z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scale transformation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10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scaleX(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x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scale transformation by giving a value for the X-axis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0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scaleY(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y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scale transformation by giving a value for the Y-axis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10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scaleZ(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z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scale transformation by giving a value for the Z-axis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0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rotate3d(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x,y,z,angle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rotation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886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rotateX(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angle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Defines a 3D rotation along the X-axis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86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rotateY(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angle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rotation along the Y-axis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886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rotateZ(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angle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3D rotation along the Z-axis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0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perspective(</a:t>
                      </a:r>
                      <a:r>
                        <a:rPr lang="en-US" sz="1200" b="1" i="1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verdana"/>
                        </a:rPr>
                        <a:t>)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/>
                        </a:rPr>
                        <a:t>Defines a perspective view for a 3D transformed element</a:t>
                      </a:r>
                    </a:p>
                  </a:txBody>
                  <a:tcPr marL="21371" marR="21371" marT="29920" marB="2992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Transitions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can add an effect when changing from one style to another, without using Flash animations or </a:t>
            </a:r>
            <a:r>
              <a:rPr lang="en-US" dirty="0" err="1" smtClean="0"/>
              <a:t>JavaScripts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CSS3 transitions are effects that let an element gradually change from one style to another.</a:t>
            </a:r>
          </a:p>
          <a:p>
            <a:r>
              <a:rPr lang="en-US" dirty="0" smtClean="0"/>
              <a:t>To do this, you must specify two things:</a:t>
            </a:r>
          </a:p>
          <a:p>
            <a:r>
              <a:rPr lang="en-US" dirty="0" smtClean="0"/>
              <a:t>The CSS property you want to add an effect to</a:t>
            </a:r>
          </a:p>
          <a:p>
            <a:r>
              <a:rPr lang="en-US" dirty="0" smtClean="0"/>
              <a:t>The duration of the effect.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3500" b="1" dirty="0" smtClean="0">
                <a:solidFill>
                  <a:srgbClr val="FFFF00"/>
                </a:solidFill>
              </a:rPr>
              <a:t>div {</a:t>
            </a:r>
            <a:br>
              <a:rPr lang="en-US" sz="3500" b="1" dirty="0" smtClean="0">
                <a:solidFill>
                  <a:srgbClr val="FFFF00"/>
                </a:solidFill>
              </a:rPr>
            </a:br>
            <a:r>
              <a:rPr lang="en-US" sz="3500" b="1" dirty="0" smtClean="0">
                <a:solidFill>
                  <a:srgbClr val="FFFF00"/>
                </a:solidFill>
              </a:rPr>
              <a:t>    -</a:t>
            </a:r>
            <a:r>
              <a:rPr lang="en-US" sz="3500" b="1" dirty="0" err="1" smtClean="0">
                <a:solidFill>
                  <a:srgbClr val="FFFF00"/>
                </a:solidFill>
              </a:rPr>
              <a:t>webkit</a:t>
            </a:r>
            <a:r>
              <a:rPr lang="en-US" sz="3500" b="1" dirty="0" smtClean="0">
                <a:solidFill>
                  <a:srgbClr val="FFFF00"/>
                </a:solidFill>
              </a:rPr>
              <a:t>-transition: width 2s; /* For Safari 3.1 to 6.0 */</a:t>
            </a:r>
            <a:br>
              <a:rPr lang="en-US" sz="3500" b="1" dirty="0" smtClean="0">
                <a:solidFill>
                  <a:srgbClr val="FFFF00"/>
                </a:solidFill>
              </a:rPr>
            </a:br>
            <a:r>
              <a:rPr lang="en-US" sz="3500" b="1" dirty="0" smtClean="0">
                <a:solidFill>
                  <a:srgbClr val="FFFF00"/>
                </a:solidFill>
              </a:rPr>
              <a:t>    transition: width 2s;</a:t>
            </a:r>
            <a:br>
              <a:rPr lang="en-US" sz="3500" b="1" dirty="0" smtClean="0">
                <a:solidFill>
                  <a:srgbClr val="FFFF00"/>
                </a:solidFill>
              </a:rPr>
            </a:br>
            <a:r>
              <a:rPr lang="en-US" sz="3500" b="1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can create animations which can replace Flash animations, animated images, and </a:t>
            </a:r>
            <a:r>
              <a:rPr lang="en-US" dirty="0" err="1" smtClean="0"/>
              <a:t>JavaScripts</a:t>
            </a:r>
            <a:r>
              <a:rPr lang="en-US" dirty="0" smtClean="0"/>
              <a:t> in existing web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@</a:t>
            </a:r>
            <a:r>
              <a:rPr lang="en-US" dirty="0" err="1" smtClean="0"/>
              <a:t>keyframes</a:t>
            </a:r>
            <a:r>
              <a:rPr lang="en-US" dirty="0" smtClean="0"/>
              <a:t> rule is where the animation is 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Specify a CSS style inside the @</a:t>
            </a:r>
            <a:r>
              <a:rPr lang="en-US" dirty="0" err="1" smtClean="0"/>
              <a:t>keyframes</a:t>
            </a:r>
            <a:r>
              <a:rPr lang="en-US" dirty="0" smtClean="0"/>
              <a:t> rule and the animation will gradually change from the current style to the new style.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762000"/>
          </a:xfrm>
        </p:spPr>
        <p:txBody>
          <a:bodyPr/>
          <a:lstStyle/>
          <a:p>
            <a:r>
              <a:rPr lang="en-US" dirty="0" smtClean="0"/>
              <a:t>Animation. . 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288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an animation is created in the @</a:t>
            </a:r>
            <a:r>
              <a:rPr lang="en-US" dirty="0" err="1" smtClean="0"/>
              <a:t>keyframe</a:t>
            </a:r>
            <a:r>
              <a:rPr lang="en-US" dirty="0" smtClean="0"/>
              <a:t> rule, you must bind it to a selector, otherwise the animation will have no effect.</a:t>
            </a:r>
          </a:p>
          <a:p>
            <a:pPr lvl="1"/>
            <a:r>
              <a:rPr lang="en-US" sz="2800" dirty="0" smtClean="0"/>
              <a:t>Bind the animation to a selector (element) by specifying at least these two properties:</a:t>
            </a:r>
          </a:p>
          <a:p>
            <a:pPr lvl="1"/>
            <a:r>
              <a:rPr lang="en-US" sz="2800" dirty="0" smtClean="0"/>
              <a:t> the name of the animation</a:t>
            </a:r>
          </a:p>
          <a:p>
            <a:pPr lvl="1"/>
            <a:r>
              <a:rPr lang="en-US" sz="2800" dirty="0" smtClean="0"/>
              <a:t> the duration of the </a:t>
            </a:r>
            <a:r>
              <a:rPr lang="en-US" sz="2800" dirty="0" smtClean="0"/>
              <a:t>animation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FFFF00"/>
                </a:solidFill>
              </a:rPr>
              <a:t>div {</a:t>
            </a:r>
            <a:br>
              <a:rPr lang="en-US" sz="3500" b="1" dirty="0" smtClean="0">
                <a:solidFill>
                  <a:srgbClr val="FFFF00"/>
                </a:solidFill>
              </a:rPr>
            </a:br>
            <a:r>
              <a:rPr lang="en-US" sz="3500" b="1" dirty="0" smtClean="0">
                <a:solidFill>
                  <a:srgbClr val="FFFF00"/>
                </a:solidFill>
              </a:rPr>
              <a:t>    -</a:t>
            </a:r>
            <a:r>
              <a:rPr lang="en-US" sz="3500" b="1" dirty="0" err="1" smtClean="0">
                <a:solidFill>
                  <a:srgbClr val="FFFF00"/>
                </a:solidFill>
              </a:rPr>
              <a:t>webkit</a:t>
            </a:r>
            <a:r>
              <a:rPr lang="en-US" sz="3500" b="1" dirty="0" smtClean="0">
                <a:solidFill>
                  <a:srgbClr val="FFFF00"/>
                </a:solidFill>
              </a:rPr>
              <a:t>-animation: </a:t>
            </a:r>
            <a:r>
              <a:rPr lang="en-US" sz="3500" b="1" dirty="0" err="1" smtClean="0">
                <a:solidFill>
                  <a:srgbClr val="FFFF00"/>
                </a:solidFill>
              </a:rPr>
              <a:t>myfirst</a:t>
            </a:r>
            <a:r>
              <a:rPr lang="en-US" sz="3500" b="1" dirty="0" smtClean="0">
                <a:solidFill>
                  <a:srgbClr val="FFFF00"/>
                </a:solidFill>
              </a:rPr>
              <a:t> 5s; /* Chrome, Safari, Opera */</a:t>
            </a:r>
            <a:br>
              <a:rPr lang="en-US" sz="3500" b="1" dirty="0" smtClean="0">
                <a:solidFill>
                  <a:srgbClr val="FFFF00"/>
                </a:solidFill>
              </a:rPr>
            </a:br>
            <a:r>
              <a:rPr lang="en-US" sz="3500" b="1" dirty="0" smtClean="0">
                <a:solidFill>
                  <a:srgbClr val="FFFF00"/>
                </a:solidFill>
              </a:rPr>
              <a:t>    animation: </a:t>
            </a:r>
            <a:r>
              <a:rPr lang="en-US" sz="3500" b="1" dirty="0" err="1" smtClean="0">
                <a:solidFill>
                  <a:srgbClr val="FFFF00"/>
                </a:solidFill>
              </a:rPr>
              <a:t>myfirst</a:t>
            </a:r>
            <a:r>
              <a:rPr lang="en-US" sz="3500" b="1" dirty="0" smtClean="0">
                <a:solidFill>
                  <a:srgbClr val="FFFF00"/>
                </a:solidFill>
              </a:rPr>
              <a:t> 5s;</a:t>
            </a:r>
            <a:br>
              <a:rPr lang="en-US" sz="3500" b="1" dirty="0" smtClean="0">
                <a:solidFill>
                  <a:srgbClr val="FFFF00"/>
                </a:solidFill>
              </a:rPr>
            </a:br>
            <a:r>
              <a:rPr lang="en-US" sz="3500" b="1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Multiple Columns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can create multiple columns for laying out text - like in newspapers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column properties:</a:t>
            </a:r>
          </a:p>
          <a:p>
            <a:pPr lvl="1"/>
            <a:r>
              <a:rPr lang="en-US" sz="3200" dirty="0" smtClean="0"/>
              <a:t>column-count</a:t>
            </a:r>
          </a:p>
          <a:p>
            <a:pPr lvl="1"/>
            <a:r>
              <a:rPr lang="en-US" sz="3200" dirty="0" smtClean="0"/>
              <a:t>column-gap</a:t>
            </a:r>
          </a:p>
          <a:p>
            <a:pPr lvl="1"/>
            <a:r>
              <a:rPr lang="en-US" sz="3200" dirty="0" smtClean="0"/>
              <a:t>column-rule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Multiple Columns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column-count property specifies the number of columns an element should be divided into:</a:t>
            </a:r>
          </a:p>
          <a:p>
            <a:pPr>
              <a:buNone/>
            </a:pPr>
            <a:r>
              <a:rPr lang="en-US" dirty="0" smtClean="0"/>
              <a:t>Example</a:t>
            </a:r>
          </a:p>
          <a:p>
            <a:r>
              <a:rPr lang="en-US" dirty="0" smtClean="0"/>
              <a:t>Divide the text in a div element into three columns: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div</a:t>
            </a:r>
            <a:r>
              <a:rPr lang="en-US" b="1" dirty="0" smtClean="0">
                <a:solidFill>
                  <a:srgbClr val="FFFF00"/>
                </a:solidFill>
              </a:rPr>
              <a:t>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</a:t>
            </a:r>
            <a:r>
              <a:rPr lang="en-US" b="1" dirty="0" err="1" smtClean="0">
                <a:solidFill>
                  <a:srgbClr val="FFFF00"/>
                </a:solidFill>
              </a:rPr>
              <a:t>webkit</a:t>
            </a:r>
            <a:r>
              <a:rPr lang="en-US" b="1" dirty="0" smtClean="0">
                <a:solidFill>
                  <a:srgbClr val="FFFF00"/>
                </a:solidFill>
              </a:rPr>
              <a:t>-column-count: 3; /* Chrome, Safari, Opera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-</a:t>
            </a:r>
            <a:r>
              <a:rPr lang="en-US" b="1" dirty="0" err="1" smtClean="0">
                <a:solidFill>
                  <a:srgbClr val="FFFF00"/>
                </a:solidFill>
              </a:rPr>
              <a:t>moz</a:t>
            </a:r>
            <a:r>
              <a:rPr lang="en-US" b="1" dirty="0" smtClean="0">
                <a:solidFill>
                  <a:srgbClr val="FFFF00"/>
                </a:solidFill>
              </a:rPr>
              <a:t>-column-count: 3; /* Firefox */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column-count: 3;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Columns Properties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219200"/>
          <a:ext cx="7620000" cy="5257799"/>
        </p:xfrm>
        <a:graphic>
          <a:graphicData uri="http://schemas.openxmlformats.org/drawingml/2006/table">
            <a:tbl>
              <a:tblPr/>
              <a:tblGrid>
                <a:gridCol w="2211294"/>
                <a:gridCol w="5408706"/>
              </a:tblGrid>
              <a:tr h="2914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verdana"/>
                        </a:rPr>
                        <a:t>Property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8350" marR="18350" marT="18350" marB="1835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18350" marR="18350" marT="18350" marB="1835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9726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2"/>
                        </a:rPr>
                        <a:t>column-count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Specifies the number of columns an element should be divided into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544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3"/>
                        </a:rPr>
                        <a:t>column-fill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Specifies how to fill columns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8544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4"/>
                        </a:rPr>
                        <a:t>column-gap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Specifies the gap between the columns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726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5"/>
                        </a:rPr>
                        <a:t>column-rule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A shorthand property for setting all the column-rule-* properties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6"/>
                        </a:rPr>
                        <a:t>column-rule-color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Specifies the color of the rule between columns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7"/>
                        </a:rPr>
                        <a:t>column-rule-style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Specifies the style of the rule between columns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8"/>
                        </a:rPr>
                        <a:t>column-rule-width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Specifies the width of the rule between columns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726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9"/>
                        </a:rPr>
                        <a:t>column-span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Specifies how many columns an element should span across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8544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10"/>
                        </a:rPr>
                        <a:t>column-width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</a:rPr>
                        <a:t>Specifies the width of the columns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726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bg1"/>
                          </a:solidFill>
                          <a:latin typeface="verdana"/>
                          <a:hlinkClick r:id="rId11"/>
                        </a:rPr>
                        <a:t>columns</a:t>
                      </a:r>
                      <a:endParaRPr lang="en-US" sz="1400" b="1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</a:rPr>
                        <a:t>A shorthand property for setting column-width and column-count</a:t>
                      </a:r>
                    </a:p>
                  </a:txBody>
                  <a:tcPr marL="30584" marR="30584" marT="42818" marB="4281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Syntax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A CSS rule set consists of a selector and a declaration block.</a:t>
            </a:r>
          </a:p>
          <a:p>
            <a:endParaRPr lang="en-US" dirty="0"/>
          </a:p>
        </p:txBody>
      </p:sp>
      <p:pic>
        <p:nvPicPr>
          <p:cNvPr id="28674" name="Picture 2" descr="CSS selec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467600" cy="1524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37338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The selector points to the HTML element you want to style.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declaration block contains one or more declarations separated by semicolons.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Each declaration includes a property name and a value, separated by a colon.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r>
              <a:rPr lang="en-US" dirty="0" smtClean="0"/>
              <a:t>Selectors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772400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CSS selectors allow you to select and manipulate HTML element(s).</a:t>
            </a:r>
          </a:p>
          <a:p>
            <a:r>
              <a:rPr lang="en-US" dirty="0" smtClean="0"/>
              <a:t>CSS selectors are used to "find" (or select) HTML elements based on their id, classes, types, attributes, values of attributes and much more.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3581400"/>
          <a:ext cx="7315200" cy="292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Backgrounds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CSS3 contains several new background properties.</a:t>
            </a:r>
          </a:p>
          <a:p>
            <a:r>
              <a:rPr lang="en-US" dirty="0" smtClean="0"/>
              <a:t>It allows greater control of the background element.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background-size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background-origin</a:t>
            </a:r>
          </a:p>
          <a:p>
            <a:r>
              <a:rPr lang="en-US" dirty="0" smtClean="0"/>
              <a:t> </a:t>
            </a:r>
            <a:r>
              <a:rPr lang="en-US" b="1" dirty="0" smtClean="0">
                <a:solidFill>
                  <a:srgbClr val="FFFF00"/>
                </a:solidFill>
              </a:rPr>
              <a:t>Use multiple background images.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background-size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background-size property specifies the size of the background image.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FFFF00"/>
                </a:solidFill>
              </a:rPr>
              <a:t>div {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background: </a:t>
            </a:r>
            <a:r>
              <a:rPr lang="en-US" b="1" dirty="0" err="1" smtClean="0">
                <a:solidFill>
                  <a:srgbClr val="FFFF00"/>
                </a:solidFill>
              </a:rPr>
              <a:t>url</a:t>
            </a:r>
            <a:r>
              <a:rPr lang="en-US" b="1" dirty="0" smtClean="0">
                <a:solidFill>
                  <a:srgbClr val="FFFF00"/>
                </a:solidFill>
              </a:rPr>
              <a:t>(img_flwr.gif);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background-size: 80px 60px;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    background-repeat: no-repeat;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background-origin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2590800"/>
          </a:xfrm>
        </p:spPr>
        <p:txBody>
          <a:bodyPr/>
          <a:lstStyle/>
          <a:p>
            <a:r>
              <a:rPr lang="en-US" dirty="0" smtClean="0"/>
              <a:t>The background-origin property specifies the positioning area of the background images.</a:t>
            </a:r>
          </a:p>
          <a:p>
            <a:r>
              <a:rPr lang="en-US" dirty="0" smtClean="0"/>
              <a:t>The background image can be placed within the content-box, padding-box, or border-box area.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22" name="Picture 2" descr="http://www.w3schools.com/css/background-orig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86200"/>
            <a:ext cx="54864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178</TotalTime>
  <Words>1924</Words>
  <Application>Microsoft Office PowerPoint</Application>
  <PresentationFormat>On-screen Show (4:3)</PresentationFormat>
  <Paragraphs>315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Metro</vt:lpstr>
      <vt:lpstr>Slide 1</vt:lpstr>
      <vt:lpstr>CSS3 Introduction</vt:lpstr>
      <vt:lpstr>CSS3</vt:lpstr>
      <vt:lpstr>CSS3 modules</vt:lpstr>
      <vt:lpstr>CSS3 Syntax </vt:lpstr>
      <vt:lpstr>Selectors </vt:lpstr>
      <vt:lpstr>CSS3 Backgrounds </vt:lpstr>
      <vt:lpstr>background-size Property </vt:lpstr>
      <vt:lpstr>background-origin Property </vt:lpstr>
      <vt:lpstr>Background image within the content-box</vt:lpstr>
      <vt:lpstr>Multiple Background Images </vt:lpstr>
      <vt:lpstr>Text Effects </vt:lpstr>
      <vt:lpstr>Slide 13</vt:lpstr>
      <vt:lpstr>Word Wrapping </vt:lpstr>
      <vt:lpstr>CSS3 Text Properties</vt:lpstr>
      <vt:lpstr>CSS3 Web Fonts </vt:lpstr>
      <vt:lpstr>The @font-face Rule </vt:lpstr>
      <vt:lpstr>CSS3 Links </vt:lpstr>
      <vt:lpstr>Example - Links </vt:lpstr>
      <vt:lpstr>Rules </vt:lpstr>
      <vt:lpstr>Common Link Styling Properties </vt:lpstr>
      <vt:lpstr>Borders </vt:lpstr>
      <vt:lpstr>Border-radius Property - Rounded Corners </vt:lpstr>
      <vt:lpstr>Box-shadow Property </vt:lpstr>
      <vt:lpstr>Border-image Property </vt:lpstr>
      <vt:lpstr>Use an image to create a border around a div element</vt:lpstr>
      <vt:lpstr>CSS3 Border Properties </vt:lpstr>
      <vt:lpstr>Gradients </vt:lpstr>
      <vt:lpstr>Types of gradients</vt:lpstr>
      <vt:lpstr>Linear Gradients </vt:lpstr>
      <vt:lpstr>Radial Gradients </vt:lpstr>
      <vt:lpstr>CSS3 Transforms </vt:lpstr>
      <vt:lpstr>2D Transforms </vt:lpstr>
      <vt:lpstr>Rotate()</vt:lpstr>
      <vt:lpstr>The translate() Method </vt:lpstr>
      <vt:lpstr>The scale() Method </vt:lpstr>
      <vt:lpstr>The skew() Method </vt:lpstr>
      <vt:lpstr>The matrix() Method </vt:lpstr>
      <vt:lpstr>2D Transform Methods </vt:lpstr>
      <vt:lpstr>3D Transforms </vt:lpstr>
      <vt:lpstr>The rotateX() Method </vt:lpstr>
      <vt:lpstr>The rotateY() Method </vt:lpstr>
      <vt:lpstr>3D Transform Methods </vt:lpstr>
      <vt:lpstr>CSS3 Transitions </vt:lpstr>
      <vt:lpstr>Animations </vt:lpstr>
      <vt:lpstr>Animation. . . </vt:lpstr>
      <vt:lpstr>CSS3 Multiple Columns </vt:lpstr>
      <vt:lpstr>Create Multiple Columns </vt:lpstr>
      <vt:lpstr>Multiple Columns Properties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</dc:creator>
  <cp:lastModifiedBy>raj</cp:lastModifiedBy>
  <cp:revision>85</cp:revision>
  <dcterms:created xsi:type="dcterms:W3CDTF">2014-08-03T15:07:17Z</dcterms:created>
  <dcterms:modified xsi:type="dcterms:W3CDTF">2014-08-04T16:44:52Z</dcterms:modified>
</cp:coreProperties>
</file>