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77" r:id="rId5"/>
    <p:sldId id="280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C4474-6E01-48C0-8B16-139D89D28A4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6A32DC-B078-4E93-9D90-62B476AE9D23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Intel IAM </a:t>
          </a:r>
          <a:endParaRPr lang="en-US" dirty="0"/>
        </a:p>
      </dgm:t>
    </dgm:pt>
    <dgm:pt modelId="{8A6A711F-D8F4-4943-AC26-EB63214F648D}" type="parTrans" cxnId="{0C880E90-52BD-458D-A7F2-4762173D4E68}">
      <dgm:prSet/>
      <dgm:spPr/>
      <dgm:t>
        <a:bodyPr/>
        <a:lstStyle/>
        <a:p>
          <a:endParaRPr lang="en-US"/>
        </a:p>
      </dgm:t>
    </dgm:pt>
    <dgm:pt modelId="{FEDA214B-F24E-495F-B87B-48EA161E9D28}" type="sibTrans" cxnId="{0C880E90-52BD-458D-A7F2-4762173D4E68}">
      <dgm:prSet/>
      <dgm:spPr/>
      <dgm:t>
        <a:bodyPr/>
        <a:lstStyle/>
        <a:p>
          <a:endParaRPr lang="en-US"/>
        </a:p>
      </dgm:t>
    </dgm:pt>
    <dgm:pt modelId="{A32D0875-FEB9-4183-95F2-D194DBDE260A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Provisioning</a:t>
          </a:r>
          <a:endParaRPr lang="en-US" dirty="0"/>
        </a:p>
      </dgm:t>
    </dgm:pt>
    <dgm:pt modelId="{F1499882-5378-47BB-A8BB-8C78C4D27E74}" type="parTrans" cxnId="{C8746590-A0A6-4605-A8DE-9291DDDB196D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AAD30C0-3514-4630-9882-EA1D066DB6B3}" type="sibTrans" cxnId="{C8746590-A0A6-4605-A8DE-9291DDDB196D}">
      <dgm:prSet/>
      <dgm:spPr/>
      <dgm:t>
        <a:bodyPr/>
        <a:lstStyle/>
        <a:p>
          <a:endParaRPr lang="en-US"/>
        </a:p>
      </dgm:t>
    </dgm:pt>
    <dgm:pt modelId="{E6CE0E0A-9960-435C-A70D-1FF6C541E8B5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SSO</a:t>
          </a:r>
          <a:endParaRPr lang="en-US" dirty="0"/>
        </a:p>
      </dgm:t>
    </dgm:pt>
    <dgm:pt modelId="{69E680B7-9AA0-4061-8288-0F28B8654514}" type="parTrans" cxnId="{AFE30728-CD9D-4159-A3EB-421F20CB143A}">
      <dgm:prSet/>
      <dgm:spPr/>
      <dgm:t>
        <a:bodyPr/>
        <a:lstStyle/>
        <a:p>
          <a:endParaRPr lang="en-US"/>
        </a:p>
      </dgm:t>
    </dgm:pt>
    <dgm:pt modelId="{0C238344-88F8-4464-BCBB-C2722ACC67A0}" type="sibTrans" cxnId="{AFE30728-CD9D-4159-A3EB-421F20CB143A}">
      <dgm:prSet/>
      <dgm:spPr/>
      <dgm:t>
        <a:bodyPr/>
        <a:lstStyle/>
        <a:p>
          <a:endParaRPr lang="en-US"/>
        </a:p>
      </dgm:t>
    </dgm:pt>
    <dgm:pt modelId="{81650540-7521-4E29-86B8-F94003ABA541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OTP</a:t>
          </a:r>
          <a:endParaRPr lang="en-US" dirty="0"/>
        </a:p>
      </dgm:t>
    </dgm:pt>
    <dgm:pt modelId="{1A581306-F9E1-469B-9D50-E7D1794ABA4A}" type="parTrans" cxnId="{EF88DBD8-8523-4D7A-B7A0-8379174EDBFF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E222F86B-E380-4E66-8128-B70402EA05B4}" type="sibTrans" cxnId="{EF88DBD8-8523-4D7A-B7A0-8379174EDBFF}">
      <dgm:prSet/>
      <dgm:spPr/>
      <dgm:t>
        <a:bodyPr/>
        <a:lstStyle/>
        <a:p>
          <a:endParaRPr lang="en-US"/>
        </a:p>
      </dgm:t>
    </dgm:pt>
    <dgm:pt modelId="{D8889322-C1DA-40F8-A91E-CE5DAF6815FF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STS</a:t>
          </a:r>
          <a:endParaRPr lang="en-US" dirty="0"/>
        </a:p>
      </dgm:t>
    </dgm:pt>
    <dgm:pt modelId="{95850E10-04A2-45E5-87FD-6D6FAB259E83}" type="parTrans" cxnId="{AD0358B7-34B9-4006-B441-6736E892E2A8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DFC7871E-1078-458C-A57E-5777B0768F84}" type="sibTrans" cxnId="{AD0358B7-34B9-4006-B441-6736E892E2A8}">
      <dgm:prSet/>
      <dgm:spPr/>
      <dgm:t>
        <a:bodyPr/>
        <a:lstStyle/>
        <a:p>
          <a:endParaRPr lang="en-US"/>
        </a:p>
      </dgm:t>
    </dgm:pt>
    <dgm:pt modelId="{5441396B-E1AE-471C-8788-C7A7A756220B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Compliance/ Governance</a:t>
          </a:r>
          <a:endParaRPr lang="en-US" dirty="0"/>
        </a:p>
      </dgm:t>
    </dgm:pt>
    <dgm:pt modelId="{D947A6F2-1F28-4A33-81F7-2F4516AB5395}" type="parTrans" cxnId="{219D89AE-A7C6-4CA8-AACB-E56342F1A1AA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C1EFA427-F86F-417D-8ECA-7F4AF11AF828}" type="sibTrans" cxnId="{219D89AE-A7C6-4CA8-AACB-E56342F1A1AA}">
      <dgm:prSet/>
      <dgm:spPr/>
      <dgm:t>
        <a:bodyPr/>
        <a:lstStyle/>
        <a:p>
          <a:endParaRPr lang="en-US"/>
        </a:p>
      </dgm:t>
    </dgm:pt>
    <dgm:pt modelId="{9E69825A-BDE4-4A1D-A36D-0CC8A22B61C1}" type="pres">
      <dgm:prSet presAssocID="{386C4474-6E01-48C0-8B16-139D89D28A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71A571-B398-4C54-98A2-1B54CBADE861}" type="pres">
      <dgm:prSet presAssocID="{D26A32DC-B078-4E93-9D90-62B476AE9D23}" presName="hierRoot1" presStyleCnt="0"/>
      <dgm:spPr/>
    </dgm:pt>
    <dgm:pt modelId="{60D8ADF0-FED3-47E8-B2CB-573FEFB873CA}" type="pres">
      <dgm:prSet presAssocID="{D26A32DC-B078-4E93-9D90-62B476AE9D23}" presName="composite" presStyleCnt="0"/>
      <dgm:spPr/>
    </dgm:pt>
    <dgm:pt modelId="{C1548F75-E5B4-4E64-9057-74A5496C398B}" type="pres">
      <dgm:prSet presAssocID="{D26A32DC-B078-4E93-9D90-62B476AE9D23}" presName="background" presStyleLbl="node0" presStyleIdx="0" presStyleCnt="1"/>
      <dgm:spPr>
        <a:solidFill>
          <a:srgbClr val="F59009"/>
        </a:solidFill>
      </dgm:spPr>
    </dgm:pt>
    <dgm:pt modelId="{C5CE8988-92A4-4681-8988-88432F38886F}" type="pres">
      <dgm:prSet presAssocID="{D26A32DC-B078-4E93-9D90-62B476AE9D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607EA-83DC-4595-A180-337A9E0E0A09}" type="pres">
      <dgm:prSet presAssocID="{D26A32DC-B078-4E93-9D90-62B476AE9D23}" presName="hierChild2" presStyleCnt="0"/>
      <dgm:spPr/>
    </dgm:pt>
    <dgm:pt modelId="{2D28FD99-2CCD-4AF8-BA15-AFAB83CDF7FE}" type="pres">
      <dgm:prSet presAssocID="{F1499882-5378-47BB-A8BB-8C78C4D27E74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671484C-6E98-43C5-A520-7B5CDC18130F}" type="pres">
      <dgm:prSet presAssocID="{A32D0875-FEB9-4183-95F2-D194DBDE260A}" presName="hierRoot2" presStyleCnt="0"/>
      <dgm:spPr/>
    </dgm:pt>
    <dgm:pt modelId="{7F2F0393-DB9B-48E8-8049-2AE9E5B57948}" type="pres">
      <dgm:prSet presAssocID="{A32D0875-FEB9-4183-95F2-D194DBDE260A}" presName="composite2" presStyleCnt="0"/>
      <dgm:spPr/>
    </dgm:pt>
    <dgm:pt modelId="{4C5373F4-8BC6-45BF-A13A-A1425F25D6E3}" type="pres">
      <dgm:prSet presAssocID="{A32D0875-FEB9-4183-95F2-D194DBDE260A}" presName="background2" presStyleLbl="node2" presStyleIdx="0" presStyleCnt="5"/>
      <dgm:spPr>
        <a:solidFill>
          <a:srgbClr val="F59009"/>
        </a:solidFill>
      </dgm:spPr>
    </dgm:pt>
    <dgm:pt modelId="{4524EFE0-7C32-43CD-9B2E-85377BBB4DAD}" type="pres">
      <dgm:prSet presAssocID="{A32D0875-FEB9-4183-95F2-D194DBDE260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F0AF0-8645-46D6-BAD5-76F1ED760346}" type="pres">
      <dgm:prSet presAssocID="{A32D0875-FEB9-4183-95F2-D194DBDE260A}" presName="hierChild3" presStyleCnt="0"/>
      <dgm:spPr/>
    </dgm:pt>
    <dgm:pt modelId="{8140B61C-4143-4B4C-B4AB-3C2008B310FA}" type="pres">
      <dgm:prSet presAssocID="{69E680B7-9AA0-4061-8288-0F28B865451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F4DEF9C1-BA11-48E3-8BC9-27A67A1BAE61}" type="pres">
      <dgm:prSet presAssocID="{E6CE0E0A-9960-435C-A70D-1FF6C541E8B5}" presName="hierRoot2" presStyleCnt="0"/>
      <dgm:spPr/>
    </dgm:pt>
    <dgm:pt modelId="{80266A07-2FDF-400F-A39D-43C395B9B250}" type="pres">
      <dgm:prSet presAssocID="{E6CE0E0A-9960-435C-A70D-1FF6C541E8B5}" presName="composite2" presStyleCnt="0"/>
      <dgm:spPr/>
    </dgm:pt>
    <dgm:pt modelId="{649724F9-6E25-42AD-847E-9AA45B9027F7}" type="pres">
      <dgm:prSet presAssocID="{E6CE0E0A-9960-435C-A70D-1FF6C541E8B5}" presName="background2" presStyleLbl="node2" presStyleIdx="1" presStyleCnt="5"/>
      <dgm:spPr>
        <a:solidFill>
          <a:srgbClr val="F59009"/>
        </a:solidFill>
      </dgm:spPr>
    </dgm:pt>
    <dgm:pt modelId="{76C86287-89CF-4FBE-8839-463F81B57518}" type="pres">
      <dgm:prSet presAssocID="{E6CE0E0A-9960-435C-A70D-1FF6C541E8B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EDDF8-C6EA-4D81-A9C2-B9480D09176E}" type="pres">
      <dgm:prSet presAssocID="{E6CE0E0A-9960-435C-A70D-1FF6C541E8B5}" presName="hierChild3" presStyleCnt="0"/>
      <dgm:spPr/>
    </dgm:pt>
    <dgm:pt modelId="{76340B0A-5B3D-4EF8-A4ED-A68D48251CB0}" type="pres">
      <dgm:prSet presAssocID="{1A581306-F9E1-469B-9D50-E7D1794ABA4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FB7DE138-5DE2-4DBA-B926-4A2357518960}" type="pres">
      <dgm:prSet presAssocID="{81650540-7521-4E29-86B8-F94003ABA541}" presName="hierRoot2" presStyleCnt="0"/>
      <dgm:spPr/>
    </dgm:pt>
    <dgm:pt modelId="{9913D421-50D6-474B-B89B-62B2B07081B2}" type="pres">
      <dgm:prSet presAssocID="{81650540-7521-4E29-86B8-F94003ABA541}" presName="composite2" presStyleCnt="0"/>
      <dgm:spPr/>
    </dgm:pt>
    <dgm:pt modelId="{9506432C-0CB3-4EEF-855E-2C93E2D19832}" type="pres">
      <dgm:prSet presAssocID="{81650540-7521-4E29-86B8-F94003ABA541}" presName="background2" presStyleLbl="node2" presStyleIdx="2" presStyleCnt="5"/>
      <dgm:spPr>
        <a:solidFill>
          <a:srgbClr val="F59009"/>
        </a:solidFill>
      </dgm:spPr>
    </dgm:pt>
    <dgm:pt modelId="{E2F421D1-5EE4-4411-A19A-5D784FD9C74E}" type="pres">
      <dgm:prSet presAssocID="{81650540-7521-4E29-86B8-F94003ABA54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2D0EF-630F-460B-AB7E-AF1A423ACDC7}" type="pres">
      <dgm:prSet presAssocID="{81650540-7521-4E29-86B8-F94003ABA541}" presName="hierChild3" presStyleCnt="0"/>
      <dgm:spPr/>
    </dgm:pt>
    <dgm:pt modelId="{CEB69AE8-CAC6-482E-8824-A5004A35FCB9}" type="pres">
      <dgm:prSet presAssocID="{D947A6F2-1F28-4A33-81F7-2F4516AB539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B436E055-5655-43CD-BB34-AE7B8DC23ADC}" type="pres">
      <dgm:prSet presAssocID="{5441396B-E1AE-471C-8788-C7A7A756220B}" presName="hierRoot2" presStyleCnt="0"/>
      <dgm:spPr/>
    </dgm:pt>
    <dgm:pt modelId="{8513B93C-EC54-4CBC-A8E4-35384F7CADBA}" type="pres">
      <dgm:prSet presAssocID="{5441396B-E1AE-471C-8788-C7A7A756220B}" presName="composite2" presStyleCnt="0"/>
      <dgm:spPr/>
    </dgm:pt>
    <dgm:pt modelId="{111CB908-650C-46AC-9F02-D3B9B1461FEB}" type="pres">
      <dgm:prSet presAssocID="{5441396B-E1AE-471C-8788-C7A7A756220B}" presName="background2" presStyleLbl="node2" presStyleIdx="3" presStyleCnt="5"/>
      <dgm:spPr>
        <a:solidFill>
          <a:srgbClr val="F59009"/>
        </a:solidFill>
      </dgm:spPr>
    </dgm:pt>
    <dgm:pt modelId="{F94E41AD-6547-4572-BC2D-728D493D59AE}" type="pres">
      <dgm:prSet presAssocID="{5441396B-E1AE-471C-8788-C7A7A756220B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CB11A-3D46-4489-8DE5-207C4516F7BB}" type="pres">
      <dgm:prSet presAssocID="{5441396B-E1AE-471C-8788-C7A7A756220B}" presName="hierChild3" presStyleCnt="0"/>
      <dgm:spPr/>
    </dgm:pt>
    <dgm:pt modelId="{825946F8-CB52-4844-9981-AF2DB42A38C4}" type="pres">
      <dgm:prSet presAssocID="{95850E10-04A2-45E5-87FD-6D6FAB259E83}" presName="Name10" presStyleLbl="parChTrans1D2" presStyleIdx="4" presStyleCnt="5"/>
      <dgm:spPr/>
      <dgm:t>
        <a:bodyPr/>
        <a:lstStyle/>
        <a:p>
          <a:endParaRPr lang="en-US"/>
        </a:p>
      </dgm:t>
    </dgm:pt>
    <dgm:pt modelId="{F1EFDF6D-4DC7-46B2-930D-EFC95CDBF137}" type="pres">
      <dgm:prSet presAssocID="{D8889322-C1DA-40F8-A91E-CE5DAF6815FF}" presName="hierRoot2" presStyleCnt="0"/>
      <dgm:spPr/>
    </dgm:pt>
    <dgm:pt modelId="{AE1AF9B2-3DB8-46B3-B084-A527F2033F70}" type="pres">
      <dgm:prSet presAssocID="{D8889322-C1DA-40F8-A91E-CE5DAF6815FF}" presName="composite2" presStyleCnt="0"/>
      <dgm:spPr/>
    </dgm:pt>
    <dgm:pt modelId="{47E46663-48DE-4460-B4BE-72DF554FED01}" type="pres">
      <dgm:prSet presAssocID="{D8889322-C1DA-40F8-A91E-CE5DAF6815FF}" presName="background2" presStyleLbl="node2" presStyleIdx="4" presStyleCnt="5"/>
      <dgm:spPr>
        <a:solidFill>
          <a:srgbClr val="F59009"/>
        </a:solidFill>
      </dgm:spPr>
    </dgm:pt>
    <dgm:pt modelId="{1AC3BAE2-E47A-4156-8276-33A8C9A6FE0B}" type="pres">
      <dgm:prSet presAssocID="{D8889322-C1DA-40F8-A91E-CE5DAF6815FF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463F7-3D53-4771-BC49-2270E13D9F9E}" type="pres">
      <dgm:prSet presAssocID="{D8889322-C1DA-40F8-A91E-CE5DAF6815FF}" presName="hierChild3" presStyleCnt="0"/>
      <dgm:spPr/>
    </dgm:pt>
  </dgm:ptLst>
  <dgm:cxnLst>
    <dgm:cxn modelId="{A3EB513D-91C6-4F48-9B4C-1A6231AAFB39}" type="presOf" srcId="{386C4474-6E01-48C0-8B16-139D89D28A40}" destId="{9E69825A-BDE4-4A1D-A36D-0CC8A22B61C1}" srcOrd="0" destOrd="0" presId="urn:microsoft.com/office/officeart/2005/8/layout/hierarchy1"/>
    <dgm:cxn modelId="{219D89AE-A7C6-4CA8-AACB-E56342F1A1AA}" srcId="{D26A32DC-B078-4E93-9D90-62B476AE9D23}" destId="{5441396B-E1AE-471C-8788-C7A7A756220B}" srcOrd="3" destOrd="0" parTransId="{D947A6F2-1F28-4A33-81F7-2F4516AB5395}" sibTransId="{C1EFA427-F86F-417D-8ECA-7F4AF11AF828}"/>
    <dgm:cxn modelId="{0C880E90-52BD-458D-A7F2-4762173D4E68}" srcId="{386C4474-6E01-48C0-8B16-139D89D28A40}" destId="{D26A32DC-B078-4E93-9D90-62B476AE9D23}" srcOrd="0" destOrd="0" parTransId="{8A6A711F-D8F4-4943-AC26-EB63214F648D}" sibTransId="{FEDA214B-F24E-495F-B87B-48EA161E9D28}"/>
    <dgm:cxn modelId="{D7C8630D-2B71-4283-A30D-B8D61C2421FA}" type="presOf" srcId="{D8889322-C1DA-40F8-A91E-CE5DAF6815FF}" destId="{1AC3BAE2-E47A-4156-8276-33A8C9A6FE0B}" srcOrd="0" destOrd="0" presId="urn:microsoft.com/office/officeart/2005/8/layout/hierarchy1"/>
    <dgm:cxn modelId="{AD0358B7-34B9-4006-B441-6736E892E2A8}" srcId="{D26A32DC-B078-4E93-9D90-62B476AE9D23}" destId="{D8889322-C1DA-40F8-A91E-CE5DAF6815FF}" srcOrd="4" destOrd="0" parTransId="{95850E10-04A2-45E5-87FD-6D6FAB259E83}" sibTransId="{DFC7871E-1078-458C-A57E-5777B0768F84}"/>
    <dgm:cxn modelId="{AFE30728-CD9D-4159-A3EB-421F20CB143A}" srcId="{D26A32DC-B078-4E93-9D90-62B476AE9D23}" destId="{E6CE0E0A-9960-435C-A70D-1FF6C541E8B5}" srcOrd="1" destOrd="0" parTransId="{69E680B7-9AA0-4061-8288-0F28B8654514}" sibTransId="{0C238344-88F8-4464-BCBB-C2722ACC67A0}"/>
    <dgm:cxn modelId="{6C0D1F87-366D-4C06-9C3D-F11FE4EAB05D}" type="presOf" srcId="{D947A6F2-1F28-4A33-81F7-2F4516AB5395}" destId="{CEB69AE8-CAC6-482E-8824-A5004A35FCB9}" srcOrd="0" destOrd="0" presId="urn:microsoft.com/office/officeart/2005/8/layout/hierarchy1"/>
    <dgm:cxn modelId="{84DB6C45-0DF6-4447-85CF-05EF32E87EE0}" type="presOf" srcId="{F1499882-5378-47BB-A8BB-8C78C4D27E74}" destId="{2D28FD99-2CCD-4AF8-BA15-AFAB83CDF7FE}" srcOrd="0" destOrd="0" presId="urn:microsoft.com/office/officeart/2005/8/layout/hierarchy1"/>
    <dgm:cxn modelId="{C8746590-A0A6-4605-A8DE-9291DDDB196D}" srcId="{D26A32DC-B078-4E93-9D90-62B476AE9D23}" destId="{A32D0875-FEB9-4183-95F2-D194DBDE260A}" srcOrd="0" destOrd="0" parTransId="{F1499882-5378-47BB-A8BB-8C78C4D27E74}" sibTransId="{4AAD30C0-3514-4630-9882-EA1D066DB6B3}"/>
    <dgm:cxn modelId="{127A111A-4427-4385-831D-58DFD87CD71A}" type="presOf" srcId="{95850E10-04A2-45E5-87FD-6D6FAB259E83}" destId="{825946F8-CB52-4844-9981-AF2DB42A38C4}" srcOrd="0" destOrd="0" presId="urn:microsoft.com/office/officeart/2005/8/layout/hierarchy1"/>
    <dgm:cxn modelId="{E512CDB7-8740-4E6F-BBE9-1DC02310121A}" type="presOf" srcId="{E6CE0E0A-9960-435C-A70D-1FF6C541E8B5}" destId="{76C86287-89CF-4FBE-8839-463F81B57518}" srcOrd="0" destOrd="0" presId="urn:microsoft.com/office/officeart/2005/8/layout/hierarchy1"/>
    <dgm:cxn modelId="{133B7C21-1DBD-4325-AD9C-F78CD26808E7}" type="presOf" srcId="{5441396B-E1AE-471C-8788-C7A7A756220B}" destId="{F94E41AD-6547-4572-BC2D-728D493D59AE}" srcOrd="0" destOrd="0" presId="urn:microsoft.com/office/officeart/2005/8/layout/hierarchy1"/>
    <dgm:cxn modelId="{EF88DBD8-8523-4D7A-B7A0-8379174EDBFF}" srcId="{D26A32DC-B078-4E93-9D90-62B476AE9D23}" destId="{81650540-7521-4E29-86B8-F94003ABA541}" srcOrd="2" destOrd="0" parTransId="{1A581306-F9E1-469B-9D50-E7D1794ABA4A}" sibTransId="{E222F86B-E380-4E66-8128-B70402EA05B4}"/>
    <dgm:cxn modelId="{D8C191A2-320E-481E-AF60-3298E90B229A}" type="presOf" srcId="{A32D0875-FEB9-4183-95F2-D194DBDE260A}" destId="{4524EFE0-7C32-43CD-9B2E-85377BBB4DAD}" srcOrd="0" destOrd="0" presId="urn:microsoft.com/office/officeart/2005/8/layout/hierarchy1"/>
    <dgm:cxn modelId="{986FBA57-D4B8-47A6-B162-B3A6A1A9FAB3}" type="presOf" srcId="{1A581306-F9E1-469B-9D50-E7D1794ABA4A}" destId="{76340B0A-5B3D-4EF8-A4ED-A68D48251CB0}" srcOrd="0" destOrd="0" presId="urn:microsoft.com/office/officeart/2005/8/layout/hierarchy1"/>
    <dgm:cxn modelId="{28E1AA2C-93F4-4B7C-86C1-4CF6D1ED5986}" type="presOf" srcId="{D26A32DC-B078-4E93-9D90-62B476AE9D23}" destId="{C5CE8988-92A4-4681-8988-88432F38886F}" srcOrd="0" destOrd="0" presId="urn:microsoft.com/office/officeart/2005/8/layout/hierarchy1"/>
    <dgm:cxn modelId="{7C62FA43-F914-45AC-9FBB-676AC36BB585}" type="presOf" srcId="{69E680B7-9AA0-4061-8288-0F28B8654514}" destId="{8140B61C-4143-4B4C-B4AB-3C2008B310FA}" srcOrd="0" destOrd="0" presId="urn:microsoft.com/office/officeart/2005/8/layout/hierarchy1"/>
    <dgm:cxn modelId="{EF4520EF-AC89-4F55-83B4-7BA2ED144EE4}" type="presOf" srcId="{81650540-7521-4E29-86B8-F94003ABA541}" destId="{E2F421D1-5EE4-4411-A19A-5D784FD9C74E}" srcOrd="0" destOrd="0" presId="urn:microsoft.com/office/officeart/2005/8/layout/hierarchy1"/>
    <dgm:cxn modelId="{62B11DB0-1411-411C-BD7A-3B17C6247C52}" type="presParOf" srcId="{9E69825A-BDE4-4A1D-A36D-0CC8A22B61C1}" destId="{FE71A571-B398-4C54-98A2-1B54CBADE861}" srcOrd="0" destOrd="0" presId="urn:microsoft.com/office/officeart/2005/8/layout/hierarchy1"/>
    <dgm:cxn modelId="{CB8CAFF7-5477-456A-BBEB-2ADD48FAD805}" type="presParOf" srcId="{FE71A571-B398-4C54-98A2-1B54CBADE861}" destId="{60D8ADF0-FED3-47E8-B2CB-573FEFB873CA}" srcOrd="0" destOrd="0" presId="urn:microsoft.com/office/officeart/2005/8/layout/hierarchy1"/>
    <dgm:cxn modelId="{7F20B127-0571-4550-8E30-4802B42A22DB}" type="presParOf" srcId="{60D8ADF0-FED3-47E8-B2CB-573FEFB873CA}" destId="{C1548F75-E5B4-4E64-9057-74A5496C398B}" srcOrd="0" destOrd="0" presId="urn:microsoft.com/office/officeart/2005/8/layout/hierarchy1"/>
    <dgm:cxn modelId="{1935E89D-5598-48D0-9C46-5D9B56C81ACE}" type="presParOf" srcId="{60D8ADF0-FED3-47E8-B2CB-573FEFB873CA}" destId="{C5CE8988-92A4-4681-8988-88432F38886F}" srcOrd="1" destOrd="0" presId="urn:microsoft.com/office/officeart/2005/8/layout/hierarchy1"/>
    <dgm:cxn modelId="{779F3F0E-4F6C-44F4-827F-ADD5EFCF74D7}" type="presParOf" srcId="{FE71A571-B398-4C54-98A2-1B54CBADE861}" destId="{BB1607EA-83DC-4595-A180-337A9E0E0A09}" srcOrd="1" destOrd="0" presId="urn:microsoft.com/office/officeart/2005/8/layout/hierarchy1"/>
    <dgm:cxn modelId="{D569F4D9-2373-4303-A064-65CCEAA255D2}" type="presParOf" srcId="{BB1607EA-83DC-4595-A180-337A9E0E0A09}" destId="{2D28FD99-2CCD-4AF8-BA15-AFAB83CDF7FE}" srcOrd="0" destOrd="0" presId="urn:microsoft.com/office/officeart/2005/8/layout/hierarchy1"/>
    <dgm:cxn modelId="{8F5D4134-D449-4B3E-A6E2-397CF38FA504}" type="presParOf" srcId="{BB1607EA-83DC-4595-A180-337A9E0E0A09}" destId="{6671484C-6E98-43C5-A520-7B5CDC18130F}" srcOrd="1" destOrd="0" presId="urn:microsoft.com/office/officeart/2005/8/layout/hierarchy1"/>
    <dgm:cxn modelId="{4A13443E-B856-417E-A9B8-45C92ECE19DA}" type="presParOf" srcId="{6671484C-6E98-43C5-A520-7B5CDC18130F}" destId="{7F2F0393-DB9B-48E8-8049-2AE9E5B57948}" srcOrd="0" destOrd="0" presId="urn:microsoft.com/office/officeart/2005/8/layout/hierarchy1"/>
    <dgm:cxn modelId="{67B38C9E-254B-4927-BD6B-F09A2B488280}" type="presParOf" srcId="{7F2F0393-DB9B-48E8-8049-2AE9E5B57948}" destId="{4C5373F4-8BC6-45BF-A13A-A1425F25D6E3}" srcOrd="0" destOrd="0" presId="urn:microsoft.com/office/officeart/2005/8/layout/hierarchy1"/>
    <dgm:cxn modelId="{BA775A91-B6A6-47AA-85FD-B5E06DAFE5F8}" type="presParOf" srcId="{7F2F0393-DB9B-48E8-8049-2AE9E5B57948}" destId="{4524EFE0-7C32-43CD-9B2E-85377BBB4DAD}" srcOrd="1" destOrd="0" presId="urn:microsoft.com/office/officeart/2005/8/layout/hierarchy1"/>
    <dgm:cxn modelId="{9E4F4129-4163-41A9-B28A-BC56493FBFD0}" type="presParOf" srcId="{6671484C-6E98-43C5-A520-7B5CDC18130F}" destId="{366F0AF0-8645-46D6-BAD5-76F1ED760346}" srcOrd="1" destOrd="0" presId="urn:microsoft.com/office/officeart/2005/8/layout/hierarchy1"/>
    <dgm:cxn modelId="{27D995FC-A73C-4C9A-87EA-36809D8C0989}" type="presParOf" srcId="{BB1607EA-83DC-4595-A180-337A9E0E0A09}" destId="{8140B61C-4143-4B4C-B4AB-3C2008B310FA}" srcOrd="2" destOrd="0" presId="urn:microsoft.com/office/officeart/2005/8/layout/hierarchy1"/>
    <dgm:cxn modelId="{74641257-B67E-4B66-98E4-C273AA9E1FE6}" type="presParOf" srcId="{BB1607EA-83DC-4595-A180-337A9E0E0A09}" destId="{F4DEF9C1-BA11-48E3-8BC9-27A67A1BAE61}" srcOrd="3" destOrd="0" presId="urn:microsoft.com/office/officeart/2005/8/layout/hierarchy1"/>
    <dgm:cxn modelId="{18382EF8-1BFC-4C18-8B7B-1F63A77987E4}" type="presParOf" srcId="{F4DEF9C1-BA11-48E3-8BC9-27A67A1BAE61}" destId="{80266A07-2FDF-400F-A39D-43C395B9B250}" srcOrd="0" destOrd="0" presId="urn:microsoft.com/office/officeart/2005/8/layout/hierarchy1"/>
    <dgm:cxn modelId="{17ED0304-868F-439D-A2BE-AC52C341E1B7}" type="presParOf" srcId="{80266A07-2FDF-400F-A39D-43C395B9B250}" destId="{649724F9-6E25-42AD-847E-9AA45B9027F7}" srcOrd="0" destOrd="0" presId="urn:microsoft.com/office/officeart/2005/8/layout/hierarchy1"/>
    <dgm:cxn modelId="{68A11F84-AB56-4884-8190-1967EB92AAC2}" type="presParOf" srcId="{80266A07-2FDF-400F-A39D-43C395B9B250}" destId="{76C86287-89CF-4FBE-8839-463F81B57518}" srcOrd="1" destOrd="0" presId="urn:microsoft.com/office/officeart/2005/8/layout/hierarchy1"/>
    <dgm:cxn modelId="{5169DD57-5A2D-4A4E-9EF8-8F2A466D28E3}" type="presParOf" srcId="{F4DEF9C1-BA11-48E3-8BC9-27A67A1BAE61}" destId="{E33EDDF8-C6EA-4D81-A9C2-B9480D09176E}" srcOrd="1" destOrd="0" presId="urn:microsoft.com/office/officeart/2005/8/layout/hierarchy1"/>
    <dgm:cxn modelId="{3A2942D9-2A19-418B-AA8C-C7FBF0F16064}" type="presParOf" srcId="{BB1607EA-83DC-4595-A180-337A9E0E0A09}" destId="{76340B0A-5B3D-4EF8-A4ED-A68D48251CB0}" srcOrd="4" destOrd="0" presId="urn:microsoft.com/office/officeart/2005/8/layout/hierarchy1"/>
    <dgm:cxn modelId="{E2B35A97-3AD0-4C0C-BC7B-78C52C9C92BE}" type="presParOf" srcId="{BB1607EA-83DC-4595-A180-337A9E0E0A09}" destId="{FB7DE138-5DE2-4DBA-B926-4A2357518960}" srcOrd="5" destOrd="0" presId="urn:microsoft.com/office/officeart/2005/8/layout/hierarchy1"/>
    <dgm:cxn modelId="{C29BD354-CF60-4606-A0AF-F0D39D4B0444}" type="presParOf" srcId="{FB7DE138-5DE2-4DBA-B926-4A2357518960}" destId="{9913D421-50D6-474B-B89B-62B2B07081B2}" srcOrd="0" destOrd="0" presId="urn:microsoft.com/office/officeart/2005/8/layout/hierarchy1"/>
    <dgm:cxn modelId="{F6AEBAA5-60AD-4363-8740-3C564ADAF13E}" type="presParOf" srcId="{9913D421-50D6-474B-B89B-62B2B07081B2}" destId="{9506432C-0CB3-4EEF-855E-2C93E2D19832}" srcOrd="0" destOrd="0" presId="urn:microsoft.com/office/officeart/2005/8/layout/hierarchy1"/>
    <dgm:cxn modelId="{167F3D8F-2394-4F33-A55E-B752EFE961EE}" type="presParOf" srcId="{9913D421-50D6-474B-B89B-62B2B07081B2}" destId="{E2F421D1-5EE4-4411-A19A-5D784FD9C74E}" srcOrd="1" destOrd="0" presId="urn:microsoft.com/office/officeart/2005/8/layout/hierarchy1"/>
    <dgm:cxn modelId="{BB5F6815-1BDB-44C0-BA37-5A740BFF064A}" type="presParOf" srcId="{FB7DE138-5DE2-4DBA-B926-4A2357518960}" destId="{4D42D0EF-630F-460B-AB7E-AF1A423ACDC7}" srcOrd="1" destOrd="0" presId="urn:microsoft.com/office/officeart/2005/8/layout/hierarchy1"/>
    <dgm:cxn modelId="{4315E6F7-8ED8-4333-AA9B-8B1D5F4A3B01}" type="presParOf" srcId="{BB1607EA-83DC-4595-A180-337A9E0E0A09}" destId="{CEB69AE8-CAC6-482E-8824-A5004A35FCB9}" srcOrd="6" destOrd="0" presId="urn:microsoft.com/office/officeart/2005/8/layout/hierarchy1"/>
    <dgm:cxn modelId="{34353721-F27D-4B8E-BB28-BE750EC377D6}" type="presParOf" srcId="{BB1607EA-83DC-4595-A180-337A9E0E0A09}" destId="{B436E055-5655-43CD-BB34-AE7B8DC23ADC}" srcOrd="7" destOrd="0" presId="urn:microsoft.com/office/officeart/2005/8/layout/hierarchy1"/>
    <dgm:cxn modelId="{6866149E-EFB8-447B-BF7C-544B1482618B}" type="presParOf" srcId="{B436E055-5655-43CD-BB34-AE7B8DC23ADC}" destId="{8513B93C-EC54-4CBC-A8E4-35384F7CADBA}" srcOrd="0" destOrd="0" presId="urn:microsoft.com/office/officeart/2005/8/layout/hierarchy1"/>
    <dgm:cxn modelId="{18E93365-8BEF-4E83-B5DF-05C5F45B7C39}" type="presParOf" srcId="{8513B93C-EC54-4CBC-A8E4-35384F7CADBA}" destId="{111CB908-650C-46AC-9F02-D3B9B1461FEB}" srcOrd="0" destOrd="0" presId="urn:microsoft.com/office/officeart/2005/8/layout/hierarchy1"/>
    <dgm:cxn modelId="{9E53403B-DBDB-47D9-B2C9-DE4FE6ACB5DB}" type="presParOf" srcId="{8513B93C-EC54-4CBC-A8E4-35384F7CADBA}" destId="{F94E41AD-6547-4572-BC2D-728D493D59AE}" srcOrd="1" destOrd="0" presId="urn:microsoft.com/office/officeart/2005/8/layout/hierarchy1"/>
    <dgm:cxn modelId="{C33D4178-D245-4646-869D-47E9F040CCA4}" type="presParOf" srcId="{B436E055-5655-43CD-BB34-AE7B8DC23ADC}" destId="{5A1CB11A-3D46-4489-8DE5-207C4516F7BB}" srcOrd="1" destOrd="0" presId="urn:microsoft.com/office/officeart/2005/8/layout/hierarchy1"/>
    <dgm:cxn modelId="{D14236DC-ED29-4148-9D22-0F4111D58407}" type="presParOf" srcId="{BB1607EA-83DC-4595-A180-337A9E0E0A09}" destId="{825946F8-CB52-4844-9981-AF2DB42A38C4}" srcOrd="8" destOrd="0" presId="urn:microsoft.com/office/officeart/2005/8/layout/hierarchy1"/>
    <dgm:cxn modelId="{324E8E3C-3D6C-4C9C-9D62-AE85E4FB184D}" type="presParOf" srcId="{BB1607EA-83DC-4595-A180-337A9E0E0A09}" destId="{F1EFDF6D-4DC7-46B2-930D-EFC95CDBF137}" srcOrd="9" destOrd="0" presId="urn:microsoft.com/office/officeart/2005/8/layout/hierarchy1"/>
    <dgm:cxn modelId="{188270C2-DDA9-4A25-9295-C5DAB99E8F35}" type="presParOf" srcId="{F1EFDF6D-4DC7-46B2-930D-EFC95CDBF137}" destId="{AE1AF9B2-3DB8-46B3-B084-A527F2033F70}" srcOrd="0" destOrd="0" presId="urn:microsoft.com/office/officeart/2005/8/layout/hierarchy1"/>
    <dgm:cxn modelId="{5D8706B3-3BBD-4591-92C4-C7438A43E56F}" type="presParOf" srcId="{AE1AF9B2-3DB8-46B3-B084-A527F2033F70}" destId="{47E46663-48DE-4460-B4BE-72DF554FED01}" srcOrd="0" destOrd="0" presId="urn:microsoft.com/office/officeart/2005/8/layout/hierarchy1"/>
    <dgm:cxn modelId="{E1EAAEC1-F88F-42AB-A064-71BE8F9EFDAC}" type="presParOf" srcId="{AE1AF9B2-3DB8-46B3-B084-A527F2033F70}" destId="{1AC3BAE2-E47A-4156-8276-33A8C9A6FE0B}" srcOrd="1" destOrd="0" presId="urn:microsoft.com/office/officeart/2005/8/layout/hierarchy1"/>
    <dgm:cxn modelId="{0A8E1153-4233-43D5-A3BE-7DC45663510F}" type="presParOf" srcId="{F1EFDF6D-4DC7-46B2-930D-EFC95CDBF137}" destId="{B24463F7-3D53-4771-BC49-2270E13D9F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46F8-CB52-4844-9981-AF2DB42A38C4}">
      <dsp:nvSpPr>
        <dsp:cNvPr id="0" name=""/>
        <dsp:cNvSpPr/>
      </dsp:nvSpPr>
      <dsp:spPr>
        <a:xfrm>
          <a:off x="2692434" y="1266694"/>
          <a:ext cx="2233672" cy="265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05"/>
              </a:lnTo>
              <a:lnTo>
                <a:pt x="2233672" y="181105"/>
              </a:lnTo>
              <a:lnTo>
                <a:pt x="2233672" y="26575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69AE8-CAC6-482E-8824-A5004A35FCB9}">
      <dsp:nvSpPr>
        <dsp:cNvPr id="0" name=""/>
        <dsp:cNvSpPr/>
      </dsp:nvSpPr>
      <dsp:spPr>
        <a:xfrm>
          <a:off x="2692434" y="1266694"/>
          <a:ext cx="1116836" cy="265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05"/>
              </a:lnTo>
              <a:lnTo>
                <a:pt x="1116836" y="181105"/>
              </a:lnTo>
              <a:lnTo>
                <a:pt x="1116836" y="26575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40B0A-5B3D-4EF8-A4ED-A68D48251CB0}">
      <dsp:nvSpPr>
        <dsp:cNvPr id="0" name=""/>
        <dsp:cNvSpPr/>
      </dsp:nvSpPr>
      <dsp:spPr>
        <a:xfrm>
          <a:off x="2646714" y="1266694"/>
          <a:ext cx="91440" cy="265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5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B61C-4143-4B4C-B4AB-3C2008B310FA}">
      <dsp:nvSpPr>
        <dsp:cNvPr id="0" name=""/>
        <dsp:cNvSpPr/>
      </dsp:nvSpPr>
      <dsp:spPr>
        <a:xfrm>
          <a:off x="1575598" y="1266694"/>
          <a:ext cx="1116836" cy="265756"/>
        </a:xfrm>
        <a:custGeom>
          <a:avLst/>
          <a:gdLst/>
          <a:ahLst/>
          <a:cxnLst/>
          <a:rect l="0" t="0" r="0" b="0"/>
          <a:pathLst>
            <a:path>
              <a:moveTo>
                <a:pt x="1116836" y="0"/>
              </a:moveTo>
              <a:lnTo>
                <a:pt x="1116836" y="181105"/>
              </a:lnTo>
              <a:lnTo>
                <a:pt x="0" y="181105"/>
              </a:lnTo>
              <a:lnTo>
                <a:pt x="0" y="2657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8FD99-2CCD-4AF8-BA15-AFAB83CDF7FE}">
      <dsp:nvSpPr>
        <dsp:cNvPr id="0" name=""/>
        <dsp:cNvSpPr/>
      </dsp:nvSpPr>
      <dsp:spPr>
        <a:xfrm>
          <a:off x="458762" y="1266694"/>
          <a:ext cx="2233672" cy="265756"/>
        </a:xfrm>
        <a:custGeom>
          <a:avLst/>
          <a:gdLst/>
          <a:ahLst/>
          <a:cxnLst/>
          <a:rect l="0" t="0" r="0" b="0"/>
          <a:pathLst>
            <a:path>
              <a:moveTo>
                <a:pt x="2233672" y="0"/>
              </a:moveTo>
              <a:lnTo>
                <a:pt x="2233672" y="181105"/>
              </a:lnTo>
              <a:lnTo>
                <a:pt x="0" y="181105"/>
              </a:lnTo>
              <a:lnTo>
                <a:pt x="0" y="26575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8F75-E5B4-4E64-9057-74A5496C398B}">
      <dsp:nvSpPr>
        <dsp:cNvPr id="0" name=""/>
        <dsp:cNvSpPr/>
      </dsp:nvSpPr>
      <dsp:spPr>
        <a:xfrm>
          <a:off x="2235547" y="686447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E8988-92A4-4681-8988-88432F38886F}">
      <dsp:nvSpPr>
        <dsp:cNvPr id="0" name=""/>
        <dsp:cNvSpPr/>
      </dsp:nvSpPr>
      <dsp:spPr>
        <a:xfrm>
          <a:off x="2337077" y="782901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Intel IAM </a:t>
          </a:r>
          <a:endParaRPr lang="en-US" sz="1200" kern="1200" dirty="0"/>
        </a:p>
      </dsp:txBody>
      <dsp:txXfrm>
        <a:off x="2354072" y="799896"/>
        <a:ext cx="879784" cy="546257"/>
      </dsp:txXfrm>
    </dsp:sp>
    <dsp:sp modelId="{4C5373F4-8BC6-45BF-A13A-A1425F25D6E3}">
      <dsp:nvSpPr>
        <dsp:cNvPr id="0" name=""/>
        <dsp:cNvSpPr/>
      </dsp:nvSpPr>
      <dsp:spPr>
        <a:xfrm>
          <a:off x="1875" y="1532451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4EFE0-7C32-43CD-9B2E-85377BBB4DAD}">
      <dsp:nvSpPr>
        <dsp:cNvPr id="0" name=""/>
        <dsp:cNvSpPr/>
      </dsp:nvSpPr>
      <dsp:spPr>
        <a:xfrm>
          <a:off x="103405" y="1628905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Provisioning</a:t>
          </a:r>
          <a:endParaRPr lang="en-US" sz="1200" kern="1200" dirty="0"/>
        </a:p>
      </dsp:txBody>
      <dsp:txXfrm>
        <a:off x="120400" y="1645900"/>
        <a:ext cx="879784" cy="546257"/>
      </dsp:txXfrm>
    </dsp:sp>
    <dsp:sp modelId="{649724F9-6E25-42AD-847E-9AA45B9027F7}">
      <dsp:nvSpPr>
        <dsp:cNvPr id="0" name=""/>
        <dsp:cNvSpPr/>
      </dsp:nvSpPr>
      <dsp:spPr>
        <a:xfrm>
          <a:off x="1118711" y="1532451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6287-89CF-4FBE-8839-463F81B57518}">
      <dsp:nvSpPr>
        <dsp:cNvPr id="0" name=""/>
        <dsp:cNvSpPr/>
      </dsp:nvSpPr>
      <dsp:spPr>
        <a:xfrm>
          <a:off x="1220241" y="1628905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SSO</a:t>
          </a:r>
          <a:endParaRPr lang="en-US" sz="1200" kern="1200" dirty="0"/>
        </a:p>
      </dsp:txBody>
      <dsp:txXfrm>
        <a:off x="1237236" y="1645900"/>
        <a:ext cx="879784" cy="546257"/>
      </dsp:txXfrm>
    </dsp:sp>
    <dsp:sp modelId="{9506432C-0CB3-4EEF-855E-2C93E2D19832}">
      <dsp:nvSpPr>
        <dsp:cNvPr id="0" name=""/>
        <dsp:cNvSpPr/>
      </dsp:nvSpPr>
      <dsp:spPr>
        <a:xfrm>
          <a:off x="2235547" y="1532451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421D1-5EE4-4411-A19A-5D784FD9C74E}">
      <dsp:nvSpPr>
        <dsp:cNvPr id="0" name=""/>
        <dsp:cNvSpPr/>
      </dsp:nvSpPr>
      <dsp:spPr>
        <a:xfrm>
          <a:off x="2337077" y="1628905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OTP</a:t>
          </a:r>
          <a:endParaRPr lang="en-US" sz="1200" kern="1200" dirty="0"/>
        </a:p>
      </dsp:txBody>
      <dsp:txXfrm>
        <a:off x="2354072" y="1645900"/>
        <a:ext cx="879784" cy="546257"/>
      </dsp:txXfrm>
    </dsp:sp>
    <dsp:sp modelId="{111CB908-650C-46AC-9F02-D3B9B1461FEB}">
      <dsp:nvSpPr>
        <dsp:cNvPr id="0" name=""/>
        <dsp:cNvSpPr/>
      </dsp:nvSpPr>
      <dsp:spPr>
        <a:xfrm>
          <a:off x="3352383" y="1532451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E41AD-6547-4572-BC2D-728D493D59AE}">
      <dsp:nvSpPr>
        <dsp:cNvPr id="0" name=""/>
        <dsp:cNvSpPr/>
      </dsp:nvSpPr>
      <dsp:spPr>
        <a:xfrm>
          <a:off x="3453913" y="1628905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Compliance/ Governance</a:t>
          </a:r>
          <a:endParaRPr lang="en-US" sz="1200" kern="1200" dirty="0"/>
        </a:p>
      </dsp:txBody>
      <dsp:txXfrm>
        <a:off x="3470908" y="1645900"/>
        <a:ext cx="879784" cy="546257"/>
      </dsp:txXfrm>
    </dsp:sp>
    <dsp:sp modelId="{47E46663-48DE-4460-B4BE-72DF554FED01}">
      <dsp:nvSpPr>
        <dsp:cNvPr id="0" name=""/>
        <dsp:cNvSpPr/>
      </dsp:nvSpPr>
      <dsp:spPr>
        <a:xfrm>
          <a:off x="4469219" y="1532451"/>
          <a:ext cx="913774" cy="580247"/>
        </a:xfrm>
        <a:prstGeom prst="roundRect">
          <a:avLst>
            <a:gd name="adj" fmla="val 10000"/>
          </a:avLst>
        </a:prstGeom>
        <a:solidFill>
          <a:srgbClr val="F590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BAE2-E47A-4156-8276-33A8C9A6FE0B}">
      <dsp:nvSpPr>
        <dsp:cNvPr id="0" name=""/>
        <dsp:cNvSpPr/>
      </dsp:nvSpPr>
      <dsp:spPr>
        <a:xfrm>
          <a:off x="4570749" y="1628905"/>
          <a:ext cx="913774" cy="580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STS</a:t>
          </a:r>
          <a:endParaRPr lang="en-US" sz="1200" kern="1200" dirty="0"/>
        </a:p>
      </dsp:txBody>
      <dsp:txXfrm>
        <a:off x="4587744" y="1645900"/>
        <a:ext cx="879784" cy="546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666164" y="2170227"/>
            <a:ext cx="55626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ctr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delivery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666164" y="2966532"/>
            <a:ext cx="55626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concerns in cloud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666164" y="3810000"/>
            <a:ext cx="55626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Intel’s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for cloud security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8475" y="152400"/>
            <a:ext cx="834072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rgbClr val="00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Agenda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98475" y="9906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4038600"/>
            <a:ext cx="1600200" cy="395645"/>
          </a:xfrm>
          <a:prstGeom prst="roundRect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79" y="4111823"/>
            <a:ext cx="15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Provisioning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0" y="4557355"/>
            <a:ext cx="1600200" cy="395645"/>
          </a:xfrm>
          <a:prstGeom prst="roundRect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79" y="4630578"/>
            <a:ext cx="15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Federation/ SSO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0" y="5090755"/>
            <a:ext cx="1600200" cy="395645"/>
          </a:xfrm>
          <a:prstGeom prst="roundRect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79" y="5163978"/>
            <a:ext cx="15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OTP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0" y="6157555"/>
            <a:ext cx="1600200" cy="395645"/>
          </a:xfrm>
          <a:prstGeom prst="roundRect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79" y="6230778"/>
            <a:ext cx="15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Compliance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4038600"/>
            <a:ext cx="73914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Distribution, Synchronization, Compilation and follow-up of identity and attribute information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4569023"/>
            <a:ext cx="73914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Standard based federation to cloud apps for both IdP or SP scenarios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5102423"/>
            <a:ext cx="73914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 factor strong authentication based on static/ dynamic risk factors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6172200"/>
            <a:ext cx="73914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Better control over user’s access through monitoring and role management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0" y="5624155"/>
            <a:ext cx="1600200" cy="395645"/>
          </a:xfrm>
          <a:prstGeom prst="roundRect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79" y="5697378"/>
            <a:ext cx="156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STS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5638800"/>
            <a:ext cx="73914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Brokered authentication using STS based on SAML standards for identity federation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345611619"/>
              </p:ext>
            </p:extLst>
          </p:nvPr>
        </p:nvGraphicFramePr>
        <p:xfrm>
          <a:off x="1676400" y="990600"/>
          <a:ext cx="5486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1066800"/>
            <a:ext cx="8915400" cy="3581400"/>
            <a:chOff x="152400" y="762000"/>
            <a:chExt cx="8915400" cy="35814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304800" y="990600"/>
              <a:ext cx="4343400" cy="2743200"/>
            </a:xfrm>
            <a:prstGeom prst="roundRect">
              <a:avLst/>
            </a:prstGeom>
            <a:solidFill>
              <a:srgbClr val="DAEDEF"/>
            </a:solidFill>
            <a:ln w="9525" cap="flat" cmpd="sng" algn="ctr">
              <a:solidFill>
                <a:srgbClr val="2D2D8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Flowchart: Magnetic Disk 4"/>
            <p:cNvSpPr/>
            <p:nvPr/>
          </p:nvSpPr>
          <p:spPr bwMode="auto">
            <a:xfrm>
              <a:off x="838200" y="1219200"/>
              <a:ext cx="685800" cy="838200"/>
            </a:xfrm>
            <a:prstGeom prst="flowChartMagneticDisk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21336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IdM/ AD</a:t>
              </a:r>
            </a:p>
          </p:txBody>
        </p:sp>
        <p:cxnSp>
          <p:nvCxnSpPr>
            <p:cNvPr id="7" name="Elbow Connector 6"/>
            <p:cNvCxnSpPr/>
            <p:nvPr/>
          </p:nvCxnSpPr>
          <p:spPr bwMode="auto">
            <a:xfrm>
              <a:off x="1524000" y="1638300"/>
              <a:ext cx="1066800" cy="876300"/>
            </a:xfrm>
            <a:prstGeom prst="bentConnector3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019129"/>
                </p:ext>
              </p:extLst>
            </p:nvPr>
          </p:nvGraphicFramePr>
          <p:xfrm>
            <a:off x="1752600" y="1382712"/>
            <a:ext cx="37465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Visio" r:id="rId3" imgW="373990" imgH="511150" progId="Visio.Drawing.11">
                    <p:embed/>
                  </p:oleObj>
                </mc:Choice>
                <mc:Fallback>
                  <p:oleObj name="Visio" r:id="rId3" imgW="373990" imgH="5111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382712"/>
                          <a:ext cx="37465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 bwMode="auto">
            <a:xfrm>
              <a:off x="2590800" y="2272099"/>
              <a:ext cx="1143000" cy="40011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IAM Provisioning module</a:t>
              </a:r>
            </a:p>
          </p:txBody>
        </p:sp>
        <p:sp>
          <p:nvSpPr>
            <p:cNvPr id="10" name="Straight Connector 3"/>
            <p:cNvSpPr/>
            <p:nvPr/>
          </p:nvSpPr>
          <p:spPr>
            <a:xfrm rot="16200000">
              <a:off x="4161347" y="1591843"/>
              <a:ext cx="1519564" cy="2410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274"/>
                  </a:lnTo>
                  <a:lnTo>
                    <a:pt x="1519564" y="164274"/>
                  </a:lnTo>
                  <a:lnTo>
                    <a:pt x="1519564" y="241058"/>
                  </a:lnTo>
                </a:path>
              </a:pathLst>
            </a:cu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sp>
        <p:sp>
          <p:nvSpPr>
            <p:cNvPr id="11" name="Straight Connector 4"/>
            <p:cNvSpPr/>
            <p:nvPr/>
          </p:nvSpPr>
          <p:spPr>
            <a:xfrm rot="16200000">
              <a:off x="4161347" y="3115843"/>
              <a:ext cx="1519564" cy="2410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19564" y="0"/>
                  </a:moveTo>
                  <a:lnTo>
                    <a:pt x="1519564" y="164274"/>
                  </a:lnTo>
                  <a:lnTo>
                    <a:pt x="0" y="164274"/>
                  </a:lnTo>
                  <a:lnTo>
                    <a:pt x="0" y="241058"/>
                  </a:lnTo>
                </a:path>
              </a:pathLst>
            </a:cu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2472154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19400" y="152400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Provisioning Policy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0000" y="254240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Provisioning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Accounts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3581400"/>
              <a:ext cx="1905000" cy="2769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BBE0E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Enterprise Perimeter</a:t>
              </a:r>
            </a:p>
          </p:txBody>
        </p:sp>
        <p:sp>
          <p:nvSpPr>
            <p:cNvPr id="16" name="Cloud 15"/>
            <p:cNvSpPr/>
            <p:nvPr/>
          </p:nvSpPr>
          <p:spPr bwMode="auto">
            <a:xfrm>
              <a:off x="5410200" y="914400"/>
              <a:ext cx="1524000" cy="533400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2D2D8A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5410200" y="1752600"/>
              <a:ext cx="1524000" cy="533400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8" name="Cloud 17"/>
            <p:cNvSpPr/>
            <p:nvPr/>
          </p:nvSpPr>
          <p:spPr bwMode="auto">
            <a:xfrm>
              <a:off x="5410200" y="2667000"/>
              <a:ext cx="1524000" cy="533400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" name="Cloud 18"/>
            <p:cNvSpPr/>
            <p:nvPr/>
          </p:nvSpPr>
          <p:spPr bwMode="auto">
            <a:xfrm>
              <a:off x="5410200" y="3505200"/>
              <a:ext cx="1524000" cy="533400"/>
            </a:xfrm>
            <a:prstGeom prst="cloud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2313801"/>
              <a:ext cx="1905000" cy="2769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BBE0E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Dynamic Perimeter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0" y="9906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Google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18288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Salesforce.com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27432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Cisco WebEx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3578423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Box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152400" y="762000"/>
              <a:ext cx="8915400" cy="3371136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600200" y="4066401"/>
              <a:ext cx="5410200" cy="2769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Bring secured, monitored cloud endpoints under enterprise IT control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4876562"/>
            <a:ext cx="8915400" cy="1600438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Two-way provisioning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Connected systems are both source and receiver of identity &amp; attribute information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Policy based: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Leverage the rules/ policies within company regarding handling of identity &amp; attribute information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Connection: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Communicate by web service or directly with all modern databases/ AD/ LDAP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00200" y="838200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Intel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IAM provisioning module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4813518"/>
            <a:ext cx="8915400" cy="181588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Single Sign 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Seamless sign on for enterprise users to cloud applications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Connectors: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Connectors to common identity sources (AD/ LDAP) and to SaaS/ PaaS platforms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Control: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Web based administrative console to create, monitor, and control SSO access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Federation: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Federated authentication and authorization based on  SAML, XACML, OAuth, OpenID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Risk based access: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Transaction is assessed using static/ contextual. The risk assessment determines whether a user’s request to access information should be permitted, denied or permitted with some further authentications.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" y="838200"/>
            <a:ext cx="8915400" cy="3810000"/>
            <a:chOff x="152400" y="838200"/>
            <a:chExt cx="8915400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066800"/>
              <a:ext cx="8915400" cy="3581400"/>
              <a:chOff x="152400" y="762000"/>
              <a:chExt cx="8915400" cy="3581400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304800" y="990600"/>
                <a:ext cx="4343400" cy="2743200"/>
              </a:xfrm>
              <a:prstGeom prst="roundRect">
                <a:avLst/>
              </a:prstGeom>
              <a:solidFill>
                <a:srgbClr val="DAEDEF"/>
              </a:solidFill>
              <a:ln w="9525" cap="flat" cmpd="sng" algn="ctr">
                <a:solidFill>
                  <a:srgbClr val="2D2D8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Flowchart: Magnetic Disk 16"/>
              <p:cNvSpPr/>
              <p:nvPr/>
            </p:nvSpPr>
            <p:spPr bwMode="auto">
              <a:xfrm>
                <a:off x="762000" y="1065312"/>
                <a:ext cx="457200" cy="763488"/>
              </a:xfrm>
              <a:prstGeom prst="flowChartMagneticDisk">
                <a:avLst/>
              </a:prstGeom>
              <a:solidFill>
                <a:srgbClr val="FFFFFF">
                  <a:lumMod val="65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600" y="1704201"/>
                <a:ext cx="762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IdM/ AD</a:t>
                </a:r>
              </a:p>
            </p:txBody>
          </p:sp>
          <p:cxnSp>
            <p:nvCxnSpPr>
              <p:cNvPr id="19" name="Elbow Connector 18"/>
              <p:cNvCxnSpPr/>
              <p:nvPr/>
            </p:nvCxnSpPr>
            <p:spPr bwMode="auto">
              <a:xfrm>
                <a:off x="1219200" y="1447800"/>
                <a:ext cx="1371600" cy="999768"/>
              </a:xfrm>
              <a:prstGeom prst="bentConnector3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6428452"/>
                  </p:ext>
                </p:extLst>
              </p:nvPr>
            </p:nvGraphicFramePr>
            <p:xfrm>
              <a:off x="1752600" y="1382712"/>
              <a:ext cx="374650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" name="Visio" r:id="rId3" imgW="373990" imgH="511150" progId="Visio.Drawing.11">
                      <p:embed/>
                    </p:oleObj>
                  </mc:Choice>
                  <mc:Fallback>
                    <p:oleObj name="Visio" r:id="rId3" imgW="373990" imgH="511150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600" y="1382712"/>
                            <a:ext cx="374650" cy="511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20"/>
              <p:cNvSpPr/>
              <p:nvPr/>
            </p:nvSpPr>
            <p:spPr bwMode="auto">
              <a:xfrm>
                <a:off x="2590800" y="2362200"/>
                <a:ext cx="1143000" cy="246221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IAM SSO module</a:t>
                </a:r>
              </a:p>
            </p:txBody>
          </p:sp>
          <p:sp>
            <p:nvSpPr>
              <p:cNvPr id="22" name="Straight Connector 3"/>
              <p:cNvSpPr/>
              <p:nvPr/>
            </p:nvSpPr>
            <p:spPr>
              <a:xfrm rot="16200000">
                <a:off x="4161347" y="1591843"/>
                <a:ext cx="1519564" cy="2410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64274"/>
                    </a:lnTo>
                    <a:lnTo>
                      <a:pt x="1519564" y="164274"/>
                    </a:lnTo>
                    <a:lnTo>
                      <a:pt x="1519564" y="241058"/>
                    </a:lnTo>
                  </a:path>
                </a:pathLst>
              </a:cu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sp>
          <p:sp>
            <p:nvSpPr>
              <p:cNvPr id="23" name="Straight Connector 4"/>
              <p:cNvSpPr/>
              <p:nvPr/>
            </p:nvSpPr>
            <p:spPr>
              <a:xfrm rot="16200000">
                <a:off x="4161347" y="3115843"/>
                <a:ext cx="1519564" cy="2410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519564" y="0"/>
                    </a:moveTo>
                    <a:lnTo>
                      <a:pt x="1519564" y="164274"/>
                    </a:lnTo>
                    <a:lnTo>
                      <a:pt x="0" y="164274"/>
                    </a:lnTo>
                    <a:lnTo>
                      <a:pt x="0" y="241058"/>
                    </a:lnTo>
                  </a:path>
                </a:pathLst>
              </a:cu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</p:sp>
          <p:cxnSp>
            <p:nvCxnSpPr>
              <p:cNvPr id="24" name="Straight Connector 23"/>
              <p:cNvCxnSpPr/>
              <p:nvPr/>
            </p:nvCxnSpPr>
            <p:spPr bwMode="auto">
              <a:xfrm>
                <a:off x="3733800" y="2472154"/>
                <a:ext cx="11430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2819400" y="1524000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Provisioning Policy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10000" y="2542401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Provisioning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Accounts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447800" y="3581400"/>
                <a:ext cx="1905000" cy="27699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BBE0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Enterprise Perimeter</a:t>
                </a:r>
              </a:p>
            </p:txBody>
          </p:sp>
          <p:sp>
            <p:nvSpPr>
              <p:cNvPr id="28" name="Cloud 27"/>
              <p:cNvSpPr/>
              <p:nvPr/>
            </p:nvSpPr>
            <p:spPr bwMode="auto">
              <a:xfrm>
                <a:off x="5410200" y="914400"/>
                <a:ext cx="1524000" cy="533400"/>
              </a:xfrm>
              <a:prstGeom prst="cloud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2D2D8A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29" name="Cloud 28"/>
              <p:cNvSpPr/>
              <p:nvPr/>
            </p:nvSpPr>
            <p:spPr bwMode="auto">
              <a:xfrm>
                <a:off x="5410200" y="1752600"/>
                <a:ext cx="1524000" cy="533400"/>
              </a:xfrm>
              <a:prstGeom prst="cloud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0" name="Cloud 29"/>
              <p:cNvSpPr/>
              <p:nvPr/>
            </p:nvSpPr>
            <p:spPr bwMode="auto">
              <a:xfrm>
                <a:off x="5410200" y="2667000"/>
                <a:ext cx="1524000" cy="533400"/>
              </a:xfrm>
              <a:prstGeom prst="cloud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1" name="Cloud 30"/>
              <p:cNvSpPr/>
              <p:nvPr/>
            </p:nvSpPr>
            <p:spPr bwMode="auto">
              <a:xfrm>
                <a:off x="5410200" y="3505200"/>
                <a:ext cx="1524000" cy="533400"/>
              </a:xfrm>
              <a:prstGeom prst="cloud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010400" y="2313801"/>
                <a:ext cx="1905000" cy="27699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BBE0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Dynamic Perimeter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91200" y="990600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Google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86400" y="1828800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Salesforce.com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86400" y="2743200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Cisco WebEx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67400" y="3578423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Box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152400" y="762000"/>
                <a:ext cx="8915400" cy="337113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228600" marR="0" lvl="0" indent="-228600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600200" y="4066401"/>
                <a:ext cx="5410200" cy="27699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eaLnBrk="1" fontAlgn="base" latinLnBrk="0" hangingPunct="1">
                  <a:lnSpc>
                    <a:spcPct val="10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Bring secured, monitored cloud endpoints under enterprise IT control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1600200" y="838200"/>
              <a:ext cx="5410200" cy="30777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lang="en-US" sz="1400" kern="0" dirty="0" smtClean="0">
                  <a:solidFill>
                    <a:srgbClr val="000000"/>
                  </a:solidFill>
                  <a:latin typeface="Arial" pitchFamily="34" charset="0"/>
                </a:rPr>
                <a:t>Intel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 IAM Federation/ SSO module</a:t>
              </a:r>
            </a:p>
          </p:txBody>
        </p:sp>
        <p:sp>
          <p:nvSpPr>
            <p:cNvPr id="7" name="Flowchart: Magnetic Disk 6"/>
            <p:cNvSpPr/>
            <p:nvPr/>
          </p:nvSpPr>
          <p:spPr bwMode="auto">
            <a:xfrm>
              <a:off x="762000" y="2209800"/>
              <a:ext cx="457200" cy="763488"/>
            </a:xfrm>
            <a:prstGeom prst="flowChartMagneticDisk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" y="2819400"/>
              <a:ext cx="1143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Portal/ Apps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1219200" y="2847201"/>
              <a:ext cx="1371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295400" y="2819400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Internal session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43200" y="3505200"/>
              <a:ext cx="914400" cy="27699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3276600"/>
              <a:ext cx="1104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User browser</a:t>
              </a:r>
            </a:p>
          </p:txBody>
        </p:sp>
        <p:cxnSp>
          <p:nvCxnSpPr>
            <p:cNvPr id="13" name="Elbow Connector 12"/>
            <p:cNvCxnSpPr/>
            <p:nvPr/>
          </p:nvCxnSpPr>
          <p:spPr bwMode="auto">
            <a:xfrm rot="16200000" flipH="1">
              <a:off x="1562658" y="2463157"/>
              <a:ext cx="570383" cy="1790700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295400" y="3403684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SSO Request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185" y="1524000"/>
            <a:ext cx="3947615" cy="138499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Ability to connect to authentication sources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Authentication sources include: LDAP, JDBC database, AD, OpenID, Social network, SAML, X.509, OTP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Retrieve user information from IdP to cloud IM for SSO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219200"/>
            <a:ext cx="28194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Identity Connectors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529477"/>
            <a:ext cx="3947615" cy="95410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Connectors to enable trusted federation with SaaS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Cloud connectors like: SAML, Proprietary SaaS connectors, Token based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95415" y="1219200"/>
            <a:ext cx="28194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Cloud Connectors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838200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Intel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IAM Federation/ SSO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85" y="3358277"/>
            <a:ext cx="3947615" cy="738664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Used in a service provider mode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Internal apps can be integrated for SSO by token approach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048000"/>
            <a:ext cx="28194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Application Adapter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7785" y="3358277"/>
            <a:ext cx="3947615" cy="738664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 choose the IdP they want to authenticate with for accessing the application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3048000"/>
            <a:ext cx="28194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Cloud Authenticators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4668559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Intel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IAM OTP module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5128736"/>
            <a:ext cx="8915400" cy="738664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Authentication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Leverage existing enterprise identity repository for two-factor authentication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Tokens: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OTP server delivers software tokens to desktops/ mobiles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Dynamic enforcement: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Security policy is dynamically enforced on factors: Geo-location, IP address, etc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914400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1400" kern="0" noProof="0" dirty="0" smtClean="0">
                <a:solidFill>
                  <a:srgbClr val="000000"/>
                </a:solidFill>
                <a:latin typeface="Arial" pitchFamily="34" charset="0"/>
              </a:rPr>
              <a:t>Intel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IAM Flexible STS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408093"/>
            <a:ext cx="8915400" cy="95410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Flexible STS: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Validate and issue a variety of identity formats between applications and services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Interoperability: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Ties together applications running on disparate OS platforms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Identity mediation: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Identity mediation service for establishing trust and facilitating compliance by managing identities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2587823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STS module use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644205"/>
            <a:ext cx="5334000" cy="138499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sends an authentication request with accompanying credentials to STS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verifies and issues a security token to assert client’s authentication with STS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sends the token to the web service/ SaaS application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SaaS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verifies the token and authenticates the client into cloud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124200"/>
            <a:ext cx="3486150" cy="229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 (Cont.)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5500" y="1298376"/>
            <a:ext cx="4419600" cy="138499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Establish better control of user’s access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Understand who users are, and their roles and responsibilities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Ensure authorised access to applications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Define processes for review, approval, exception, &amp; remediation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838200"/>
            <a:ext cx="5410200" cy="30777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Intel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IAM compliance/ governance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84" y="2806990"/>
            <a:ext cx="8915400" cy="181588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Active Directory Integration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In-built AD connector, transparently communicates with AD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Identity collection and unification: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Unified view of users. Collection, aggregation and correlation of identities with account, group and role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Access reviews: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Who access what, ensure access is on user profile, enable policies, periodic reviews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Role management: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Role creation, discovery, modeling, suggestion and reviews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Location Independence: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Seamless management of access across the application infrastructure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Reporting and Analytics: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Standard reports on user activity, application utilization, password strength alerts, application access requests and access reviews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737" y="4746491"/>
            <a:ext cx="8915400" cy="224676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Policy management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Library of policies, control standards, procedures and assessments mapped to regulatory guidelines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Compliance measurement: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Automated assessment of cloud security controls implementation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Identity collection and unification: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Unified view of users. Collection, aggregation and correlation of identities with account, group and role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Access reviews: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Who access what, ensure access is on user profile, enable policies, periodic reviews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Role management: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Role creation, discovery, modeling, suggestion and reviews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Location Independence: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Seamless management of access across the application infrastructure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Reporting and Analytics: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Standard reports on user activity, application utilization, password strength alerts, application access requests and access reviews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C437B-6579-4DE8-AF95-4317AB17843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3200400"/>
            <a:ext cx="91440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Thank You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18698" y="6515100"/>
            <a:ext cx="1725302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6515100"/>
            <a:ext cx="1725302" cy="342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9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Cloud Computing: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 descr="D:\Personal\Oracle\Cloud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68" y="2430531"/>
            <a:ext cx="2595563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 bwMode="auto">
          <a:xfrm>
            <a:off x="4874418" y="228600"/>
            <a:ext cx="4269582" cy="2857917"/>
          </a:xfrm>
          <a:prstGeom prst="cloudCallout">
            <a:avLst>
              <a:gd name="adj1" fmla="val -37002"/>
              <a:gd name="adj2" fmla="val 54983"/>
            </a:avLst>
          </a:prstGeom>
          <a:solidFill>
            <a:srgbClr val="FFFFFF"/>
          </a:solidFill>
          <a:ln w="25400" cap="flat" cmpd="sng" algn="ctr">
            <a:solidFill>
              <a:srgbClr val="BBE0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On-Demand Self Service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Broad Network Access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Resource Pooling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Rapid Elasticity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Measured Service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loud Callout 4"/>
          <p:cNvSpPr/>
          <p:nvPr/>
        </p:nvSpPr>
        <p:spPr bwMode="auto">
          <a:xfrm>
            <a:off x="-99217" y="990600"/>
            <a:ext cx="4269582" cy="2295704"/>
          </a:xfrm>
          <a:prstGeom prst="cloudCallout">
            <a:avLst>
              <a:gd name="adj1" fmla="val 20854"/>
              <a:gd name="adj2" fmla="val 61004"/>
            </a:avLst>
          </a:prstGeom>
          <a:solidFill>
            <a:srgbClr val="FFFFFF"/>
          </a:solidFill>
          <a:ln w="25400" cap="flat" cmpd="sng" algn="ctr">
            <a:solidFill>
              <a:srgbClr val="BBE0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Software as a Service (SaaS)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Platform as a Service (PaaS)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Infrastructure as a Service (IaaS)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4645818" y="4392394"/>
            <a:ext cx="4269582" cy="2389406"/>
          </a:xfrm>
          <a:prstGeom prst="cloudCallout">
            <a:avLst>
              <a:gd name="adj1" fmla="val -33167"/>
              <a:gd name="adj2" fmla="val -45472"/>
            </a:avLst>
          </a:prstGeom>
          <a:solidFill>
            <a:srgbClr val="FFFFFF"/>
          </a:solidFill>
          <a:ln w="25400" cap="flat" cmpd="sng" algn="ctr">
            <a:solidFill>
              <a:srgbClr val="BBE0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Private Cloud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Community Cloud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Public Cloud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Hybrid Cloud</a:t>
            </a:r>
          </a:p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200" y="3598086"/>
            <a:ext cx="4100616" cy="3166824"/>
          </a:xfrm>
          <a:prstGeom prst="roundRect">
            <a:avLst/>
          </a:prstGeom>
          <a:solidFill>
            <a:srgbClr val="2D2D8A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Cloud Computing is a model for enabling ubiquitous, convenient, on demand access to a shared pool of configurable computing resources (networks, servers, storage, applications and services) that can be rapidly provisioned and released with minimal management effort or service provider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574" y="939988"/>
            <a:ext cx="3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Three Service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4131" y="4290755"/>
            <a:ext cx="3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Four Deployment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245901"/>
            <a:ext cx="3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Five Essential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2698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r>
              <a:rPr lang="en-GB" dirty="0" smtClean="0">
                <a:latin typeface="Arial"/>
              </a:rPr>
              <a:t>Cloud Computing </a:t>
            </a:r>
            <a:r>
              <a:rPr lang="en-GB" dirty="0">
                <a:latin typeface="Arial"/>
              </a:rPr>
              <a:t> </a:t>
            </a:r>
            <a:r>
              <a:rPr lang="en-GB" dirty="0" smtClean="0">
                <a:latin typeface="Arial"/>
              </a:rPr>
              <a:t>Models</a:t>
            </a:r>
            <a:endParaRPr lang="en-GB" dirty="0" smtClean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185863"/>
            <a:ext cx="9083675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0" y="3200400"/>
            <a:ext cx="91440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ctr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Security concerns in cloud</a:t>
            </a:r>
          </a:p>
        </p:txBody>
      </p: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Vulnerabilities in Cloud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0481"/>
              </p:ext>
            </p:extLst>
          </p:nvPr>
        </p:nvGraphicFramePr>
        <p:xfrm>
          <a:off x="228600" y="1295400"/>
          <a:ext cx="8686800" cy="4572003"/>
        </p:xfrm>
        <a:graphic>
          <a:graphicData uri="http://schemas.openxmlformats.org/drawingml/2006/table">
            <a:tbl>
              <a:tblPr firstRow="1" bandRow="1"/>
              <a:tblGrid>
                <a:gridCol w="2667000"/>
                <a:gridCol w="5029200"/>
                <a:gridCol w="990600"/>
              </a:tblGrid>
              <a:tr h="663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Vulnerability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/>
                    </a:solidFill>
                  </a:tcPr>
                </a:tc>
              </a:tr>
              <a:tr h="732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Insecure interfaces and APIs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Weak credentials, Insufficient</a:t>
                      </a:r>
                      <a:r>
                        <a:rPr lang="en-US" sz="1600" baseline="0" dirty="0" smtClean="0"/>
                        <a:t> authorization checks, Insufficient input data validation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SPI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  <a:tr h="732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Unlimited allocation of resources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Inaccurate modelling of resources usage can lead to over provisioning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SPI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</a:tr>
              <a:tr h="1046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Data related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colocation with intruders, in different jurisdictions, Incomplete data wipe, data backup by untrusted providers,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SPI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  <a:tr h="732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Virtual machines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Uncontrollable migration, uncontrolled snapshots, Visibility of VMs IPs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20000"/>
                      </a:srgbClr>
                    </a:solidFill>
                  </a:tcPr>
                </a:tc>
              </a:tr>
              <a:tr h="663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Virtual networks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Sharing of virtual bridges by several VMs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8A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Combat the Security Challenges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" y="920829"/>
            <a:ext cx="8305800" cy="374571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Security challenges for applications in the cloud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36442"/>
            <a:ext cx="8763000" cy="50167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Multiple logins/ Weak security: 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 have different credentials for each cloud application, stored natively in those applications. 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 tend to create weak passwords when there are too many passwords to remember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compromise the security when application is accessible from outside the firewall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Manual Provisioning: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 access is not automatically provisioned/ de-provisioned with cloud applications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 access remains even after they are not in the organization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increase the cost of administering users due to lack of automated process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Lack of visibility: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There is no centralized view of ‘who has access to what’ when users access cloud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results in SaaS users lacking oversight or authorization leading to sensitive data leakage and compliance risks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traditional solutions have to retrieve access logs from each cloud apps and have them consolidate and correlated for visibility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Single factor authentication: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case of on premise applications,  a single factor authentication may be sufficient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Stronger authentication is required for critical applications in cloud so as to have a higher confidence in identity proofing and user validation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0" y="3200400"/>
            <a:ext cx="9144000" cy="374571"/>
          </a:xfrm>
          <a:prstGeom prst="round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ctr" fontAlgn="base"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Intel’s Proposition for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Security solution features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8763000" cy="47705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Control: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Manages the identity lifecycle with policy driven automatic account provisioning/ de-provisioning to cloud apps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Minimizes the risk of unauthorized access by enforcing user identity and context based authorization, eliminating passwords through federation trust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Visibility: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Centralized management and reporting of user access. Monitors users, administrators and API access activity 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Strong authentication: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Built in OTP solution for multi-factor authentication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Compliance: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Maintains audit records of identity life-cycle events and correlates user cloud activity with on premise logs for compliance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Detecting and deleting orphan accounts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Connectors: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In-built Identity and cloud connector with a choice of authentication sources (LDAP, RDBMS, SAML, Social networks, etc).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Cloud connectors to allow federated SSO and integration with IdM systems with support of standards like SAML, OAuth and OpenID.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98475" y="152400"/>
            <a:ext cx="834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/>
              </a:rPr>
              <a:t>Intel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29B"/>
                </a:solidFill>
                <a:effectLst/>
                <a:uLnTx/>
                <a:uFillTx/>
                <a:latin typeface="Arial"/>
              </a:rPr>
              <a:t>’s Proposition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529B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" y="838200"/>
            <a:ext cx="8305800" cy="646986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Solution combining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</a:rPr>
              <a:t>user account provisioning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,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</a:rPr>
              <a:t>cloud federation/ SSO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and strong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</a:rPr>
              <a:t>multi factor and context based authentication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76400"/>
            <a:ext cx="7591425" cy="4838700"/>
            <a:chOff x="762000" y="1676400"/>
            <a:chExt cx="7591425" cy="48387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76400"/>
              <a:ext cx="7591425" cy="48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 bwMode="auto">
            <a:xfrm>
              <a:off x="4114800" y="3352800"/>
              <a:ext cx="1295400" cy="238363"/>
            </a:xfrm>
            <a:prstGeom prst="roundRect">
              <a:avLst/>
            </a:prstGeom>
            <a:solidFill>
              <a:srgbClr val="F59009"/>
            </a:solidFill>
            <a:ln w="952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algn="ctr" fontAlgn="base">
                <a:spcBef>
                  <a:spcPct val="25000"/>
                </a:spcBef>
                <a:spcAft>
                  <a:spcPct val="0"/>
                </a:spcAft>
                <a:buClr>
                  <a:srgbClr val="000000"/>
                </a:buClr>
                <a:buFont typeface="Wingdings 2" pitchFamily="18" charset="2"/>
                <a:buNone/>
              </a:pPr>
              <a:r>
                <a:rPr lang="en-US" sz="8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Intel Federated IAM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98475" y="685800"/>
            <a:ext cx="803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1384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Harsh Loomba</dc:creator>
  <cp:lastModifiedBy>harsh loomba</cp:lastModifiedBy>
  <cp:revision>28</cp:revision>
  <dcterms:created xsi:type="dcterms:W3CDTF">2006-08-16T00:00:00Z</dcterms:created>
  <dcterms:modified xsi:type="dcterms:W3CDTF">2015-04-09T09:24:20Z</dcterms:modified>
</cp:coreProperties>
</file>