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9"/>
  </p:notesMasterIdLst>
  <p:sldIdLst>
    <p:sldId id="259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322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324" r:id="rId34"/>
    <p:sldId id="308" r:id="rId35"/>
    <p:sldId id="309" r:id="rId36"/>
    <p:sldId id="310" r:id="rId37"/>
    <p:sldId id="311" r:id="rId38"/>
    <p:sldId id="312" r:id="rId39"/>
    <p:sldId id="325" r:id="rId40"/>
    <p:sldId id="326" r:id="rId41"/>
    <p:sldId id="327" r:id="rId42"/>
    <p:sldId id="328" r:id="rId43"/>
    <p:sldId id="313" r:id="rId44"/>
    <p:sldId id="314" r:id="rId45"/>
    <p:sldId id="315" r:id="rId46"/>
    <p:sldId id="316" r:id="rId47"/>
    <p:sldId id="31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246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09038-126D-472F-876A-7E5A8FBBD37F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17478-4B24-40C7-A83F-16CDC285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43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17478-4B24-40C7-A83F-16CDC285D7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5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17478-4B24-40C7-A83F-16CDC285D7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70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17478-4B24-40C7-A83F-16CDC285D77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6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F7B3-0681-47E1-905B-E18237C67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CF54E-B7A0-47FD-8365-4FAD5AA63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B07AD-4926-45DF-8A71-8A1B0906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EC51-4162-4E46-A220-7D07497A102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39B9F-E112-4280-BCB7-244DF748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486BF-B590-407F-970C-BC1DEB65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3517-2DF2-4E31-8C09-1B9E639B4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9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1B12-BAC0-47A3-8A3A-E8A798AC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107CA-AE25-428F-86C4-AEF591643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EA2E5-FE79-4319-A289-0017D2D46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EC51-4162-4E46-A220-7D07497A102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0E0BF-6E1C-4003-913D-AD2E77251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D9118-9CA9-477D-94C1-831AA1B2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3517-2DF2-4E31-8C09-1B9E639B4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9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DC630D-F2AC-4137-ABFF-339F28DEF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5F0B2-8685-4661-85D1-EBC93BE34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16DA2-A542-47CA-B28C-B5094FE7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EC51-4162-4E46-A220-7D07497A102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900E4-7823-44A2-A1D5-5FF5C8CC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03CB0-929C-4C2C-AB0C-69ABFFA6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3517-2DF2-4E31-8C09-1B9E639B4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11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19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719625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19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223625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19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342865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19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191700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19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650241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79387-7E79-4834-B933-E6752829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EA8DB-57B4-4425-95DC-32BC93C50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30E15-F914-44A8-8573-9889CDB7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EC51-4162-4E46-A220-7D07497A102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41FB0-F271-46E7-9CB0-808E3F6E9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E258E-614B-499D-85D7-03EFF489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3517-2DF2-4E31-8C09-1B9E639B4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9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FA7D-DB9E-4175-9FA5-8A055F8B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116D1-E5C1-434A-9567-EB3F426B1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8906D-A276-490A-BAF8-77B8DDBE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EC51-4162-4E46-A220-7D07497A102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FFCB3-4C68-4AB0-B2F8-7D8C4C9F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07878-310C-4569-9AA6-5CDF6E91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3517-2DF2-4E31-8C09-1B9E639B4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3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19FD3-8E73-4BF3-9FE1-11FF5EA8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D3CC2-613A-4BF6-8C2F-4439BFFA9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26167-5275-4238-ABC5-C1532E449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AA8E9-B491-47E2-8ABE-069B38B7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EC51-4162-4E46-A220-7D07497A102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88A47-6195-4914-8290-60DB9F37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5E215-9EE6-4A77-B3C2-25A1FAC2C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3517-2DF2-4E31-8C09-1B9E639B4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5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0DB6-E4F5-475A-A045-121A4B66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B362A-6D3F-45A8-8170-B2E303683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AAFDA-703F-429E-AE7C-DC74560E2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955434-D7AF-4F88-B2C6-F1AE7DD93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F6C6C-D997-4CEF-8A6F-D4B707133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FC44BC-5E02-4722-8132-1319BE93F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EC51-4162-4E46-A220-7D07497A102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3E9BA-D384-4FA9-B4F0-460A083D2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3AD3AE-5BD1-4CF7-A14E-2BFE3363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3517-2DF2-4E31-8C09-1B9E639B4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1796-45E5-4799-8FAF-C421E608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D10888-BAA8-4809-BCE8-CC752A49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EC51-4162-4E46-A220-7D07497A102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4006-D577-4B6A-A8A9-E478D383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4EDC0-D201-4D68-A53F-C63F11691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3517-2DF2-4E31-8C09-1B9E639B4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2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3DD80-639C-495B-ACD4-40A4881B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EC51-4162-4E46-A220-7D07497A102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44374-36AC-4E93-B6D1-928C526D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44C54-939F-4C72-8564-D0259B1B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3517-2DF2-4E31-8C09-1B9E639B4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8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4785A-B7AA-4E9C-843E-1732A1C98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CD3E9-6FB0-4794-9079-35C910E73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03EBC-76C7-4652-87A9-2BB3AE3C2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D52EC-52D8-4FD9-90F4-D61852B0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EC51-4162-4E46-A220-7D07497A102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C3FF8-B0FD-4D65-8094-DBB8569C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66D19-4F08-45A2-993D-BCE39B65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3517-2DF2-4E31-8C09-1B9E639B4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5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5C9D-B055-40BB-BA45-266D0A17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CFEDC-39E1-4C6F-A863-ACC3036CF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247C1-8DA9-4BAE-ABA1-B5AD568E3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91C2F-35EB-48DE-A8E5-0255F14A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EC51-4162-4E46-A220-7D07497A102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D38E2-406C-4D4B-B07D-6742E6265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D6E9E-02C3-4D05-9AD9-4D3443CA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3517-2DF2-4E31-8C09-1B9E639B4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3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BB1803-1903-4E40-BCEF-92F7870B9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13250-8D55-48E2-9443-A0956B362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DD763-85FA-44E5-ADB0-55C7688CB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DEC51-4162-4E46-A220-7D07497A102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6CBFB-0F74-453C-A5C3-946AFC6F5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23F89-E224-4276-A5FB-C5D47B4D8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B3517-2DF2-4E31-8C09-1B9E639B4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3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59531" y="461899"/>
            <a:ext cx="545846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20180" y="2302891"/>
            <a:ext cx="8951637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38653" y="6460394"/>
            <a:ext cx="28956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190"/>
                </a:lnSpc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39197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0600" y="228600"/>
            <a:ext cx="2286000" cy="2286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5611" y="2740280"/>
            <a:ext cx="6639559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CS/ECE</a:t>
            </a:r>
            <a:r>
              <a:rPr spc="-20" dirty="0"/>
              <a:t> </a:t>
            </a:r>
            <a:r>
              <a:rPr dirty="0"/>
              <a:t>552:</a:t>
            </a:r>
            <a:r>
              <a:rPr spc="-30" dirty="0"/>
              <a:t> </a:t>
            </a:r>
            <a:r>
              <a:rPr spc="-10" dirty="0"/>
              <a:t>Midterm</a:t>
            </a:r>
            <a:r>
              <a:rPr spc="-15" dirty="0"/>
              <a:t> </a:t>
            </a:r>
            <a:r>
              <a:rPr spc="-25" dirty="0"/>
              <a:t>Review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05708" y="3842384"/>
            <a:ext cx="6179820" cy="1223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55"/>
              </a:spcBef>
            </a:pPr>
            <a:endParaRPr sz="2550" dirty="0">
              <a:latin typeface="Calibri"/>
              <a:cs typeface="Calibri"/>
            </a:endParaRPr>
          </a:p>
          <a:p>
            <a:pPr marL="12065" marR="5080" algn="ctr">
              <a:lnSpc>
                <a:spcPct val="80000"/>
              </a:lnSpc>
            </a:pPr>
            <a:r>
              <a:rPr sz="2200" spc="-10" dirty="0">
                <a:solidFill>
                  <a:srgbClr val="888888"/>
                </a:solidFill>
                <a:latin typeface="Calibri"/>
                <a:cs typeface="Calibri"/>
              </a:rPr>
              <a:t>Lecture</a:t>
            </a:r>
            <a:r>
              <a:rPr sz="2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88888"/>
                </a:solidFill>
                <a:latin typeface="Calibri"/>
                <a:cs typeface="Calibri"/>
              </a:rPr>
              <a:t>notes</a:t>
            </a:r>
            <a:r>
              <a:rPr sz="22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88888"/>
                </a:solidFill>
                <a:latin typeface="Calibri"/>
                <a:cs typeface="Calibri"/>
              </a:rPr>
              <a:t>based</a:t>
            </a:r>
            <a:r>
              <a:rPr sz="2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88888"/>
                </a:solidFill>
                <a:latin typeface="Calibri"/>
                <a:cs typeface="Calibri"/>
              </a:rPr>
              <a:t>in part</a:t>
            </a:r>
            <a:r>
              <a:rPr sz="22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88888"/>
                </a:solidFill>
                <a:latin typeface="Calibri"/>
                <a:cs typeface="Calibri"/>
              </a:rPr>
              <a:t>on</a:t>
            </a:r>
            <a:r>
              <a:rPr sz="2200" spc="-10" dirty="0">
                <a:solidFill>
                  <a:srgbClr val="888888"/>
                </a:solidFill>
                <a:latin typeface="Calibri"/>
                <a:cs typeface="Calibri"/>
              </a:rPr>
              <a:t> slides</a:t>
            </a:r>
            <a:r>
              <a:rPr sz="2200" spc="-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88888"/>
                </a:solidFill>
                <a:latin typeface="Calibri"/>
                <a:cs typeface="Calibri"/>
              </a:rPr>
              <a:t>created</a:t>
            </a:r>
            <a:r>
              <a:rPr sz="2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88888"/>
                </a:solidFill>
                <a:latin typeface="Calibri"/>
                <a:cs typeface="Calibri"/>
              </a:rPr>
              <a:t>by</a:t>
            </a:r>
            <a:r>
              <a:rPr sz="2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2200" spc="10" dirty="0">
                <a:solidFill>
                  <a:srgbClr val="888888"/>
                </a:solidFill>
                <a:latin typeface="Calibri"/>
                <a:cs typeface="Calibri"/>
              </a:rPr>
              <a:t>Matt Sinclair, </a:t>
            </a:r>
            <a:r>
              <a:rPr sz="2200" spc="-20" dirty="0" err="1">
                <a:solidFill>
                  <a:srgbClr val="888888"/>
                </a:solidFill>
                <a:latin typeface="Calibri"/>
                <a:cs typeface="Calibri"/>
              </a:rPr>
              <a:t>Mikko</a:t>
            </a:r>
            <a:r>
              <a:rPr sz="2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200" spc="-484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88888"/>
                </a:solidFill>
                <a:latin typeface="Calibri"/>
                <a:cs typeface="Calibri"/>
              </a:rPr>
              <a:t>Lipasti,</a:t>
            </a:r>
            <a:r>
              <a:rPr sz="22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88888"/>
                </a:solidFill>
                <a:latin typeface="Calibri"/>
                <a:cs typeface="Calibri"/>
              </a:rPr>
              <a:t>Mark </a:t>
            </a:r>
            <a:r>
              <a:rPr sz="2200" spc="-10" dirty="0">
                <a:solidFill>
                  <a:srgbClr val="888888"/>
                </a:solidFill>
                <a:latin typeface="Calibri"/>
                <a:cs typeface="Calibri"/>
              </a:rPr>
              <a:t>Hill,</a:t>
            </a:r>
            <a:r>
              <a:rPr sz="2200" spc="-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88888"/>
                </a:solidFill>
                <a:latin typeface="Calibri"/>
                <a:cs typeface="Calibri"/>
              </a:rPr>
              <a:t>Josh</a:t>
            </a:r>
            <a:r>
              <a:rPr sz="2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88888"/>
                </a:solidFill>
                <a:latin typeface="Calibri"/>
                <a:cs typeface="Calibri"/>
              </a:rPr>
              <a:t>San</a:t>
            </a:r>
            <a:r>
              <a:rPr sz="2200" spc="-5" dirty="0">
                <a:solidFill>
                  <a:srgbClr val="888888"/>
                </a:solidFill>
                <a:latin typeface="Calibri"/>
                <a:cs typeface="Calibri"/>
              </a:rPr>
              <a:t> Miguel,</a:t>
            </a:r>
            <a:r>
              <a:rPr sz="2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88888"/>
                </a:solidFill>
                <a:latin typeface="Calibri"/>
                <a:cs typeface="Calibri"/>
              </a:rPr>
              <a:t>and John</a:t>
            </a:r>
            <a:r>
              <a:rPr sz="22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88888"/>
                </a:solidFill>
                <a:latin typeface="Calibri"/>
                <a:cs typeface="Calibri"/>
              </a:rPr>
              <a:t>Shen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4097" y="461900"/>
            <a:ext cx="3778250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Data</a:t>
            </a:r>
            <a:r>
              <a:rPr spc="-45" dirty="0"/>
              <a:t> </a:t>
            </a:r>
            <a:r>
              <a:rPr spc="-20" dirty="0"/>
              <a:t>Forwarding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5491" y="1738477"/>
            <a:ext cx="6125210" cy="237553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696595">
              <a:spcBef>
                <a:spcPts val="390"/>
              </a:spcBef>
            </a:pPr>
            <a:r>
              <a:rPr sz="2400" dirty="0">
                <a:latin typeface="Calibri"/>
                <a:cs typeface="Calibri"/>
              </a:rPr>
              <a:t>lw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$t0,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0($t1)</a:t>
            </a:r>
            <a:endParaRPr sz="2400">
              <a:latin typeface="Calibri"/>
              <a:cs typeface="Calibri"/>
            </a:endParaRPr>
          </a:p>
          <a:p>
            <a:pPr marL="696595" marR="3349625">
              <a:lnSpc>
                <a:spcPct val="11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lw </a:t>
            </a:r>
            <a:r>
              <a:rPr sz="2400" spc="-5" dirty="0">
                <a:latin typeface="Calibri"/>
                <a:cs typeface="Calibri"/>
              </a:rPr>
              <a:t>$s1, </a:t>
            </a:r>
            <a:r>
              <a:rPr sz="2400" dirty="0">
                <a:latin typeface="Calibri"/>
                <a:cs typeface="Calibri"/>
              </a:rPr>
              <a:t>4($t0)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$t2,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$t3,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$s1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50"/>
              </a:spcBef>
            </a:pPr>
            <a:endParaRPr sz="2600">
              <a:latin typeface="Calibri"/>
              <a:cs typeface="Calibri"/>
            </a:endParaRPr>
          </a:p>
          <a:p>
            <a:pPr marL="12700"/>
            <a:r>
              <a:rPr sz="2400" spc="-30" dirty="0">
                <a:latin typeface="Calibri"/>
                <a:cs typeface="Calibri"/>
              </a:rPr>
              <a:t>At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cycle(s)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forwarding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path</a:t>
            </a:r>
            <a:r>
              <a:rPr sz="2400" dirty="0">
                <a:latin typeface="Calibri"/>
                <a:cs typeface="Calibri"/>
              </a:rPr>
              <a:t> enabled?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Assume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forwarding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bypassing.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638800" y="1252727"/>
            <a:ext cx="4799330" cy="2100580"/>
            <a:chOff x="4114800" y="1252727"/>
            <a:chExt cx="4799330" cy="21005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4800" y="1252727"/>
              <a:ext cx="4791456" cy="20772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74764" y="2404872"/>
              <a:ext cx="2010410" cy="948690"/>
            </a:xfrm>
            <a:custGeom>
              <a:avLst/>
              <a:gdLst/>
              <a:ahLst/>
              <a:cxnLst/>
              <a:rect l="l" t="t" r="r" b="b"/>
              <a:pathLst>
                <a:path w="2010409" h="948689">
                  <a:moveTo>
                    <a:pt x="0" y="56387"/>
                  </a:moveTo>
                  <a:lnTo>
                    <a:pt x="0" y="948308"/>
                  </a:lnTo>
                </a:path>
                <a:path w="2010409" h="948689">
                  <a:moveTo>
                    <a:pt x="2010155" y="0"/>
                  </a:moveTo>
                  <a:lnTo>
                    <a:pt x="2010155" y="891920"/>
                  </a:lnTo>
                </a:path>
              </a:pathLst>
            </a:custGeom>
            <a:ln w="57912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74764" y="3313176"/>
              <a:ext cx="2025014" cy="0"/>
            </a:xfrm>
            <a:custGeom>
              <a:avLst/>
              <a:gdLst/>
              <a:ahLst/>
              <a:cxnLst/>
              <a:rect l="l" t="t" r="r" b="b"/>
              <a:pathLst>
                <a:path w="2025015">
                  <a:moveTo>
                    <a:pt x="2025014" y="0"/>
                  </a:moveTo>
                  <a:lnTo>
                    <a:pt x="0" y="0"/>
                  </a:lnTo>
                </a:path>
              </a:pathLst>
            </a:custGeom>
            <a:ln w="57912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7332" y="2435352"/>
              <a:ext cx="119125" cy="1158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951726" y="2369058"/>
              <a:ext cx="113030" cy="279400"/>
            </a:xfrm>
            <a:custGeom>
              <a:avLst/>
              <a:gdLst/>
              <a:ahLst/>
              <a:cxnLst/>
              <a:rect l="l" t="t" r="r" b="b"/>
              <a:pathLst>
                <a:path w="113029" h="279400">
                  <a:moveTo>
                    <a:pt x="56388" y="0"/>
                  </a:moveTo>
                  <a:lnTo>
                    <a:pt x="78325" y="4435"/>
                  </a:lnTo>
                  <a:lnTo>
                    <a:pt x="96250" y="16525"/>
                  </a:lnTo>
                  <a:lnTo>
                    <a:pt x="108340" y="34450"/>
                  </a:lnTo>
                  <a:lnTo>
                    <a:pt x="112775" y="56387"/>
                  </a:lnTo>
                  <a:lnTo>
                    <a:pt x="112775" y="222503"/>
                  </a:lnTo>
                  <a:lnTo>
                    <a:pt x="108340" y="244441"/>
                  </a:lnTo>
                  <a:lnTo>
                    <a:pt x="96250" y="262366"/>
                  </a:lnTo>
                  <a:lnTo>
                    <a:pt x="78325" y="274456"/>
                  </a:lnTo>
                  <a:lnTo>
                    <a:pt x="56388" y="278891"/>
                  </a:lnTo>
                  <a:lnTo>
                    <a:pt x="34450" y="274456"/>
                  </a:lnTo>
                  <a:lnTo>
                    <a:pt x="16525" y="262366"/>
                  </a:lnTo>
                  <a:lnTo>
                    <a:pt x="4435" y="244441"/>
                  </a:lnTo>
                  <a:lnTo>
                    <a:pt x="0" y="222503"/>
                  </a:lnTo>
                  <a:lnTo>
                    <a:pt x="0" y="56387"/>
                  </a:lnTo>
                  <a:lnTo>
                    <a:pt x="4435" y="34450"/>
                  </a:lnTo>
                  <a:lnTo>
                    <a:pt x="16525" y="16525"/>
                  </a:lnTo>
                  <a:lnTo>
                    <a:pt x="34450" y="4435"/>
                  </a:lnTo>
                  <a:lnTo>
                    <a:pt x="56388" y="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8428990" y="6460394"/>
            <a:ext cx="217170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190"/>
                </a:lnSpc>
              </a:pPr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4097" y="461900"/>
            <a:ext cx="3778250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Data</a:t>
            </a:r>
            <a:r>
              <a:rPr spc="-45" dirty="0"/>
              <a:t> </a:t>
            </a:r>
            <a:r>
              <a:rPr spc="-20" dirty="0"/>
              <a:t>Forwarding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5491" y="1738477"/>
            <a:ext cx="6125210" cy="237553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696595">
              <a:spcBef>
                <a:spcPts val="390"/>
              </a:spcBef>
            </a:pPr>
            <a:r>
              <a:rPr sz="2400" dirty="0">
                <a:latin typeface="Calibri"/>
                <a:cs typeface="Calibri"/>
              </a:rPr>
              <a:t>lw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$t0,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0($t1)</a:t>
            </a:r>
            <a:endParaRPr sz="2400">
              <a:latin typeface="Calibri"/>
              <a:cs typeface="Calibri"/>
            </a:endParaRPr>
          </a:p>
          <a:p>
            <a:pPr marL="696595" marR="3349625">
              <a:lnSpc>
                <a:spcPct val="11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lw </a:t>
            </a:r>
            <a:r>
              <a:rPr sz="2400" spc="-5" dirty="0">
                <a:latin typeface="Calibri"/>
                <a:cs typeface="Calibri"/>
              </a:rPr>
              <a:t>$s1, </a:t>
            </a:r>
            <a:r>
              <a:rPr sz="2400" dirty="0">
                <a:latin typeface="Calibri"/>
                <a:cs typeface="Calibri"/>
              </a:rPr>
              <a:t>4($t0)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$t2,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$t3,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$s1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50"/>
              </a:spcBef>
            </a:pPr>
            <a:endParaRPr sz="2600">
              <a:latin typeface="Calibri"/>
              <a:cs typeface="Calibri"/>
            </a:endParaRPr>
          </a:p>
          <a:p>
            <a:pPr marL="12700"/>
            <a:r>
              <a:rPr sz="2400" spc="-30" dirty="0">
                <a:latin typeface="Calibri"/>
                <a:cs typeface="Calibri"/>
              </a:rPr>
              <a:t>At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cycle(s)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forwarding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path</a:t>
            </a:r>
            <a:r>
              <a:rPr sz="2400" dirty="0">
                <a:latin typeface="Calibri"/>
                <a:cs typeface="Calibri"/>
              </a:rPr>
              <a:t> enabled?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Assume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forwarding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bypassing.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47913" y="4252912"/>
          <a:ext cx="7034528" cy="176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insn\cycle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355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spc="-10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lw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$t0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355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5638800" y="1252727"/>
            <a:ext cx="4799330" cy="2100580"/>
            <a:chOff x="4114800" y="1252727"/>
            <a:chExt cx="4799330" cy="21005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4800" y="1252727"/>
              <a:ext cx="4791456" cy="20772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874764" y="2404872"/>
              <a:ext cx="2010410" cy="948690"/>
            </a:xfrm>
            <a:custGeom>
              <a:avLst/>
              <a:gdLst/>
              <a:ahLst/>
              <a:cxnLst/>
              <a:rect l="l" t="t" r="r" b="b"/>
              <a:pathLst>
                <a:path w="2010409" h="948689">
                  <a:moveTo>
                    <a:pt x="0" y="56387"/>
                  </a:moveTo>
                  <a:lnTo>
                    <a:pt x="0" y="948308"/>
                  </a:lnTo>
                </a:path>
                <a:path w="2010409" h="948689">
                  <a:moveTo>
                    <a:pt x="2010155" y="0"/>
                  </a:moveTo>
                  <a:lnTo>
                    <a:pt x="2010155" y="891920"/>
                  </a:lnTo>
                </a:path>
              </a:pathLst>
            </a:custGeom>
            <a:ln w="57912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74764" y="3313176"/>
              <a:ext cx="2025014" cy="0"/>
            </a:xfrm>
            <a:custGeom>
              <a:avLst/>
              <a:gdLst/>
              <a:ahLst/>
              <a:cxnLst/>
              <a:rect l="l" t="t" r="r" b="b"/>
              <a:pathLst>
                <a:path w="2025015">
                  <a:moveTo>
                    <a:pt x="2025014" y="0"/>
                  </a:moveTo>
                  <a:lnTo>
                    <a:pt x="0" y="0"/>
                  </a:lnTo>
                </a:path>
              </a:pathLst>
            </a:custGeom>
            <a:ln w="57912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7332" y="2435352"/>
              <a:ext cx="119125" cy="11582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951726" y="2369058"/>
              <a:ext cx="113030" cy="279400"/>
            </a:xfrm>
            <a:custGeom>
              <a:avLst/>
              <a:gdLst/>
              <a:ahLst/>
              <a:cxnLst/>
              <a:rect l="l" t="t" r="r" b="b"/>
              <a:pathLst>
                <a:path w="113029" h="279400">
                  <a:moveTo>
                    <a:pt x="56388" y="0"/>
                  </a:moveTo>
                  <a:lnTo>
                    <a:pt x="78325" y="4435"/>
                  </a:lnTo>
                  <a:lnTo>
                    <a:pt x="96250" y="16525"/>
                  </a:lnTo>
                  <a:lnTo>
                    <a:pt x="108340" y="34450"/>
                  </a:lnTo>
                  <a:lnTo>
                    <a:pt x="112775" y="56387"/>
                  </a:lnTo>
                  <a:lnTo>
                    <a:pt x="112775" y="222503"/>
                  </a:lnTo>
                  <a:lnTo>
                    <a:pt x="108340" y="244441"/>
                  </a:lnTo>
                  <a:lnTo>
                    <a:pt x="96250" y="262366"/>
                  </a:lnTo>
                  <a:lnTo>
                    <a:pt x="78325" y="274456"/>
                  </a:lnTo>
                  <a:lnTo>
                    <a:pt x="56388" y="278891"/>
                  </a:lnTo>
                  <a:lnTo>
                    <a:pt x="34450" y="274456"/>
                  </a:lnTo>
                  <a:lnTo>
                    <a:pt x="16525" y="262366"/>
                  </a:lnTo>
                  <a:lnTo>
                    <a:pt x="4435" y="244441"/>
                  </a:lnTo>
                  <a:lnTo>
                    <a:pt x="0" y="222503"/>
                  </a:lnTo>
                  <a:lnTo>
                    <a:pt x="0" y="56387"/>
                  </a:lnTo>
                  <a:lnTo>
                    <a:pt x="4435" y="34450"/>
                  </a:lnTo>
                  <a:lnTo>
                    <a:pt x="16525" y="16525"/>
                  </a:lnTo>
                  <a:lnTo>
                    <a:pt x="34450" y="4435"/>
                  </a:lnTo>
                  <a:lnTo>
                    <a:pt x="56388" y="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428990" y="6460394"/>
            <a:ext cx="217170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190"/>
                </a:lnSpc>
              </a:pPr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4097" y="461900"/>
            <a:ext cx="3778250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Data</a:t>
            </a:r>
            <a:r>
              <a:rPr spc="-45" dirty="0"/>
              <a:t> </a:t>
            </a:r>
            <a:r>
              <a:rPr spc="-20" dirty="0"/>
              <a:t>Forwarding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5491" y="1738477"/>
            <a:ext cx="6125210" cy="237553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696595">
              <a:spcBef>
                <a:spcPts val="390"/>
              </a:spcBef>
            </a:pPr>
            <a:r>
              <a:rPr sz="2400" dirty="0">
                <a:latin typeface="Calibri"/>
                <a:cs typeface="Calibri"/>
              </a:rPr>
              <a:t>lw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$t0,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0($t1)</a:t>
            </a:r>
            <a:endParaRPr sz="2400">
              <a:latin typeface="Calibri"/>
              <a:cs typeface="Calibri"/>
            </a:endParaRPr>
          </a:p>
          <a:p>
            <a:pPr marL="696595" marR="3349625">
              <a:lnSpc>
                <a:spcPct val="11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lw </a:t>
            </a:r>
            <a:r>
              <a:rPr sz="2400" spc="-5" dirty="0">
                <a:latin typeface="Calibri"/>
                <a:cs typeface="Calibri"/>
              </a:rPr>
              <a:t>$s1, </a:t>
            </a:r>
            <a:r>
              <a:rPr sz="2400" dirty="0">
                <a:latin typeface="Calibri"/>
                <a:cs typeface="Calibri"/>
              </a:rPr>
              <a:t>4($t0)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$t2,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$t3,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$s1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50"/>
              </a:spcBef>
            </a:pPr>
            <a:endParaRPr sz="2600">
              <a:latin typeface="Calibri"/>
              <a:cs typeface="Calibri"/>
            </a:endParaRPr>
          </a:p>
          <a:p>
            <a:pPr marL="12700"/>
            <a:r>
              <a:rPr sz="2400" spc="-30" dirty="0">
                <a:latin typeface="Calibri"/>
                <a:cs typeface="Calibri"/>
              </a:rPr>
              <a:t>At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cycle(s)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forwarding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path</a:t>
            </a:r>
            <a:r>
              <a:rPr sz="2400" dirty="0">
                <a:latin typeface="Calibri"/>
                <a:cs typeface="Calibri"/>
              </a:rPr>
              <a:t> enabled?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Assume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forwarding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bypassing.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47913" y="4252912"/>
          <a:ext cx="7034528" cy="176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insn\cycle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355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spc="-10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lw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$t0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355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lw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$s1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D*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5638800" y="1252727"/>
            <a:ext cx="4799330" cy="2100580"/>
            <a:chOff x="4114800" y="1252727"/>
            <a:chExt cx="4799330" cy="21005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4800" y="1252727"/>
              <a:ext cx="4791456" cy="20772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874764" y="2404872"/>
              <a:ext cx="2010410" cy="948690"/>
            </a:xfrm>
            <a:custGeom>
              <a:avLst/>
              <a:gdLst/>
              <a:ahLst/>
              <a:cxnLst/>
              <a:rect l="l" t="t" r="r" b="b"/>
              <a:pathLst>
                <a:path w="2010409" h="948689">
                  <a:moveTo>
                    <a:pt x="0" y="56387"/>
                  </a:moveTo>
                  <a:lnTo>
                    <a:pt x="0" y="948308"/>
                  </a:lnTo>
                </a:path>
                <a:path w="2010409" h="948689">
                  <a:moveTo>
                    <a:pt x="2010155" y="0"/>
                  </a:moveTo>
                  <a:lnTo>
                    <a:pt x="2010155" y="891920"/>
                  </a:lnTo>
                </a:path>
              </a:pathLst>
            </a:custGeom>
            <a:ln w="57912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74764" y="3313176"/>
              <a:ext cx="2025014" cy="0"/>
            </a:xfrm>
            <a:custGeom>
              <a:avLst/>
              <a:gdLst/>
              <a:ahLst/>
              <a:cxnLst/>
              <a:rect l="l" t="t" r="r" b="b"/>
              <a:pathLst>
                <a:path w="2025015">
                  <a:moveTo>
                    <a:pt x="2025014" y="0"/>
                  </a:moveTo>
                  <a:lnTo>
                    <a:pt x="0" y="0"/>
                  </a:lnTo>
                </a:path>
              </a:pathLst>
            </a:custGeom>
            <a:ln w="57912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7332" y="2435352"/>
              <a:ext cx="119125" cy="11582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951726" y="2369058"/>
              <a:ext cx="113030" cy="279400"/>
            </a:xfrm>
            <a:custGeom>
              <a:avLst/>
              <a:gdLst/>
              <a:ahLst/>
              <a:cxnLst/>
              <a:rect l="l" t="t" r="r" b="b"/>
              <a:pathLst>
                <a:path w="113029" h="279400">
                  <a:moveTo>
                    <a:pt x="56388" y="0"/>
                  </a:moveTo>
                  <a:lnTo>
                    <a:pt x="78325" y="4435"/>
                  </a:lnTo>
                  <a:lnTo>
                    <a:pt x="96250" y="16525"/>
                  </a:lnTo>
                  <a:lnTo>
                    <a:pt x="108340" y="34450"/>
                  </a:lnTo>
                  <a:lnTo>
                    <a:pt x="112775" y="56387"/>
                  </a:lnTo>
                  <a:lnTo>
                    <a:pt x="112775" y="222503"/>
                  </a:lnTo>
                  <a:lnTo>
                    <a:pt x="108340" y="244441"/>
                  </a:lnTo>
                  <a:lnTo>
                    <a:pt x="96250" y="262366"/>
                  </a:lnTo>
                  <a:lnTo>
                    <a:pt x="78325" y="274456"/>
                  </a:lnTo>
                  <a:lnTo>
                    <a:pt x="56388" y="278891"/>
                  </a:lnTo>
                  <a:lnTo>
                    <a:pt x="34450" y="274456"/>
                  </a:lnTo>
                  <a:lnTo>
                    <a:pt x="16525" y="262366"/>
                  </a:lnTo>
                  <a:lnTo>
                    <a:pt x="4435" y="244441"/>
                  </a:lnTo>
                  <a:lnTo>
                    <a:pt x="0" y="222503"/>
                  </a:lnTo>
                  <a:lnTo>
                    <a:pt x="0" y="56387"/>
                  </a:lnTo>
                  <a:lnTo>
                    <a:pt x="4435" y="34450"/>
                  </a:lnTo>
                  <a:lnTo>
                    <a:pt x="16525" y="16525"/>
                  </a:lnTo>
                  <a:lnTo>
                    <a:pt x="34450" y="4435"/>
                  </a:lnTo>
                  <a:lnTo>
                    <a:pt x="56388" y="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428990" y="6460394"/>
            <a:ext cx="217170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190"/>
                </a:lnSpc>
              </a:pPr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4097" y="461900"/>
            <a:ext cx="3778250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Data</a:t>
            </a:r>
            <a:r>
              <a:rPr spc="-45" dirty="0"/>
              <a:t> </a:t>
            </a:r>
            <a:r>
              <a:rPr spc="-20" dirty="0"/>
              <a:t>Forwarding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5491" y="1738477"/>
            <a:ext cx="6125210" cy="237553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696595">
              <a:spcBef>
                <a:spcPts val="390"/>
              </a:spcBef>
            </a:pPr>
            <a:r>
              <a:rPr sz="2400" dirty="0">
                <a:latin typeface="Calibri"/>
                <a:cs typeface="Calibri"/>
              </a:rPr>
              <a:t>lw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$t0,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0($t1)</a:t>
            </a:r>
            <a:endParaRPr sz="2400">
              <a:latin typeface="Calibri"/>
              <a:cs typeface="Calibri"/>
            </a:endParaRPr>
          </a:p>
          <a:p>
            <a:pPr marL="696595" marR="3349625">
              <a:lnSpc>
                <a:spcPct val="11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lw </a:t>
            </a:r>
            <a:r>
              <a:rPr sz="2400" spc="-5" dirty="0">
                <a:latin typeface="Calibri"/>
                <a:cs typeface="Calibri"/>
              </a:rPr>
              <a:t>$s1, </a:t>
            </a:r>
            <a:r>
              <a:rPr sz="2400" dirty="0">
                <a:latin typeface="Calibri"/>
                <a:cs typeface="Calibri"/>
              </a:rPr>
              <a:t>4($t0)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$t2,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$t3,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$s1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50"/>
              </a:spcBef>
            </a:pPr>
            <a:endParaRPr sz="2600">
              <a:latin typeface="Calibri"/>
              <a:cs typeface="Calibri"/>
            </a:endParaRPr>
          </a:p>
          <a:p>
            <a:pPr marL="12700"/>
            <a:r>
              <a:rPr sz="2400" spc="-30" dirty="0">
                <a:latin typeface="Calibri"/>
                <a:cs typeface="Calibri"/>
              </a:rPr>
              <a:t>At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cycle(s)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forwarding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path</a:t>
            </a:r>
            <a:r>
              <a:rPr sz="2400" dirty="0">
                <a:latin typeface="Calibri"/>
                <a:cs typeface="Calibri"/>
              </a:rPr>
              <a:t> enabled?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Assume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forwarding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bypassing.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47913" y="4252912"/>
          <a:ext cx="7034528" cy="176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insn\cycle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355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spc="-10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lw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$t0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355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lw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$s1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D*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5638800" y="1252727"/>
            <a:ext cx="4799330" cy="2100580"/>
            <a:chOff x="4114800" y="1252727"/>
            <a:chExt cx="4799330" cy="21005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4800" y="1252727"/>
              <a:ext cx="4791456" cy="20772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874764" y="2404872"/>
              <a:ext cx="2010410" cy="948690"/>
            </a:xfrm>
            <a:custGeom>
              <a:avLst/>
              <a:gdLst/>
              <a:ahLst/>
              <a:cxnLst/>
              <a:rect l="l" t="t" r="r" b="b"/>
              <a:pathLst>
                <a:path w="2010409" h="948689">
                  <a:moveTo>
                    <a:pt x="0" y="56387"/>
                  </a:moveTo>
                  <a:lnTo>
                    <a:pt x="0" y="948308"/>
                  </a:lnTo>
                </a:path>
                <a:path w="2010409" h="948689">
                  <a:moveTo>
                    <a:pt x="2010155" y="0"/>
                  </a:moveTo>
                  <a:lnTo>
                    <a:pt x="2010155" y="891920"/>
                  </a:lnTo>
                </a:path>
              </a:pathLst>
            </a:custGeom>
            <a:ln w="57912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74764" y="3313176"/>
              <a:ext cx="2025014" cy="0"/>
            </a:xfrm>
            <a:custGeom>
              <a:avLst/>
              <a:gdLst/>
              <a:ahLst/>
              <a:cxnLst/>
              <a:rect l="l" t="t" r="r" b="b"/>
              <a:pathLst>
                <a:path w="2025015">
                  <a:moveTo>
                    <a:pt x="2025014" y="0"/>
                  </a:moveTo>
                  <a:lnTo>
                    <a:pt x="0" y="0"/>
                  </a:lnTo>
                </a:path>
              </a:pathLst>
            </a:custGeom>
            <a:ln w="57912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7332" y="2435352"/>
              <a:ext cx="119125" cy="11582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951726" y="2369058"/>
              <a:ext cx="113030" cy="279400"/>
            </a:xfrm>
            <a:custGeom>
              <a:avLst/>
              <a:gdLst/>
              <a:ahLst/>
              <a:cxnLst/>
              <a:rect l="l" t="t" r="r" b="b"/>
              <a:pathLst>
                <a:path w="113029" h="279400">
                  <a:moveTo>
                    <a:pt x="56388" y="0"/>
                  </a:moveTo>
                  <a:lnTo>
                    <a:pt x="78325" y="4435"/>
                  </a:lnTo>
                  <a:lnTo>
                    <a:pt x="96250" y="16525"/>
                  </a:lnTo>
                  <a:lnTo>
                    <a:pt x="108340" y="34450"/>
                  </a:lnTo>
                  <a:lnTo>
                    <a:pt x="112775" y="56387"/>
                  </a:lnTo>
                  <a:lnTo>
                    <a:pt x="112775" y="222503"/>
                  </a:lnTo>
                  <a:lnTo>
                    <a:pt x="108340" y="244441"/>
                  </a:lnTo>
                  <a:lnTo>
                    <a:pt x="96250" y="262366"/>
                  </a:lnTo>
                  <a:lnTo>
                    <a:pt x="78325" y="274456"/>
                  </a:lnTo>
                  <a:lnTo>
                    <a:pt x="56388" y="278891"/>
                  </a:lnTo>
                  <a:lnTo>
                    <a:pt x="34450" y="274456"/>
                  </a:lnTo>
                  <a:lnTo>
                    <a:pt x="16525" y="262366"/>
                  </a:lnTo>
                  <a:lnTo>
                    <a:pt x="4435" y="244441"/>
                  </a:lnTo>
                  <a:lnTo>
                    <a:pt x="0" y="222503"/>
                  </a:lnTo>
                  <a:lnTo>
                    <a:pt x="0" y="56387"/>
                  </a:lnTo>
                  <a:lnTo>
                    <a:pt x="4435" y="34450"/>
                  </a:lnTo>
                  <a:lnTo>
                    <a:pt x="16525" y="16525"/>
                  </a:lnTo>
                  <a:lnTo>
                    <a:pt x="34450" y="4435"/>
                  </a:lnTo>
                  <a:lnTo>
                    <a:pt x="56388" y="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5201411" y="5049011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37604" y="164528"/>
                </a:moveTo>
                <a:lnTo>
                  <a:pt x="110616" y="191515"/>
                </a:lnTo>
                <a:lnTo>
                  <a:pt x="285750" y="285750"/>
                </a:lnTo>
                <a:lnTo>
                  <a:pt x="227733" y="177926"/>
                </a:lnTo>
                <a:lnTo>
                  <a:pt x="151002" y="177926"/>
                </a:lnTo>
                <a:lnTo>
                  <a:pt x="137604" y="164528"/>
                </a:lnTo>
                <a:close/>
              </a:path>
              <a:path w="285750" h="285750">
                <a:moveTo>
                  <a:pt x="164528" y="137604"/>
                </a:moveTo>
                <a:lnTo>
                  <a:pt x="137604" y="164528"/>
                </a:lnTo>
                <a:lnTo>
                  <a:pt x="151002" y="177926"/>
                </a:lnTo>
                <a:lnTo>
                  <a:pt x="177926" y="151002"/>
                </a:lnTo>
                <a:lnTo>
                  <a:pt x="164528" y="137604"/>
                </a:lnTo>
                <a:close/>
              </a:path>
              <a:path w="285750" h="285750">
                <a:moveTo>
                  <a:pt x="191515" y="110617"/>
                </a:moveTo>
                <a:lnTo>
                  <a:pt x="164528" y="137604"/>
                </a:lnTo>
                <a:lnTo>
                  <a:pt x="177926" y="151002"/>
                </a:lnTo>
                <a:lnTo>
                  <a:pt x="151002" y="177926"/>
                </a:lnTo>
                <a:lnTo>
                  <a:pt x="227733" y="177926"/>
                </a:lnTo>
                <a:lnTo>
                  <a:pt x="191515" y="110617"/>
                </a:lnTo>
                <a:close/>
              </a:path>
              <a:path w="285750" h="285750">
                <a:moveTo>
                  <a:pt x="108289" y="81365"/>
                </a:moveTo>
                <a:lnTo>
                  <a:pt x="97536" y="97536"/>
                </a:lnTo>
                <a:lnTo>
                  <a:pt x="81365" y="108289"/>
                </a:lnTo>
                <a:lnTo>
                  <a:pt x="137604" y="164528"/>
                </a:lnTo>
                <a:lnTo>
                  <a:pt x="164528" y="137604"/>
                </a:lnTo>
                <a:lnTo>
                  <a:pt x="108289" y="81365"/>
                </a:lnTo>
                <a:close/>
              </a:path>
              <a:path w="285750" h="285750">
                <a:moveTo>
                  <a:pt x="57150" y="0"/>
                </a:moveTo>
                <a:lnTo>
                  <a:pt x="35671" y="4190"/>
                </a:lnTo>
                <a:lnTo>
                  <a:pt x="16763" y="16763"/>
                </a:lnTo>
                <a:lnTo>
                  <a:pt x="4190" y="35671"/>
                </a:lnTo>
                <a:lnTo>
                  <a:pt x="0" y="57150"/>
                </a:lnTo>
                <a:lnTo>
                  <a:pt x="4190" y="78628"/>
                </a:lnTo>
                <a:lnTo>
                  <a:pt x="16763" y="97536"/>
                </a:lnTo>
                <a:lnTo>
                  <a:pt x="35671" y="110109"/>
                </a:lnTo>
                <a:lnTo>
                  <a:pt x="57150" y="114300"/>
                </a:lnTo>
                <a:lnTo>
                  <a:pt x="78628" y="110109"/>
                </a:lnTo>
                <a:lnTo>
                  <a:pt x="81365" y="108289"/>
                </a:lnTo>
                <a:lnTo>
                  <a:pt x="43687" y="70612"/>
                </a:lnTo>
                <a:lnTo>
                  <a:pt x="70612" y="43687"/>
                </a:lnTo>
                <a:lnTo>
                  <a:pt x="111673" y="43687"/>
                </a:lnTo>
                <a:lnTo>
                  <a:pt x="110109" y="35671"/>
                </a:lnTo>
                <a:lnTo>
                  <a:pt x="97536" y="16763"/>
                </a:lnTo>
                <a:lnTo>
                  <a:pt x="78628" y="4190"/>
                </a:lnTo>
                <a:lnTo>
                  <a:pt x="57150" y="0"/>
                </a:lnTo>
                <a:close/>
              </a:path>
              <a:path w="285750" h="285750">
                <a:moveTo>
                  <a:pt x="70612" y="43687"/>
                </a:moveTo>
                <a:lnTo>
                  <a:pt x="43687" y="70612"/>
                </a:lnTo>
                <a:lnTo>
                  <a:pt x="81365" y="108289"/>
                </a:lnTo>
                <a:lnTo>
                  <a:pt x="97536" y="97536"/>
                </a:lnTo>
                <a:lnTo>
                  <a:pt x="108289" y="81365"/>
                </a:lnTo>
                <a:lnTo>
                  <a:pt x="70612" y="43687"/>
                </a:lnTo>
                <a:close/>
              </a:path>
              <a:path w="285750" h="285750">
                <a:moveTo>
                  <a:pt x="111673" y="43687"/>
                </a:moveTo>
                <a:lnTo>
                  <a:pt x="70612" y="43687"/>
                </a:lnTo>
                <a:lnTo>
                  <a:pt x="108289" y="81365"/>
                </a:lnTo>
                <a:lnTo>
                  <a:pt x="110109" y="78628"/>
                </a:lnTo>
                <a:lnTo>
                  <a:pt x="114300" y="57150"/>
                </a:lnTo>
                <a:lnTo>
                  <a:pt x="111673" y="436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8428990" y="6460394"/>
            <a:ext cx="217170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190"/>
                </a:lnSpc>
              </a:pPr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4097" y="461900"/>
            <a:ext cx="3778250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Data</a:t>
            </a:r>
            <a:r>
              <a:rPr spc="-45" dirty="0"/>
              <a:t> </a:t>
            </a:r>
            <a:r>
              <a:rPr spc="-20" dirty="0"/>
              <a:t>Forwarding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5491" y="1738477"/>
            <a:ext cx="6125210" cy="237553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696595">
              <a:spcBef>
                <a:spcPts val="390"/>
              </a:spcBef>
            </a:pPr>
            <a:r>
              <a:rPr sz="2400" dirty="0">
                <a:latin typeface="Calibri"/>
                <a:cs typeface="Calibri"/>
              </a:rPr>
              <a:t>lw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$t0,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0($t1)</a:t>
            </a:r>
            <a:endParaRPr sz="2400">
              <a:latin typeface="Calibri"/>
              <a:cs typeface="Calibri"/>
            </a:endParaRPr>
          </a:p>
          <a:p>
            <a:pPr marL="696595" marR="3349625">
              <a:lnSpc>
                <a:spcPct val="11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lw </a:t>
            </a:r>
            <a:r>
              <a:rPr sz="2400" spc="-5" dirty="0">
                <a:latin typeface="Calibri"/>
                <a:cs typeface="Calibri"/>
              </a:rPr>
              <a:t>$s1, </a:t>
            </a:r>
            <a:r>
              <a:rPr sz="2400" dirty="0">
                <a:latin typeface="Calibri"/>
                <a:cs typeface="Calibri"/>
              </a:rPr>
              <a:t>4($t0)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$t2,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$t3,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$s1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50"/>
              </a:spcBef>
            </a:pPr>
            <a:endParaRPr sz="2600">
              <a:latin typeface="Calibri"/>
              <a:cs typeface="Calibri"/>
            </a:endParaRPr>
          </a:p>
          <a:p>
            <a:pPr marL="12700"/>
            <a:r>
              <a:rPr sz="2400" spc="-30" dirty="0">
                <a:latin typeface="Calibri"/>
                <a:cs typeface="Calibri"/>
              </a:rPr>
              <a:t>At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cycle(s)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forwarding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path</a:t>
            </a:r>
            <a:r>
              <a:rPr sz="2400" dirty="0">
                <a:latin typeface="Calibri"/>
                <a:cs typeface="Calibri"/>
              </a:rPr>
              <a:t> enabled?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Assume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forwarding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bypassing.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47913" y="4252912"/>
          <a:ext cx="7034528" cy="176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insn\cycle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355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spc="-10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lw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$t0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355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lw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$s1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D*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add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F*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5638800" y="1252727"/>
            <a:ext cx="4799330" cy="2100580"/>
            <a:chOff x="4114800" y="1252727"/>
            <a:chExt cx="4799330" cy="21005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4800" y="1252727"/>
              <a:ext cx="4791456" cy="20772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874764" y="2404872"/>
              <a:ext cx="2010410" cy="948690"/>
            </a:xfrm>
            <a:custGeom>
              <a:avLst/>
              <a:gdLst/>
              <a:ahLst/>
              <a:cxnLst/>
              <a:rect l="l" t="t" r="r" b="b"/>
              <a:pathLst>
                <a:path w="2010409" h="948689">
                  <a:moveTo>
                    <a:pt x="0" y="56387"/>
                  </a:moveTo>
                  <a:lnTo>
                    <a:pt x="0" y="948308"/>
                  </a:lnTo>
                </a:path>
                <a:path w="2010409" h="948689">
                  <a:moveTo>
                    <a:pt x="2010155" y="0"/>
                  </a:moveTo>
                  <a:lnTo>
                    <a:pt x="2010155" y="891920"/>
                  </a:lnTo>
                </a:path>
              </a:pathLst>
            </a:custGeom>
            <a:ln w="57912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74764" y="3313176"/>
              <a:ext cx="2025014" cy="0"/>
            </a:xfrm>
            <a:custGeom>
              <a:avLst/>
              <a:gdLst/>
              <a:ahLst/>
              <a:cxnLst/>
              <a:rect l="l" t="t" r="r" b="b"/>
              <a:pathLst>
                <a:path w="2025015">
                  <a:moveTo>
                    <a:pt x="2025014" y="0"/>
                  </a:moveTo>
                  <a:lnTo>
                    <a:pt x="0" y="0"/>
                  </a:lnTo>
                </a:path>
              </a:pathLst>
            </a:custGeom>
            <a:ln w="57912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7332" y="2435352"/>
              <a:ext cx="119125" cy="11582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951726" y="2369058"/>
              <a:ext cx="113030" cy="279400"/>
            </a:xfrm>
            <a:custGeom>
              <a:avLst/>
              <a:gdLst/>
              <a:ahLst/>
              <a:cxnLst/>
              <a:rect l="l" t="t" r="r" b="b"/>
              <a:pathLst>
                <a:path w="113029" h="279400">
                  <a:moveTo>
                    <a:pt x="56388" y="0"/>
                  </a:moveTo>
                  <a:lnTo>
                    <a:pt x="78325" y="4435"/>
                  </a:lnTo>
                  <a:lnTo>
                    <a:pt x="96250" y="16525"/>
                  </a:lnTo>
                  <a:lnTo>
                    <a:pt x="108340" y="34450"/>
                  </a:lnTo>
                  <a:lnTo>
                    <a:pt x="112775" y="56387"/>
                  </a:lnTo>
                  <a:lnTo>
                    <a:pt x="112775" y="222503"/>
                  </a:lnTo>
                  <a:lnTo>
                    <a:pt x="108340" y="244441"/>
                  </a:lnTo>
                  <a:lnTo>
                    <a:pt x="96250" y="262366"/>
                  </a:lnTo>
                  <a:lnTo>
                    <a:pt x="78325" y="274456"/>
                  </a:lnTo>
                  <a:lnTo>
                    <a:pt x="56388" y="278891"/>
                  </a:lnTo>
                  <a:lnTo>
                    <a:pt x="34450" y="274456"/>
                  </a:lnTo>
                  <a:lnTo>
                    <a:pt x="16525" y="262366"/>
                  </a:lnTo>
                  <a:lnTo>
                    <a:pt x="4435" y="244441"/>
                  </a:lnTo>
                  <a:lnTo>
                    <a:pt x="0" y="222503"/>
                  </a:lnTo>
                  <a:lnTo>
                    <a:pt x="0" y="56387"/>
                  </a:lnTo>
                  <a:lnTo>
                    <a:pt x="4435" y="34450"/>
                  </a:lnTo>
                  <a:lnTo>
                    <a:pt x="16525" y="16525"/>
                  </a:lnTo>
                  <a:lnTo>
                    <a:pt x="34450" y="4435"/>
                  </a:lnTo>
                  <a:lnTo>
                    <a:pt x="56388" y="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428990" y="6460394"/>
            <a:ext cx="217170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190"/>
                </a:lnSpc>
              </a:pPr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4097" y="461900"/>
            <a:ext cx="3778250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Data</a:t>
            </a:r>
            <a:r>
              <a:rPr spc="-45" dirty="0"/>
              <a:t> </a:t>
            </a:r>
            <a:r>
              <a:rPr spc="-20" dirty="0"/>
              <a:t>Forwarding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5491" y="1738477"/>
            <a:ext cx="6125210" cy="237553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696595">
              <a:spcBef>
                <a:spcPts val="390"/>
              </a:spcBef>
            </a:pPr>
            <a:r>
              <a:rPr sz="2400" dirty="0">
                <a:latin typeface="Calibri"/>
                <a:cs typeface="Calibri"/>
              </a:rPr>
              <a:t>lw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$t0,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0($t1)</a:t>
            </a:r>
            <a:endParaRPr sz="2400">
              <a:latin typeface="Calibri"/>
              <a:cs typeface="Calibri"/>
            </a:endParaRPr>
          </a:p>
          <a:p>
            <a:pPr marL="696595" marR="3349625">
              <a:lnSpc>
                <a:spcPct val="11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lw </a:t>
            </a:r>
            <a:r>
              <a:rPr sz="2400" spc="-5" dirty="0">
                <a:latin typeface="Calibri"/>
                <a:cs typeface="Calibri"/>
              </a:rPr>
              <a:t>$s1, </a:t>
            </a:r>
            <a:r>
              <a:rPr sz="2400" dirty="0">
                <a:latin typeface="Calibri"/>
                <a:cs typeface="Calibri"/>
              </a:rPr>
              <a:t>4($t0)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$t2,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$t3,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$s1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50"/>
              </a:spcBef>
            </a:pPr>
            <a:endParaRPr sz="2600">
              <a:latin typeface="Calibri"/>
              <a:cs typeface="Calibri"/>
            </a:endParaRPr>
          </a:p>
          <a:p>
            <a:pPr marL="12700"/>
            <a:r>
              <a:rPr sz="2400" spc="-30" dirty="0">
                <a:latin typeface="Calibri"/>
                <a:cs typeface="Calibri"/>
              </a:rPr>
              <a:t>At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cycle(s)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forwarding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path</a:t>
            </a:r>
            <a:r>
              <a:rPr sz="2400" dirty="0">
                <a:latin typeface="Calibri"/>
                <a:cs typeface="Calibri"/>
              </a:rPr>
              <a:t> enabled?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Assume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forwarding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bypassing.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47913" y="4252912"/>
          <a:ext cx="7034528" cy="176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insn\cycle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355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spc="-10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lw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$t0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355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2555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lw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$s1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D*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478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add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F*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D*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5638800" y="1252727"/>
            <a:ext cx="4799330" cy="2100580"/>
            <a:chOff x="4114800" y="1252727"/>
            <a:chExt cx="4799330" cy="21005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4800" y="1252727"/>
              <a:ext cx="4791456" cy="20772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874764" y="2404872"/>
              <a:ext cx="2010410" cy="948690"/>
            </a:xfrm>
            <a:custGeom>
              <a:avLst/>
              <a:gdLst/>
              <a:ahLst/>
              <a:cxnLst/>
              <a:rect l="l" t="t" r="r" b="b"/>
              <a:pathLst>
                <a:path w="2010409" h="948689">
                  <a:moveTo>
                    <a:pt x="0" y="56387"/>
                  </a:moveTo>
                  <a:lnTo>
                    <a:pt x="0" y="948308"/>
                  </a:lnTo>
                </a:path>
                <a:path w="2010409" h="948689">
                  <a:moveTo>
                    <a:pt x="2010155" y="0"/>
                  </a:moveTo>
                  <a:lnTo>
                    <a:pt x="2010155" y="891920"/>
                  </a:lnTo>
                </a:path>
              </a:pathLst>
            </a:custGeom>
            <a:ln w="57912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74764" y="3313176"/>
              <a:ext cx="2025014" cy="0"/>
            </a:xfrm>
            <a:custGeom>
              <a:avLst/>
              <a:gdLst/>
              <a:ahLst/>
              <a:cxnLst/>
              <a:rect l="l" t="t" r="r" b="b"/>
              <a:pathLst>
                <a:path w="2025015">
                  <a:moveTo>
                    <a:pt x="2025014" y="0"/>
                  </a:moveTo>
                  <a:lnTo>
                    <a:pt x="0" y="0"/>
                  </a:lnTo>
                </a:path>
              </a:pathLst>
            </a:custGeom>
            <a:ln w="57912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7332" y="2435352"/>
              <a:ext cx="119125" cy="11582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951726" y="2369058"/>
              <a:ext cx="113030" cy="279400"/>
            </a:xfrm>
            <a:custGeom>
              <a:avLst/>
              <a:gdLst/>
              <a:ahLst/>
              <a:cxnLst/>
              <a:rect l="l" t="t" r="r" b="b"/>
              <a:pathLst>
                <a:path w="113029" h="279400">
                  <a:moveTo>
                    <a:pt x="56388" y="0"/>
                  </a:moveTo>
                  <a:lnTo>
                    <a:pt x="78325" y="4435"/>
                  </a:lnTo>
                  <a:lnTo>
                    <a:pt x="96250" y="16525"/>
                  </a:lnTo>
                  <a:lnTo>
                    <a:pt x="108340" y="34450"/>
                  </a:lnTo>
                  <a:lnTo>
                    <a:pt x="112775" y="56387"/>
                  </a:lnTo>
                  <a:lnTo>
                    <a:pt x="112775" y="222503"/>
                  </a:lnTo>
                  <a:lnTo>
                    <a:pt x="108340" y="244441"/>
                  </a:lnTo>
                  <a:lnTo>
                    <a:pt x="96250" y="262366"/>
                  </a:lnTo>
                  <a:lnTo>
                    <a:pt x="78325" y="274456"/>
                  </a:lnTo>
                  <a:lnTo>
                    <a:pt x="56388" y="278891"/>
                  </a:lnTo>
                  <a:lnTo>
                    <a:pt x="34450" y="274456"/>
                  </a:lnTo>
                  <a:lnTo>
                    <a:pt x="16525" y="262366"/>
                  </a:lnTo>
                  <a:lnTo>
                    <a:pt x="4435" y="244441"/>
                  </a:lnTo>
                  <a:lnTo>
                    <a:pt x="0" y="222503"/>
                  </a:lnTo>
                  <a:lnTo>
                    <a:pt x="0" y="56387"/>
                  </a:lnTo>
                  <a:lnTo>
                    <a:pt x="4435" y="34450"/>
                  </a:lnTo>
                  <a:lnTo>
                    <a:pt x="16525" y="16525"/>
                  </a:lnTo>
                  <a:lnTo>
                    <a:pt x="34450" y="4435"/>
                  </a:lnTo>
                  <a:lnTo>
                    <a:pt x="56388" y="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428990" y="6460394"/>
            <a:ext cx="217170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190"/>
                </a:lnSpc>
              </a:pPr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4097" y="461900"/>
            <a:ext cx="3778250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Data</a:t>
            </a:r>
            <a:r>
              <a:rPr spc="-45" dirty="0"/>
              <a:t> </a:t>
            </a:r>
            <a:r>
              <a:rPr spc="-20" dirty="0"/>
              <a:t>Forwarding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5491" y="1738477"/>
            <a:ext cx="6125210" cy="237553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696595">
              <a:spcBef>
                <a:spcPts val="390"/>
              </a:spcBef>
            </a:pPr>
            <a:r>
              <a:rPr sz="2400" dirty="0">
                <a:latin typeface="Calibri"/>
                <a:cs typeface="Calibri"/>
              </a:rPr>
              <a:t>lw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$t0,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0($t1)</a:t>
            </a:r>
            <a:endParaRPr sz="2400">
              <a:latin typeface="Calibri"/>
              <a:cs typeface="Calibri"/>
            </a:endParaRPr>
          </a:p>
          <a:p>
            <a:pPr marL="696595" marR="3349625">
              <a:lnSpc>
                <a:spcPct val="11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lw </a:t>
            </a:r>
            <a:r>
              <a:rPr sz="2400" spc="-5" dirty="0">
                <a:latin typeface="Calibri"/>
                <a:cs typeface="Calibri"/>
              </a:rPr>
              <a:t>$s1, </a:t>
            </a:r>
            <a:r>
              <a:rPr sz="2400" dirty="0">
                <a:latin typeface="Calibri"/>
                <a:cs typeface="Calibri"/>
              </a:rPr>
              <a:t>4($t0)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$t2,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$t3,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$s1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50"/>
              </a:spcBef>
            </a:pPr>
            <a:endParaRPr sz="2600">
              <a:latin typeface="Calibri"/>
              <a:cs typeface="Calibri"/>
            </a:endParaRPr>
          </a:p>
          <a:p>
            <a:pPr marL="12700"/>
            <a:r>
              <a:rPr sz="2400" spc="-30" dirty="0">
                <a:latin typeface="Calibri"/>
                <a:cs typeface="Calibri"/>
              </a:rPr>
              <a:t>At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cycle(s)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forwarding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path</a:t>
            </a:r>
            <a:r>
              <a:rPr sz="2400" dirty="0">
                <a:latin typeface="Calibri"/>
                <a:cs typeface="Calibri"/>
              </a:rPr>
              <a:t> enabled?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Assume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forwarding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bypassing.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47913" y="4252912"/>
          <a:ext cx="7034528" cy="176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insn\cycle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355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spc="-10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lw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$t0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355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2555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lw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$s1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D*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478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add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F*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D*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4145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116383" y="5430583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155638" y="220408"/>
                </a:moveTo>
                <a:lnTo>
                  <a:pt x="125158" y="243268"/>
                </a:lnTo>
                <a:lnTo>
                  <a:pt x="285178" y="361378"/>
                </a:lnTo>
                <a:lnTo>
                  <a:pt x="238991" y="235648"/>
                </a:lnTo>
                <a:lnTo>
                  <a:pt x="167068" y="235648"/>
                </a:lnTo>
                <a:lnTo>
                  <a:pt x="155638" y="220408"/>
                </a:lnTo>
                <a:close/>
              </a:path>
              <a:path w="285750" h="361950">
                <a:moveTo>
                  <a:pt x="186118" y="197548"/>
                </a:moveTo>
                <a:lnTo>
                  <a:pt x="155638" y="220408"/>
                </a:lnTo>
                <a:lnTo>
                  <a:pt x="167068" y="235648"/>
                </a:lnTo>
                <a:lnTo>
                  <a:pt x="197548" y="212788"/>
                </a:lnTo>
                <a:lnTo>
                  <a:pt x="186118" y="197548"/>
                </a:lnTo>
                <a:close/>
              </a:path>
              <a:path w="285750" h="361950">
                <a:moveTo>
                  <a:pt x="216598" y="174688"/>
                </a:moveTo>
                <a:lnTo>
                  <a:pt x="186118" y="197548"/>
                </a:lnTo>
                <a:lnTo>
                  <a:pt x="197548" y="212788"/>
                </a:lnTo>
                <a:lnTo>
                  <a:pt x="167068" y="235648"/>
                </a:lnTo>
                <a:lnTo>
                  <a:pt x="238991" y="235648"/>
                </a:lnTo>
                <a:lnTo>
                  <a:pt x="216598" y="174688"/>
                </a:lnTo>
                <a:close/>
              </a:path>
              <a:path w="285750" h="361950">
                <a:moveTo>
                  <a:pt x="103807" y="87799"/>
                </a:moveTo>
                <a:lnTo>
                  <a:pt x="90868" y="102298"/>
                </a:lnTo>
                <a:lnTo>
                  <a:pt x="73316" y="110646"/>
                </a:lnTo>
                <a:lnTo>
                  <a:pt x="155638" y="220408"/>
                </a:lnTo>
                <a:lnTo>
                  <a:pt x="186118" y="197548"/>
                </a:lnTo>
                <a:lnTo>
                  <a:pt x="103807" y="87799"/>
                </a:lnTo>
                <a:close/>
              </a:path>
              <a:path w="285750" h="361950">
                <a:moveTo>
                  <a:pt x="64674" y="0"/>
                </a:moveTo>
                <a:lnTo>
                  <a:pt x="42791" y="1107"/>
                </a:lnTo>
                <a:lnTo>
                  <a:pt x="22288" y="10858"/>
                </a:lnTo>
                <a:lnTo>
                  <a:pt x="7179" y="27789"/>
                </a:lnTo>
                <a:lnTo>
                  <a:pt x="0" y="48482"/>
                </a:lnTo>
                <a:lnTo>
                  <a:pt x="1107" y="70365"/>
                </a:lnTo>
                <a:lnTo>
                  <a:pt x="10858" y="90868"/>
                </a:lnTo>
                <a:lnTo>
                  <a:pt x="27789" y="105977"/>
                </a:lnTo>
                <a:lnTo>
                  <a:pt x="48482" y="113156"/>
                </a:lnTo>
                <a:lnTo>
                  <a:pt x="70365" y="112049"/>
                </a:lnTo>
                <a:lnTo>
                  <a:pt x="73316" y="110646"/>
                </a:lnTo>
                <a:lnTo>
                  <a:pt x="41338" y="68008"/>
                </a:lnTo>
                <a:lnTo>
                  <a:pt x="71818" y="45148"/>
                </a:lnTo>
                <a:lnTo>
                  <a:pt x="112169" y="45148"/>
                </a:lnTo>
                <a:lnTo>
                  <a:pt x="112049" y="42791"/>
                </a:lnTo>
                <a:lnTo>
                  <a:pt x="102298" y="22288"/>
                </a:lnTo>
                <a:lnTo>
                  <a:pt x="85367" y="7179"/>
                </a:lnTo>
                <a:lnTo>
                  <a:pt x="64674" y="0"/>
                </a:lnTo>
                <a:close/>
              </a:path>
              <a:path w="285750" h="361950">
                <a:moveTo>
                  <a:pt x="71818" y="45148"/>
                </a:moveTo>
                <a:lnTo>
                  <a:pt x="41338" y="68008"/>
                </a:lnTo>
                <a:lnTo>
                  <a:pt x="73316" y="110646"/>
                </a:lnTo>
                <a:lnTo>
                  <a:pt x="90868" y="102298"/>
                </a:lnTo>
                <a:lnTo>
                  <a:pt x="103807" y="87799"/>
                </a:lnTo>
                <a:lnTo>
                  <a:pt x="71818" y="45148"/>
                </a:lnTo>
                <a:close/>
              </a:path>
              <a:path w="285750" h="361950">
                <a:moveTo>
                  <a:pt x="112169" y="45148"/>
                </a:moveTo>
                <a:lnTo>
                  <a:pt x="71818" y="45148"/>
                </a:lnTo>
                <a:lnTo>
                  <a:pt x="103807" y="87799"/>
                </a:lnTo>
                <a:lnTo>
                  <a:pt x="105977" y="85367"/>
                </a:lnTo>
                <a:lnTo>
                  <a:pt x="113156" y="64674"/>
                </a:lnTo>
                <a:lnTo>
                  <a:pt x="112169" y="451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638800" y="1252727"/>
            <a:ext cx="4799330" cy="2100580"/>
            <a:chOff x="4114800" y="1252727"/>
            <a:chExt cx="4799330" cy="21005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4800" y="1252727"/>
              <a:ext cx="4791456" cy="207721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874764" y="2404872"/>
              <a:ext cx="2010410" cy="948690"/>
            </a:xfrm>
            <a:custGeom>
              <a:avLst/>
              <a:gdLst/>
              <a:ahLst/>
              <a:cxnLst/>
              <a:rect l="l" t="t" r="r" b="b"/>
              <a:pathLst>
                <a:path w="2010409" h="948689">
                  <a:moveTo>
                    <a:pt x="0" y="56387"/>
                  </a:moveTo>
                  <a:lnTo>
                    <a:pt x="0" y="948308"/>
                  </a:lnTo>
                </a:path>
                <a:path w="2010409" h="948689">
                  <a:moveTo>
                    <a:pt x="2010155" y="0"/>
                  </a:moveTo>
                  <a:lnTo>
                    <a:pt x="2010155" y="891920"/>
                  </a:lnTo>
                </a:path>
              </a:pathLst>
            </a:custGeom>
            <a:ln w="57912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74764" y="3313176"/>
              <a:ext cx="2025014" cy="0"/>
            </a:xfrm>
            <a:custGeom>
              <a:avLst/>
              <a:gdLst/>
              <a:ahLst/>
              <a:cxnLst/>
              <a:rect l="l" t="t" r="r" b="b"/>
              <a:pathLst>
                <a:path w="2025015">
                  <a:moveTo>
                    <a:pt x="2025014" y="0"/>
                  </a:moveTo>
                  <a:lnTo>
                    <a:pt x="0" y="0"/>
                  </a:lnTo>
                </a:path>
              </a:pathLst>
            </a:custGeom>
            <a:ln w="57912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7332" y="2435352"/>
              <a:ext cx="119125" cy="1158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951726" y="2369058"/>
              <a:ext cx="113030" cy="279400"/>
            </a:xfrm>
            <a:custGeom>
              <a:avLst/>
              <a:gdLst/>
              <a:ahLst/>
              <a:cxnLst/>
              <a:rect l="l" t="t" r="r" b="b"/>
              <a:pathLst>
                <a:path w="113029" h="279400">
                  <a:moveTo>
                    <a:pt x="56388" y="0"/>
                  </a:moveTo>
                  <a:lnTo>
                    <a:pt x="78325" y="4435"/>
                  </a:lnTo>
                  <a:lnTo>
                    <a:pt x="96250" y="16525"/>
                  </a:lnTo>
                  <a:lnTo>
                    <a:pt x="108340" y="34450"/>
                  </a:lnTo>
                  <a:lnTo>
                    <a:pt x="112775" y="56387"/>
                  </a:lnTo>
                  <a:lnTo>
                    <a:pt x="112775" y="222503"/>
                  </a:lnTo>
                  <a:lnTo>
                    <a:pt x="108340" y="244441"/>
                  </a:lnTo>
                  <a:lnTo>
                    <a:pt x="96250" y="262366"/>
                  </a:lnTo>
                  <a:lnTo>
                    <a:pt x="78325" y="274456"/>
                  </a:lnTo>
                  <a:lnTo>
                    <a:pt x="56388" y="278891"/>
                  </a:lnTo>
                  <a:lnTo>
                    <a:pt x="34450" y="274456"/>
                  </a:lnTo>
                  <a:lnTo>
                    <a:pt x="16525" y="262366"/>
                  </a:lnTo>
                  <a:lnTo>
                    <a:pt x="4435" y="244441"/>
                  </a:lnTo>
                  <a:lnTo>
                    <a:pt x="0" y="222503"/>
                  </a:lnTo>
                  <a:lnTo>
                    <a:pt x="0" y="56387"/>
                  </a:lnTo>
                  <a:lnTo>
                    <a:pt x="4435" y="34450"/>
                  </a:lnTo>
                  <a:lnTo>
                    <a:pt x="16525" y="16525"/>
                  </a:lnTo>
                  <a:lnTo>
                    <a:pt x="34450" y="4435"/>
                  </a:lnTo>
                  <a:lnTo>
                    <a:pt x="56388" y="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8428990" y="6460394"/>
            <a:ext cx="217170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190"/>
                </a:lnSpc>
              </a:pPr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4097" y="461900"/>
            <a:ext cx="3778250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Data</a:t>
            </a:r>
            <a:r>
              <a:rPr spc="-45" dirty="0"/>
              <a:t> </a:t>
            </a:r>
            <a:r>
              <a:rPr spc="-20" dirty="0"/>
              <a:t>Forwarding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5491" y="1738477"/>
            <a:ext cx="6125210" cy="237553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696595">
              <a:spcBef>
                <a:spcPts val="390"/>
              </a:spcBef>
            </a:pPr>
            <a:r>
              <a:rPr sz="2400" dirty="0">
                <a:latin typeface="Calibri"/>
                <a:cs typeface="Calibri"/>
              </a:rPr>
              <a:t>lw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$t0,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0($t1)</a:t>
            </a:r>
            <a:endParaRPr sz="2400">
              <a:latin typeface="Calibri"/>
              <a:cs typeface="Calibri"/>
            </a:endParaRPr>
          </a:p>
          <a:p>
            <a:pPr marL="696595" marR="3349625">
              <a:lnSpc>
                <a:spcPct val="11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lw </a:t>
            </a:r>
            <a:r>
              <a:rPr sz="2400" spc="-5" dirty="0">
                <a:latin typeface="Calibri"/>
                <a:cs typeface="Calibri"/>
              </a:rPr>
              <a:t>$s1, </a:t>
            </a:r>
            <a:r>
              <a:rPr sz="2400" dirty="0">
                <a:latin typeface="Calibri"/>
                <a:cs typeface="Calibri"/>
              </a:rPr>
              <a:t>4($t0)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$t2,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$t3,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$s1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50"/>
              </a:spcBef>
            </a:pPr>
            <a:endParaRPr sz="2600">
              <a:latin typeface="Calibri"/>
              <a:cs typeface="Calibri"/>
            </a:endParaRPr>
          </a:p>
          <a:p>
            <a:pPr marL="12700"/>
            <a:r>
              <a:rPr sz="2400" spc="-30" dirty="0">
                <a:latin typeface="Calibri"/>
                <a:cs typeface="Calibri"/>
              </a:rPr>
              <a:t>At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cycle(s)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forwarding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path</a:t>
            </a:r>
            <a:r>
              <a:rPr sz="2400" dirty="0">
                <a:latin typeface="Calibri"/>
                <a:cs typeface="Calibri"/>
              </a:rPr>
              <a:t> enabled?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Assume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forwarding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bypassing.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47913" y="4252912"/>
          <a:ext cx="7034528" cy="176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insn\cycle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355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spc="-10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lw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$t0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355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2555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lw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$s1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D*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478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add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F*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D*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4145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115811" y="5430011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37555" y="164535"/>
                </a:moveTo>
                <a:lnTo>
                  <a:pt x="110616" y="191452"/>
                </a:lnTo>
                <a:lnTo>
                  <a:pt x="285750" y="285750"/>
                </a:lnTo>
                <a:lnTo>
                  <a:pt x="227767" y="177990"/>
                </a:lnTo>
                <a:lnTo>
                  <a:pt x="151002" y="177990"/>
                </a:lnTo>
                <a:lnTo>
                  <a:pt x="137555" y="164535"/>
                </a:lnTo>
                <a:close/>
              </a:path>
              <a:path w="285750" h="285750">
                <a:moveTo>
                  <a:pt x="164517" y="137593"/>
                </a:moveTo>
                <a:lnTo>
                  <a:pt x="137555" y="164535"/>
                </a:lnTo>
                <a:lnTo>
                  <a:pt x="151002" y="177990"/>
                </a:lnTo>
                <a:lnTo>
                  <a:pt x="177926" y="151003"/>
                </a:lnTo>
                <a:lnTo>
                  <a:pt x="164517" y="137593"/>
                </a:lnTo>
                <a:close/>
              </a:path>
              <a:path w="285750" h="285750">
                <a:moveTo>
                  <a:pt x="191515" y="110616"/>
                </a:moveTo>
                <a:lnTo>
                  <a:pt x="164517" y="137593"/>
                </a:lnTo>
                <a:lnTo>
                  <a:pt x="177926" y="151003"/>
                </a:lnTo>
                <a:lnTo>
                  <a:pt x="151002" y="177990"/>
                </a:lnTo>
                <a:lnTo>
                  <a:pt x="227767" y="177990"/>
                </a:lnTo>
                <a:lnTo>
                  <a:pt x="191515" y="110616"/>
                </a:lnTo>
                <a:close/>
              </a:path>
              <a:path w="285750" h="285750">
                <a:moveTo>
                  <a:pt x="108289" y="81365"/>
                </a:moveTo>
                <a:lnTo>
                  <a:pt x="97536" y="97535"/>
                </a:lnTo>
                <a:lnTo>
                  <a:pt x="81351" y="108298"/>
                </a:lnTo>
                <a:lnTo>
                  <a:pt x="137555" y="164535"/>
                </a:lnTo>
                <a:lnTo>
                  <a:pt x="164517" y="137593"/>
                </a:lnTo>
                <a:lnTo>
                  <a:pt x="108289" y="81365"/>
                </a:lnTo>
                <a:close/>
              </a:path>
              <a:path w="285750" h="285750">
                <a:moveTo>
                  <a:pt x="57150" y="0"/>
                </a:moveTo>
                <a:lnTo>
                  <a:pt x="35671" y="4190"/>
                </a:lnTo>
                <a:lnTo>
                  <a:pt x="16763" y="16763"/>
                </a:lnTo>
                <a:lnTo>
                  <a:pt x="4190" y="35671"/>
                </a:lnTo>
                <a:lnTo>
                  <a:pt x="0" y="57150"/>
                </a:lnTo>
                <a:lnTo>
                  <a:pt x="4190" y="78628"/>
                </a:lnTo>
                <a:lnTo>
                  <a:pt x="16763" y="97535"/>
                </a:lnTo>
                <a:lnTo>
                  <a:pt x="35671" y="110109"/>
                </a:lnTo>
                <a:lnTo>
                  <a:pt x="57150" y="114300"/>
                </a:lnTo>
                <a:lnTo>
                  <a:pt x="78628" y="110109"/>
                </a:lnTo>
                <a:lnTo>
                  <a:pt x="81351" y="108298"/>
                </a:lnTo>
                <a:lnTo>
                  <a:pt x="43687" y="70612"/>
                </a:lnTo>
                <a:lnTo>
                  <a:pt x="70612" y="43687"/>
                </a:lnTo>
                <a:lnTo>
                  <a:pt x="111673" y="43687"/>
                </a:lnTo>
                <a:lnTo>
                  <a:pt x="110109" y="35671"/>
                </a:lnTo>
                <a:lnTo>
                  <a:pt x="97536" y="16763"/>
                </a:lnTo>
                <a:lnTo>
                  <a:pt x="78628" y="4190"/>
                </a:lnTo>
                <a:lnTo>
                  <a:pt x="57150" y="0"/>
                </a:lnTo>
                <a:close/>
              </a:path>
              <a:path w="285750" h="285750">
                <a:moveTo>
                  <a:pt x="70612" y="43687"/>
                </a:moveTo>
                <a:lnTo>
                  <a:pt x="43687" y="70612"/>
                </a:lnTo>
                <a:lnTo>
                  <a:pt x="81351" y="108298"/>
                </a:lnTo>
                <a:lnTo>
                  <a:pt x="97536" y="97535"/>
                </a:lnTo>
                <a:lnTo>
                  <a:pt x="108289" y="81365"/>
                </a:lnTo>
                <a:lnTo>
                  <a:pt x="70612" y="43687"/>
                </a:lnTo>
                <a:close/>
              </a:path>
              <a:path w="285750" h="285750">
                <a:moveTo>
                  <a:pt x="111673" y="43687"/>
                </a:moveTo>
                <a:lnTo>
                  <a:pt x="70612" y="43687"/>
                </a:lnTo>
                <a:lnTo>
                  <a:pt x="108289" y="81365"/>
                </a:lnTo>
                <a:lnTo>
                  <a:pt x="110109" y="78628"/>
                </a:lnTo>
                <a:lnTo>
                  <a:pt x="114300" y="57150"/>
                </a:lnTo>
                <a:lnTo>
                  <a:pt x="111673" y="436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638800" y="1252727"/>
            <a:ext cx="4799330" cy="2100580"/>
            <a:chOff x="4114800" y="1252727"/>
            <a:chExt cx="4799330" cy="21005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4800" y="1252727"/>
              <a:ext cx="4791456" cy="207721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874764" y="2404872"/>
              <a:ext cx="2010410" cy="948690"/>
            </a:xfrm>
            <a:custGeom>
              <a:avLst/>
              <a:gdLst/>
              <a:ahLst/>
              <a:cxnLst/>
              <a:rect l="l" t="t" r="r" b="b"/>
              <a:pathLst>
                <a:path w="2010409" h="948689">
                  <a:moveTo>
                    <a:pt x="0" y="56387"/>
                  </a:moveTo>
                  <a:lnTo>
                    <a:pt x="0" y="948308"/>
                  </a:lnTo>
                </a:path>
                <a:path w="2010409" h="948689">
                  <a:moveTo>
                    <a:pt x="2010155" y="0"/>
                  </a:moveTo>
                  <a:lnTo>
                    <a:pt x="2010155" y="891920"/>
                  </a:lnTo>
                </a:path>
              </a:pathLst>
            </a:custGeom>
            <a:ln w="57912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74764" y="3313176"/>
              <a:ext cx="2025014" cy="0"/>
            </a:xfrm>
            <a:custGeom>
              <a:avLst/>
              <a:gdLst/>
              <a:ahLst/>
              <a:cxnLst/>
              <a:rect l="l" t="t" r="r" b="b"/>
              <a:pathLst>
                <a:path w="2025015">
                  <a:moveTo>
                    <a:pt x="2025014" y="0"/>
                  </a:moveTo>
                  <a:lnTo>
                    <a:pt x="0" y="0"/>
                  </a:lnTo>
                </a:path>
              </a:pathLst>
            </a:custGeom>
            <a:ln w="57912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7332" y="2435352"/>
              <a:ext cx="119125" cy="1158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951726" y="2369058"/>
              <a:ext cx="113030" cy="279400"/>
            </a:xfrm>
            <a:custGeom>
              <a:avLst/>
              <a:gdLst/>
              <a:ahLst/>
              <a:cxnLst/>
              <a:rect l="l" t="t" r="r" b="b"/>
              <a:pathLst>
                <a:path w="113029" h="279400">
                  <a:moveTo>
                    <a:pt x="56388" y="0"/>
                  </a:moveTo>
                  <a:lnTo>
                    <a:pt x="78325" y="4435"/>
                  </a:lnTo>
                  <a:lnTo>
                    <a:pt x="96250" y="16525"/>
                  </a:lnTo>
                  <a:lnTo>
                    <a:pt x="108340" y="34450"/>
                  </a:lnTo>
                  <a:lnTo>
                    <a:pt x="112775" y="56387"/>
                  </a:lnTo>
                  <a:lnTo>
                    <a:pt x="112775" y="222503"/>
                  </a:lnTo>
                  <a:lnTo>
                    <a:pt x="108340" y="244441"/>
                  </a:lnTo>
                  <a:lnTo>
                    <a:pt x="96250" y="262366"/>
                  </a:lnTo>
                  <a:lnTo>
                    <a:pt x="78325" y="274456"/>
                  </a:lnTo>
                  <a:lnTo>
                    <a:pt x="56388" y="278891"/>
                  </a:lnTo>
                  <a:lnTo>
                    <a:pt x="34450" y="274456"/>
                  </a:lnTo>
                  <a:lnTo>
                    <a:pt x="16525" y="262366"/>
                  </a:lnTo>
                  <a:lnTo>
                    <a:pt x="4435" y="244441"/>
                  </a:lnTo>
                  <a:lnTo>
                    <a:pt x="0" y="222503"/>
                  </a:lnTo>
                  <a:lnTo>
                    <a:pt x="0" y="56387"/>
                  </a:lnTo>
                  <a:lnTo>
                    <a:pt x="4435" y="34450"/>
                  </a:lnTo>
                  <a:lnTo>
                    <a:pt x="16525" y="16525"/>
                  </a:lnTo>
                  <a:lnTo>
                    <a:pt x="34450" y="4435"/>
                  </a:lnTo>
                  <a:lnTo>
                    <a:pt x="56388" y="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64740" y="6110427"/>
            <a:ext cx="487376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15" dirty="0">
                <a:solidFill>
                  <a:srgbClr val="E36C09"/>
                </a:solidFill>
                <a:latin typeface="Calibri"/>
                <a:cs typeface="Calibri"/>
              </a:rPr>
              <a:t>Therefore,</a:t>
            </a:r>
            <a:r>
              <a:rPr sz="2400" b="1" spc="-4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cycle</a:t>
            </a:r>
            <a:r>
              <a:rPr sz="2400" b="1" spc="-5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lang="en-US" sz="2400" b="1" spc="-50" dirty="0">
                <a:solidFill>
                  <a:srgbClr val="E36C09"/>
                </a:solidFill>
                <a:latin typeface="Calibri"/>
                <a:cs typeface="Calibri"/>
              </a:rPr>
              <a:t>4  and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7.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8428990" y="6460394"/>
            <a:ext cx="217170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190"/>
                </a:lnSpc>
              </a:pPr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B9325-C6FE-435E-B5B4-A4FDD6443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3049332"/>
            <a:ext cx="10515600" cy="1325563"/>
          </a:xfrm>
        </p:spPr>
        <p:txBody>
          <a:bodyPr/>
          <a:lstStyle/>
          <a:p>
            <a:r>
              <a:rPr lang="en-US" dirty="0"/>
              <a:t>Practice Problem-1</a:t>
            </a:r>
          </a:p>
        </p:txBody>
      </p:sp>
    </p:spTree>
    <p:extLst>
      <p:ext uri="{BB962C8B-B14F-4D97-AF65-F5344CB8AC3E}">
        <p14:creationId xmlns:p14="http://schemas.microsoft.com/office/powerpoint/2010/main" val="1217356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428990" y="6460394"/>
            <a:ext cx="217170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190"/>
                </a:lnSpc>
              </a:pPr>
              <a:t>19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6542" y="461900"/>
            <a:ext cx="4297045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Five-Stage</a:t>
            </a:r>
            <a:r>
              <a:rPr spc="-40" dirty="0"/>
              <a:t> </a:t>
            </a:r>
            <a:r>
              <a:rPr spc="-5" dirty="0"/>
              <a:t>Pipeline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308862"/>
            <a:ext cx="799845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Assume RF </a:t>
            </a:r>
            <a:r>
              <a:rPr sz="2400" spc="-5" dirty="0">
                <a:latin typeface="Calibri"/>
                <a:cs typeface="Calibri"/>
              </a:rPr>
              <a:t>bypassing but no </a:t>
            </a:r>
            <a:r>
              <a:rPr sz="2400" spc="-15" dirty="0">
                <a:latin typeface="Calibri"/>
                <a:cs typeface="Calibri"/>
              </a:rPr>
              <a:t>forwarding. </a:t>
            </a:r>
            <a:r>
              <a:rPr sz="2400" dirty="0">
                <a:latin typeface="Calibri"/>
                <a:cs typeface="Calibri"/>
              </a:rPr>
              <a:t>Assume all </a:t>
            </a:r>
            <a:r>
              <a:rPr sz="2400" spc="-15" dirty="0">
                <a:latin typeface="Calibri"/>
                <a:cs typeface="Calibri"/>
              </a:rPr>
              <a:t>control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hazards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perfectly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predicted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-5" dirty="0">
                <a:latin typeface="Calibri"/>
                <a:cs typeface="Calibri"/>
              </a:rPr>
              <a:t> 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 never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flush.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Consider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5" dirty="0">
                <a:latin typeface="Calibri"/>
                <a:cs typeface="Calibri"/>
              </a:rPr>
              <a:t>long-running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loop, </a:t>
            </a:r>
            <a:r>
              <a:rPr sz="2400" spc="-10" dirty="0">
                <a:latin typeface="Calibri"/>
                <a:cs typeface="Calibri"/>
              </a:rPr>
              <a:t>what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average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CPI?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941" y="2680842"/>
            <a:ext cx="789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P: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8995" y="2607692"/>
            <a:ext cx="264477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3085">
              <a:lnSpc>
                <a:spcPct val="12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lw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$s0,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0($s1)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sw </a:t>
            </a:r>
            <a:r>
              <a:rPr sz="2400" spc="-5" dirty="0">
                <a:latin typeface="Calibri"/>
                <a:cs typeface="Calibri"/>
              </a:rPr>
              <a:t>$s0, 4($s1) </a:t>
            </a:r>
            <a:r>
              <a:rPr sz="2400" dirty="0">
                <a:latin typeface="Calibri"/>
                <a:cs typeface="Calibri"/>
              </a:rPr>
              <a:t> add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$t0,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$t0,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$s0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$s1,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$s1,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75"/>
              </a:spcBef>
            </a:pPr>
            <a:r>
              <a:rPr sz="2400" spc="-5" dirty="0">
                <a:latin typeface="Calibri"/>
                <a:cs typeface="Calibri"/>
              </a:rPr>
              <a:t>bne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$s0,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$zero,</a:t>
            </a:r>
            <a:r>
              <a:rPr sz="2400" spc="-20" dirty="0">
                <a:latin typeface="Calibri"/>
                <a:cs typeface="Calibri"/>
              </a:rPr>
              <a:t> LOOP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0AA7-7988-4131-8F59-D634FCB9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437D3-6FEA-4950-8081-DB9F3C8CA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Iron Law </a:t>
            </a:r>
          </a:p>
          <a:p>
            <a:r>
              <a:rPr lang="en-US" dirty="0"/>
              <a:t>Amdahl's Law</a:t>
            </a:r>
          </a:p>
          <a:p>
            <a:r>
              <a:rPr lang="en-US" dirty="0"/>
              <a:t>MIPS ISA – R, I, J type instructions </a:t>
            </a:r>
          </a:p>
          <a:p>
            <a:r>
              <a:rPr lang="en-US" dirty="0"/>
              <a:t>Single Cycle Instruction Data and Control Path</a:t>
            </a:r>
          </a:p>
          <a:p>
            <a:r>
              <a:rPr lang="en-US" dirty="0"/>
              <a:t>Pipelining </a:t>
            </a:r>
          </a:p>
          <a:p>
            <a:r>
              <a:rPr lang="en-US" dirty="0"/>
              <a:t>Data and Control Hazards </a:t>
            </a:r>
          </a:p>
          <a:p>
            <a:r>
              <a:rPr lang="en-US" b="1" dirty="0"/>
              <a:t>Forwarding/Bypassing Examples </a:t>
            </a:r>
          </a:p>
          <a:p>
            <a:r>
              <a:rPr lang="en-US" b="1" dirty="0"/>
              <a:t>Superscalar, VLIW, Out of Order – Why we need it, What does it enable</a:t>
            </a:r>
          </a:p>
        </p:txBody>
      </p:sp>
    </p:spTree>
    <p:extLst>
      <p:ext uri="{BB962C8B-B14F-4D97-AF65-F5344CB8AC3E}">
        <p14:creationId xmlns:p14="http://schemas.microsoft.com/office/powerpoint/2010/main" val="3471272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6542" y="464911"/>
            <a:ext cx="5707244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Five-Stage</a:t>
            </a:r>
            <a:r>
              <a:rPr spc="-40" dirty="0"/>
              <a:t> </a:t>
            </a:r>
            <a:r>
              <a:rPr spc="-5" dirty="0"/>
              <a:t>Pipeline</a:t>
            </a:r>
            <a:r>
              <a:rPr lang="en-US" spc="-5" dirty="0"/>
              <a:t>: Q1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59941" y="1308862"/>
            <a:ext cx="799845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Assume RF </a:t>
            </a:r>
            <a:r>
              <a:rPr sz="2400" spc="-5" dirty="0">
                <a:latin typeface="Calibri"/>
                <a:cs typeface="Calibri"/>
              </a:rPr>
              <a:t>bypassing but no </a:t>
            </a:r>
            <a:r>
              <a:rPr sz="2400" spc="-15" dirty="0">
                <a:latin typeface="Calibri"/>
                <a:cs typeface="Calibri"/>
              </a:rPr>
              <a:t>forwarding. </a:t>
            </a:r>
            <a:r>
              <a:rPr sz="2400" dirty="0">
                <a:latin typeface="Calibri"/>
                <a:cs typeface="Calibri"/>
              </a:rPr>
              <a:t>Assume all </a:t>
            </a:r>
            <a:r>
              <a:rPr sz="2400" spc="-15" dirty="0">
                <a:latin typeface="Calibri"/>
                <a:cs typeface="Calibri"/>
              </a:rPr>
              <a:t>control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hazards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perfectly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predicted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-5" dirty="0">
                <a:latin typeface="Calibri"/>
                <a:cs typeface="Calibri"/>
              </a:rPr>
              <a:t> 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 never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flush.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Consider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5" dirty="0">
                <a:latin typeface="Calibri"/>
                <a:cs typeface="Calibri"/>
              </a:rPr>
              <a:t>long-running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loop, </a:t>
            </a:r>
            <a:r>
              <a:rPr sz="2400" spc="-10" dirty="0">
                <a:latin typeface="Calibri"/>
                <a:cs typeface="Calibri"/>
              </a:rPr>
              <a:t>what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average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CPI?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941" y="2680842"/>
            <a:ext cx="789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P: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8995" y="2607692"/>
            <a:ext cx="264477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3085">
              <a:lnSpc>
                <a:spcPct val="12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lw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$s0,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0($s1)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sw </a:t>
            </a:r>
            <a:r>
              <a:rPr sz="2400" spc="-5" dirty="0">
                <a:latin typeface="Calibri"/>
                <a:cs typeface="Calibri"/>
              </a:rPr>
              <a:t>$s0, 4($s1) </a:t>
            </a:r>
            <a:r>
              <a:rPr sz="2400" dirty="0">
                <a:latin typeface="Calibri"/>
                <a:cs typeface="Calibri"/>
              </a:rPr>
              <a:t> add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$t0,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$t0,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$s0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$s1,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$s1,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75"/>
              </a:spcBef>
            </a:pPr>
            <a:r>
              <a:rPr sz="2400" spc="-5" dirty="0">
                <a:latin typeface="Calibri"/>
                <a:cs typeface="Calibri"/>
              </a:rPr>
              <a:t>bne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$s0,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$zero,</a:t>
            </a:r>
            <a:r>
              <a:rPr sz="2400" spc="-20" dirty="0">
                <a:latin typeface="Calibri"/>
                <a:cs typeface="Calibri"/>
              </a:rPr>
              <a:t> LOOP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39312" y="2998470"/>
            <a:ext cx="220345" cy="1601470"/>
          </a:xfrm>
          <a:custGeom>
            <a:avLst/>
            <a:gdLst/>
            <a:ahLst/>
            <a:cxnLst/>
            <a:rect l="l" t="t" r="r" b="b"/>
            <a:pathLst>
              <a:path w="220344" h="1601470">
                <a:moveTo>
                  <a:pt x="103731" y="151789"/>
                </a:moveTo>
                <a:lnTo>
                  <a:pt x="80518" y="209168"/>
                </a:lnTo>
                <a:lnTo>
                  <a:pt x="59436" y="282701"/>
                </a:lnTo>
                <a:lnTo>
                  <a:pt x="49911" y="322325"/>
                </a:lnTo>
                <a:lnTo>
                  <a:pt x="41148" y="363600"/>
                </a:lnTo>
                <a:lnTo>
                  <a:pt x="33019" y="406780"/>
                </a:lnTo>
                <a:lnTo>
                  <a:pt x="25781" y="451357"/>
                </a:lnTo>
                <a:lnTo>
                  <a:pt x="19431" y="497458"/>
                </a:lnTo>
                <a:lnTo>
                  <a:pt x="14477" y="538352"/>
                </a:lnTo>
                <a:lnTo>
                  <a:pt x="10413" y="579374"/>
                </a:lnTo>
                <a:lnTo>
                  <a:pt x="6985" y="620521"/>
                </a:lnTo>
                <a:lnTo>
                  <a:pt x="4190" y="661923"/>
                </a:lnTo>
                <a:lnTo>
                  <a:pt x="2158" y="703325"/>
                </a:lnTo>
                <a:lnTo>
                  <a:pt x="752" y="745362"/>
                </a:lnTo>
                <a:lnTo>
                  <a:pt x="126" y="786002"/>
                </a:lnTo>
                <a:lnTo>
                  <a:pt x="0" y="827277"/>
                </a:lnTo>
                <a:lnTo>
                  <a:pt x="635" y="868298"/>
                </a:lnTo>
                <a:lnTo>
                  <a:pt x="1777" y="909065"/>
                </a:lnTo>
                <a:lnTo>
                  <a:pt x="3556" y="949451"/>
                </a:lnTo>
                <a:lnTo>
                  <a:pt x="5968" y="989456"/>
                </a:lnTo>
                <a:lnTo>
                  <a:pt x="9017" y="1028953"/>
                </a:lnTo>
                <a:lnTo>
                  <a:pt x="12573" y="1067942"/>
                </a:lnTo>
                <a:lnTo>
                  <a:pt x="16763" y="1106296"/>
                </a:lnTo>
                <a:lnTo>
                  <a:pt x="26924" y="1180972"/>
                </a:lnTo>
                <a:lnTo>
                  <a:pt x="39369" y="1252346"/>
                </a:lnTo>
                <a:lnTo>
                  <a:pt x="53975" y="1320037"/>
                </a:lnTo>
                <a:lnTo>
                  <a:pt x="70612" y="1383410"/>
                </a:lnTo>
                <a:lnTo>
                  <a:pt x="89407" y="1442084"/>
                </a:lnTo>
                <a:lnTo>
                  <a:pt x="110362" y="1495424"/>
                </a:lnTo>
                <a:lnTo>
                  <a:pt x="133223" y="1543049"/>
                </a:lnTo>
                <a:lnTo>
                  <a:pt x="158369" y="1584197"/>
                </a:lnTo>
                <a:lnTo>
                  <a:pt x="170942" y="1601342"/>
                </a:lnTo>
                <a:lnTo>
                  <a:pt x="201675" y="1578863"/>
                </a:lnTo>
                <a:lnTo>
                  <a:pt x="189102" y="1561718"/>
                </a:lnTo>
                <a:lnTo>
                  <a:pt x="177545" y="1543811"/>
                </a:lnTo>
                <a:lnTo>
                  <a:pt x="155448" y="1502663"/>
                </a:lnTo>
                <a:lnTo>
                  <a:pt x="134746" y="1454911"/>
                </a:lnTo>
                <a:lnTo>
                  <a:pt x="115824" y="1401317"/>
                </a:lnTo>
                <a:lnTo>
                  <a:pt x="98806" y="1342135"/>
                </a:lnTo>
                <a:lnTo>
                  <a:pt x="83565" y="1278254"/>
                </a:lnTo>
                <a:lnTo>
                  <a:pt x="70357" y="1210182"/>
                </a:lnTo>
                <a:lnTo>
                  <a:pt x="59308" y="1138554"/>
                </a:lnTo>
                <a:lnTo>
                  <a:pt x="50418" y="1063752"/>
                </a:lnTo>
                <a:lnTo>
                  <a:pt x="46989" y="1025397"/>
                </a:lnTo>
                <a:lnTo>
                  <a:pt x="43942" y="986408"/>
                </a:lnTo>
                <a:lnTo>
                  <a:pt x="41529" y="947165"/>
                </a:lnTo>
                <a:lnTo>
                  <a:pt x="39750" y="907287"/>
                </a:lnTo>
                <a:lnTo>
                  <a:pt x="38607" y="867155"/>
                </a:lnTo>
                <a:lnTo>
                  <a:pt x="38106" y="827277"/>
                </a:lnTo>
                <a:lnTo>
                  <a:pt x="38228" y="786002"/>
                </a:lnTo>
                <a:lnTo>
                  <a:pt x="38883" y="744727"/>
                </a:lnTo>
                <a:lnTo>
                  <a:pt x="40258" y="704595"/>
                </a:lnTo>
                <a:lnTo>
                  <a:pt x="42290" y="663828"/>
                </a:lnTo>
                <a:lnTo>
                  <a:pt x="44957" y="623061"/>
                </a:lnTo>
                <a:lnTo>
                  <a:pt x="48387" y="582549"/>
                </a:lnTo>
                <a:lnTo>
                  <a:pt x="52450" y="542035"/>
                </a:lnTo>
                <a:lnTo>
                  <a:pt x="57150" y="502030"/>
                </a:lnTo>
                <a:lnTo>
                  <a:pt x="63500" y="456564"/>
                </a:lnTo>
                <a:lnTo>
                  <a:pt x="70612" y="412750"/>
                </a:lnTo>
                <a:lnTo>
                  <a:pt x="78486" y="370585"/>
                </a:lnTo>
                <a:lnTo>
                  <a:pt x="87121" y="330200"/>
                </a:lnTo>
                <a:lnTo>
                  <a:pt x="96393" y="291591"/>
                </a:lnTo>
                <a:lnTo>
                  <a:pt x="116967" y="220217"/>
                </a:lnTo>
                <a:lnTo>
                  <a:pt x="135974" y="172239"/>
                </a:lnTo>
                <a:lnTo>
                  <a:pt x="103731" y="151789"/>
                </a:lnTo>
                <a:close/>
              </a:path>
              <a:path w="220344" h="1601470">
                <a:moveTo>
                  <a:pt x="181794" y="136397"/>
                </a:moveTo>
                <a:lnTo>
                  <a:pt x="111251" y="136397"/>
                </a:lnTo>
                <a:lnTo>
                  <a:pt x="145414" y="153288"/>
                </a:lnTo>
                <a:lnTo>
                  <a:pt x="135974" y="172239"/>
                </a:lnTo>
                <a:lnTo>
                  <a:pt x="166369" y="191515"/>
                </a:lnTo>
                <a:lnTo>
                  <a:pt x="181794" y="136397"/>
                </a:lnTo>
                <a:close/>
              </a:path>
              <a:path w="220344" h="1601470">
                <a:moveTo>
                  <a:pt x="111251" y="136397"/>
                </a:moveTo>
                <a:lnTo>
                  <a:pt x="103731" y="151789"/>
                </a:lnTo>
                <a:lnTo>
                  <a:pt x="135974" y="172239"/>
                </a:lnTo>
                <a:lnTo>
                  <a:pt x="145414" y="153288"/>
                </a:lnTo>
                <a:lnTo>
                  <a:pt x="111251" y="136397"/>
                </a:lnTo>
                <a:close/>
              </a:path>
              <a:path w="220344" h="1601470">
                <a:moveTo>
                  <a:pt x="219963" y="0"/>
                </a:moveTo>
                <a:lnTo>
                  <a:pt x="69850" y="130301"/>
                </a:lnTo>
                <a:lnTo>
                  <a:pt x="103731" y="151789"/>
                </a:lnTo>
                <a:lnTo>
                  <a:pt x="111251" y="136397"/>
                </a:lnTo>
                <a:lnTo>
                  <a:pt x="181794" y="136397"/>
                </a:lnTo>
                <a:lnTo>
                  <a:pt x="219963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68474" y="3448050"/>
            <a:ext cx="15024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1005" marR="5080" indent="-408940">
              <a:spcBef>
                <a:spcPts val="95"/>
              </a:spcBef>
            </a:pPr>
            <a:r>
              <a:rPr sz="1600" b="1" spc="-5" dirty="0">
                <a:solidFill>
                  <a:srgbClr val="E36C09"/>
                </a:solidFill>
                <a:latin typeface="Calibri"/>
                <a:cs typeface="Calibri"/>
              </a:rPr>
              <a:t>no</a:t>
            </a:r>
            <a:r>
              <a:rPr sz="1600" b="1" spc="-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E36C09"/>
                </a:solidFill>
                <a:latin typeface="Calibri"/>
                <a:cs typeface="Calibri"/>
              </a:rPr>
              <a:t>control</a:t>
            </a:r>
            <a:r>
              <a:rPr sz="1600" b="1" spc="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E36C09"/>
                </a:solidFill>
                <a:latin typeface="Calibri"/>
                <a:cs typeface="Calibri"/>
              </a:rPr>
              <a:t>hazard </a:t>
            </a:r>
            <a:r>
              <a:rPr sz="1600" b="1" spc="-34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36C09"/>
                </a:solidFill>
                <a:latin typeface="Calibri"/>
                <a:cs typeface="Calibri"/>
              </a:rPr>
              <a:t>flushes!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428990" y="6460394"/>
            <a:ext cx="217170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190"/>
                </a:lnSpc>
              </a:pPr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428990" y="6460394"/>
            <a:ext cx="217170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190"/>
                </a:lnSpc>
              </a:pPr>
              <a:t>21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59941" y="1308862"/>
            <a:ext cx="799845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Assume RF </a:t>
            </a:r>
            <a:r>
              <a:rPr sz="2400" spc="-5" dirty="0">
                <a:latin typeface="Calibri"/>
                <a:cs typeface="Calibri"/>
              </a:rPr>
              <a:t>bypassing but no </a:t>
            </a:r>
            <a:r>
              <a:rPr sz="2400" spc="-15" dirty="0">
                <a:latin typeface="Calibri"/>
                <a:cs typeface="Calibri"/>
              </a:rPr>
              <a:t>forwarding. </a:t>
            </a:r>
            <a:r>
              <a:rPr sz="2400" dirty="0">
                <a:latin typeface="Calibri"/>
                <a:cs typeface="Calibri"/>
              </a:rPr>
              <a:t>Assume all </a:t>
            </a:r>
            <a:r>
              <a:rPr sz="2400" spc="-15" dirty="0">
                <a:latin typeface="Calibri"/>
                <a:cs typeface="Calibri"/>
              </a:rPr>
              <a:t>control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hazards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perfectly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predicted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-5" dirty="0">
                <a:latin typeface="Calibri"/>
                <a:cs typeface="Calibri"/>
              </a:rPr>
              <a:t> 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 never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flush.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Consider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5" dirty="0">
                <a:latin typeface="Calibri"/>
                <a:cs typeface="Calibri"/>
              </a:rPr>
              <a:t>long-running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loop, </a:t>
            </a:r>
            <a:r>
              <a:rPr sz="2400" spc="-10" dirty="0">
                <a:latin typeface="Calibri"/>
                <a:cs typeface="Calibri"/>
              </a:rPr>
              <a:t>what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average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CPI?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941" y="2680842"/>
            <a:ext cx="789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P: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8995" y="2607692"/>
            <a:ext cx="264477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3085">
              <a:lnSpc>
                <a:spcPct val="12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lw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$s0,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0($s1)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sw </a:t>
            </a:r>
            <a:r>
              <a:rPr sz="2400" spc="-5" dirty="0">
                <a:latin typeface="Calibri"/>
                <a:cs typeface="Calibri"/>
              </a:rPr>
              <a:t>$s0, 4($s1) </a:t>
            </a:r>
            <a:r>
              <a:rPr sz="2400" dirty="0">
                <a:latin typeface="Calibri"/>
                <a:cs typeface="Calibri"/>
              </a:rPr>
              <a:t> add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$t0,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$t0,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$s0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$s1,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$s1,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75"/>
              </a:spcBef>
            </a:pPr>
            <a:r>
              <a:rPr sz="2400" spc="-5" dirty="0">
                <a:latin typeface="Calibri"/>
                <a:cs typeface="Calibri"/>
              </a:rPr>
              <a:t>bne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$s0,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$zero,</a:t>
            </a:r>
            <a:r>
              <a:rPr sz="2400" spc="-20" dirty="0">
                <a:latin typeface="Calibri"/>
                <a:cs typeface="Calibri"/>
              </a:rPr>
              <a:t> LOOP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9940" y="5421580"/>
            <a:ext cx="10147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CPI</a:t>
            </a:r>
            <a:r>
              <a:rPr sz="2400" b="1" spc="-5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=</a:t>
            </a:r>
            <a:r>
              <a:rPr sz="2400" b="1" spc="-4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1?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900E347A-3AFB-4B50-802C-72C404C39C4B}"/>
              </a:ext>
            </a:extLst>
          </p:cNvPr>
          <p:cNvSpPr txBox="1">
            <a:spLocks/>
          </p:cNvSpPr>
          <p:nvPr/>
        </p:nvSpPr>
        <p:spPr>
          <a:xfrm>
            <a:off x="3566542" y="464911"/>
            <a:ext cx="5707244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5"/>
              <a:t>Five-Stage</a:t>
            </a:r>
            <a:r>
              <a:rPr lang="en-US" spc="-40"/>
              <a:t> </a:t>
            </a:r>
            <a:r>
              <a:rPr lang="en-US" spc="-5"/>
              <a:t>Pipeline: Q1</a:t>
            </a:r>
            <a:endParaRPr lang="en-US"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59941" y="1308862"/>
            <a:ext cx="799845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Assume RF </a:t>
            </a:r>
            <a:r>
              <a:rPr sz="2400" spc="-5" dirty="0">
                <a:latin typeface="Calibri"/>
                <a:cs typeface="Calibri"/>
              </a:rPr>
              <a:t>bypassing but no </a:t>
            </a:r>
            <a:r>
              <a:rPr sz="2400" spc="-15" dirty="0">
                <a:latin typeface="Calibri"/>
                <a:cs typeface="Calibri"/>
              </a:rPr>
              <a:t>forwarding. </a:t>
            </a:r>
            <a:r>
              <a:rPr sz="2400" dirty="0">
                <a:latin typeface="Calibri"/>
                <a:cs typeface="Calibri"/>
              </a:rPr>
              <a:t>Assume all </a:t>
            </a:r>
            <a:r>
              <a:rPr sz="2400" spc="-15" dirty="0">
                <a:latin typeface="Calibri"/>
                <a:cs typeface="Calibri"/>
              </a:rPr>
              <a:t>control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hazards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perfectly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predicted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-5" dirty="0">
                <a:latin typeface="Calibri"/>
                <a:cs typeface="Calibri"/>
              </a:rPr>
              <a:t> 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 never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flush.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Consider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5" dirty="0">
                <a:latin typeface="Calibri"/>
                <a:cs typeface="Calibri"/>
              </a:rPr>
              <a:t>long-running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loop, </a:t>
            </a:r>
            <a:r>
              <a:rPr sz="2400" spc="-10" dirty="0">
                <a:latin typeface="Calibri"/>
                <a:cs typeface="Calibri"/>
              </a:rPr>
              <a:t>what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average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CPI?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941" y="2680842"/>
            <a:ext cx="789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P: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8995" y="2607691"/>
            <a:ext cx="2096135" cy="178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lw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$s0,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0($s1)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sw </a:t>
            </a:r>
            <a:r>
              <a:rPr sz="2400" spc="-5" dirty="0">
                <a:latin typeface="Calibri"/>
                <a:cs typeface="Calibri"/>
              </a:rPr>
              <a:t>$s0, 4($s1) </a:t>
            </a:r>
            <a:r>
              <a:rPr sz="2400" dirty="0">
                <a:latin typeface="Calibri"/>
                <a:cs typeface="Calibri"/>
              </a:rPr>
              <a:t> add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$t0,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$t0,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$s0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$s1,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$s1,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9941" y="4436745"/>
            <a:ext cx="4473575" cy="1376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0"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bne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$s0,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$zero,</a:t>
            </a:r>
            <a:r>
              <a:rPr sz="2400" spc="-20" dirty="0">
                <a:latin typeface="Calibri"/>
                <a:cs typeface="Calibri"/>
              </a:rPr>
              <a:t> LOOP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12700">
              <a:spcBef>
                <a:spcPts val="1945"/>
              </a:spcBef>
            </a:pP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CPI</a:t>
            </a:r>
            <a:r>
              <a:rPr sz="2400" b="1" spc="-2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=</a:t>
            </a: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1</a:t>
            </a:r>
            <a:r>
              <a:rPr sz="2400" b="1" spc="-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+</a:t>
            </a: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(2)</a:t>
            </a:r>
            <a:r>
              <a:rPr sz="2400" b="1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/</a:t>
            </a: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5?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93155" y="2954527"/>
            <a:ext cx="270510" cy="398780"/>
          </a:xfrm>
          <a:custGeom>
            <a:avLst/>
            <a:gdLst/>
            <a:ahLst/>
            <a:cxnLst/>
            <a:rect l="l" t="t" r="r" b="b"/>
            <a:pathLst>
              <a:path w="270510" h="398779">
                <a:moveTo>
                  <a:pt x="162052" y="283463"/>
                </a:moveTo>
                <a:lnTo>
                  <a:pt x="0" y="398780"/>
                </a:lnTo>
                <a:lnTo>
                  <a:pt x="198755" y="391795"/>
                </a:lnTo>
                <a:lnTo>
                  <a:pt x="188385" y="361188"/>
                </a:lnTo>
                <a:lnTo>
                  <a:pt x="169926" y="361188"/>
                </a:lnTo>
                <a:lnTo>
                  <a:pt x="154686" y="326263"/>
                </a:lnTo>
                <a:lnTo>
                  <a:pt x="173741" y="317964"/>
                </a:lnTo>
                <a:lnTo>
                  <a:pt x="162052" y="283463"/>
                </a:lnTo>
                <a:close/>
              </a:path>
              <a:path w="270510" h="398779">
                <a:moveTo>
                  <a:pt x="173741" y="317964"/>
                </a:moveTo>
                <a:lnTo>
                  <a:pt x="154686" y="326263"/>
                </a:lnTo>
                <a:lnTo>
                  <a:pt x="169926" y="361188"/>
                </a:lnTo>
                <a:lnTo>
                  <a:pt x="186011" y="354182"/>
                </a:lnTo>
                <a:lnTo>
                  <a:pt x="174142" y="319150"/>
                </a:lnTo>
                <a:lnTo>
                  <a:pt x="173228" y="319150"/>
                </a:lnTo>
                <a:lnTo>
                  <a:pt x="173931" y="318528"/>
                </a:lnTo>
                <a:lnTo>
                  <a:pt x="173741" y="317964"/>
                </a:lnTo>
                <a:close/>
              </a:path>
              <a:path w="270510" h="398779">
                <a:moveTo>
                  <a:pt x="186011" y="354182"/>
                </a:moveTo>
                <a:lnTo>
                  <a:pt x="169926" y="361188"/>
                </a:lnTo>
                <a:lnTo>
                  <a:pt x="188385" y="361188"/>
                </a:lnTo>
                <a:lnTo>
                  <a:pt x="186011" y="354182"/>
                </a:lnTo>
                <a:close/>
              </a:path>
              <a:path w="270510" h="398779">
                <a:moveTo>
                  <a:pt x="230127" y="315975"/>
                </a:moveTo>
                <a:lnTo>
                  <a:pt x="178308" y="315975"/>
                </a:lnTo>
                <a:lnTo>
                  <a:pt x="173983" y="318679"/>
                </a:lnTo>
                <a:lnTo>
                  <a:pt x="186011" y="354182"/>
                </a:lnTo>
                <a:lnTo>
                  <a:pt x="193548" y="350900"/>
                </a:lnTo>
                <a:lnTo>
                  <a:pt x="195453" y="350012"/>
                </a:lnTo>
                <a:lnTo>
                  <a:pt x="197104" y="348996"/>
                </a:lnTo>
                <a:lnTo>
                  <a:pt x="198628" y="347599"/>
                </a:lnTo>
                <a:lnTo>
                  <a:pt x="214376" y="333375"/>
                </a:lnTo>
                <a:lnTo>
                  <a:pt x="228632" y="317964"/>
                </a:lnTo>
                <a:lnTo>
                  <a:pt x="230127" y="315975"/>
                </a:lnTo>
                <a:close/>
              </a:path>
              <a:path w="270510" h="398779">
                <a:moveTo>
                  <a:pt x="173931" y="318528"/>
                </a:moveTo>
                <a:lnTo>
                  <a:pt x="173228" y="319150"/>
                </a:lnTo>
                <a:lnTo>
                  <a:pt x="173983" y="318679"/>
                </a:lnTo>
                <a:lnTo>
                  <a:pt x="173931" y="318528"/>
                </a:lnTo>
                <a:close/>
              </a:path>
              <a:path w="270510" h="398779">
                <a:moveTo>
                  <a:pt x="173983" y="318679"/>
                </a:moveTo>
                <a:lnTo>
                  <a:pt x="173228" y="319150"/>
                </a:lnTo>
                <a:lnTo>
                  <a:pt x="174142" y="319150"/>
                </a:lnTo>
                <a:lnTo>
                  <a:pt x="173983" y="318679"/>
                </a:lnTo>
                <a:close/>
              </a:path>
              <a:path w="270510" h="398779">
                <a:moveTo>
                  <a:pt x="178308" y="315975"/>
                </a:moveTo>
                <a:lnTo>
                  <a:pt x="175371" y="317254"/>
                </a:lnTo>
                <a:lnTo>
                  <a:pt x="173931" y="318528"/>
                </a:lnTo>
                <a:lnTo>
                  <a:pt x="173983" y="318679"/>
                </a:lnTo>
                <a:lnTo>
                  <a:pt x="178308" y="315975"/>
                </a:lnTo>
                <a:close/>
              </a:path>
              <a:path w="270510" h="398779">
                <a:moveTo>
                  <a:pt x="175371" y="317254"/>
                </a:moveTo>
                <a:lnTo>
                  <a:pt x="173741" y="317964"/>
                </a:lnTo>
                <a:lnTo>
                  <a:pt x="173931" y="318528"/>
                </a:lnTo>
                <a:lnTo>
                  <a:pt x="175371" y="317254"/>
                </a:lnTo>
                <a:close/>
              </a:path>
              <a:path w="270510" h="398779">
                <a:moveTo>
                  <a:pt x="10668" y="0"/>
                </a:moveTo>
                <a:lnTo>
                  <a:pt x="6858" y="37846"/>
                </a:lnTo>
                <a:lnTo>
                  <a:pt x="33909" y="40639"/>
                </a:lnTo>
                <a:lnTo>
                  <a:pt x="58547" y="44958"/>
                </a:lnTo>
                <a:lnTo>
                  <a:pt x="104140" y="58547"/>
                </a:lnTo>
                <a:lnTo>
                  <a:pt x="144272" y="77724"/>
                </a:lnTo>
                <a:lnTo>
                  <a:pt x="177800" y="101600"/>
                </a:lnTo>
                <a:lnTo>
                  <a:pt x="213995" y="144145"/>
                </a:lnTo>
                <a:lnTo>
                  <a:pt x="229489" y="182880"/>
                </a:lnTo>
                <a:lnTo>
                  <a:pt x="232283" y="207263"/>
                </a:lnTo>
                <a:lnTo>
                  <a:pt x="232029" y="215519"/>
                </a:lnTo>
                <a:lnTo>
                  <a:pt x="223266" y="254254"/>
                </a:lnTo>
                <a:lnTo>
                  <a:pt x="198247" y="294894"/>
                </a:lnTo>
                <a:lnTo>
                  <a:pt x="175371" y="317254"/>
                </a:lnTo>
                <a:lnTo>
                  <a:pt x="178308" y="315975"/>
                </a:lnTo>
                <a:lnTo>
                  <a:pt x="230127" y="315975"/>
                </a:lnTo>
                <a:lnTo>
                  <a:pt x="240919" y="301625"/>
                </a:lnTo>
                <a:lnTo>
                  <a:pt x="259588" y="265938"/>
                </a:lnTo>
                <a:lnTo>
                  <a:pt x="269113" y="227584"/>
                </a:lnTo>
                <a:lnTo>
                  <a:pt x="270383" y="205359"/>
                </a:lnTo>
                <a:lnTo>
                  <a:pt x="269748" y="194563"/>
                </a:lnTo>
                <a:lnTo>
                  <a:pt x="259969" y="152400"/>
                </a:lnTo>
                <a:lnTo>
                  <a:pt x="232791" y="104394"/>
                </a:lnTo>
                <a:lnTo>
                  <a:pt x="201168" y="71627"/>
                </a:lnTo>
                <a:lnTo>
                  <a:pt x="162052" y="44069"/>
                </a:lnTo>
                <a:lnTo>
                  <a:pt x="116332" y="22479"/>
                </a:lnTo>
                <a:lnTo>
                  <a:pt x="65151" y="7493"/>
                </a:lnTo>
                <a:lnTo>
                  <a:pt x="37719" y="2667"/>
                </a:lnTo>
                <a:lnTo>
                  <a:pt x="10668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22975" y="2958464"/>
            <a:ext cx="14973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600" b="1" spc="-50" dirty="0">
                <a:solidFill>
                  <a:srgbClr val="E36C09"/>
                </a:solidFill>
                <a:latin typeface="Calibri"/>
                <a:cs typeface="Calibri"/>
              </a:rPr>
              <a:t>RAW,</a:t>
            </a:r>
            <a:r>
              <a:rPr lang="en-US" sz="1600" b="1" spc="-3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lang="en-US" sz="1600" b="1" spc="-10" dirty="0">
                <a:solidFill>
                  <a:srgbClr val="E36C09"/>
                </a:solidFill>
                <a:latin typeface="Calibri"/>
                <a:cs typeface="Calibri"/>
              </a:rPr>
              <a:t>2-cycle stall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428990" y="6460394"/>
            <a:ext cx="217170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190"/>
                </a:lnSpc>
              </a:pPr>
              <a:t>22</a:t>
            </a:fld>
            <a:endParaRPr spc="-5" dirty="0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679B538D-BA2F-4B23-8748-A2736289B5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66542" y="464911"/>
            <a:ext cx="5707244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Five-Stage</a:t>
            </a:r>
            <a:r>
              <a:rPr spc="-40" dirty="0"/>
              <a:t> </a:t>
            </a:r>
            <a:r>
              <a:rPr spc="-5" dirty="0"/>
              <a:t>Pipeline</a:t>
            </a:r>
            <a:r>
              <a:rPr lang="en-US" spc="-5" dirty="0"/>
              <a:t>: Q1</a:t>
            </a:r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59941" y="1308862"/>
            <a:ext cx="799845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Assume RF </a:t>
            </a:r>
            <a:r>
              <a:rPr sz="2400" spc="-5" dirty="0">
                <a:latin typeface="Calibri"/>
                <a:cs typeface="Calibri"/>
              </a:rPr>
              <a:t>bypassing but no </a:t>
            </a:r>
            <a:r>
              <a:rPr sz="2400" spc="-15" dirty="0">
                <a:latin typeface="Calibri"/>
                <a:cs typeface="Calibri"/>
              </a:rPr>
              <a:t>forwarding. </a:t>
            </a:r>
            <a:r>
              <a:rPr sz="2400" dirty="0">
                <a:latin typeface="Calibri"/>
                <a:cs typeface="Calibri"/>
              </a:rPr>
              <a:t>Assume all </a:t>
            </a:r>
            <a:r>
              <a:rPr sz="2400" spc="-15" dirty="0">
                <a:latin typeface="Calibri"/>
                <a:cs typeface="Calibri"/>
              </a:rPr>
              <a:t>control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hazards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perfectly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predicted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-5" dirty="0">
                <a:latin typeface="Calibri"/>
                <a:cs typeface="Calibri"/>
              </a:rPr>
              <a:t> 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 never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flush.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Consider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5" dirty="0">
                <a:latin typeface="Calibri"/>
                <a:cs typeface="Calibri"/>
              </a:rPr>
              <a:t>long-running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loop, </a:t>
            </a:r>
            <a:r>
              <a:rPr sz="2400" spc="-10" dirty="0">
                <a:latin typeface="Calibri"/>
                <a:cs typeface="Calibri"/>
              </a:rPr>
              <a:t>what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average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CPI?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941" y="2680842"/>
            <a:ext cx="789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P: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8995" y="2607691"/>
            <a:ext cx="2096135" cy="178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lw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$s0,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0($s1)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sw </a:t>
            </a:r>
            <a:r>
              <a:rPr sz="2400" spc="-5" dirty="0">
                <a:latin typeface="Calibri"/>
                <a:cs typeface="Calibri"/>
              </a:rPr>
              <a:t>$s0, 4($s1) </a:t>
            </a:r>
            <a:r>
              <a:rPr sz="2400" dirty="0">
                <a:latin typeface="Calibri"/>
                <a:cs typeface="Calibri"/>
              </a:rPr>
              <a:t> add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$t0,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$t0,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$s0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$s1,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$s1,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9941" y="4436745"/>
            <a:ext cx="4473575" cy="1376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0"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bne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$s0,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$zero,</a:t>
            </a:r>
            <a:r>
              <a:rPr sz="2400" spc="-20" dirty="0">
                <a:latin typeface="Calibri"/>
                <a:cs typeface="Calibri"/>
              </a:rPr>
              <a:t> LOOP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12700">
              <a:spcBef>
                <a:spcPts val="1945"/>
              </a:spcBef>
            </a:pP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CPI</a:t>
            </a:r>
            <a:r>
              <a:rPr sz="2400" b="1" spc="-2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=</a:t>
            </a: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1</a:t>
            </a:r>
            <a:r>
              <a:rPr sz="2400" b="1" spc="-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+</a:t>
            </a: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(2)</a:t>
            </a:r>
            <a:r>
              <a:rPr sz="2400" b="1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/</a:t>
            </a: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5?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93155" y="2954527"/>
            <a:ext cx="270510" cy="398780"/>
          </a:xfrm>
          <a:custGeom>
            <a:avLst/>
            <a:gdLst/>
            <a:ahLst/>
            <a:cxnLst/>
            <a:rect l="l" t="t" r="r" b="b"/>
            <a:pathLst>
              <a:path w="270510" h="398779">
                <a:moveTo>
                  <a:pt x="162052" y="283463"/>
                </a:moveTo>
                <a:lnTo>
                  <a:pt x="0" y="398780"/>
                </a:lnTo>
                <a:lnTo>
                  <a:pt x="198755" y="391795"/>
                </a:lnTo>
                <a:lnTo>
                  <a:pt x="188385" y="361188"/>
                </a:lnTo>
                <a:lnTo>
                  <a:pt x="169926" y="361188"/>
                </a:lnTo>
                <a:lnTo>
                  <a:pt x="154686" y="326263"/>
                </a:lnTo>
                <a:lnTo>
                  <a:pt x="173741" y="317964"/>
                </a:lnTo>
                <a:lnTo>
                  <a:pt x="162052" y="283463"/>
                </a:lnTo>
                <a:close/>
              </a:path>
              <a:path w="270510" h="398779">
                <a:moveTo>
                  <a:pt x="173741" y="317964"/>
                </a:moveTo>
                <a:lnTo>
                  <a:pt x="154686" y="326263"/>
                </a:lnTo>
                <a:lnTo>
                  <a:pt x="169926" y="361188"/>
                </a:lnTo>
                <a:lnTo>
                  <a:pt x="186011" y="354182"/>
                </a:lnTo>
                <a:lnTo>
                  <a:pt x="174142" y="319150"/>
                </a:lnTo>
                <a:lnTo>
                  <a:pt x="173228" y="319150"/>
                </a:lnTo>
                <a:lnTo>
                  <a:pt x="173931" y="318528"/>
                </a:lnTo>
                <a:lnTo>
                  <a:pt x="173741" y="317964"/>
                </a:lnTo>
                <a:close/>
              </a:path>
              <a:path w="270510" h="398779">
                <a:moveTo>
                  <a:pt x="186011" y="354182"/>
                </a:moveTo>
                <a:lnTo>
                  <a:pt x="169926" y="361188"/>
                </a:lnTo>
                <a:lnTo>
                  <a:pt x="188385" y="361188"/>
                </a:lnTo>
                <a:lnTo>
                  <a:pt x="186011" y="354182"/>
                </a:lnTo>
                <a:close/>
              </a:path>
              <a:path w="270510" h="398779">
                <a:moveTo>
                  <a:pt x="230127" y="315975"/>
                </a:moveTo>
                <a:lnTo>
                  <a:pt x="178308" y="315975"/>
                </a:lnTo>
                <a:lnTo>
                  <a:pt x="173983" y="318679"/>
                </a:lnTo>
                <a:lnTo>
                  <a:pt x="186011" y="354182"/>
                </a:lnTo>
                <a:lnTo>
                  <a:pt x="193548" y="350900"/>
                </a:lnTo>
                <a:lnTo>
                  <a:pt x="195453" y="350012"/>
                </a:lnTo>
                <a:lnTo>
                  <a:pt x="197104" y="348996"/>
                </a:lnTo>
                <a:lnTo>
                  <a:pt x="198628" y="347599"/>
                </a:lnTo>
                <a:lnTo>
                  <a:pt x="214376" y="333375"/>
                </a:lnTo>
                <a:lnTo>
                  <a:pt x="228632" y="317964"/>
                </a:lnTo>
                <a:lnTo>
                  <a:pt x="230127" y="315975"/>
                </a:lnTo>
                <a:close/>
              </a:path>
              <a:path w="270510" h="398779">
                <a:moveTo>
                  <a:pt x="173931" y="318528"/>
                </a:moveTo>
                <a:lnTo>
                  <a:pt x="173228" y="319150"/>
                </a:lnTo>
                <a:lnTo>
                  <a:pt x="173983" y="318679"/>
                </a:lnTo>
                <a:lnTo>
                  <a:pt x="173931" y="318528"/>
                </a:lnTo>
                <a:close/>
              </a:path>
              <a:path w="270510" h="398779">
                <a:moveTo>
                  <a:pt x="173983" y="318679"/>
                </a:moveTo>
                <a:lnTo>
                  <a:pt x="173228" y="319150"/>
                </a:lnTo>
                <a:lnTo>
                  <a:pt x="174142" y="319150"/>
                </a:lnTo>
                <a:lnTo>
                  <a:pt x="173983" y="318679"/>
                </a:lnTo>
                <a:close/>
              </a:path>
              <a:path w="270510" h="398779">
                <a:moveTo>
                  <a:pt x="178308" y="315975"/>
                </a:moveTo>
                <a:lnTo>
                  <a:pt x="175371" y="317254"/>
                </a:lnTo>
                <a:lnTo>
                  <a:pt x="173931" y="318528"/>
                </a:lnTo>
                <a:lnTo>
                  <a:pt x="173983" y="318679"/>
                </a:lnTo>
                <a:lnTo>
                  <a:pt x="178308" y="315975"/>
                </a:lnTo>
                <a:close/>
              </a:path>
              <a:path w="270510" h="398779">
                <a:moveTo>
                  <a:pt x="175371" y="317254"/>
                </a:moveTo>
                <a:lnTo>
                  <a:pt x="173741" y="317964"/>
                </a:lnTo>
                <a:lnTo>
                  <a:pt x="173931" y="318528"/>
                </a:lnTo>
                <a:lnTo>
                  <a:pt x="175371" y="317254"/>
                </a:lnTo>
                <a:close/>
              </a:path>
              <a:path w="270510" h="398779">
                <a:moveTo>
                  <a:pt x="10668" y="0"/>
                </a:moveTo>
                <a:lnTo>
                  <a:pt x="6858" y="37846"/>
                </a:lnTo>
                <a:lnTo>
                  <a:pt x="33909" y="40639"/>
                </a:lnTo>
                <a:lnTo>
                  <a:pt x="58547" y="44958"/>
                </a:lnTo>
                <a:lnTo>
                  <a:pt x="104140" y="58547"/>
                </a:lnTo>
                <a:lnTo>
                  <a:pt x="144272" y="77724"/>
                </a:lnTo>
                <a:lnTo>
                  <a:pt x="177800" y="101600"/>
                </a:lnTo>
                <a:lnTo>
                  <a:pt x="213995" y="144145"/>
                </a:lnTo>
                <a:lnTo>
                  <a:pt x="229489" y="182880"/>
                </a:lnTo>
                <a:lnTo>
                  <a:pt x="232283" y="207263"/>
                </a:lnTo>
                <a:lnTo>
                  <a:pt x="232029" y="215519"/>
                </a:lnTo>
                <a:lnTo>
                  <a:pt x="223266" y="254254"/>
                </a:lnTo>
                <a:lnTo>
                  <a:pt x="198247" y="294894"/>
                </a:lnTo>
                <a:lnTo>
                  <a:pt x="175371" y="317254"/>
                </a:lnTo>
                <a:lnTo>
                  <a:pt x="178308" y="315975"/>
                </a:lnTo>
                <a:lnTo>
                  <a:pt x="230127" y="315975"/>
                </a:lnTo>
                <a:lnTo>
                  <a:pt x="240919" y="301625"/>
                </a:lnTo>
                <a:lnTo>
                  <a:pt x="259588" y="265938"/>
                </a:lnTo>
                <a:lnTo>
                  <a:pt x="269113" y="227584"/>
                </a:lnTo>
                <a:lnTo>
                  <a:pt x="270383" y="205359"/>
                </a:lnTo>
                <a:lnTo>
                  <a:pt x="269748" y="194563"/>
                </a:lnTo>
                <a:lnTo>
                  <a:pt x="259969" y="152400"/>
                </a:lnTo>
                <a:lnTo>
                  <a:pt x="232791" y="104394"/>
                </a:lnTo>
                <a:lnTo>
                  <a:pt x="201168" y="71627"/>
                </a:lnTo>
                <a:lnTo>
                  <a:pt x="162052" y="44069"/>
                </a:lnTo>
                <a:lnTo>
                  <a:pt x="116332" y="22479"/>
                </a:lnTo>
                <a:lnTo>
                  <a:pt x="65151" y="7493"/>
                </a:lnTo>
                <a:lnTo>
                  <a:pt x="37719" y="2667"/>
                </a:lnTo>
                <a:lnTo>
                  <a:pt x="10668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22975" y="2958464"/>
            <a:ext cx="14973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50" dirty="0">
                <a:solidFill>
                  <a:srgbClr val="E36C09"/>
                </a:solidFill>
                <a:latin typeface="Calibri"/>
                <a:cs typeface="Calibri"/>
              </a:rPr>
              <a:t>RAW,</a:t>
            </a:r>
            <a:r>
              <a:rPr sz="1600" b="1" spc="-3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36C09"/>
                </a:solidFill>
                <a:latin typeface="Calibri"/>
                <a:cs typeface="Calibri"/>
              </a:rPr>
              <a:t>2-cycle stall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75122" y="2830323"/>
            <a:ext cx="2727325" cy="1035685"/>
          </a:xfrm>
          <a:custGeom>
            <a:avLst/>
            <a:gdLst/>
            <a:ahLst/>
            <a:cxnLst/>
            <a:rect l="l" t="t" r="r" b="b"/>
            <a:pathLst>
              <a:path w="2727325" h="1035685">
                <a:moveTo>
                  <a:pt x="530098" y="921130"/>
                </a:moveTo>
                <a:lnTo>
                  <a:pt x="340360" y="980439"/>
                </a:lnTo>
                <a:lnTo>
                  <a:pt x="531494" y="1035430"/>
                </a:lnTo>
                <a:lnTo>
                  <a:pt x="531030" y="997457"/>
                </a:lnTo>
                <a:lnTo>
                  <a:pt x="512063" y="997457"/>
                </a:lnTo>
                <a:lnTo>
                  <a:pt x="511428" y="959357"/>
                </a:lnTo>
                <a:lnTo>
                  <a:pt x="530560" y="959001"/>
                </a:lnTo>
                <a:lnTo>
                  <a:pt x="530098" y="921130"/>
                </a:lnTo>
                <a:close/>
              </a:path>
              <a:path w="2727325" h="1035685">
                <a:moveTo>
                  <a:pt x="530560" y="959001"/>
                </a:moveTo>
                <a:lnTo>
                  <a:pt x="511428" y="959357"/>
                </a:lnTo>
                <a:lnTo>
                  <a:pt x="512063" y="997457"/>
                </a:lnTo>
                <a:lnTo>
                  <a:pt x="531026" y="997107"/>
                </a:lnTo>
                <a:lnTo>
                  <a:pt x="530560" y="959001"/>
                </a:lnTo>
                <a:close/>
              </a:path>
              <a:path w="2727325" h="1035685">
                <a:moveTo>
                  <a:pt x="531026" y="997107"/>
                </a:moveTo>
                <a:lnTo>
                  <a:pt x="512063" y="997457"/>
                </a:lnTo>
                <a:lnTo>
                  <a:pt x="531030" y="997457"/>
                </a:lnTo>
                <a:lnTo>
                  <a:pt x="531026" y="997107"/>
                </a:lnTo>
                <a:close/>
              </a:path>
              <a:path w="2727325" h="1035685">
                <a:moveTo>
                  <a:pt x="2657712" y="570373"/>
                </a:moveTo>
                <a:lnTo>
                  <a:pt x="2608579" y="613663"/>
                </a:lnTo>
                <a:lnTo>
                  <a:pt x="2575813" y="635000"/>
                </a:lnTo>
                <a:lnTo>
                  <a:pt x="2537713" y="656208"/>
                </a:lnTo>
                <a:lnTo>
                  <a:pt x="2494279" y="677163"/>
                </a:lnTo>
                <a:lnTo>
                  <a:pt x="2445638" y="697738"/>
                </a:lnTo>
                <a:lnTo>
                  <a:pt x="2392045" y="717930"/>
                </a:lnTo>
                <a:lnTo>
                  <a:pt x="2333625" y="737488"/>
                </a:lnTo>
                <a:lnTo>
                  <a:pt x="2270505" y="756538"/>
                </a:lnTo>
                <a:lnTo>
                  <a:pt x="2202815" y="774953"/>
                </a:lnTo>
                <a:lnTo>
                  <a:pt x="2130679" y="792733"/>
                </a:lnTo>
                <a:lnTo>
                  <a:pt x="2054478" y="809878"/>
                </a:lnTo>
                <a:lnTo>
                  <a:pt x="1973961" y="826388"/>
                </a:lnTo>
                <a:lnTo>
                  <a:pt x="1889505" y="842009"/>
                </a:lnTo>
                <a:lnTo>
                  <a:pt x="1801240" y="856741"/>
                </a:lnTo>
                <a:lnTo>
                  <a:pt x="1709165" y="870838"/>
                </a:lnTo>
                <a:lnTo>
                  <a:pt x="1613662" y="883919"/>
                </a:lnTo>
                <a:lnTo>
                  <a:pt x="1514602" y="896238"/>
                </a:lnTo>
                <a:lnTo>
                  <a:pt x="1412239" y="907541"/>
                </a:lnTo>
                <a:lnTo>
                  <a:pt x="1306702" y="917828"/>
                </a:lnTo>
                <a:lnTo>
                  <a:pt x="1198117" y="927226"/>
                </a:lnTo>
                <a:lnTo>
                  <a:pt x="1086485" y="935482"/>
                </a:lnTo>
                <a:lnTo>
                  <a:pt x="972185" y="942720"/>
                </a:lnTo>
                <a:lnTo>
                  <a:pt x="735711" y="953642"/>
                </a:lnTo>
                <a:lnTo>
                  <a:pt x="613790" y="957452"/>
                </a:lnTo>
                <a:lnTo>
                  <a:pt x="530560" y="959001"/>
                </a:lnTo>
                <a:lnTo>
                  <a:pt x="531026" y="997107"/>
                </a:lnTo>
                <a:lnTo>
                  <a:pt x="615061" y="995552"/>
                </a:lnTo>
                <a:lnTo>
                  <a:pt x="737362" y="991742"/>
                </a:lnTo>
                <a:lnTo>
                  <a:pt x="857250" y="986789"/>
                </a:lnTo>
                <a:lnTo>
                  <a:pt x="974598" y="980694"/>
                </a:lnTo>
                <a:lnTo>
                  <a:pt x="1089278" y="973454"/>
                </a:lnTo>
                <a:lnTo>
                  <a:pt x="1201419" y="965072"/>
                </a:lnTo>
                <a:lnTo>
                  <a:pt x="1310386" y="955801"/>
                </a:lnTo>
                <a:lnTo>
                  <a:pt x="1416430" y="945388"/>
                </a:lnTo>
                <a:lnTo>
                  <a:pt x="1519301" y="933957"/>
                </a:lnTo>
                <a:lnTo>
                  <a:pt x="1618868" y="921638"/>
                </a:lnTo>
                <a:lnTo>
                  <a:pt x="1715007" y="908557"/>
                </a:lnTo>
                <a:lnTo>
                  <a:pt x="1807590" y="894333"/>
                </a:lnTo>
                <a:lnTo>
                  <a:pt x="1896490" y="879475"/>
                </a:lnTo>
                <a:lnTo>
                  <a:pt x="1981580" y="863600"/>
                </a:lnTo>
                <a:lnTo>
                  <a:pt x="2062733" y="847089"/>
                </a:lnTo>
                <a:lnTo>
                  <a:pt x="2139823" y="829817"/>
                </a:lnTo>
                <a:lnTo>
                  <a:pt x="2212848" y="811783"/>
                </a:lnTo>
                <a:lnTo>
                  <a:pt x="2281428" y="792988"/>
                </a:lnTo>
                <a:lnTo>
                  <a:pt x="2345690" y="773556"/>
                </a:lnTo>
                <a:lnTo>
                  <a:pt x="2405506" y="753617"/>
                </a:lnTo>
                <a:lnTo>
                  <a:pt x="2460498" y="732789"/>
                </a:lnTo>
                <a:lnTo>
                  <a:pt x="2510789" y="711453"/>
                </a:lnTo>
                <a:lnTo>
                  <a:pt x="2556255" y="689482"/>
                </a:lnTo>
                <a:lnTo>
                  <a:pt x="2596769" y="666876"/>
                </a:lnTo>
                <a:lnTo>
                  <a:pt x="2632202" y="643508"/>
                </a:lnTo>
                <a:lnTo>
                  <a:pt x="2662554" y="619378"/>
                </a:lnTo>
                <a:lnTo>
                  <a:pt x="2687447" y="594105"/>
                </a:lnTo>
                <a:lnTo>
                  <a:pt x="2704404" y="571373"/>
                </a:lnTo>
                <a:lnTo>
                  <a:pt x="2656967" y="571373"/>
                </a:lnTo>
                <a:lnTo>
                  <a:pt x="2657712" y="570373"/>
                </a:lnTo>
                <a:close/>
              </a:path>
              <a:path w="2727325" h="1035685">
                <a:moveTo>
                  <a:pt x="2658745" y="569340"/>
                </a:moveTo>
                <a:lnTo>
                  <a:pt x="2657712" y="570373"/>
                </a:lnTo>
                <a:lnTo>
                  <a:pt x="2656967" y="571373"/>
                </a:lnTo>
                <a:lnTo>
                  <a:pt x="2658745" y="569340"/>
                </a:lnTo>
                <a:close/>
              </a:path>
              <a:path w="2727325" h="1035685">
                <a:moveTo>
                  <a:pt x="2705924" y="569340"/>
                </a:moveTo>
                <a:lnTo>
                  <a:pt x="2658745" y="569340"/>
                </a:lnTo>
                <a:lnTo>
                  <a:pt x="2656967" y="571373"/>
                </a:lnTo>
                <a:lnTo>
                  <a:pt x="2704404" y="571373"/>
                </a:lnTo>
                <a:lnTo>
                  <a:pt x="2704973" y="570611"/>
                </a:lnTo>
                <a:lnTo>
                  <a:pt x="2705734" y="569722"/>
                </a:lnTo>
                <a:lnTo>
                  <a:pt x="2705924" y="569340"/>
                </a:lnTo>
                <a:close/>
              </a:path>
              <a:path w="2727325" h="1035685">
                <a:moveTo>
                  <a:pt x="2673491" y="549220"/>
                </a:moveTo>
                <a:lnTo>
                  <a:pt x="2657712" y="570373"/>
                </a:lnTo>
                <a:lnTo>
                  <a:pt x="2658745" y="569340"/>
                </a:lnTo>
                <a:lnTo>
                  <a:pt x="2705924" y="569340"/>
                </a:lnTo>
                <a:lnTo>
                  <a:pt x="2715152" y="550799"/>
                </a:lnTo>
                <a:lnTo>
                  <a:pt x="2672714" y="550799"/>
                </a:lnTo>
                <a:lnTo>
                  <a:pt x="2673491" y="549220"/>
                </a:lnTo>
                <a:close/>
              </a:path>
              <a:path w="2727325" h="1035685">
                <a:moveTo>
                  <a:pt x="2674493" y="547877"/>
                </a:moveTo>
                <a:lnTo>
                  <a:pt x="2673491" y="549220"/>
                </a:lnTo>
                <a:lnTo>
                  <a:pt x="2672714" y="550799"/>
                </a:lnTo>
                <a:lnTo>
                  <a:pt x="2674493" y="547877"/>
                </a:lnTo>
                <a:close/>
              </a:path>
              <a:path w="2727325" h="1035685">
                <a:moveTo>
                  <a:pt x="2716605" y="547877"/>
                </a:moveTo>
                <a:lnTo>
                  <a:pt x="2674493" y="547877"/>
                </a:lnTo>
                <a:lnTo>
                  <a:pt x="2672714" y="550799"/>
                </a:lnTo>
                <a:lnTo>
                  <a:pt x="2715152" y="550799"/>
                </a:lnTo>
                <a:lnTo>
                  <a:pt x="2716605" y="547877"/>
                </a:lnTo>
                <a:close/>
              </a:path>
              <a:path w="2727325" h="1035685">
                <a:moveTo>
                  <a:pt x="2683279" y="529325"/>
                </a:moveTo>
                <a:lnTo>
                  <a:pt x="2673491" y="549220"/>
                </a:lnTo>
                <a:lnTo>
                  <a:pt x="2674493" y="547877"/>
                </a:lnTo>
                <a:lnTo>
                  <a:pt x="2716605" y="547877"/>
                </a:lnTo>
                <a:lnTo>
                  <a:pt x="2719197" y="542670"/>
                </a:lnTo>
                <a:lnTo>
                  <a:pt x="2719578" y="541401"/>
                </a:lnTo>
                <a:lnTo>
                  <a:pt x="2719958" y="540003"/>
                </a:lnTo>
                <a:lnTo>
                  <a:pt x="2722153" y="530987"/>
                </a:lnTo>
                <a:lnTo>
                  <a:pt x="2682875" y="530987"/>
                </a:lnTo>
                <a:lnTo>
                  <a:pt x="2683279" y="529325"/>
                </a:lnTo>
                <a:close/>
              </a:path>
              <a:path w="2727325" h="1035685">
                <a:moveTo>
                  <a:pt x="2684399" y="527050"/>
                </a:moveTo>
                <a:lnTo>
                  <a:pt x="2683279" y="529325"/>
                </a:lnTo>
                <a:lnTo>
                  <a:pt x="2682875" y="530987"/>
                </a:lnTo>
                <a:lnTo>
                  <a:pt x="2684399" y="527050"/>
                </a:lnTo>
                <a:close/>
              </a:path>
              <a:path w="2727325" h="1035685">
                <a:moveTo>
                  <a:pt x="2723111" y="527050"/>
                </a:moveTo>
                <a:lnTo>
                  <a:pt x="2684399" y="527050"/>
                </a:lnTo>
                <a:lnTo>
                  <a:pt x="2682875" y="530987"/>
                </a:lnTo>
                <a:lnTo>
                  <a:pt x="2722153" y="530987"/>
                </a:lnTo>
                <a:lnTo>
                  <a:pt x="2723111" y="527050"/>
                </a:lnTo>
                <a:close/>
              </a:path>
              <a:path w="2727325" h="1035685">
                <a:moveTo>
                  <a:pt x="2688365" y="508427"/>
                </a:moveTo>
                <a:lnTo>
                  <a:pt x="2683279" y="529325"/>
                </a:lnTo>
                <a:lnTo>
                  <a:pt x="2684399" y="527050"/>
                </a:lnTo>
                <a:lnTo>
                  <a:pt x="2723111" y="527050"/>
                </a:lnTo>
                <a:lnTo>
                  <a:pt x="2725801" y="516000"/>
                </a:lnTo>
                <a:lnTo>
                  <a:pt x="2726054" y="514857"/>
                </a:lnTo>
                <a:lnTo>
                  <a:pt x="2726308" y="512572"/>
                </a:lnTo>
                <a:lnTo>
                  <a:pt x="2726403" y="510413"/>
                </a:lnTo>
                <a:lnTo>
                  <a:pt x="2688208" y="510413"/>
                </a:lnTo>
                <a:lnTo>
                  <a:pt x="2688365" y="508427"/>
                </a:lnTo>
                <a:close/>
              </a:path>
              <a:path w="2727325" h="1035685">
                <a:moveTo>
                  <a:pt x="2688717" y="506983"/>
                </a:moveTo>
                <a:lnTo>
                  <a:pt x="2688365" y="508427"/>
                </a:lnTo>
                <a:lnTo>
                  <a:pt x="2688208" y="510413"/>
                </a:lnTo>
                <a:lnTo>
                  <a:pt x="2688717" y="506983"/>
                </a:lnTo>
                <a:close/>
              </a:path>
              <a:path w="2727325" h="1035685">
                <a:moveTo>
                  <a:pt x="2726554" y="506983"/>
                </a:moveTo>
                <a:lnTo>
                  <a:pt x="2688717" y="506983"/>
                </a:lnTo>
                <a:lnTo>
                  <a:pt x="2688208" y="510413"/>
                </a:lnTo>
                <a:lnTo>
                  <a:pt x="2726403" y="510413"/>
                </a:lnTo>
                <a:lnTo>
                  <a:pt x="2726554" y="506983"/>
                </a:lnTo>
                <a:close/>
              </a:path>
              <a:path w="2727325" h="1035685">
                <a:moveTo>
                  <a:pt x="2654473" y="426041"/>
                </a:moveTo>
                <a:lnTo>
                  <a:pt x="2678556" y="459993"/>
                </a:lnTo>
                <a:lnTo>
                  <a:pt x="2688971" y="500761"/>
                </a:lnTo>
                <a:lnTo>
                  <a:pt x="2688365" y="508427"/>
                </a:lnTo>
                <a:lnTo>
                  <a:pt x="2688717" y="506983"/>
                </a:lnTo>
                <a:lnTo>
                  <a:pt x="2726554" y="506983"/>
                </a:lnTo>
                <a:lnTo>
                  <a:pt x="2726944" y="498093"/>
                </a:lnTo>
                <a:lnTo>
                  <a:pt x="2717927" y="454913"/>
                </a:lnTo>
                <a:lnTo>
                  <a:pt x="2703519" y="427354"/>
                </a:lnTo>
                <a:lnTo>
                  <a:pt x="2655824" y="427354"/>
                </a:lnTo>
                <a:lnTo>
                  <a:pt x="2654473" y="426041"/>
                </a:lnTo>
                <a:close/>
              </a:path>
              <a:path w="2727325" h="1035685">
                <a:moveTo>
                  <a:pt x="2653919" y="425323"/>
                </a:moveTo>
                <a:lnTo>
                  <a:pt x="2654473" y="426041"/>
                </a:lnTo>
                <a:lnTo>
                  <a:pt x="2655824" y="427354"/>
                </a:lnTo>
                <a:lnTo>
                  <a:pt x="2653919" y="425323"/>
                </a:lnTo>
                <a:close/>
              </a:path>
              <a:path w="2727325" h="1035685">
                <a:moveTo>
                  <a:pt x="2702087" y="425323"/>
                </a:moveTo>
                <a:lnTo>
                  <a:pt x="2653919" y="425323"/>
                </a:lnTo>
                <a:lnTo>
                  <a:pt x="2655824" y="427354"/>
                </a:lnTo>
                <a:lnTo>
                  <a:pt x="2703519" y="427354"/>
                </a:lnTo>
                <a:lnTo>
                  <a:pt x="2703068" y="426592"/>
                </a:lnTo>
                <a:lnTo>
                  <a:pt x="2702087" y="425323"/>
                </a:lnTo>
                <a:close/>
              </a:path>
              <a:path w="2727325" h="1035685">
                <a:moveTo>
                  <a:pt x="1244519" y="37973"/>
                </a:moveTo>
                <a:lnTo>
                  <a:pt x="245617" y="37973"/>
                </a:lnTo>
                <a:lnTo>
                  <a:pt x="486282" y="39115"/>
                </a:lnTo>
                <a:lnTo>
                  <a:pt x="604647" y="41401"/>
                </a:lnTo>
                <a:lnTo>
                  <a:pt x="721487" y="44957"/>
                </a:lnTo>
                <a:lnTo>
                  <a:pt x="950213" y="55372"/>
                </a:lnTo>
                <a:lnTo>
                  <a:pt x="1170813" y="69976"/>
                </a:lnTo>
                <a:lnTo>
                  <a:pt x="1277619" y="78866"/>
                </a:lnTo>
                <a:lnTo>
                  <a:pt x="1382014" y="88773"/>
                </a:lnTo>
                <a:lnTo>
                  <a:pt x="1483614" y="99694"/>
                </a:lnTo>
                <a:lnTo>
                  <a:pt x="1582419" y="111378"/>
                </a:lnTo>
                <a:lnTo>
                  <a:pt x="1678177" y="124205"/>
                </a:lnTo>
                <a:lnTo>
                  <a:pt x="1770888" y="137794"/>
                </a:lnTo>
                <a:lnTo>
                  <a:pt x="1860041" y="152273"/>
                </a:lnTo>
                <a:lnTo>
                  <a:pt x="1945766" y="167639"/>
                </a:lnTo>
                <a:lnTo>
                  <a:pt x="2027554" y="183768"/>
                </a:lnTo>
                <a:lnTo>
                  <a:pt x="2105787" y="200660"/>
                </a:lnTo>
                <a:lnTo>
                  <a:pt x="2179574" y="218312"/>
                </a:lnTo>
                <a:lnTo>
                  <a:pt x="2249424" y="236727"/>
                </a:lnTo>
                <a:lnTo>
                  <a:pt x="2314702" y="255777"/>
                </a:lnTo>
                <a:lnTo>
                  <a:pt x="2375407" y="275463"/>
                </a:lnTo>
                <a:lnTo>
                  <a:pt x="2431414" y="295910"/>
                </a:lnTo>
                <a:lnTo>
                  <a:pt x="2482342" y="316738"/>
                </a:lnTo>
                <a:lnTo>
                  <a:pt x="2528188" y="338200"/>
                </a:lnTo>
                <a:lnTo>
                  <a:pt x="2568702" y="360044"/>
                </a:lnTo>
                <a:lnTo>
                  <a:pt x="2603500" y="382269"/>
                </a:lnTo>
                <a:lnTo>
                  <a:pt x="2654473" y="426041"/>
                </a:lnTo>
                <a:lnTo>
                  <a:pt x="2653919" y="425323"/>
                </a:lnTo>
                <a:lnTo>
                  <a:pt x="2702087" y="425323"/>
                </a:lnTo>
                <a:lnTo>
                  <a:pt x="2684145" y="402081"/>
                </a:lnTo>
                <a:lnTo>
                  <a:pt x="2683636" y="401319"/>
                </a:lnTo>
                <a:lnTo>
                  <a:pt x="2683002" y="400685"/>
                </a:lnTo>
                <a:lnTo>
                  <a:pt x="2682239" y="400050"/>
                </a:lnTo>
                <a:lnTo>
                  <a:pt x="2655824" y="374650"/>
                </a:lnTo>
                <a:lnTo>
                  <a:pt x="2623947" y="350265"/>
                </a:lnTo>
                <a:lnTo>
                  <a:pt x="2586735" y="326516"/>
                </a:lnTo>
                <a:lnTo>
                  <a:pt x="2544318" y="303656"/>
                </a:lnTo>
                <a:lnTo>
                  <a:pt x="2496820" y="281431"/>
                </a:lnTo>
                <a:lnTo>
                  <a:pt x="2444369" y="260095"/>
                </a:lnTo>
                <a:lnTo>
                  <a:pt x="2387219" y="239267"/>
                </a:lnTo>
                <a:lnTo>
                  <a:pt x="2325369" y="219201"/>
                </a:lnTo>
                <a:lnTo>
                  <a:pt x="2259076" y="199770"/>
                </a:lnTo>
                <a:lnTo>
                  <a:pt x="2188464" y="181228"/>
                </a:lnTo>
                <a:lnTo>
                  <a:pt x="2113788" y="163449"/>
                </a:lnTo>
                <a:lnTo>
                  <a:pt x="2034920" y="146430"/>
                </a:lnTo>
                <a:lnTo>
                  <a:pt x="1952370" y="130175"/>
                </a:lnTo>
                <a:lnTo>
                  <a:pt x="1866138" y="114680"/>
                </a:lnTo>
                <a:lnTo>
                  <a:pt x="1776349" y="100202"/>
                </a:lnTo>
                <a:lnTo>
                  <a:pt x="1683257" y="86360"/>
                </a:lnTo>
                <a:lnTo>
                  <a:pt x="1586991" y="73660"/>
                </a:lnTo>
                <a:lnTo>
                  <a:pt x="1487677" y="61722"/>
                </a:lnTo>
                <a:lnTo>
                  <a:pt x="1385569" y="50926"/>
                </a:lnTo>
                <a:lnTo>
                  <a:pt x="1280794" y="41020"/>
                </a:lnTo>
                <a:lnTo>
                  <a:pt x="1244519" y="37973"/>
                </a:lnTo>
                <a:close/>
              </a:path>
              <a:path w="2727325" h="1035685">
                <a:moveTo>
                  <a:pt x="244982" y="0"/>
                </a:moveTo>
                <a:lnTo>
                  <a:pt x="0" y="3810"/>
                </a:lnTo>
                <a:lnTo>
                  <a:pt x="635" y="41782"/>
                </a:lnTo>
                <a:lnTo>
                  <a:pt x="245617" y="37973"/>
                </a:lnTo>
                <a:lnTo>
                  <a:pt x="1244519" y="37973"/>
                </a:lnTo>
                <a:lnTo>
                  <a:pt x="1173479" y="32003"/>
                </a:lnTo>
                <a:lnTo>
                  <a:pt x="1063878" y="24129"/>
                </a:lnTo>
                <a:lnTo>
                  <a:pt x="952118" y="17272"/>
                </a:lnTo>
                <a:lnTo>
                  <a:pt x="722629" y="6857"/>
                </a:lnTo>
                <a:lnTo>
                  <a:pt x="486410" y="1015"/>
                </a:lnTo>
                <a:lnTo>
                  <a:pt x="244982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32039" y="3128010"/>
            <a:ext cx="182498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50" dirty="0">
                <a:solidFill>
                  <a:srgbClr val="E36C09"/>
                </a:solidFill>
                <a:latin typeface="Calibri"/>
                <a:cs typeface="Calibri"/>
              </a:rPr>
              <a:t>RAW,</a:t>
            </a:r>
            <a:r>
              <a:rPr sz="1600" b="1" spc="-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36C09"/>
                </a:solidFill>
                <a:latin typeface="Calibri"/>
                <a:cs typeface="Calibri"/>
              </a:rPr>
              <a:t>no</a:t>
            </a:r>
            <a:r>
              <a:rPr sz="1600" b="1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36C09"/>
                </a:solidFill>
                <a:latin typeface="Calibri"/>
                <a:cs typeface="Calibri"/>
              </a:rPr>
              <a:t>need to stall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428990" y="6460394"/>
            <a:ext cx="217170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190"/>
                </a:lnSpc>
              </a:pPr>
              <a:t>23</a:t>
            </a:fld>
            <a:endParaRPr spc="-5" dirty="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8E14C407-F4BC-4E08-9AB9-387CBCE121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66542" y="464911"/>
            <a:ext cx="5707244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Five-Stage</a:t>
            </a:r>
            <a:r>
              <a:rPr spc="-40" dirty="0"/>
              <a:t> </a:t>
            </a:r>
            <a:r>
              <a:rPr spc="-5" dirty="0"/>
              <a:t>Pipeline</a:t>
            </a:r>
            <a:r>
              <a:rPr lang="en-US" spc="-5" dirty="0"/>
              <a:t>: Q1</a:t>
            </a:r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59941" y="1308862"/>
            <a:ext cx="799845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Assume RF </a:t>
            </a:r>
            <a:r>
              <a:rPr sz="2400" spc="-5" dirty="0">
                <a:latin typeface="Calibri"/>
                <a:cs typeface="Calibri"/>
              </a:rPr>
              <a:t>bypassing but no </a:t>
            </a:r>
            <a:r>
              <a:rPr sz="2400" spc="-15" dirty="0">
                <a:latin typeface="Calibri"/>
                <a:cs typeface="Calibri"/>
              </a:rPr>
              <a:t>forwarding. </a:t>
            </a:r>
            <a:r>
              <a:rPr sz="2400" dirty="0">
                <a:latin typeface="Calibri"/>
                <a:cs typeface="Calibri"/>
              </a:rPr>
              <a:t>Assume all </a:t>
            </a:r>
            <a:r>
              <a:rPr sz="2400" spc="-15" dirty="0">
                <a:latin typeface="Calibri"/>
                <a:cs typeface="Calibri"/>
              </a:rPr>
              <a:t>control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hazards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perfectly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predicted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-5" dirty="0">
                <a:latin typeface="Calibri"/>
                <a:cs typeface="Calibri"/>
              </a:rPr>
              <a:t> 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 never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flush.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Consider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5" dirty="0">
                <a:latin typeface="Calibri"/>
                <a:cs typeface="Calibri"/>
              </a:rPr>
              <a:t>long-running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loop, </a:t>
            </a:r>
            <a:r>
              <a:rPr sz="2400" spc="-10" dirty="0">
                <a:latin typeface="Calibri"/>
                <a:cs typeface="Calibri"/>
              </a:rPr>
              <a:t>what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average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CPI?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941" y="2680842"/>
            <a:ext cx="789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P: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8995" y="2607691"/>
            <a:ext cx="2096135" cy="178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lw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$s0,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0($s1)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sw </a:t>
            </a:r>
            <a:r>
              <a:rPr sz="2400" spc="-5" dirty="0">
                <a:latin typeface="Calibri"/>
                <a:cs typeface="Calibri"/>
              </a:rPr>
              <a:t>$s0, 4($s1) </a:t>
            </a:r>
            <a:r>
              <a:rPr sz="2400" dirty="0">
                <a:latin typeface="Calibri"/>
                <a:cs typeface="Calibri"/>
              </a:rPr>
              <a:t> add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$t0,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$t0,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$s0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$s1,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$s1,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9941" y="4436745"/>
            <a:ext cx="4473575" cy="1376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0"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bne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$s0,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$zero,</a:t>
            </a:r>
            <a:r>
              <a:rPr sz="2400" spc="-20" dirty="0">
                <a:latin typeface="Calibri"/>
                <a:cs typeface="Calibri"/>
              </a:rPr>
              <a:t> LOOP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12700">
              <a:spcBef>
                <a:spcPts val="1945"/>
              </a:spcBef>
            </a:pP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CPI</a:t>
            </a:r>
            <a:r>
              <a:rPr sz="2400" b="1" spc="-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=</a:t>
            </a: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1</a:t>
            </a:r>
            <a:r>
              <a:rPr sz="2400" b="1" spc="-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+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 (2</a:t>
            </a:r>
            <a:r>
              <a:rPr sz="2400" b="1" spc="-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+</a:t>
            </a: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1)</a:t>
            </a:r>
            <a:r>
              <a:rPr sz="2400" b="1" spc="-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/</a:t>
            </a: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5?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93155" y="2954527"/>
            <a:ext cx="270510" cy="398780"/>
          </a:xfrm>
          <a:custGeom>
            <a:avLst/>
            <a:gdLst/>
            <a:ahLst/>
            <a:cxnLst/>
            <a:rect l="l" t="t" r="r" b="b"/>
            <a:pathLst>
              <a:path w="270510" h="398779">
                <a:moveTo>
                  <a:pt x="162052" y="283463"/>
                </a:moveTo>
                <a:lnTo>
                  <a:pt x="0" y="398780"/>
                </a:lnTo>
                <a:lnTo>
                  <a:pt x="198755" y="391795"/>
                </a:lnTo>
                <a:lnTo>
                  <a:pt x="188385" y="361188"/>
                </a:lnTo>
                <a:lnTo>
                  <a:pt x="169926" y="361188"/>
                </a:lnTo>
                <a:lnTo>
                  <a:pt x="154686" y="326263"/>
                </a:lnTo>
                <a:lnTo>
                  <a:pt x="173741" y="317964"/>
                </a:lnTo>
                <a:lnTo>
                  <a:pt x="162052" y="283463"/>
                </a:lnTo>
                <a:close/>
              </a:path>
              <a:path w="270510" h="398779">
                <a:moveTo>
                  <a:pt x="173741" y="317964"/>
                </a:moveTo>
                <a:lnTo>
                  <a:pt x="154686" y="326263"/>
                </a:lnTo>
                <a:lnTo>
                  <a:pt x="169926" y="361188"/>
                </a:lnTo>
                <a:lnTo>
                  <a:pt x="186011" y="354182"/>
                </a:lnTo>
                <a:lnTo>
                  <a:pt x="174142" y="319150"/>
                </a:lnTo>
                <a:lnTo>
                  <a:pt x="173228" y="319150"/>
                </a:lnTo>
                <a:lnTo>
                  <a:pt x="173931" y="318528"/>
                </a:lnTo>
                <a:lnTo>
                  <a:pt x="173741" y="317964"/>
                </a:lnTo>
                <a:close/>
              </a:path>
              <a:path w="270510" h="398779">
                <a:moveTo>
                  <a:pt x="186011" y="354182"/>
                </a:moveTo>
                <a:lnTo>
                  <a:pt x="169926" y="361188"/>
                </a:lnTo>
                <a:lnTo>
                  <a:pt x="188385" y="361188"/>
                </a:lnTo>
                <a:lnTo>
                  <a:pt x="186011" y="354182"/>
                </a:lnTo>
                <a:close/>
              </a:path>
              <a:path w="270510" h="398779">
                <a:moveTo>
                  <a:pt x="230127" y="315975"/>
                </a:moveTo>
                <a:lnTo>
                  <a:pt x="178308" y="315975"/>
                </a:lnTo>
                <a:lnTo>
                  <a:pt x="173983" y="318679"/>
                </a:lnTo>
                <a:lnTo>
                  <a:pt x="186011" y="354182"/>
                </a:lnTo>
                <a:lnTo>
                  <a:pt x="193548" y="350900"/>
                </a:lnTo>
                <a:lnTo>
                  <a:pt x="195453" y="350012"/>
                </a:lnTo>
                <a:lnTo>
                  <a:pt x="197104" y="348996"/>
                </a:lnTo>
                <a:lnTo>
                  <a:pt x="198628" y="347599"/>
                </a:lnTo>
                <a:lnTo>
                  <a:pt x="214376" y="333375"/>
                </a:lnTo>
                <a:lnTo>
                  <a:pt x="228632" y="317964"/>
                </a:lnTo>
                <a:lnTo>
                  <a:pt x="230127" y="315975"/>
                </a:lnTo>
                <a:close/>
              </a:path>
              <a:path w="270510" h="398779">
                <a:moveTo>
                  <a:pt x="173931" y="318528"/>
                </a:moveTo>
                <a:lnTo>
                  <a:pt x="173228" y="319150"/>
                </a:lnTo>
                <a:lnTo>
                  <a:pt x="173983" y="318679"/>
                </a:lnTo>
                <a:lnTo>
                  <a:pt x="173931" y="318528"/>
                </a:lnTo>
                <a:close/>
              </a:path>
              <a:path w="270510" h="398779">
                <a:moveTo>
                  <a:pt x="173983" y="318679"/>
                </a:moveTo>
                <a:lnTo>
                  <a:pt x="173228" y="319150"/>
                </a:lnTo>
                <a:lnTo>
                  <a:pt x="174142" y="319150"/>
                </a:lnTo>
                <a:lnTo>
                  <a:pt x="173983" y="318679"/>
                </a:lnTo>
                <a:close/>
              </a:path>
              <a:path w="270510" h="398779">
                <a:moveTo>
                  <a:pt x="178308" y="315975"/>
                </a:moveTo>
                <a:lnTo>
                  <a:pt x="175371" y="317254"/>
                </a:lnTo>
                <a:lnTo>
                  <a:pt x="173931" y="318528"/>
                </a:lnTo>
                <a:lnTo>
                  <a:pt x="173983" y="318679"/>
                </a:lnTo>
                <a:lnTo>
                  <a:pt x="178308" y="315975"/>
                </a:lnTo>
                <a:close/>
              </a:path>
              <a:path w="270510" h="398779">
                <a:moveTo>
                  <a:pt x="175371" y="317254"/>
                </a:moveTo>
                <a:lnTo>
                  <a:pt x="173741" y="317964"/>
                </a:lnTo>
                <a:lnTo>
                  <a:pt x="173931" y="318528"/>
                </a:lnTo>
                <a:lnTo>
                  <a:pt x="175371" y="317254"/>
                </a:lnTo>
                <a:close/>
              </a:path>
              <a:path w="270510" h="398779">
                <a:moveTo>
                  <a:pt x="10668" y="0"/>
                </a:moveTo>
                <a:lnTo>
                  <a:pt x="6858" y="37846"/>
                </a:lnTo>
                <a:lnTo>
                  <a:pt x="33909" y="40639"/>
                </a:lnTo>
                <a:lnTo>
                  <a:pt x="58547" y="44958"/>
                </a:lnTo>
                <a:lnTo>
                  <a:pt x="104140" y="58547"/>
                </a:lnTo>
                <a:lnTo>
                  <a:pt x="144272" y="77724"/>
                </a:lnTo>
                <a:lnTo>
                  <a:pt x="177800" y="101600"/>
                </a:lnTo>
                <a:lnTo>
                  <a:pt x="213995" y="144145"/>
                </a:lnTo>
                <a:lnTo>
                  <a:pt x="229489" y="182880"/>
                </a:lnTo>
                <a:lnTo>
                  <a:pt x="232283" y="207263"/>
                </a:lnTo>
                <a:lnTo>
                  <a:pt x="232029" y="215519"/>
                </a:lnTo>
                <a:lnTo>
                  <a:pt x="223266" y="254254"/>
                </a:lnTo>
                <a:lnTo>
                  <a:pt x="198247" y="294894"/>
                </a:lnTo>
                <a:lnTo>
                  <a:pt x="175371" y="317254"/>
                </a:lnTo>
                <a:lnTo>
                  <a:pt x="178308" y="315975"/>
                </a:lnTo>
                <a:lnTo>
                  <a:pt x="230127" y="315975"/>
                </a:lnTo>
                <a:lnTo>
                  <a:pt x="240919" y="301625"/>
                </a:lnTo>
                <a:lnTo>
                  <a:pt x="259588" y="265938"/>
                </a:lnTo>
                <a:lnTo>
                  <a:pt x="269113" y="227584"/>
                </a:lnTo>
                <a:lnTo>
                  <a:pt x="270383" y="205359"/>
                </a:lnTo>
                <a:lnTo>
                  <a:pt x="269748" y="194563"/>
                </a:lnTo>
                <a:lnTo>
                  <a:pt x="259969" y="152400"/>
                </a:lnTo>
                <a:lnTo>
                  <a:pt x="232791" y="104394"/>
                </a:lnTo>
                <a:lnTo>
                  <a:pt x="201168" y="71627"/>
                </a:lnTo>
                <a:lnTo>
                  <a:pt x="162052" y="44069"/>
                </a:lnTo>
                <a:lnTo>
                  <a:pt x="116332" y="22479"/>
                </a:lnTo>
                <a:lnTo>
                  <a:pt x="65151" y="7493"/>
                </a:lnTo>
                <a:lnTo>
                  <a:pt x="37719" y="2667"/>
                </a:lnTo>
                <a:lnTo>
                  <a:pt x="10668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22975" y="2958464"/>
            <a:ext cx="14973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50" dirty="0">
                <a:solidFill>
                  <a:srgbClr val="E36C09"/>
                </a:solidFill>
                <a:latin typeface="Calibri"/>
                <a:cs typeface="Calibri"/>
              </a:rPr>
              <a:t>RAW,</a:t>
            </a:r>
            <a:r>
              <a:rPr sz="1600" b="1" spc="-3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36C09"/>
                </a:solidFill>
                <a:latin typeface="Calibri"/>
                <a:cs typeface="Calibri"/>
              </a:rPr>
              <a:t>2-cycle stall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39185" y="2984755"/>
            <a:ext cx="234950" cy="1269365"/>
          </a:xfrm>
          <a:custGeom>
            <a:avLst/>
            <a:gdLst/>
            <a:ahLst/>
            <a:cxnLst/>
            <a:rect l="l" t="t" r="r" b="b"/>
            <a:pathLst>
              <a:path w="234950" h="1269364">
                <a:moveTo>
                  <a:pt x="98171" y="134320"/>
                </a:moveTo>
                <a:lnTo>
                  <a:pt x="92201" y="142621"/>
                </a:lnTo>
                <a:lnTo>
                  <a:pt x="90677" y="144907"/>
                </a:lnTo>
                <a:lnTo>
                  <a:pt x="90169" y="146176"/>
                </a:lnTo>
                <a:lnTo>
                  <a:pt x="77088" y="176911"/>
                </a:lnTo>
                <a:lnTo>
                  <a:pt x="53466" y="243967"/>
                </a:lnTo>
                <a:lnTo>
                  <a:pt x="33908" y="318262"/>
                </a:lnTo>
                <a:lnTo>
                  <a:pt x="25526" y="357759"/>
                </a:lnTo>
                <a:lnTo>
                  <a:pt x="18287" y="398907"/>
                </a:lnTo>
                <a:lnTo>
                  <a:pt x="12191" y="441325"/>
                </a:lnTo>
                <a:lnTo>
                  <a:pt x="5460" y="506222"/>
                </a:lnTo>
                <a:lnTo>
                  <a:pt x="1396" y="571500"/>
                </a:lnTo>
                <a:lnTo>
                  <a:pt x="0" y="636270"/>
                </a:lnTo>
                <a:lnTo>
                  <a:pt x="381" y="668401"/>
                </a:lnTo>
                <a:lnTo>
                  <a:pt x="3047" y="731901"/>
                </a:lnTo>
                <a:lnTo>
                  <a:pt x="8127" y="794131"/>
                </a:lnTo>
                <a:lnTo>
                  <a:pt x="15747" y="854710"/>
                </a:lnTo>
                <a:lnTo>
                  <a:pt x="25526" y="913003"/>
                </a:lnTo>
                <a:lnTo>
                  <a:pt x="37718" y="969010"/>
                </a:lnTo>
                <a:lnTo>
                  <a:pt x="51942" y="1022096"/>
                </a:lnTo>
                <a:lnTo>
                  <a:pt x="68452" y="1071753"/>
                </a:lnTo>
                <a:lnTo>
                  <a:pt x="86994" y="1117854"/>
                </a:lnTo>
                <a:lnTo>
                  <a:pt x="107441" y="1159891"/>
                </a:lnTo>
                <a:lnTo>
                  <a:pt x="130047" y="1197610"/>
                </a:lnTo>
                <a:lnTo>
                  <a:pt x="154812" y="1230630"/>
                </a:lnTo>
                <a:lnTo>
                  <a:pt x="181737" y="1258189"/>
                </a:lnTo>
                <a:lnTo>
                  <a:pt x="194817" y="1268857"/>
                </a:lnTo>
                <a:lnTo>
                  <a:pt x="218820" y="1239393"/>
                </a:lnTo>
                <a:lnTo>
                  <a:pt x="205866" y="1228725"/>
                </a:lnTo>
                <a:lnTo>
                  <a:pt x="194437" y="1217676"/>
                </a:lnTo>
                <a:lnTo>
                  <a:pt x="161289" y="1175639"/>
                </a:lnTo>
                <a:lnTo>
                  <a:pt x="140588" y="1141095"/>
                </a:lnTo>
                <a:lnTo>
                  <a:pt x="121538" y="1101852"/>
                </a:lnTo>
                <a:lnTo>
                  <a:pt x="104012" y="1058164"/>
                </a:lnTo>
                <a:lnTo>
                  <a:pt x="88264" y="1010539"/>
                </a:lnTo>
                <a:lnTo>
                  <a:pt x="74548" y="959612"/>
                </a:lnTo>
                <a:lnTo>
                  <a:pt x="62864" y="905510"/>
                </a:lnTo>
                <a:lnTo>
                  <a:pt x="53339" y="848741"/>
                </a:lnTo>
                <a:lnTo>
                  <a:pt x="45973" y="789813"/>
                </a:lnTo>
                <a:lnTo>
                  <a:pt x="41020" y="729234"/>
                </a:lnTo>
                <a:lnTo>
                  <a:pt x="38481" y="667258"/>
                </a:lnTo>
                <a:lnTo>
                  <a:pt x="38100" y="635889"/>
                </a:lnTo>
                <a:lnTo>
                  <a:pt x="38493" y="603885"/>
                </a:lnTo>
                <a:lnTo>
                  <a:pt x="41020" y="540893"/>
                </a:lnTo>
                <a:lnTo>
                  <a:pt x="46481" y="477393"/>
                </a:lnTo>
                <a:lnTo>
                  <a:pt x="56006" y="404241"/>
                </a:lnTo>
                <a:lnTo>
                  <a:pt x="63118" y="364363"/>
                </a:lnTo>
                <a:lnTo>
                  <a:pt x="71119" y="326009"/>
                </a:lnTo>
                <a:lnTo>
                  <a:pt x="90169" y="254381"/>
                </a:lnTo>
                <a:lnTo>
                  <a:pt x="112775" y="190246"/>
                </a:lnTo>
                <a:lnTo>
                  <a:pt x="123693" y="164846"/>
                </a:lnTo>
                <a:lnTo>
                  <a:pt x="123189" y="164846"/>
                </a:lnTo>
                <a:lnTo>
                  <a:pt x="125221" y="161290"/>
                </a:lnTo>
                <a:lnTo>
                  <a:pt x="125747" y="161290"/>
                </a:lnTo>
                <a:lnTo>
                  <a:pt x="127413" y="158972"/>
                </a:lnTo>
                <a:lnTo>
                  <a:pt x="98171" y="134320"/>
                </a:lnTo>
                <a:close/>
              </a:path>
              <a:path w="234950" h="1269364">
                <a:moveTo>
                  <a:pt x="182410" y="120015"/>
                </a:moveTo>
                <a:lnTo>
                  <a:pt x="108457" y="120015"/>
                </a:lnTo>
                <a:lnTo>
                  <a:pt x="139445" y="142240"/>
                </a:lnTo>
                <a:lnTo>
                  <a:pt x="127413" y="158972"/>
                </a:lnTo>
                <a:lnTo>
                  <a:pt x="155320" y="182499"/>
                </a:lnTo>
                <a:lnTo>
                  <a:pt x="182410" y="120015"/>
                </a:lnTo>
                <a:close/>
              </a:path>
              <a:path w="234950" h="1269364">
                <a:moveTo>
                  <a:pt x="125221" y="161290"/>
                </a:moveTo>
                <a:lnTo>
                  <a:pt x="123189" y="164846"/>
                </a:lnTo>
                <a:lnTo>
                  <a:pt x="124441" y="163105"/>
                </a:lnTo>
                <a:lnTo>
                  <a:pt x="125221" y="161290"/>
                </a:lnTo>
                <a:close/>
              </a:path>
              <a:path w="234950" h="1269364">
                <a:moveTo>
                  <a:pt x="124441" y="163105"/>
                </a:moveTo>
                <a:lnTo>
                  <a:pt x="123189" y="164846"/>
                </a:lnTo>
                <a:lnTo>
                  <a:pt x="123693" y="164846"/>
                </a:lnTo>
                <a:lnTo>
                  <a:pt x="124441" y="163105"/>
                </a:lnTo>
                <a:close/>
              </a:path>
              <a:path w="234950" h="1269364">
                <a:moveTo>
                  <a:pt x="125747" y="161290"/>
                </a:moveTo>
                <a:lnTo>
                  <a:pt x="125221" y="161290"/>
                </a:lnTo>
                <a:lnTo>
                  <a:pt x="124441" y="163105"/>
                </a:lnTo>
                <a:lnTo>
                  <a:pt x="125747" y="161290"/>
                </a:lnTo>
                <a:close/>
              </a:path>
              <a:path w="234950" h="1269364">
                <a:moveTo>
                  <a:pt x="108457" y="120015"/>
                </a:moveTo>
                <a:lnTo>
                  <a:pt x="98171" y="134320"/>
                </a:lnTo>
                <a:lnTo>
                  <a:pt x="127413" y="158972"/>
                </a:lnTo>
                <a:lnTo>
                  <a:pt x="139445" y="142240"/>
                </a:lnTo>
                <a:lnTo>
                  <a:pt x="108457" y="120015"/>
                </a:lnTo>
                <a:close/>
              </a:path>
              <a:path w="234950" h="1269364">
                <a:moveTo>
                  <a:pt x="234441" y="0"/>
                </a:moveTo>
                <a:lnTo>
                  <a:pt x="67944" y="108838"/>
                </a:lnTo>
                <a:lnTo>
                  <a:pt x="98171" y="134320"/>
                </a:lnTo>
                <a:lnTo>
                  <a:pt x="108457" y="120015"/>
                </a:lnTo>
                <a:lnTo>
                  <a:pt x="182410" y="120015"/>
                </a:lnTo>
                <a:lnTo>
                  <a:pt x="234441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69999" y="3448050"/>
            <a:ext cx="14966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50" dirty="0">
                <a:solidFill>
                  <a:srgbClr val="E36C09"/>
                </a:solidFill>
                <a:latin typeface="Calibri"/>
                <a:cs typeface="Calibri"/>
              </a:rPr>
              <a:t>RAW,</a:t>
            </a:r>
            <a:r>
              <a:rPr sz="1600" b="1" spc="-3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36C09"/>
                </a:solidFill>
                <a:latin typeface="Calibri"/>
                <a:cs typeface="Calibri"/>
              </a:rPr>
              <a:t>1-cycle stall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428990" y="6460394"/>
            <a:ext cx="217170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190"/>
                </a:lnSpc>
              </a:pPr>
              <a:t>24</a:t>
            </a:fld>
            <a:endParaRPr spc="-5" dirty="0"/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43F7851A-B3C9-48CA-859B-9269F48D49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66542" y="464911"/>
            <a:ext cx="5707244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Five-Stage</a:t>
            </a:r>
            <a:r>
              <a:rPr spc="-40" dirty="0"/>
              <a:t> </a:t>
            </a:r>
            <a:r>
              <a:rPr spc="-5" dirty="0"/>
              <a:t>Pipeline</a:t>
            </a:r>
            <a:r>
              <a:rPr lang="en-US" spc="-5" dirty="0"/>
              <a:t>: Q1</a:t>
            </a:r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59941" y="1308862"/>
            <a:ext cx="799845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Assume RF </a:t>
            </a:r>
            <a:r>
              <a:rPr sz="2400" spc="-5" dirty="0">
                <a:latin typeface="Calibri"/>
                <a:cs typeface="Calibri"/>
              </a:rPr>
              <a:t>bypassing but no </a:t>
            </a:r>
            <a:r>
              <a:rPr sz="2400" spc="-15" dirty="0">
                <a:latin typeface="Calibri"/>
                <a:cs typeface="Calibri"/>
              </a:rPr>
              <a:t>forwarding. </a:t>
            </a:r>
            <a:r>
              <a:rPr sz="2400" dirty="0">
                <a:latin typeface="Calibri"/>
                <a:cs typeface="Calibri"/>
              </a:rPr>
              <a:t>Assume all </a:t>
            </a:r>
            <a:r>
              <a:rPr sz="2400" spc="-15" dirty="0">
                <a:latin typeface="Calibri"/>
                <a:cs typeface="Calibri"/>
              </a:rPr>
              <a:t>control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hazards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perfectly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predicted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-5" dirty="0">
                <a:latin typeface="Calibri"/>
                <a:cs typeface="Calibri"/>
              </a:rPr>
              <a:t> 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 never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flush.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Consider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5" dirty="0">
                <a:latin typeface="Calibri"/>
                <a:cs typeface="Calibri"/>
              </a:rPr>
              <a:t>long-running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loop, </a:t>
            </a:r>
            <a:r>
              <a:rPr sz="2400" spc="-10" dirty="0">
                <a:latin typeface="Calibri"/>
                <a:cs typeface="Calibri"/>
              </a:rPr>
              <a:t>what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average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CPI?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941" y="2680842"/>
            <a:ext cx="789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P: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8995" y="2607691"/>
            <a:ext cx="2096135" cy="178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lw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$s0,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0($s1)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sw </a:t>
            </a:r>
            <a:r>
              <a:rPr sz="2400" spc="-5" dirty="0">
                <a:latin typeface="Calibri"/>
                <a:cs typeface="Calibri"/>
              </a:rPr>
              <a:t>$s0, 4($s1) </a:t>
            </a:r>
            <a:r>
              <a:rPr sz="2400" dirty="0">
                <a:latin typeface="Calibri"/>
                <a:cs typeface="Calibri"/>
              </a:rPr>
              <a:t> add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$t0,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$t0,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$s0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$s1,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$s1,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9941" y="4436745"/>
            <a:ext cx="4473575" cy="1376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0"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bne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$s0,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$zero,</a:t>
            </a:r>
            <a:r>
              <a:rPr sz="2400" spc="-20" dirty="0">
                <a:latin typeface="Calibri"/>
                <a:cs typeface="Calibri"/>
              </a:rPr>
              <a:t> LOOP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12700">
              <a:spcBef>
                <a:spcPts val="1945"/>
              </a:spcBef>
            </a:pP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CPI</a:t>
            </a:r>
            <a:r>
              <a:rPr sz="2400" b="1" spc="-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=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1</a:t>
            </a:r>
            <a:r>
              <a:rPr sz="2400" b="1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+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 (2</a:t>
            </a:r>
            <a:r>
              <a:rPr sz="2400" b="1" spc="-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+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1)</a:t>
            </a:r>
            <a:r>
              <a:rPr sz="2400" b="1" spc="-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/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5</a:t>
            </a:r>
            <a:r>
              <a:rPr sz="2400" b="1" spc="-3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=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 1.6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93155" y="2954527"/>
            <a:ext cx="270510" cy="398780"/>
          </a:xfrm>
          <a:custGeom>
            <a:avLst/>
            <a:gdLst/>
            <a:ahLst/>
            <a:cxnLst/>
            <a:rect l="l" t="t" r="r" b="b"/>
            <a:pathLst>
              <a:path w="270510" h="398779">
                <a:moveTo>
                  <a:pt x="162052" y="283463"/>
                </a:moveTo>
                <a:lnTo>
                  <a:pt x="0" y="398780"/>
                </a:lnTo>
                <a:lnTo>
                  <a:pt x="198755" y="391795"/>
                </a:lnTo>
                <a:lnTo>
                  <a:pt x="188385" y="361188"/>
                </a:lnTo>
                <a:lnTo>
                  <a:pt x="169926" y="361188"/>
                </a:lnTo>
                <a:lnTo>
                  <a:pt x="154686" y="326263"/>
                </a:lnTo>
                <a:lnTo>
                  <a:pt x="173741" y="317964"/>
                </a:lnTo>
                <a:lnTo>
                  <a:pt x="162052" y="283463"/>
                </a:lnTo>
                <a:close/>
              </a:path>
              <a:path w="270510" h="398779">
                <a:moveTo>
                  <a:pt x="173741" y="317964"/>
                </a:moveTo>
                <a:lnTo>
                  <a:pt x="154686" y="326263"/>
                </a:lnTo>
                <a:lnTo>
                  <a:pt x="169926" y="361188"/>
                </a:lnTo>
                <a:lnTo>
                  <a:pt x="186011" y="354182"/>
                </a:lnTo>
                <a:lnTo>
                  <a:pt x="174142" y="319150"/>
                </a:lnTo>
                <a:lnTo>
                  <a:pt x="173228" y="319150"/>
                </a:lnTo>
                <a:lnTo>
                  <a:pt x="173931" y="318528"/>
                </a:lnTo>
                <a:lnTo>
                  <a:pt x="173741" y="317964"/>
                </a:lnTo>
                <a:close/>
              </a:path>
              <a:path w="270510" h="398779">
                <a:moveTo>
                  <a:pt x="186011" y="354182"/>
                </a:moveTo>
                <a:lnTo>
                  <a:pt x="169926" y="361188"/>
                </a:lnTo>
                <a:lnTo>
                  <a:pt x="188385" y="361188"/>
                </a:lnTo>
                <a:lnTo>
                  <a:pt x="186011" y="354182"/>
                </a:lnTo>
                <a:close/>
              </a:path>
              <a:path w="270510" h="398779">
                <a:moveTo>
                  <a:pt x="230127" y="315975"/>
                </a:moveTo>
                <a:lnTo>
                  <a:pt x="178308" y="315975"/>
                </a:lnTo>
                <a:lnTo>
                  <a:pt x="173983" y="318679"/>
                </a:lnTo>
                <a:lnTo>
                  <a:pt x="186011" y="354182"/>
                </a:lnTo>
                <a:lnTo>
                  <a:pt x="193548" y="350900"/>
                </a:lnTo>
                <a:lnTo>
                  <a:pt x="195453" y="350012"/>
                </a:lnTo>
                <a:lnTo>
                  <a:pt x="197104" y="348996"/>
                </a:lnTo>
                <a:lnTo>
                  <a:pt x="198628" y="347599"/>
                </a:lnTo>
                <a:lnTo>
                  <a:pt x="214376" y="333375"/>
                </a:lnTo>
                <a:lnTo>
                  <a:pt x="228632" y="317964"/>
                </a:lnTo>
                <a:lnTo>
                  <a:pt x="230127" y="315975"/>
                </a:lnTo>
                <a:close/>
              </a:path>
              <a:path w="270510" h="398779">
                <a:moveTo>
                  <a:pt x="173931" y="318528"/>
                </a:moveTo>
                <a:lnTo>
                  <a:pt x="173228" y="319150"/>
                </a:lnTo>
                <a:lnTo>
                  <a:pt x="173983" y="318679"/>
                </a:lnTo>
                <a:lnTo>
                  <a:pt x="173931" y="318528"/>
                </a:lnTo>
                <a:close/>
              </a:path>
              <a:path w="270510" h="398779">
                <a:moveTo>
                  <a:pt x="173983" y="318679"/>
                </a:moveTo>
                <a:lnTo>
                  <a:pt x="173228" y="319150"/>
                </a:lnTo>
                <a:lnTo>
                  <a:pt x="174142" y="319150"/>
                </a:lnTo>
                <a:lnTo>
                  <a:pt x="173983" y="318679"/>
                </a:lnTo>
                <a:close/>
              </a:path>
              <a:path w="270510" h="398779">
                <a:moveTo>
                  <a:pt x="178308" y="315975"/>
                </a:moveTo>
                <a:lnTo>
                  <a:pt x="175371" y="317254"/>
                </a:lnTo>
                <a:lnTo>
                  <a:pt x="173931" y="318528"/>
                </a:lnTo>
                <a:lnTo>
                  <a:pt x="173983" y="318679"/>
                </a:lnTo>
                <a:lnTo>
                  <a:pt x="178308" y="315975"/>
                </a:lnTo>
                <a:close/>
              </a:path>
              <a:path w="270510" h="398779">
                <a:moveTo>
                  <a:pt x="175371" y="317254"/>
                </a:moveTo>
                <a:lnTo>
                  <a:pt x="173741" y="317964"/>
                </a:lnTo>
                <a:lnTo>
                  <a:pt x="173931" y="318528"/>
                </a:lnTo>
                <a:lnTo>
                  <a:pt x="175371" y="317254"/>
                </a:lnTo>
                <a:close/>
              </a:path>
              <a:path w="270510" h="398779">
                <a:moveTo>
                  <a:pt x="10668" y="0"/>
                </a:moveTo>
                <a:lnTo>
                  <a:pt x="6858" y="37846"/>
                </a:lnTo>
                <a:lnTo>
                  <a:pt x="33909" y="40639"/>
                </a:lnTo>
                <a:lnTo>
                  <a:pt x="58547" y="44958"/>
                </a:lnTo>
                <a:lnTo>
                  <a:pt x="104140" y="58547"/>
                </a:lnTo>
                <a:lnTo>
                  <a:pt x="144272" y="77724"/>
                </a:lnTo>
                <a:lnTo>
                  <a:pt x="177800" y="101600"/>
                </a:lnTo>
                <a:lnTo>
                  <a:pt x="213995" y="144145"/>
                </a:lnTo>
                <a:lnTo>
                  <a:pt x="229489" y="182880"/>
                </a:lnTo>
                <a:lnTo>
                  <a:pt x="232283" y="207263"/>
                </a:lnTo>
                <a:lnTo>
                  <a:pt x="232029" y="215519"/>
                </a:lnTo>
                <a:lnTo>
                  <a:pt x="223266" y="254254"/>
                </a:lnTo>
                <a:lnTo>
                  <a:pt x="198247" y="294894"/>
                </a:lnTo>
                <a:lnTo>
                  <a:pt x="175371" y="317254"/>
                </a:lnTo>
                <a:lnTo>
                  <a:pt x="178308" y="315975"/>
                </a:lnTo>
                <a:lnTo>
                  <a:pt x="230127" y="315975"/>
                </a:lnTo>
                <a:lnTo>
                  <a:pt x="240919" y="301625"/>
                </a:lnTo>
                <a:lnTo>
                  <a:pt x="259588" y="265938"/>
                </a:lnTo>
                <a:lnTo>
                  <a:pt x="269113" y="227584"/>
                </a:lnTo>
                <a:lnTo>
                  <a:pt x="270383" y="205359"/>
                </a:lnTo>
                <a:lnTo>
                  <a:pt x="269748" y="194563"/>
                </a:lnTo>
                <a:lnTo>
                  <a:pt x="259969" y="152400"/>
                </a:lnTo>
                <a:lnTo>
                  <a:pt x="232791" y="104394"/>
                </a:lnTo>
                <a:lnTo>
                  <a:pt x="201168" y="71627"/>
                </a:lnTo>
                <a:lnTo>
                  <a:pt x="162052" y="44069"/>
                </a:lnTo>
                <a:lnTo>
                  <a:pt x="116332" y="22479"/>
                </a:lnTo>
                <a:lnTo>
                  <a:pt x="65151" y="7493"/>
                </a:lnTo>
                <a:lnTo>
                  <a:pt x="37719" y="2667"/>
                </a:lnTo>
                <a:lnTo>
                  <a:pt x="10668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22975" y="2958464"/>
            <a:ext cx="14973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50" dirty="0">
                <a:solidFill>
                  <a:srgbClr val="E36C09"/>
                </a:solidFill>
                <a:latin typeface="Calibri"/>
                <a:cs typeface="Calibri"/>
              </a:rPr>
              <a:t>RAW,</a:t>
            </a:r>
            <a:r>
              <a:rPr sz="1600" b="1" spc="-3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36C09"/>
                </a:solidFill>
                <a:latin typeface="Calibri"/>
                <a:cs typeface="Calibri"/>
              </a:rPr>
              <a:t>2-cycle stall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39185" y="2984755"/>
            <a:ext cx="234950" cy="1269365"/>
          </a:xfrm>
          <a:custGeom>
            <a:avLst/>
            <a:gdLst/>
            <a:ahLst/>
            <a:cxnLst/>
            <a:rect l="l" t="t" r="r" b="b"/>
            <a:pathLst>
              <a:path w="234950" h="1269364">
                <a:moveTo>
                  <a:pt x="98171" y="134320"/>
                </a:moveTo>
                <a:lnTo>
                  <a:pt x="92201" y="142621"/>
                </a:lnTo>
                <a:lnTo>
                  <a:pt x="90677" y="144907"/>
                </a:lnTo>
                <a:lnTo>
                  <a:pt x="90169" y="146176"/>
                </a:lnTo>
                <a:lnTo>
                  <a:pt x="77088" y="176911"/>
                </a:lnTo>
                <a:lnTo>
                  <a:pt x="53466" y="243967"/>
                </a:lnTo>
                <a:lnTo>
                  <a:pt x="33908" y="318262"/>
                </a:lnTo>
                <a:lnTo>
                  <a:pt x="25526" y="357759"/>
                </a:lnTo>
                <a:lnTo>
                  <a:pt x="18287" y="398907"/>
                </a:lnTo>
                <a:lnTo>
                  <a:pt x="12191" y="441325"/>
                </a:lnTo>
                <a:lnTo>
                  <a:pt x="5460" y="506222"/>
                </a:lnTo>
                <a:lnTo>
                  <a:pt x="1396" y="571500"/>
                </a:lnTo>
                <a:lnTo>
                  <a:pt x="0" y="636270"/>
                </a:lnTo>
                <a:lnTo>
                  <a:pt x="381" y="668401"/>
                </a:lnTo>
                <a:lnTo>
                  <a:pt x="3047" y="731901"/>
                </a:lnTo>
                <a:lnTo>
                  <a:pt x="8127" y="794131"/>
                </a:lnTo>
                <a:lnTo>
                  <a:pt x="15747" y="854710"/>
                </a:lnTo>
                <a:lnTo>
                  <a:pt x="25526" y="913003"/>
                </a:lnTo>
                <a:lnTo>
                  <a:pt x="37718" y="969010"/>
                </a:lnTo>
                <a:lnTo>
                  <a:pt x="51942" y="1022096"/>
                </a:lnTo>
                <a:lnTo>
                  <a:pt x="68452" y="1071753"/>
                </a:lnTo>
                <a:lnTo>
                  <a:pt x="86994" y="1117854"/>
                </a:lnTo>
                <a:lnTo>
                  <a:pt x="107441" y="1159891"/>
                </a:lnTo>
                <a:lnTo>
                  <a:pt x="130047" y="1197610"/>
                </a:lnTo>
                <a:lnTo>
                  <a:pt x="154812" y="1230630"/>
                </a:lnTo>
                <a:lnTo>
                  <a:pt x="181737" y="1258189"/>
                </a:lnTo>
                <a:lnTo>
                  <a:pt x="194817" y="1268857"/>
                </a:lnTo>
                <a:lnTo>
                  <a:pt x="218820" y="1239393"/>
                </a:lnTo>
                <a:lnTo>
                  <a:pt x="205866" y="1228725"/>
                </a:lnTo>
                <a:lnTo>
                  <a:pt x="194437" y="1217676"/>
                </a:lnTo>
                <a:lnTo>
                  <a:pt x="161289" y="1175639"/>
                </a:lnTo>
                <a:lnTo>
                  <a:pt x="140588" y="1141095"/>
                </a:lnTo>
                <a:lnTo>
                  <a:pt x="121538" y="1101852"/>
                </a:lnTo>
                <a:lnTo>
                  <a:pt x="104012" y="1058164"/>
                </a:lnTo>
                <a:lnTo>
                  <a:pt x="88264" y="1010539"/>
                </a:lnTo>
                <a:lnTo>
                  <a:pt x="74548" y="959612"/>
                </a:lnTo>
                <a:lnTo>
                  <a:pt x="62864" y="905510"/>
                </a:lnTo>
                <a:lnTo>
                  <a:pt x="53339" y="848741"/>
                </a:lnTo>
                <a:lnTo>
                  <a:pt x="45973" y="789813"/>
                </a:lnTo>
                <a:lnTo>
                  <a:pt x="41020" y="729234"/>
                </a:lnTo>
                <a:lnTo>
                  <a:pt x="38481" y="667258"/>
                </a:lnTo>
                <a:lnTo>
                  <a:pt x="38100" y="635889"/>
                </a:lnTo>
                <a:lnTo>
                  <a:pt x="38493" y="603885"/>
                </a:lnTo>
                <a:lnTo>
                  <a:pt x="41020" y="540893"/>
                </a:lnTo>
                <a:lnTo>
                  <a:pt x="46481" y="477393"/>
                </a:lnTo>
                <a:lnTo>
                  <a:pt x="56006" y="404241"/>
                </a:lnTo>
                <a:lnTo>
                  <a:pt x="63118" y="364363"/>
                </a:lnTo>
                <a:lnTo>
                  <a:pt x="71119" y="326009"/>
                </a:lnTo>
                <a:lnTo>
                  <a:pt x="90169" y="254381"/>
                </a:lnTo>
                <a:lnTo>
                  <a:pt x="112775" y="190246"/>
                </a:lnTo>
                <a:lnTo>
                  <a:pt x="123693" y="164846"/>
                </a:lnTo>
                <a:lnTo>
                  <a:pt x="123189" y="164846"/>
                </a:lnTo>
                <a:lnTo>
                  <a:pt x="125221" y="161290"/>
                </a:lnTo>
                <a:lnTo>
                  <a:pt x="125747" y="161290"/>
                </a:lnTo>
                <a:lnTo>
                  <a:pt x="127413" y="158972"/>
                </a:lnTo>
                <a:lnTo>
                  <a:pt x="98171" y="134320"/>
                </a:lnTo>
                <a:close/>
              </a:path>
              <a:path w="234950" h="1269364">
                <a:moveTo>
                  <a:pt x="182410" y="120015"/>
                </a:moveTo>
                <a:lnTo>
                  <a:pt x="108457" y="120015"/>
                </a:lnTo>
                <a:lnTo>
                  <a:pt x="139445" y="142240"/>
                </a:lnTo>
                <a:lnTo>
                  <a:pt x="127413" y="158972"/>
                </a:lnTo>
                <a:lnTo>
                  <a:pt x="155320" y="182499"/>
                </a:lnTo>
                <a:lnTo>
                  <a:pt x="182410" y="120015"/>
                </a:lnTo>
                <a:close/>
              </a:path>
              <a:path w="234950" h="1269364">
                <a:moveTo>
                  <a:pt x="125221" y="161290"/>
                </a:moveTo>
                <a:lnTo>
                  <a:pt x="123189" y="164846"/>
                </a:lnTo>
                <a:lnTo>
                  <a:pt x="124441" y="163105"/>
                </a:lnTo>
                <a:lnTo>
                  <a:pt x="125221" y="161290"/>
                </a:lnTo>
                <a:close/>
              </a:path>
              <a:path w="234950" h="1269364">
                <a:moveTo>
                  <a:pt x="124441" y="163105"/>
                </a:moveTo>
                <a:lnTo>
                  <a:pt x="123189" y="164846"/>
                </a:lnTo>
                <a:lnTo>
                  <a:pt x="123693" y="164846"/>
                </a:lnTo>
                <a:lnTo>
                  <a:pt x="124441" y="163105"/>
                </a:lnTo>
                <a:close/>
              </a:path>
              <a:path w="234950" h="1269364">
                <a:moveTo>
                  <a:pt x="125747" y="161290"/>
                </a:moveTo>
                <a:lnTo>
                  <a:pt x="125221" y="161290"/>
                </a:lnTo>
                <a:lnTo>
                  <a:pt x="124441" y="163105"/>
                </a:lnTo>
                <a:lnTo>
                  <a:pt x="125747" y="161290"/>
                </a:lnTo>
                <a:close/>
              </a:path>
              <a:path w="234950" h="1269364">
                <a:moveTo>
                  <a:pt x="108457" y="120015"/>
                </a:moveTo>
                <a:lnTo>
                  <a:pt x="98171" y="134320"/>
                </a:lnTo>
                <a:lnTo>
                  <a:pt x="127413" y="158972"/>
                </a:lnTo>
                <a:lnTo>
                  <a:pt x="139445" y="142240"/>
                </a:lnTo>
                <a:lnTo>
                  <a:pt x="108457" y="120015"/>
                </a:lnTo>
                <a:close/>
              </a:path>
              <a:path w="234950" h="1269364">
                <a:moveTo>
                  <a:pt x="234441" y="0"/>
                </a:moveTo>
                <a:lnTo>
                  <a:pt x="67944" y="108838"/>
                </a:lnTo>
                <a:lnTo>
                  <a:pt x="98171" y="134320"/>
                </a:lnTo>
                <a:lnTo>
                  <a:pt x="108457" y="120015"/>
                </a:lnTo>
                <a:lnTo>
                  <a:pt x="182410" y="120015"/>
                </a:lnTo>
                <a:lnTo>
                  <a:pt x="234441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69999" y="3448050"/>
            <a:ext cx="14966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50" dirty="0">
                <a:solidFill>
                  <a:srgbClr val="E36C09"/>
                </a:solidFill>
                <a:latin typeface="Calibri"/>
                <a:cs typeface="Calibri"/>
              </a:rPr>
              <a:t>RAW,</a:t>
            </a:r>
            <a:r>
              <a:rPr sz="1600" b="1" spc="-3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36C09"/>
                </a:solidFill>
                <a:latin typeface="Calibri"/>
                <a:cs typeface="Calibri"/>
              </a:rPr>
              <a:t>1-cycle stall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428990" y="6460394"/>
            <a:ext cx="217170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190"/>
                </a:lnSpc>
              </a:pPr>
              <a:t>25</a:t>
            </a:fld>
            <a:endParaRPr spc="-5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321C9EED-EA6B-4DE4-8C50-9C9C895313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66542" y="464911"/>
            <a:ext cx="5707244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Five-Stage</a:t>
            </a:r>
            <a:r>
              <a:rPr spc="-40" dirty="0"/>
              <a:t> </a:t>
            </a:r>
            <a:r>
              <a:rPr spc="-5" dirty="0"/>
              <a:t>Pipeline</a:t>
            </a:r>
            <a:r>
              <a:rPr lang="en-US" spc="-5" dirty="0"/>
              <a:t>: Q1</a:t>
            </a:r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6542" y="464911"/>
            <a:ext cx="5677747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Five-Stage</a:t>
            </a:r>
            <a:r>
              <a:rPr spc="-40" dirty="0"/>
              <a:t> </a:t>
            </a:r>
            <a:r>
              <a:rPr spc="-5" dirty="0"/>
              <a:t>Pipeline</a:t>
            </a:r>
            <a:r>
              <a:rPr lang="en-US" spc="-5" dirty="0"/>
              <a:t> Q2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59940" y="1308862"/>
            <a:ext cx="82435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Assume </a:t>
            </a:r>
            <a:r>
              <a:rPr sz="2400" b="1" spc="-10" dirty="0">
                <a:latin typeface="Calibri"/>
                <a:cs typeface="Calibri"/>
              </a:rPr>
              <a:t>forwarding </a:t>
            </a:r>
            <a:r>
              <a:rPr sz="2400" b="1" dirty="0">
                <a:latin typeface="Calibri"/>
                <a:cs typeface="Calibri"/>
              </a:rPr>
              <a:t>and </a:t>
            </a:r>
            <a:r>
              <a:rPr sz="2400" b="1" spc="-5" dirty="0">
                <a:latin typeface="Calibri"/>
                <a:cs typeface="Calibri"/>
              </a:rPr>
              <a:t>bypassing </a:t>
            </a:r>
            <a:r>
              <a:rPr sz="2400" b="1" spc="-20" dirty="0">
                <a:latin typeface="Calibri"/>
                <a:cs typeface="Calibri"/>
              </a:rPr>
              <a:t>except </a:t>
            </a:r>
            <a:r>
              <a:rPr sz="2400" b="1" spc="-5" dirty="0">
                <a:latin typeface="Calibri"/>
                <a:cs typeface="Calibri"/>
              </a:rPr>
              <a:t>MEM-to-MEM</a:t>
            </a:r>
            <a:r>
              <a:rPr sz="2400" spc="-5" dirty="0">
                <a:latin typeface="Calibri"/>
                <a:cs typeface="Calibri"/>
              </a:rPr>
              <a:t>. Assume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15" dirty="0">
                <a:latin typeface="Calibri"/>
                <a:cs typeface="Calibri"/>
              </a:rPr>
              <a:t>control hazards are </a:t>
            </a:r>
            <a:r>
              <a:rPr sz="2400" spc="-10" dirty="0">
                <a:latin typeface="Calibri"/>
                <a:cs typeface="Calibri"/>
              </a:rPr>
              <a:t>perfectly predicted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that you never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flush.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Consider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long-running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loop, </a:t>
            </a:r>
            <a:r>
              <a:rPr sz="2400" spc="-10" dirty="0">
                <a:latin typeface="Calibri"/>
                <a:cs typeface="Calibri"/>
              </a:rPr>
              <a:t>what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20" dirty="0">
                <a:latin typeface="Calibri"/>
                <a:cs typeface="Calibri"/>
              </a:rPr>
              <a:t>average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CPI?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941" y="2680842"/>
            <a:ext cx="789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P: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8995" y="2607691"/>
            <a:ext cx="2096135" cy="178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lw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$s0,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0($s1)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sw </a:t>
            </a:r>
            <a:r>
              <a:rPr sz="2400" spc="-5" dirty="0">
                <a:latin typeface="Calibri"/>
                <a:cs typeface="Calibri"/>
              </a:rPr>
              <a:t>$s0, 4($s1) </a:t>
            </a:r>
            <a:r>
              <a:rPr sz="2400" dirty="0">
                <a:latin typeface="Calibri"/>
                <a:cs typeface="Calibri"/>
              </a:rPr>
              <a:t> add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$t0,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$t0,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$s0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$s1,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$s1,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21841" y="4436745"/>
            <a:ext cx="4524375" cy="1376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0"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bne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$s0,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$zero,</a:t>
            </a:r>
            <a:r>
              <a:rPr sz="2400" spc="-20" dirty="0">
                <a:latin typeface="Calibri"/>
                <a:cs typeface="Calibri"/>
              </a:rPr>
              <a:t> LOOP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50800">
              <a:spcBef>
                <a:spcPts val="1945"/>
              </a:spcBef>
            </a:pP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CPI</a:t>
            </a:r>
            <a:r>
              <a:rPr sz="2400" b="1" spc="-7" baseline="-20833" dirty="0">
                <a:solidFill>
                  <a:srgbClr val="E36C09"/>
                </a:solidFill>
                <a:latin typeface="Calibri"/>
                <a:cs typeface="Calibri"/>
              </a:rPr>
              <a:t>0</a:t>
            </a:r>
            <a:r>
              <a:rPr sz="2400" b="1" spc="262" baseline="-20833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=</a:t>
            </a: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1</a:t>
            </a:r>
            <a:r>
              <a:rPr sz="2400" b="1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+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(2</a:t>
            </a:r>
            <a:r>
              <a:rPr sz="2400" b="1" spc="-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+</a:t>
            </a: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1)</a:t>
            </a:r>
            <a:r>
              <a:rPr sz="2400" b="1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/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5</a:t>
            </a:r>
            <a:r>
              <a:rPr sz="2400" b="1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=</a:t>
            </a: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 1.6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93155" y="2954527"/>
            <a:ext cx="270510" cy="398780"/>
          </a:xfrm>
          <a:custGeom>
            <a:avLst/>
            <a:gdLst/>
            <a:ahLst/>
            <a:cxnLst/>
            <a:rect l="l" t="t" r="r" b="b"/>
            <a:pathLst>
              <a:path w="270510" h="398779">
                <a:moveTo>
                  <a:pt x="162052" y="283463"/>
                </a:moveTo>
                <a:lnTo>
                  <a:pt x="0" y="398780"/>
                </a:lnTo>
                <a:lnTo>
                  <a:pt x="198755" y="391795"/>
                </a:lnTo>
                <a:lnTo>
                  <a:pt x="188385" y="361188"/>
                </a:lnTo>
                <a:lnTo>
                  <a:pt x="169926" y="361188"/>
                </a:lnTo>
                <a:lnTo>
                  <a:pt x="154686" y="326263"/>
                </a:lnTo>
                <a:lnTo>
                  <a:pt x="173741" y="317964"/>
                </a:lnTo>
                <a:lnTo>
                  <a:pt x="162052" y="283463"/>
                </a:lnTo>
                <a:close/>
              </a:path>
              <a:path w="270510" h="398779">
                <a:moveTo>
                  <a:pt x="173741" y="317964"/>
                </a:moveTo>
                <a:lnTo>
                  <a:pt x="154686" y="326263"/>
                </a:lnTo>
                <a:lnTo>
                  <a:pt x="169926" y="361188"/>
                </a:lnTo>
                <a:lnTo>
                  <a:pt x="186011" y="354182"/>
                </a:lnTo>
                <a:lnTo>
                  <a:pt x="174142" y="319150"/>
                </a:lnTo>
                <a:lnTo>
                  <a:pt x="173228" y="319150"/>
                </a:lnTo>
                <a:lnTo>
                  <a:pt x="173931" y="318528"/>
                </a:lnTo>
                <a:lnTo>
                  <a:pt x="173741" y="317964"/>
                </a:lnTo>
                <a:close/>
              </a:path>
              <a:path w="270510" h="398779">
                <a:moveTo>
                  <a:pt x="186011" y="354182"/>
                </a:moveTo>
                <a:lnTo>
                  <a:pt x="169926" y="361188"/>
                </a:lnTo>
                <a:lnTo>
                  <a:pt x="188385" y="361188"/>
                </a:lnTo>
                <a:lnTo>
                  <a:pt x="186011" y="354182"/>
                </a:lnTo>
                <a:close/>
              </a:path>
              <a:path w="270510" h="398779">
                <a:moveTo>
                  <a:pt x="230127" y="315975"/>
                </a:moveTo>
                <a:lnTo>
                  <a:pt x="178308" y="315975"/>
                </a:lnTo>
                <a:lnTo>
                  <a:pt x="173983" y="318679"/>
                </a:lnTo>
                <a:lnTo>
                  <a:pt x="186011" y="354182"/>
                </a:lnTo>
                <a:lnTo>
                  <a:pt x="193548" y="350900"/>
                </a:lnTo>
                <a:lnTo>
                  <a:pt x="195453" y="350012"/>
                </a:lnTo>
                <a:lnTo>
                  <a:pt x="197104" y="348996"/>
                </a:lnTo>
                <a:lnTo>
                  <a:pt x="198628" y="347599"/>
                </a:lnTo>
                <a:lnTo>
                  <a:pt x="214376" y="333375"/>
                </a:lnTo>
                <a:lnTo>
                  <a:pt x="228632" y="317964"/>
                </a:lnTo>
                <a:lnTo>
                  <a:pt x="230127" y="315975"/>
                </a:lnTo>
                <a:close/>
              </a:path>
              <a:path w="270510" h="398779">
                <a:moveTo>
                  <a:pt x="173931" y="318528"/>
                </a:moveTo>
                <a:lnTo>
                  <a:pt x="173228" y="319150"/>
                </a:lnTo>
                <a:lnTo>
                  <a:pt x="173983" y="318679"/>
                </a:lnTo>
                <a:lnTo>
                  <a:pt x="173931" y="318528"/>
                </a:lnTo>
                <a:close/>
              </a:path>
              <a:path w="270510" h="398779">
                <a:moveTo>
                  <a:pt x="173983" y="318679"/>
                </a:moveTo>
                <a:lnTo>
                  <a:pt x="173228" y="319150"/>
                </a:lnTo>
                <a:lnTo>
                  <a:pt x="174142" y="319150"/>
                </a:lnTo>
                <a:lnTo>
                  <a:pt x="173983" y="318679"/>
                </a:lnTo>
                <a:close/>
              </a:path>
              <a:path w="270510" h="398779">
                <a:moveTo>
                  <a:pt x="178308" y="315975"/>
                </a:moveTo>
                <a:lnTo>
                  <a:pt x="175371" y="317254"/>
                </a:lnTo>
                <a:lnTo>
                  <a:pt x="173931" y="318528"/>
                </a:lnTo>
                <a:lnTo>
                  <a:pt x="173983" y="318679"/>
                </a:lnTo>
                <a:lnTo>
                  <a:pt x="178308" y="315975"/>
                </a:lnTo>
                <a:close/>
              </a:path>
              <a:path w="270510" h="398779">
                <a:moveTo>
                  <a:pt x="175371" y="317254"/>
                </a:moveTo>
                <a:lnTo>
                  <a:pt x="173741" y="317964"/>
                </a:lnTo>
                <a:lnTo>
                  <a:pt x="173931" y="318528"/>
                </a:lnTo>
                <a:lnTo>
                  <a:pt x="175371" y="317254"/>
                </a:lnTo>
                <a:close/>
              </a:path>
              <a:path w="270510" h="398779">
                <a:moveTo>
                  <a:pt x="10668" y="0"/>
                </a:moveTo>
                <a:lnTo>
                  <a:pt x="6858" y="37846"/>
                </a:lnTo>
                <a:lnTo>
                  <a:pt x="33909" y="40639"/>
                </a:lnTo>
                <a:lnTo>
                  <a:pt x="58547" y="44958"/>
                </a:lnTo>
                <a:lnTo>
                  <a:pt x="104140" y="58547"/>
                </a:lnTo>
                <a:lnTo>
                  <a:pt x="144272" y="77724"/>
                </a:lnTo>
                <a:lnTo>
                  <a:pt x="177800" y="101600"/>
                </a:lnTo>
                <a:lnTo>
                  <a:pt x="213995" y="144145"/>
                </a:lnTo>
                <a:lnTo>
                  <a:pt x="229489" y="182880"/>
                </a:lnTo>
                <a:lnTo>
                  <a:pt x="232283" y="207263"/>
                </a:lnTo>
                <a:lnTo>
                  <a:pt x="232029" y="215519"/>
                </a:lnTo>
                <a:lnTo>
                  <a:pt x="223266" y="254254"/>
                </a:lnTo>
                <a:lnTo>
                  <a:pt x="198247" y="294894"/>
                </a:lnTo>
                <a:lnTo>
                  <a:pt x="175371" y="317254"/>
                </a:lnTo>
                <a:lnTo>
                  <a:pt x="178308" y="315975"/>
                </a:lnTo>
                <a:lnTo>
                  <a:pt x="230127" y="315975"/>
                </a:lnTo>
                <a:lnTo>
                  <a:pt x="240919" y="301625"/>
                </a:lnTo>
                <a:lnTo>
                  <a:pt x="259588" y="265938"/>
                </a:lnTo>
                <a:lnTo>
                  <a:pt x="269113" y="227584"/>
                </a:lnTo>
                <a:lnTo>
                  <a:pt x="270383" y="205359"/>
                </a:lnTo>
                <a:lnTo>
                  <a:pt x="269748" y="194563"/>
                </a:lnTo>
                <a:lnTo>
                  <a:pt x="259969" y="152400"/>
                </a:lnTo>
                <a:lnTo>
                  <a:pt x="232791" y="104394"/>
                </a:lnTo>
                <a:lnTo>
                  <a:pt x="201168" y="71627"/>
                </a:lnTo>
                <a:lnTo>
                  <a:pt x="162052" y="44069"/>
                </a:lnTo>
                <a:lnTo>
                  <a:pt x="116332" y="22479"/>
                </a:lnTo>
                <a:lnTo>
                  <a:pt x="65151" y="7493"/>
                </a:lnTo>
                <a:lnTo>
                  <a:pt x="37719" y="2667"/>
                </a:lnTo>
                <a:lnTo>
                  <a:pt x="10668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22975" y="2958464"/>
            <a:ext cx="14973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50" dirty="0">
                <a:solidFill>
                  <a:srgbClr val="E36C09"/>
                </a:solidFill>
                <a:latin typeface="Calibri"/>
                <a:cs typeface="Calibri"/>
              </a:rPr>
              <a:t>RAW,</a:t>
            </a:r>
            <a:r>
              <a:rPr sz="1600" b="1" spc="-3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36C09"/>
                </a:solidFill>
                <a:latin typeface="Calibri"/>
                <a:cs typeface="Calibri"/>
              </a:rPr>
              <a:t>2-cycle stall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39185" y="2984755"/>
            <a:ext cx="234950" cy="1269365"/>
          </a:xfrm>
          <a:custGeom>
            <a:avLst/>
            <a:gdLst/>
            <a:ahLst/>
            <a:cxnLst/>
            <a:rect l="l" t="t" r="r" b="b"/>
            <a:pathLst>
              <a:path w="234950" h="1269364">
                <a:moveTo>
                  <a:pt x="98171" y="134320"/>
                </a:moveTo>
                <a:lnTo>
                  <a:pt x="92201" y="142621"/>
                </a:lnTo>
                <a:lnTo>
                  <a:pt x="90677" y="144907"/>
                </a:lnTo>
                <a:lnTo>
                  <a:pt x="90169" y="146176"/>
                </a:lnTo>
                <a:lnTo>
                  <a:pt x="77088" y="176911"/>
                </a:lnTo>
                <a:lnTo>
                  <a:pt x="53466" y="243967"/>
                </a:lnTo>
                <a:lnTo>
                  <a:pt x="33908" y="318262"/>
                </a:lnTo>
                <a:lnTo>
                  <a:pt x="25526" y="357759"/>
                </a:lnTo>
                <a:lnTo>
                  <a:pt x="18287" y="398907"/>
                </a:lnTo>
                <a:lnTo>
                  <a:pt x="12191" y="441325"/>
                </a:lnTo>
                <a:lnTo>
                  <a:pt x="5460" y="506222"/>
                </a:lnTo>
                <a:lnTo>
                  <a:pt x="1396" y="571500"/>
                </a:lnTo>
                <a:lnTo>
                  <a:pt x="0" y="636270"/>
                </a:lnTo>
                <a:lnTo>
                  <a:pt x="381" y="668401"/>
                </a:lnTo>
                <a:lnTo>
                  <a:pt x="3047" y="731901"/>
                </a:lnTo>
                <a:lnTo>
                  <a:pt x="8127" y="794131"/>
                </a:lnTo>
                <a:lnTo>
                  <a:pt x="15747" y="854710"/>
                </a:lnTo>
                <a:lnTo>
                  <a:pt x="25526" y="913003"/>
                </a:lnTo>
                <a:lnTo>
                  <a:pt x="37718" y="969010"/>
                </a:lnTo>
                <a:lnTo>
                  <a:pt x="51942" y="1022096"/>
                </a:lnTo>
                <a:lnTo>
                  <a:pt x="68452" y="1071753"/>
                </a:lnTo>
                <a:lnTo>
                  <a:pt x="86994" y="1117854"/>
                </a:lnTo>
                <a:lnTo>
                  <a:pt x="107441" y="1159891"/>
                </a:lnTo>
                <a:lnTo>
                  <a:pt x="130047" y="1197610"/>
                </a:lnTo>
                <a:lnTo>
                  <a:pt x="154812" y="1230630"/>
                </a:lnTo>
                <a:lnTo>
                  <a:pt x="181737" y="1258189"/>
                </a:lnTo>
                <a:lnTo>
                  <a:pt x="194817" y="1268857"/>
                </a:lnTo>
                <a:lnTo>
                  <a:pt x="218820" y="1239393"/>
                </a:lnTo>
                <a:lnTo>
                  <a:pt x="205866" y="1228725"/>
                </a:lnTo>
                <a:lnTo>
                  <a:pt x="194437" y="1217676"/>
                </a:lnTo>
                <a:lnTo>
                  <a:pt x="161289" y="1175639"/>
                </a:lnTo>
                <a:lnTo>
                  <a:pt x="140588" y="1141095"/>
                </a:lnTo>
                <a:lnTo>
                  <a:pt x="121538" y="1101852"/>
                </a:lnTo>
                <a:lnTo>
                  <a:pt x="104012" y="1058164"/>
                </a:lnTo>
                <a:lnTo>
                  <a:pt x="88264" y="1010539"/>
                </a:lnTo>
                <a:lnTo>
                  <a:pt x="74548" y="959612"/>
                </a:lnTo>
                <a:lnTo>
                  <a:pt x="62864" y="905510"/>
                </a:lnTo>
                <a:lnTo>
                  <a:pt x="53339" y="848741"/>
                </a:lnTo>
                <a:lnTo>
                  <a:pt x="45973" y="789813"/>
                </a:lnTo>
                <a:lnTo>
                  <a:pt x="41020" y="729234"/>
                </a:lnTo>
                <a:lnTo>
                  <a:pt x="38481" y="667258"/>
                </a:lnTo>
                <a:lnTo>
                  <a:pt x="38100" y="635889"/>
                </a:lnTo>
                <a:lnTo>
                  <a:pt x="38493" y="603885"/>
                </a:lnTo>
                <a:lnTo>
                  <a:pt x="41020" y="540893"/>
                </a:lnTo>
                <a:lnTo>
                  <a:pt x="46481" y="477393"/>
                </a:lnTo>
                <a:lnTo>
                  <a:pt x="56006" y="404241"/>
                </a:lnTo>
                <a:lnTo>
                  <a:pt x="63118" y="364363"/>
                </a:lnTo>
                <a:lnTo>
                  <a:pt x="71119" y="326009"/>
                </a:lnTo>
                <a:lnTo>
                  <a:pt x="90169" y="254381"/>
                </a:lnTo>
                <a:lnTo>
                  <a:pt x="112775" y="190246"/>
                </a:lnTo>
                <a:lnTo>
                  <a:pt x="123693" y="164846"/>
                </a:lnTo>
                <a:lnTo>
                  <a:pt x="123189" y="164846"/>
                </a:lnTo>
                <a:lnTo>
                  <a:pt x="125221" y="161290"/>
                </a:lnTo>
                <a:lnTo>
                  <a:pt x="125747" y="161290"/>
                </a:lnTo>
                <a:lnTo>
                  <a:pt x="127413" y="158972"/>
                </a:lnTo>
                <a:lnTo>
                  <a:pt x="98171" y="134320"/>
                </a:lnTo>
                <a:close/>
              </a:path>
              <a:path w="234950" h="1269364">
                <a:moveTo>
                  <a:pt x="182410" y="120015"/>
                </a:moveTo>
                <a:lnTo>
                  <a:pt x="108457" y="120015"/>
                </a:lnTo>
                <a:lnTo>
                  <a:pt x="139445" y="142240"/>
                </a:lnTo>
                <a:lnTo>
                  <a:pt x="127413" y="158972"/>
                </a:lnTo>
                <a:lnTo>
                  <a:pt x="155320" y="182499"/>
                </a:lnTo>
                <a:lnTo>
                  <a:pt x="182410" y="120015"/>
                </a:lnTo>
                <a:close/>
              </a:path>
              <a:path w="234950" h="1269364">
                <a:moveTo>
                  <a:pt x="125221" y="161290"/>
                </a:moveTo>
                <a:lnTo>
                  <a:pt x="123189" y="164846"/>
                </a:lnTo>
                <a:lnTo>
                  <a:pt x="124441" y="163105"/>
                </a:lnTo>
                <a:lnTo>
                  <a:pt x="125221" y="161290"/>
                </a:lnTo>
                <a:close/>
              </a:path>
              <a:path w="234950" h="1269364">
                <a:moveTo>
                  <a:pt x="124441" y="163105"/>
                </a:moveTo>
                <a:lnTo>
                  <a:pt x="123189" y="164846"/>
                </a:lnTo>
                <a:lnTo>
                  <a:pt x="123693" y="164846"/>
                </a:lnTo>
                <a:lnTo>
                  <a:pt x="124441" y="163105"/>
                </a:lnTo>
                <a:close/>
              </a:path>
              <a:path w="234950" h="1269364">
                <a:moveTo>
                  <a:pt x="125747" y="161290"/>
                </a:moveTo>
                <a:lnTo>
                  <a:pt x="125221" y="161290"/>
                </a:lnTo>
                <a:lnTo>
                  <a:pt x="124441" y="163105"/>
                </a:lnTo>
                <a:lnTo>
                  <a:pt x="125747" y="161290"/>
                </a:lnTo>
                <a:close/>
              </a:path>
              <a:path w="234950" h="1269364">
                <a:moveTo>
                  <a:pt x="108457" y="120015"/>
                </a:moveTo>
                <a:lnTo>
                  <a:pt x="98171" y="134320"/>
                </a:lnTo>
                <a:lnTo>
                  <a:pt x="127413" y="158972"/>
                </a:lnTo>
                <a:lnTo>
                  <a:pt x="139445" y="142240"/>
                </a:lnTo>
                <a:lnTo>
                  <a:pt x="108457" y="120015"/>
                </a:lnTo>
                <a:close/>
              </a:path>
              <a:path w="234950" h="1269364">
                <a:moveTo>
                  <a:pt x="234441" y="0"/>
                </a:moveTo>
                <a:lnTo>
                  <a:pt x="67944" y="108838"/>
                </a:lnTo>
                <a:lnTo>
                  <a:pt x="98171" y="134320"/>
                </a:lnTo>
                <a:lnTo>
                  <a:pt x="108457" y="120015"/>
                </a:lnTo>
                <a:lnTo>
                  <a:pt x="182410" y="120015"/>
                </a:lnTo>
                <a:lnTo>
                  <a:pt x="234441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69999" y="3448050"/>
            <a:ext cx="14966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50" dirty="0">
                <a:solidFill>
                  <a:srgbClr val="E36C09"/>
                </a:solidFill>
                <a:latin typeface="Calibri"/>
                <a:cs typeface="Calibri"/>
              </a:rPr>
              <a:t>RAW,</a:t>
            </a:r>
            <a:r>
              <a:rPr sz="1600" b="1" spc="-3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36C09"/>
                </a:solidFill>
                <a:latin typeface="Calibri"/>
                <a:cs typeface="Calibri"/>
              </a:rPr>
              <a:t>1-cycle stall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428990" y="6460394"/>
            <a:ext cx="217170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190"/>
                </a:lnSpc>
              </a:pPr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59941" y="1308862"/>
            <a:ext cx="822070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Assume </a:t>
            </a:r>
            <a:r>
              <a:rPr sz="2400" spc="-15" dirty="0">
                <a:latin typeface="Calibri"/>
                <a:cs typeface="Calibri"/>
              </a:rPr>
              <a:t>forwarding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bypassing </a:t>
            </a:r>
            <a:r>
              <a:rPr sz="2400" spc="-15" dirty="0">
                <a:latin typeface="Calibri"/>
                <a:cs typeface="Calibri"/>
              </a:rPr>
              <a:t>except </a:t>
            </a:r>
            <a:r>
              <a:rPr sz="2400" spc="-5" dirty="0">
                <a:latin typeface="Calibri"/>
                <a:cs typeface="Calibri"/>
              </a:rPr>
              <a:t>MEM-to-MEM. </a:t>
            </a:r>
            <a:r>
              <a:rPr sz="2400" dirty="0">
                <a:latin typeface="Calibri"/>
                <a:cs typeface="Calibri"/>
              </a:rPr>
              <a:t>Assume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5" dirty="0">
                <a:latin typeface="Calibri"/>
                <a:cs typeface="Calibri"/>
              </a:rPr>
              <a:t> control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hazards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perfectly predicted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never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flush.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Consider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long-running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loop, </a:t>
            </a:r>
            <a:r>
              <a:rPr sz="2400" spc="-10" dirty="0">
                <a:latin typeface="Calibri"/>
                <a:cs typeface="Calibri"/>
              </a:rPr>
              <a:t>what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20" dirty="0">
                <a:latin typeface="Calibri"/>
                <a:cs typeface="Calibri"/>
              </a:rPr>
              <a:t>average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CPI?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941" y="2680842"/>
            <a:ext cx="789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P: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8995" y="2607691"/>
            <a:ext cx="2096135" cy="178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lw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$s0,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0($s1)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sw </a:t>
            </a:r>
            <a:r>
              <a:rPr sz="2400" spc="-5" dirty="0">
                <a:latin typeface="Calibri"/>
                <a:cs typeface="Calibri"/>
              </a:rPr>
              <a:t>$s0, 4($s1) </a:t>
            </a:r>
            <a:r>
              <a:rPr sz="2400" dirty="0">
                <a:latin typeface="Calibri"/>
                <a:cs typeface="Calibri"/>
              </a:rPr>
              <a:t> add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$t0,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$t0,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$s0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$s1,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$s1,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21841" y="4436745"/>
            <a:ext cx="4524375" cy="181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0"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bne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$s0,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$zero,</a:t>
            </a:r>
            <a:r>
              <a:rPr sz="2400" spc="-20" dirty="0">
                <a:latin typeface="Calibri"/>
                <a:cs typeface="Calibri"/>
              </a:rPr>
              <a:t> LOOP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50800">
              <a:spcBef>
                <a:spcPts val="1945"/>
              </a:spcBef>
            </a:pP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CPI</a:t>
            </a:r>
            <a:r>
              <a:rPr sz="2400" b="1" spc="-7" baseline="-20833" dirty="0">
                <a:solidFill>
                  <a:srgbClr val="E36C09"/>
                </a:solidFill>
                <a:latin typeface="Calibri"/>
                <a:cs typeface="Calibri"/>
              </a:rPr>
              <a:t>0</a:t>
            </a:r>
            <a:r>
              <a:rPr sz="2400" b="1" spc="262" baseline="-20833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=</a:t>
            </a: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1</a:t>
            </a:r>
            <a:r>
              <a:rPr sz="2400" b="1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+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(2</a:t>
            </a:r>
            <a:r>
              <a:rPr sz="2400" b="1" spc="-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+</a:t>
            </a: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1)</a:t>
            </a:r>
            <a:r>
              <a:rPr sz="2400" b="1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/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5</a:t>
            </a:r>
            <a:r>
              <a:rPr sz="2400" b="1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=</a:t>
            </a: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 1.6</a:t>
            </a:r>
            <a:endParaRPr sz="2400">
              <a:latin typeface="Calibri"/>
              <a:cs typeface="Calibri"/>
            </a:endParaRPr>
          </a:p>
          <a:p>
            <a:pPr marL="50800">
              <a:spcBef>
                <a:spcPts val="580"/>
              </a:spcBef>
            </a:pP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CPI</a:t>
            </a:r>
            <a:r>
              <a:rPr sz="2400" b="1" spc="-15" baseline="-20833" dirty="0">
                <a:solidFill>
                  <a:srgbClr val="E36C09"/>
                </a:solidFill>
                <a:latin typeface="Calibri"/>
                <a:cs typeface="Calibri"/>
              </a:rPr>
              <a:t>1</a:t>
            </a:r>
            <a:r>
              <a:rPr sz="2400" b="1" spc="262" baseline="-20833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=</a:t>
            </a:r>
            <a:r>
              <a:rPr sz="2400" b="1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1</a:t>
            </a: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+</a:t>
            </a:r>
            <a:r>
              <a:rPr sz="2400" b="1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(2)</a:t>
            </a:r>
            <a:r>
              <a:rPr sz="2400" b="1" spc="-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/</a:t>
            </a:r>
            <a:r>
              <a:rPr sz="2400" b="1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93155" y="2954527"/>
            <a:ext cx="270510" cy="398780"/>
          </a:xfrm>
          <a:custGeom>
            <a:avLst/>
            <a:gdLst/>
            <a:ahLst/>
            <a:cxnLst/>
            <a:rect l="l" t="t" r="r" b="b"/>
            <a:pathLst>
              <a:path w="270510" h="398779">
                <a:moveTo>
                  <a:pt x="162052" y="283463"/>
                </a:moveTo>
                <a:lnTo>
                  <a:pt x="0" y="398780"/>
                </a:lnTo>
                <a:lnTo>
                  <a:pt x="198755" y="391795"/>
                </a:lnTo>
                <a:lnTo>
                  <a:pt x="188385" y="361188"/>
                </a:lnTo>
                <a:lnTo>
                  <a:pt x="169926" y="361188"/>
                </a:lnTo>
                <a:lnTo>
                  <a:pt x="154686" y="326263"/>
                </a:lnTo>
                <a:lnTo>
                  <a:pt x="173741" y="317964"/>
                </a:lnTo>
                <a:lnTo>
                  <a:pt x="162052" y="283463"/>
                </a:lnTo>
                <a:close/>
              </a:path>
              <a:path w="270510" h="398779">
                <a:moveTo>
                  <a:pt x="173741" y="317964"/>
                </a:moveTo>
                <a:lnTo>
                  <a:pt x="154686" y="326263"/>
                </a:lnTo>
                <a:lnTo>
                  <a:pt x="169926" y="361188"/>
                </a:lnTo>
                <a:lnTo>
                  <a:pt x="186011" y="354182"/>
                </a:lnTo>
                <a:lnTo>
                  <a:pt x="174142" y="319150"/>
                </a:lnTo>
                <a:lnTo>
                  <a:pt x="173228" y="319150"/>
                </a:lnTo>
                <a:lnTo>
                  <a:pt x="173931" y="318528"/>
                </a:lnTo>
                <a:lnTo>
                  <a:pt x="173741" y="317964"/>
                </a:lnTo>
                <a:close/>
              </a:path>
              <a:path w="270510" h="398779">
                <a:moveTo>
                  <a:pt x="186011" y="354182"/>
                </a:moveTo>
                <a:lnTo>
                  <a:pt x="169926" y="361188"/>
                </a:lnTo>
                <a:lnTo>
                  <a:pt x="188385" y="361188"/>
                </a:lnTo>
                <a:lnTo>
                  <a:pt x="186011" y="354182"/>
                </a:lnTo>
                <a:close/>
              </a:path>
              <a:path w="270510" h="398779">
                <a:moveTo>
                  <a:pt x="230127" y="315975"/>
                </a:moveTo>
                <a:lnTo>
                  <a:pt x="178308" y="315975"/>
                </a:lnTo>
                <a:lnTo>
                  <a:pt x="173983" y="318679"/>
                </a:lnTo>
                <a:lnTo>
                  <a:pt x="186011" y="354182"/>
                </a:lnTo>
                <a:lnTo>
                  <a:pt x="193548" y="350900"/>
                </a:lnTo>
                <a:lnTo>
                  <a:pt x="195453" y="350012"/>
                </a:lnTo>
                <a:lnTo>
                  <a:pt x="197104" y="348996"/>
                </a:lnTo>
                <a:lnTo>
                  <a:pt x="198628" y="347599"/>
                </a:lnTo>
                <a:lnTo>
                  <a:pt x="214376" y="333375"/>
                </a:lnTo>
                <a:lnTo>
                  <a:pt x="228632" y="317964"/>
                </a:lnTo>
                <a:lnTo>
                  <a:pt x="230127" y="315975"/>
                </a:lnTo>
                <a:close/>
              </a:path>
              <a:path w="270510" h="398779">
                <a:moveTo>
                  <a:pt x="173931" y="318528"/>
                </a:moveTo>
                <a:lnTo>
                  <a:pt x="173228" y="319150"/>
                </a:lnTo>
                <a:lnTo>
                  <a:pt x="173983" y="318679"/>
                </a:lnTo>
                <a:lnTo>
                  <a:pt x="173931" y="318528"/>
                </a:lnTo>
                <a:close/>
              </a:path>
              <a:path w="270510" h="398779">
                <a:moveTo>
                  <a:pt x="173983" y="318679"/>
                </a:moveTo>
                <a:lnTo>
                  <a:pt x="173228" y="319150"/>
                </a:lnTo>
                <a:lnTo>
                  <a:pt x="174142" y="319150"/>
                </a:lnTo>
                <a:lnTo>
                  <a:pt x="173983" y="318679"/>
                </a:lnTo>
                <a:close/>
              </a:path>
              <a:path w="270510" h="398779">
                <a:moveTo>
                  <a:pt x="178308" y="315975"/>
                </a:moveTo>
                <a:lnTo>
                  <a:pt x="175371" y="317254"/>
                </a:lnTo>
                <a:lnTo>
                  <a:pt x="173931" y="318528"/>
                </a:lnTo>
                <a:lnTo>
                  <a:pt x="173983" y="318679"/>
                </a:lnTo>
                <a:lnTo>
                  <a:pt x="178308" y="315975"/>
                </a:lnTo>
                <a:close/>
              </a:path>
              <a:path w="270510" h="398779">
                <a:moveTo>
                  <a:pt x="175371" y="317254"/>
                </a:moveTo>
                <a:lnTo>
                  <a:pt x="173741" y="317964"/>
                </a:lnTo>
                <a:lnTo>
                  <a:pt x="173931" y="318528"/>
                </a:lnTo>
                <a:lnTo>
                  <a:pt x="175371" y="317254"/>
                </a:lnTo>
                <a:close/>
              </a:path>
              <a:path w="270510" h="398779">
                <a:moveTo>
                  <a:pt x="10668" y="0"/>
                </a:moveTo>
                <a:lnTo>
                  <a:pt x="6858" y="37846"/>
                </a:lnTo>
                <a:lnTo>
                  <a:pt x="33909" y="40639"/>
                </a:lnTo>
                <a:lnTo>
                  <a:pt x="58547" y="44958"/>
                </a:lnTo>
                <a:lnTo>
                  <a:pt x="104140" y="58547"/>
                </a:lnTo>
                <a:lnTo>
                  <a:pt x="144272" y="77724"/>
                </a:lnTo>
                <a:lnTo>
                  <a:pt x="177800" y="101600"/>
                </a:lnTo>
                <a:lnTo>
                  <a:pt x="213995" y="144145"/>
                </a:lnTo>
                <a:lnTo>
                  <a:pt x="229489" y="182880"/>
                </a:lnTo>
                <a:lnTo>
                  <a:pt x="232283" y="207263"/>
                </a:lnTo>
                <a:lnTo>
                  <a:pt x="232029" y="215519"/>
                </a:lnTo>
                <a:lnTo>
                  <a:pt x="223266" y="254254"/>
                </a:lnTo>
                <a:lnTo>
                  <a:pt x="198247" y="294894"/>
                </a:lnTo>
                <a:lnTo>
                  <a:pt x="175371" y="317254"/>
                </a:lnTo>
                <a:lnTo>
                  <a:pt x="178308" y="315975"/>
                </a:lnTo>
                <a:lnTo>
                  <a:pt x="230127" y="315975"/>
                </a:lnTo>
                <a:lnTo>
                  <a:pt x="240919" y="301625"/>
                </a:lnTo>
                <a:lnTo>
                  <a:pt x="259588" y="265938"/>
                </a:lnTo>
                <a:lnTo>
                  <a:pt x="269113" y="227584"/>
                </a:lnTo>
                <a:lnTo>
                  <a:pt x="270383" y="205359"/>
                </a:lnTo>
                <a:lnTo>
                  <a:pt x="269748" y="194563"/>
                </a:lnTo>
                <a:lnTo>
                  <a:pt x="259969" y="152400"/>
                </a:lnTo>
                <a:lnTo>
                  <a:pt x="232791" y="104394"/>
                </a:lnTo>
                <a:lnTo>
                  <a:pt x="201168" y="71627"/>
                </a:lnTo>
                <a:lnTo>
                  <a:pt x="162052" y="44069"/>
                </a:lnTo>
                <a:lnTo>
                  <a:pt x="116332" y="22479"/>
                </a:lnTo>
                <a:lnTo>
                  <a:pt x="65151" y="7493"/>
                </a:lnTo>
                <a:lnTo>
                  <a:pt x="37719" y="2667"/>
                </a:lnTo>
                <a:lnTo>
                  <a:pt x="10668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22974" y="2958464"/>
            <a:ext cx="240601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50" dirty="0">
                <a:solidFill>
                  <a:srgbClr val="E36C09"/>
                </a:solidFill>
                <a:latin typeface="Calibri"/>
                <a:cs typeface="Calibri"/>
              </a:rPr>
              <a:t>RAW,</a:t>
            </a:r>
            <a:r>
              <a:rPr sz="1600" b="1" spc="-3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36C09"/>
                </a:solidFill>
                <a:latin typeface="Calibri"/>
                <a:cs typeface="Calibri"/>
              </a:rPr>
              <a:t>2-cycle</a:t>
            </a:r>
            <a:r>
              <a:rPr lang="en-US" sz="1600" b="1" spc="-10" dirty="0">
                <a:solidFill>
                  <a:srgbClr val="E36C09"/>
                </a:solidFill>
                <a:latin typeface="Calibri"/>
                <a:cs typeface="Calibri"/>
              </a:rPr>
              <a:t> stall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39185" y="2984755"/>
            <a:ext cx="234950" cy="1269365"/>
          </a:xfrm>
          <a:custGeom>
            <a:avLst/>
            <a:gdLst/>
            <a:ahLst/>
            <a:cxnLst/>
            <a:rect l="l" t="t" r="r" b="b"/>
            <a:pathLst>
              <a:path w="234950" h="1269364">
                <a:moveTo>
                  <a:pt x="98171" y="134320"/>
                </a:moveTo>
                <a:lnTo>
                  <a:pt x="92201" y="142621"/>
                </a:lnTo>
                <a:lnTo>
                  <a:pt x="90677" y="144907"/>
                </a:lnTo>
                <a:lnTo>
                  <a:pt x="90169" y="146176"/>
                </a:lnTo>
                <a:lnTo>
                  <a:pt x="77088" y="176911"/>
                </a:lnTo>
                <a:lnTo>
                  <a:pt x="53466" y="243967"/>
                </a:lnTo>
                <a:lnTo>
                  <a:pt x="33908" y="318262"/>
                </a:lnTo>
                <a:lnTo>
                  <a:pt x="25526" y="357759"/>
                </a:lnTo>
                <a:lnTo>
                  <a:pt x="18287" y="398907"/>
                </a:lnTo>
                <a:lnTo>
                  <a:pt x="12191" y="441325"/>
                </a:lnTo>
                <a:lnTo>
                  <a:pt x="5460" y="506222"/>
                </a:lnTo>
                <a:lnTo>
                  <a:pt x="1396" y="571500"/>
                </a:lnTo>
                <a:lnTo>
                  <a:pt x="0" y="636270"/>
                </a:lnTo>
                <a:lnTo>
                  <a:pt x="381" y="668401"/>
                </a:lnTo>
                <a:lnTo>
                  <a:pt x="3047" y="731901"/>
                </a:lnTo>
                <a:lnTo>
                  <a:pt x="8127" y="794131"/>
                </a:lnTo>
                <a:lnTo>
                  <a:pt x="15747" y="854710"/>
                </a:lnTo>
                <a:lnTo>
                  <a:pt x="25526" y="913003"/>
                </a:lnTo>
                <a:lnTo>
                  <a:pt x="37718" y="969010"/>
                </a:lnTo>
                <a:lnTo>
                  <a:pt x="51942" y="1022096"/>
                </a:lnTo>
                <a:lnTo>
                  <a:pt x="68452" y="1071753"/>
                </a:lnTo>
                <a:lnTo>
                  <a:pt x="86994" y="1117854"/>
                </a:lnTo>
                <a:lnTo>
                  <a:pt x="107441" y="1159891"/>
                </a:lnTo>
                <a:lnTo>
                  <a:pt x="130047" y="1197610"/>
                </a:lnTo>
                <a:lnTo>
                  <a:pt x="154812" y="1230630"/>
                </a:lnTo>
                <a:lnTo>
                  <a:pt x="181737" y="1258189"/>
                </a:lnTo>
                <a:lnTo>
                  <a:pt x="194817" y="1268857"/>
                </a:lnTo>
                <a:lnTo>
                  <a:pt x="218820" y="1239393"/>
                </a:lnTo>
                <a:lnTo>
                  <a:pt x="205866" y="1228725"/>
                </a:lnTo>
                <a:lnTo>
                  <a:pt x="194437" y="1217676"/>
                </a:lnTo>
                <a:lnTo>
                  <a:pt x="161289" y="1175639"/>
                </a:lnTo>
                <a:lnTo>
                  <a:pt x="140588" y="1141095"/>
                </a:lnTo>
                <a:lnTo>
                  <a:pt x="121538" y="1101852"/>
                </a:lnTo>
                <a:lnTo>
                  <a:pt x="104012" y="1058164"/>
                </a:lnTo>
                <a:lnTo>
                  <a:pt x="88264" y="1010539"/>
                </a:lnTo>
                <a:lnTo>
                  <a:pt x="74548" y="959612"/>
                </a:lnTo>
                <a:lnTo>
                  <a:pt x="62864" y="905510"/>
                </a:lnTo>
                <a:lnTo>
                  <a:pt x="53339" y="848741"/>
                </a:lnTo>
                <a:lnTo>
                  <a:pt x="45973" y="789813"/>
                </a:lnTo>
                <a:lnTo>
                  <a:pt x="41020" y="729234"/>
                </a:lnTo>
                <a:lnTo>
                  <a:pt x="38481" y="667258"/>
                </a:lnTo>
                <a:lnTo>
                  <a:pt x="38100" y="635889"/>
                </a:lnTo>
                <a:lnTo>
                  <a:pt x="38493" y="603885"/>
                </a:lnTo>
                <a:lnTo>
                  <a:pt x="41020" y="540893"/>
                </a:lnTo>
                <a:lnTo>
                  <a:pt x="46481" y="477393"/>
                </a:lnTo>
                <a:lnTo>
                  <a:pt x="56006" y="404241"/>
                </a:lnTo>
                <a:lnTo>
                  <a:pt x="63118" y="364363"/>
                </a:lnTo>
                <a:lnTo>
                  <a:pt x="71119" y="326009"/>
                </a:lnTo>
                <a:lnTo>
                  <a:pt x="90169" y="254381"/>
                </a:lnTo>
                <a:lnTo>
                  <a:pt x="112775" y="190246"/>
                </a:lnTo>
                <a:lnTo>
                  <a:pt x="123693" y="164846"/>
                </a:lnTo>
                <a:lnTo>
                  <a:pt x="123189" y="164846"/>
                </a:lnTo>
                <a:lnTo>
                  <a:pt x="125221" y="161290"/>
                </a:lnTo>
                <a:lnTo>
                  <a:pt x="125747" y="161290"/>
                </a:lnTo>
                <a:lnTo>
                  <a:pt x="127413" y="158972"/>
                </a:lnTo>
                <a:lnTo>
                  <a:pt x="98171" y="134320"/>
                </a:lnTo>
                <a:close/>
              </a:path>
              <a:path w="234950" h="1269364">
                <a:moveTo>
                  <a:pt x="182410" y="120015"/>
                </a:moveTo>
                <a:lnTo>
                  <a:pt x="108457" y="120015"/>
                </a:lnTo>
                <a:lnTo>
                  <a:pt x="139445" y="142240"/>
                </a:lnTo>
                <a:lnTo>
                  <a:pt x="127413" y="158972"/>
                </a:lnTo>
                <a:lnTo>
                  <a:pt x="155320" y="182499"/>
                </a:lnTo>
                <a:lnTo>
                  <a:pt x="182410" y="120015"/>
                </a:lnTo>
                <a:close/>
              </a:path>
              <a:path w="234950" h="1269364">
                <a:moveTo>
                  <a:pt x="125221" y="161290"/>
                </a:moveTo>
                <a:lnTo>
                  <a:pt x="123189" y="164846"/>
                </a:lnTo>
                <a:lnTo>
                  <a:pt x="124441" y="163105"/>
                </a:lnTo>
                <a:lnTo>
                  <a:pt x="125221" y="161290"/>
                </a:lnTo>
                <a:close/>
              </a:path>
              <a:path w="234950" h="1269364">
                <a:moveTo>
                  <a:pt x="124441" y="163105"/>
                </a:moveTo>
                <a:lnTo>
                  <a:pt x="123189" y="164846"/>
                </a:lnTo>
                <a:lnTo>
                  <a:pt x="123693" y="164846"/>
                </a:lnTo>
                <a:lnTo>
                  <a:pt x="124441" y="163105"/>
                </a:lnTo>
                <a:close/>
              </a:path>
              <a:path w="234950" h="1269364">
                <a:moveTo>
                  <a:pt x="125747" y="161290"/>
                </a:moveTo>
                <a:lnTo>
                  <a:pt x="125221" y="161290"/>
                </a:lnTo>
                <a:lnTo>
                  <a:pt x="124441" y="163105"/>
                </a:lnTo>
                <a:lnTo>
                  <a:pt x="125747" y="161290"/>
                </a:lnTo>
                <a:close/>
              </a:path>
              <a:path w="234950" h="1269364">
                <a:moveTo>
                  <a:pt x="108457" y="120015"/>
                </a:moveTo>
                <a:lnTo>
                  <a:pt x="98171" y="134320"/>
                </a:lnTo>
                <a:lnTo>
                  <a:pt x="127413" y="158972"/>
                </a:lnTo>
                <a:lnTo>
                  <a:pt x="139445" y="142240"/>
                </a:lnTo>
                <a:lnTo>
                  <a:pt x="108457" y="120015"/>
                </a:lnTo>
                <a:close/>
              </a:path>
              <a:path w="234950" h="1269364">
                <a:moveTo>
                  <a:pt x="234441" y="0"/>
                </a:moveTo>
                <a:lnTo>
                  <a:pt x="67944" y="108838"/>
                </a:lnTo>
                <a:lnTo>
                  <a:pt x="98171" y="134320"/>
                </a:lnTo>
                <a:lnTo>
                  <a:pt x="108457" y="120015"/>
                </a:lnTo>
                <a:lnTo>
                  <a:pt x="182410" y="120015"/>
                </a:lnTo>
                <a:lnTo>
                  <a:pt x="234441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69999" y="3448050"/>
            <a:ext cx="14966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trike="sngStrike" spc="-50" dirty="0">
                <a:solidFill>
                  <a:srgbClr val="E36C09"/>
                </a:solidFill>
                <a:latin typeface="Calibri"/>
                <a:cs typeface="Calibri"/>
              </a:rPr>
              <a:t>RAW,</a:t>
            </a:r>
            <a:r>
              <a:rPr sz="1600" b="1" strike="sngStrike" spc="-3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600" b="1" strike="sngStrike" spc="-10" dirty="0">
                <a:solidFill>
                  <a:srgbClr val="E36C09"/>
                </a:solidFill>
                <a:latin typeface="Calibri"/>
                <a:cs typeface="Calibri"/>
              </a:rPr>
              <a:t>1-cycle stall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428990" y="6460394"/>
            <a:ext cx="217170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190"/>
                </a:lnSpc>
              </a:pPr>
              <a:t>27</a:t>
            </a:fld>
            <a:endParaRPr spc="-5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D8614B6B-4BD1-45DA-A997-7F1160B1B9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66542" y="464911"/>
            <a:ext cx="5677747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Five-Stage</a:t>
            </a:r>
            <a:r>
              <a:rPr spc="-40" dirty="0"/>
              <a:t> </a:t>
            </a:r>
            <a:r>
              <a:rPr spc="-5" dirty="0"/>
              <a:t>Pipeline</a:t>
            </a:r>
            <a:r>
              <a:rPr lang="en-US" spc="-5" dirty="0"/>
              <a:t> Q2</a:t>
            </a:r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59941" y="1308862"/>
            <a:ext cx="822070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Assume </a:t>
            </a:r>
            <a:r>
              <a:rPr sz="2400" spc="-15" dirty="0">
                <a:latin typeface="Calibri"/>
                <a:cs typeface="Calibri"/>
              </a:rPr>
              <a:t>forwarding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bypassing </a:t>
            </a:r>
            <a:r>
              <a:rPr sz="2400" spc="-15" dirty="0">
                <a:latin typeface="Calibri"/>
                <a:cs typeface="Calibri"/>
              </a:rPr>
              <a:t>except </a:t>
            </a:r>
            <a:r>
              <a:rPr sz="2400" spc="-5" dirty="0">
                <a:latin typeface="Calibri"/>
                <a:cs typeface="Calibri"/>
              </a:rPr>
              <a:t>MEM-to-MEM. </a:t>
            </a:r>
            <a:r>
              <a:rPr sz="2400" dirty="0">
                <a:latin typeface="Calibri"/>
                <a:cs typeface="Calibri"/>
              </a:rPr>
              <a:t>Assume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5" dirty="0">
                <a:latin typeface="Calibri"/>
                <a:cs typeface="Calibri"/>
              </a:rPr>
              <a:t> control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hazards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perfectly predicted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never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flush.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Consider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long-running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loop, </a:t>
            </a:r>
            <a:r>
              <a:rPr sz="2400" spc="-10" dirty="0">
                <a:latin typeface="Calibri"/>
                <a:cs typeface="Calibri"/>
              </a:rPr>
              <a:t>what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20" dirty="0">
                <a:latin typeface="Calibri"/>
                <a:cs typeface="Calibri"/>
              </a:rPr>
              <a:t>average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CPI?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941" y="2680842"/>
            <a:ext cx="789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P: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8995" y="2607691"/>
            <a:ext cx="2096135" cy="178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lw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$s0,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0($s1)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sw </a:t>
            </a:r>
            <a:r>
              <a:rPr sz="2400" spc="-5" dirty="0">
                <a:latin typeface="Calibri"/>
                <a:cs typeface="Calibri"/>
              </a:rPr>
              <a:t>$s0, 4($s1) </a:t>
            </a:r>
            <a:r>
              <a:rPr sz="2400" dirty="0">
                <a:latin typeface="Calibri"/>
                <a:cs typeface="Calibri"/>
              </a:rPr>
              <a:t> add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$t0,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$t0,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$s0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$s1,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$s1,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21841" y="4436745"/>
            <a:ext cx="4524375" cy="1376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0"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bne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$s0,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$zero,</a:t>
            </a:r>
            <a:r>
              <a:rPr sz="2400" spc="-20" dirty="0">
                <a:latin typeface="Calibri"/>
                <a:cs typeface="Calibri"/>
              </a:rPr>
              <a:t> LOOP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50800">
              <a:spcBef>
                <a:spcPts val="1945"/>
              </a:spcBef>
            </a:pP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CPI</a:t>
            </a:r>
            <a:r>
              <a:rPr sz="2400" b="1" spc="-7" baseline="-20833" dirty="0">
                <a:solidFill>
                  <a:srgbClr val="E36C09"/>
                </a:solidFill>
                <a:latin typeface="Calibri"/>
                <a:cs typeface="Calibri"/>
              </a:rPr>
              <a:t>0</a:t>
            </a:r>
            <a:r>
              <a:rPr sz="2400" b="1" spc="262" baseline="-20833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=</a:t>
            </a: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1</a:t>
            </a:r>
            <a:r>
              <a:rPr sz="2400" b="1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+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(2</a:t>
            </a:r>
            <a:r>
              <a:rPr sz="2400" b="1" spc="-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+</a:t>
            </a: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1)</a:t>
            </a:r>
            <a:r>
              <a:rPr sz="2400" b="1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/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5</a:t>
            </a:r>
            <a:r>
              <a:rPr sz="2400" b="1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=</a:t>
            </a: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 1.6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93155" y="2954527"/>
            <a:ext cx="270510" cy="398780"/>
          </a:xfrm>
          <a:custGeom>
            <a:avLst/>
            <a:gdLst/>
            <a:ahLst/>
            <a:cxnLst/>
            <a:rect l="l" t="t" r="r" b="b"/>
            <a:pathLst>
              <a:path w="270510" h="398779">
                <a:moveTo>
                  <a:pt x="162052" y="283463"/>
                </a:moveTo>
                <a:lnTo>
                  <a:pt x="0" y="398780"/>
                </a:lnTo>
                <a:lnTo>
                  <a:pt x="198755" y="391795"/>
                </a:lnTo>
                <a:lnTo>
                  <a:pt x="188385" y="361188"/>
                </a:lnTo>
                <a:lnTo>
                  <a:pt x="169926" y="361188"/>
                </a:lnTo>
                <a:lnTo>
                  <a:pt x="154686" y="326263"/>
                </a:lnTo>
                <a:lnTo>
                  <a:pt x="173741" y="317964"/>
                </a:lnTo>
                <a:lnTo>
                  <a:pt x="162052" y="283463"/>
                </a:lnTo>
                <a:close/>
              </a:path>
              <a:path w="270510" h="398779">
                <a:moveTo>
                  <a:pt x="173741" y="317964"/>
                </a:moveTo>
                <a:lnTo>
                  <a:pt x="154686" y="326263"/>
                </a:lnTo>
                <a:lnTo>
                  <a:pt x="169926" y="361188"/>
                </a:lnTo>
                <a:lnTo>
                  <a:pt x="186011" y="354182"/>
                </a:lnTo>
                <a:lnTo>
                  <a:pt x="174142" y="319150"/>
                </a:lnTo>
                <a:lnTo>
                  <a:pt x="173228" y="319150"/>
                </a:lnTo>
                <a:lnTo>
                  <a:pt x="173931" y="318528"/>
                </a:lnTo>
                <a:lnTo>
                  <a:pt x="173741" y="317964"/>
                </a:lnTo>
                <a:close/>
              </a:path>
              <a:path w="270510" h="398779">
                <a:moveTo>
                  <a:pt x="186011" y="354182"/>
                </a:moveTo>
                <a:lnTo>
                  <a:pt x="169926" y="361188"/>
                </a:lnTo>
                <a:lnTo>
                  <a:pt x="188385" y="361188"/>
                </a:lnTo>
                <a:lnTo>
                  <a:pt x="186011" y="354182"/>
                </a:lnTo>
                <a:close/>
              </a:path>
              <a:path w="270510" h="398779">
                <a:moveTo>
                  <a:pt x="230127" y="315975"/>
                </a:moveTo>
                <a:lnTo>
                  <a:pt x="178308" y="315975"/>
                </a:lnTo>
                <a:lnTo>
                  <a:pt x="173983" y="318679"/>
                </a:lnTo>
                <a:lnTo>
                  <a:pt x="186011" y="354182"/>
                </a:lnTo>
                <a:lnTo>
                  <a:pt x="193548" y="350900"/>
                </a:lnTo>
                <a:lnTo>
                  <a:pt x="195453" y="350012"/>
                </a:lnTo>
                <a:lnTo>
                  <a:pt x="197104" y="348996"/>
                </a:lnTo>
                <a:lnTo>
                  <a:pt x="198628" y="347599"/>
                </a:lnTo>
                <a:lnTo>
                  <a:pt x="214376" y="333375"/>
                </a:lnTo>
                <a:lnTo>
                  <a:pt x="228632" y="317964"/>
                </a:lnTo>
                <a:lnTo>
                  <a:pt x="230127" y="315975"/>
                </a:lnTo>
                <a:close/>
              </a:path>
              <a:path w="270510" h="398779">
                <a:moveTo>
                  <a:pt x="173931" y="318528"/>
                </a:moveTo>
                <a:lnTo>
                  <a:pt x="173228" y="319150"/>
                </a:lnTo>
                <a:lnTo>
                  <a:pt x="173983" y="318679"/>
                </a:lnTo>
                <a:lnTo>
                  <a:pt x="173931" y="318528"/>
                </a:lnTo>
                <a:close/>
              </a:path>
              <a:path w="270510" h="398779">
                <a:moveTo>
                  <a:pt x="173983" y="318679"/>
                </a:moveTo>
                <a:lnTo>
                  <a:pt x="173228" y="319150"/>
                </a:lnTo>
                <a:lnTo>
                  <a:pt x="174142" y="319150"/>
                </a:lnTo>
                <a:lnTo>
                  <a:pt x="173983" y="318679"/>
                </a:lnTo>
                <a:close/>
              </a:path>
              <a:path w="270510" h="398779">
                <a:moveTo>
                  <a:pt x="178308" y="315975"/>
                </a:moveTo>
                <a:lnTo>
                  <a:pt x="175371" y="317254"/>
                </a:lnTo>
                <a:lnTo>
                  <a:pt x="173931" y="318528"/>
                </a:lnTo>
                <a:lnTo>
                  <a:pt x="173983" y="318679"/>
                </a:lnTo>
                <a:lnTo>
                  <a:pt x="178308" y="315975"/>
                </a:lnTo>
                <a:close/>
              </a:path>
              <a:path w="270510" h="398779">
                <a:moveTo>
                  <a:pt x="175371" y="317254"/>
                </a:moveTo>
                <a:lnTo>
                  <a:pt x="173741" y="317964"/>
                </a:lnTo>
                <a:lnTo>
                  <a:pt x="173931" y="318528"/>
                </a:lnTo>
                <a:lnTo>
                  <a:pt x="175371" y="317254"/>
                </a:lnTo>
                <a:close/>
              </a:path>
              <a:path w="270510" h="398779">
                <a:moveTo>
                  <a:pt x="10668" y="0"/>
                </a:moveTo>
                <a:lnTo>
                  <a:pt x="6858" y="37846"/>
                </a:lnTo>
                <a:lnTo>
                  <a:pt x="33909" y="40639"/>
                </a:lnTo>
                <a:lnTo>
                  <a:pt x="58547" y="44958"/>
                </a:lnTo>
                <a:lnTo>
                  <a:pt x="104140" y="58547"/>
                </a:lnTo>
                <a:lnTo>
                  <a:pt x="144272" y="77724"/>
                </a:lnTo>
                <a:lnTo>
                  <a:pt x="177800" y="101600"/>
                </a:lnTo>
                <a:lnTo>
                  <a:pt x="213995" y="144145"/>
                </a:lnTo>
                <a:lnTo>
                  <a:pt x="229489" y="182880"/>
                </a:lnTo>
                <a:lnTo>
                  <a:pt x="232283" y="207263"/>
                </a:lnTo>
                <a:lnTo>
                  <a:pt x="232029" y="215519"/>
                </a:lnTo>
                <a:lnTo>
                  <a:pt x="223266" y="254254"/>
                </a:lnTo>
                <a:lnTo>
                  <a:pt x="198247" y="294894"/>
                </a:lnTo>
                <a:lnTo>
                  <a:pt x="175371" y="317254"/>
                </a:lnTo>
                <a:lnTo>
                  <a:pt x="178308" y="315975"/>
                </a:lnTo>
                <a:lnTo>
                  <a:pt x="230127" y="315975"/>
                </a:lnTo>
                <a:lnTo>
                  <a:pt x="240919" y="301625"/>
                </a:lnTo>
                <a:lnTo>
                  <a:pt x="259588" y="265938"/>
                </a:lnTo>
                <a:lnTo>
                  <a:pt x="269113" y="227584"/>
                </a:lnTo>
                <a:lnTo>
                  <a:pt x="270383" y="205359"/>
                </a:lnTo>
                <a:lnTo>
                  <a:pt x="269748" y="194563"/>
                </a:lnTo>
                <a:lnTo>
                  <a:pt x="259969" y="152400"/>
                </a:lnTo>
                <a:lnTo>
                  <a:pt x="232791" y="104394"/>
                </a:lnTo>
                <a:lnTo>
                  <a:pt x="201168" y="71627"/>
                </a:lnTo>
                <a:lnTo>
                  <a:pt x="162052" y="44069"/>
                </a:lnTo>
                <a:lnTo>
                  <a:pt x="116332" y="22479"/>
                </a:lnTo>
                <a:lnTo>
                  <a:pt x="65151" y="7493"/>
                </a:lnTo>
                <a:lnTo>
                  <a:pt x="37719" y="2667"/>
                </a:lnTo>
                <a:lnTo>
                  <a:pt x="10668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22975" y="2958464"/>
            <a:ext cx="14973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50" dirty="0">
                <a:solidFill>
                  <a:srgbClr val="E36C09"/>
                </a:solidFill>
                <a:latin typeface="Calibri"/>
                <a:cs typeface="Calibri"/>
              </a:rPr>
              <a:t>RAW,</a:t>
            </a:r>
            <a:r>
              <a:rPr sz="1600" b="1" spc="-2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600" b="1" u="sng" spc="-10" dirty="0">
                <a:solidFill>
                  <a:srgbClr val="E36C09"/>
                </a:solidFill>
                <a:uFill>
                  <a:solidFill>
                    <a:srgbClr val="E36C09"/>
                  </a:solidFill>
                </a:uFill>
                <a:latin typeface="Calibri"/>
                <a:cs typeface="Calibri"/>
              </a:rPr>
              <a:t>1-cycle</a:t>
            </a:r>
            <a:r>
              <a:rPr sz="1600" b="1" spc="-10" dirty="0">
                <a:solidFill>
                  <a:srgbClr val="E36C09"/>
                </a:solidFill>
                <a:latin typeface="Calibri"/>
                <a:cs typeface="Calibri"/>
              </a:rPr>
              <a:t> stall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9941" y="5937301"/>
            <a:ext cx="2032635" cy="312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CPI</a:t>
            </a:r>
            <a:r>
              <a:rPr sz="2400" b="1" spc="-15" baseline="-20833" dirty="0">
                <a:solidFill>
                  <a:srgbClr val="E36C09"/>
                </a:solidFill>
                <a:latin typeface="Calibri"/>
                <a:cs typeface="Calibri"/>
              </a:rPr>
              <a:t>1</a:t>
            </a:r>
            <a:r>
              <a:rPr sz="2400" b="1" spc="254" baseline="-20833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=</a:t>
            </a:r>
            <a:r>
              <a:rPr sz="2400" b="1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1</a:t>
            </a:r>
            <a:r>
              <a:rPr sz="2400" b="1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+</a:t>
            </a:r>
            <a:r>
              <a:rPr sz="2400" b="1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(1)</a:t>
            </a:r>
            <a:r>
              <a:rPr sz="2400" b="1" spc="-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/</a:t>
            </a:r>
            <a:r>
              <a:rPr sz="2400" b="1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78390" y="6460394"/>
            <a:ext cx="15367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z="1000" dirty="0">
                <a:latin typeface="Times New Roman"/>
                <a:cs typeface="Times New Roman"/>
              </a:rPr>
              <a:t>27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CCE4B5E7-27D3-4E1B-8495-CDF4DA1D02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66542" y="464911"/>
            <a:ext cx="5677747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Five-Stage</a:t>
            </a:r>
            <a:r>
              <a:rPr spc="-40" dirty="0"/>
              <a:t> </a:t>
            </a:r>
            <a:r>
              <a:rPr spc="-5" dirty="0"/>
              <a:t>Pipeline</a:t>
            </a:r>
            <a:r>
              <a:rPr lang="en-US" spc="-5" dirty="0"/>
              <a:t> Q2</a:t>
            </a:r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59941" y="1308862"/>
            <a:ext cx="822070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Assume </a:t>
            </a:r>
            <a:r>
              <a:rPr sz="2400" spc="-15" dirty="0">
                <a:latin typeface="Calibri"/>
                <a:cs typeface="Calibri"/>
              </a:rPr>
              <a:t>forwarding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bypassing </a:t>
            </a:r>
            <a:r>
              <a:rPr sz="2400" spc="-15" dirty="0">
                <a:latin typeface="Calibri"/>
                <a:cs typeface="Calibri"/>
              </a:rPr>
              <a:t>except </a:t>
            </a:r>
            <a:r>
              <a:rPr sz="2400" spc="-5" dirty="0">
                <a:latin typeface="Calibri"/>
                <a:cs typeface="Calibri"/>
              </a:rPr>
              <a:t>MEM-to-MEM. </a:t>
            </a:r>
            <a:r>
              <a:rPr sz="2400" dirty="0">
                <a:latin typeface="Calibri"/>
                <a:cs typeface="Calibri"/>
              </a:rPr>
              <a:t>Assume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5" dirty="0">
                <a:latin typeface="Calibri"/>
                <a:cs typeface="Calibri"/>
              </a:rPr>
              <a:t> control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hazards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perfectly predicted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never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flush.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Consider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long-running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loop, </a:t>
            </a:r>
            <a:r>
              <a:rPr sz="2400" spc="-10" dirty="0">
                <a:latin typeface="Calibri"/>
                <a:cs typeface="Calibri"/>
              </a:rPr>
              <a:t>what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20" dirty="0">
                <a:latin typeface="Calibri"/>
                <a:cs typeface="Calibri"/>
              </a:rPr>
              <a:t>average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CPI?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941" y="2680842"/>
            <a:ext cx="789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P: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8995" y="2607691"/>
            <a:ext cx="2096135" cy="178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lw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$s0,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0($s1)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sw </a:t>
            </a:r>
            <a:r>
              <a:rPr sz="2400" spc="-5" dirty="0">
                <a:latin typeface="Calibri"/>
                <a:cs typeface="Calibri"/>
              </a:rPr>
              <a:t>$s0, 4($s1) </a:t>
            </a:r>
            <a:r>
              <a:rPr sz="2400" dirty="0">
                <a:latin typeface="Calibri"/>
                <a:cs typeface="Calibri"/>
              </a:rPr>
              <a:t> add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$t0,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$t0,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$s0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$s1,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$s1,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8995" y="4436745"/>
            <a:ext cx="2644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bne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$s0,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$zero,</a:t>
            </a:r>
            <a:r>
              <a:rPr sz="2400" spc="-20" dirty="0">
                <a:latin typeface="Calibri"/>
                <a:cs typeface="Calibri"/>
              </a:rPr>
              <a:t> LOOP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93155" y="2954527"/>
            <a:ext cx="270510" cy="398780"/>
          </a:xfrm>
          <a:custGeom>
            <a:avLst/>
            <a:gdLst/>
            <a:ahLst/>
            <a:cxnLst/>
            <a:rect l="l" t="t" r="r" b="b"/>
            <a:pathLst>
              <a:path w="270510" h="398779">
                <a:moveTo>
                  <a:pt x="162052" y="283463"/>
                </a:moveTo>
                <a:lnTo>
                  <a:pt x="0" y="398780"/>
                </a:lnTo>
                <a:lnTo>
                  <a:pt x="198755" y="391795"/>
                </a:lnTo>
                <a:lnTo>
                  <a:pt x="188385" y="361188"/>
                </a:lnTo>
                <a:lnTo>
                  <a:pt x="169926" y="361188"/>
                </a:lnTo>
                <a:lnTo>
                  <a:pt x="154686" y="326263"/>
                </a:lnTo>
                <a:lnTo>
                  <a:pt x="173741" y="317964"/>
                </a:lnTo>
                <a:lnTo>
                  <a:pt x="162052" y="283463"/>
                </a:lnTo>
                <a:close/>
              </a:path>
              <a:path w="270510" h="398779">
                <a:moveTo>
                  <a:pt x="173741" y="317964"/>
                </a:moveTo>
                <a:lnTo>
                  <a:pt x="154686" y="326263"/>
                </a:lnTo>
                <a:lnTo>
                  <a:pt x="169926" y="361188"/>
                </a:lnTo>
                <a:lnTo>
                  <a:pt x="186011" y="354182"/>
                </a:lnTo>
                <a:lnTo>
                  <a:pt x="174142" y="319150"/>
                </a:lnTo>
                <a:lnTo>
                  <a:pt x="173228" y="319150"/>
                </a:lnTo>
                <a:lnTo>
                  <a:pt x="173931" y="318528"/>
                </a:lnTo>
                <a:lnTo>
                  <a:pt x="173741" y="317964"/>
                </a:lnTo>
                <a:close/>
              </a:path>
              <a:path w="270510" h="398779">
                <a:moveTo>
                  <a:pt x="186011" y="354182"/>
                </a:moveTo>
                <a:lnTo>
                  <a:pt x="169926" y="361188"/>
                </a:lnTo>
                <a:lnTo>
                  <a:pt x="188385" y="361188"/>
                </a:lnTo>
                <a:lnTo>
                  <a:pt x="186011" y="354182"/>
                </a:lnTo>
                <a:close/>
              </a:path>
              <a:path w="270510" h="398779">
                <a:moveTo>
                  <a:pt x="230127" y="315975"/>
                </a:moveTo>
                <a:lnTo>
                  <a:pt x="178308" y="315975"/>
                </a:lnTo>
                <a:lnTo>
                  <a:pt x="173983" y="318679"/>
                </a:lnTo>
                <a:lnTo>
                  <a:pt x="186011" y="354182"/>
                </a:lnTo>
                <a:lnTo>
                  <a:pt x="193548" y="350900"/>
                </a:lnTo>
                <a:lnTo>
                  <a:pt x="195453" y="350012"/>
                </a:lnTo>
                <a:lnTo>
                  <a:pt x="197104" y="348996"/>
                </a:lnTo>
                <a:lnTo>
                  <a:pt x="198628" y="347599"/>
                </a:lnTo>
                <a:lnTo>
                  <a:pt x="214376" y="333375"/>
                </a:lnTo>
                <a:lnTo>
                  <a:pt x="228632" y="317964"/>
                </a:lnTo>
                <a:lnTo>
                  <a:pt x="230127" y="315975"/>
                </a:lnTo>
                <a:close/>
              </a:path>
              <a:path w="270510" h="398779">
                <a:moveTo>
                  <a:pt x="173931" y="318528"/>
                </a:moveTo>
                <a:lnTo>
                  <a:pt x="173228" y="319150"/>
                </a:lnTo>
                <a:lnTo>
                  <a:pt x="173983" y="318679"/>
                </a:lnTo>
                <a:lnTo>
                  <a:pt x="173931" y="318528"/>
                </a:lnTo>
                <a:close/>
              </a:path>
              <a:path w="270510" h="398779">
                <a:moveTo>
                  <a:pt x="173983" y="318679"/>
                </a:moveTo>
                <a:lnTo>
                  <a:pt x="173228" y="319150"/>
                </a:lnTo>
                <a:lnTo>
                  <a:pt x="174142" y="319150"/>
                </a:lnTo>
                <a:lnTo>
                  <a:pt x="173983" y="318679"/>
                </a:lnTo>
                <a:close/>
              </a:path>
              <a:path w="270510" h="398779">
                <a:moveTo>
                  <a:pt x="178308" y="315975"/>
                </a:moveTo>
                <a:lnTo>
                  <a:pt x="175371" y="317254"/>
                </a:lnTo>
                <a:lnTo>
                  <a:pt x="173931" y="318528"/>
                </a:lnTo>
                <a:lnTo>
                  <a:pt x="173983" y="318679"/>
                </a:lnTo>
                <a:lnTo>
                  <a:pt x="178308" y="315975"/>
                </a:lnTo>
                <a:close/>
              </a:path>
              <a:path w="270510" h="398779">
                <a:moveTo>
                  <a:pt x="175371" y="317254"/>
                </a:moveTo>
                <a:lnTo>
                  <a:pt x="173741" y="317964"/>
                </a:lnTo>
                <a:lnTo>
                  <a:pt x="173931" y="318528"/>
                </a:lnTo>
                <a:lnTo>
                  <a:pt x="175371" y="317254"/>
                </a:lnTo>
                <a:close/>
              </a:path>
              <a:path w="270510" h="398779">
                <a:moveTo>
                  <a:pt x="10668" y="0"/>
                </a:moveTo>
                <a:lnTo>
                  <a:pt x="6858" y="37846"/>
                </a:lnTo>
                <a:lnTo>
                  <a:pt x="33909" y="40639"/>
                </a:lnTo>
                <a:lnTo>
                  <a:pt x="58547" y="44958"/>
                </a:lnTo>
                <a:lnTo>
                  <a:pt x="104140" y="58547"/>
                </a:lnTo>
                <a:lnTo>
                  <a:pt x="144272" y="77724"/>
                </a:lnTo>
                <a:lnTo>
                  <a:pt x="177800" y="101600"/>
                </a:lnTo>
                <a:lnTo>
                  <a:pt x="213995" y="144145"/>
                </a:lnTo>
                <a:lnTo>
                  <a:pt x="229489" y="182880"/>
                </a:lnTo>
                <a:lnTo>
                  <a:pt x="232283" y="207263"/>
                </a:lnTo>
                <a:lnTo>
                  <a:pt x="232029" y="215519"/>
                </a:lnTo>
                <a:lnTo>
                  <a:pt x="223266" y="254254"/>
                </a:lnTo>
                <a:lnTo>
                  <a:pt x="198247" y="294894"/>
                </a:lnTo>
                <a:lnTo>
                  <a:pt x="175371" y="317254"/>
                </a:lnTo>
                <a:lnTo>
                  <a:pt x="178308" y="315975"/>
                </a:lnTo>
                <a:lnTo>
                  <a:pt x="230127" y="315975"/>
                </a:lnTo>
                <a:lnTo>
                  <a:pt x="240919" y="301625"/>
                </a:lnTo>
                <a:lnTo>
                  <a:pt x="259588" y="265938"/>
                </a:lnTo>
                <a:lnTo>
                  <a:pt x="269113" y="227584"/>
                </a:lnTo>
                <a:lnTo>
                  <a:pt x="270383" y="205359"/>
                </a:lnTo>
                <a:lnTo>
                  <a:pt x="269748" y="194563"/>
                </a:lnTo>
                <a:lnTo>
                  <a:pt x="259969" y="152400"/>
                </a:lnTo>
                <a:lnTo>
                  <a:pt x="232791" y="104394"/>
                </a:lnTo>
                <a:lnTo>
                  <a:pt x="201168" y="71627"/>
                </a:lnTo>
                <a:lnTo>
                  <a:pt x="162052" y="44069"/>
                </a:lnTo>
                <a:lnTo>
                  <a:pt x="116332" y="22479"/>
                </a:lnTo>
                <a:lnTo>
                  <a:pt x="65151" y="7493"/>
                </a:lnTo>
                <a:lnTo>
                  <a:pt x="37719" y="2667"/>
                </a:lnTo>
                <a:lnTo>
                  <a:pt x="10668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22975" y="2958464"/>
            <a:ext cx="14973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50" dirty="0">
                <a:solidFill>
                  <a:srgbClr val="E36C09"/>
                </a:solidFill>
                <a:latin typeface="Calibri"/>
                <a:cs typeface="Calibri"/>
              </a:rPr>
              <a:t>RAW,</a:t>
            </a:r>
            <a:r>
              <a:rPr sz="1600" b="1" spc="-3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36C09"/>
                </a:solidFill>
                <a:latin typeface="Calibri"/>
                <a:cs typeface="Calibri"/>
              </a:rPr>
              <a:t>1-cycle stall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9941" y="5497856"/>
            <a:ext cx="3155315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CPI</a:t>
            </a:r>
            <a:r>
              <a:rPr sz="2400" b="1" spc="-7" baseline="-20833" dirty="0">
                <a:solidFill>
                  <a:srgbClr val="E36C09"/>
                </a:solidFill>
                <a:latin typeface="Calibri"/>
                <a:cs typeface="Calibri"/>
              </a:rPr>
              <a:t>0</a:t>
            </a:r>
            <a:r>
              <a:rPr sz="2400" b="1" spc="254" baseline="-20833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=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1</a:t>
            </a:r>
            <a:r>
              <a:rPr sz="2400" b="1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+</a:t>
            </a: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(2</a:t>
            </a:r>
            <a:r>
              <a:rPr sz="2400" b="1" spc="-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+</a:t>
            </a: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1)</a:t>
            </a:r>
            <a:r>
              <a:rPr sz="2400" b="1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/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5</a:t>
            </a:r>
            <a:r>
              <a:rPr sz="2400" b="1" spc="-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=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1.6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75"/>
              </a:spcBef>
            </a:pP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CPI</a:t>
            </a:r>
            <a:r>
              <a:rPr sz="2400" b="1" spc="-15" baseline="-20833" dirty="0">
                <a:solidFill>
                  <a:srgbClr val="E36C09"/>
                </a:solidFill>
                <a:latin typeface="Calibri"/>
                <a:cs typeface="Calibri"/>
              </a:rPr>
              <a:t>1</a:t>
            </a:r>
            <a:r>
              <a:rPr sz="2400" b="1" spc="262" baseline="-20833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=</a:t>
            </a: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1</a:t>
            </a: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+</a:t>
            </a:r>
            <a:r>
              <a:rPr sz="2400" b="1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(1)</a:t>
            </a:r>
            <a:r>
              <a:rPr sz="2400" b="1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/</a:t>
            </a: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5</a:t>
            </a:r>
            <a:r>
              <a:rPr sz="2400" b="1" spc="-2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=</a:t>
            </a: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1.2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8428990" y="6460394"/>
            <a:ext cx="217170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190"/>
                </a:lnSpc>
              </a:pPr>
              <a:t>29</a:t>
            </a:fld>
            <a:endParaRPr spc="-5" dirty="0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E0781057-EFDA-4709-BCC5-E386B8B2C8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66542" y="464911"/>
            <a:ext cx="5677747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Five-Stage</a:t>
            </a:r>
            <a:r>
              <a:rPr spc="-40" dirty="0"/>
              <a:t> </a:t>
            </a:r>
            <a:r>
              <a:rPr spc="-5" dirty="0"/>
              <a:t>Pipeline</a:t>
            </a:r>
            <a:r>
              <a:rPr lang="en-US" spc="-5" dirty="0"/>
              <a:t> Q2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4392" y="461900"/>
            <a:ext cx="5140960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Register</a:t>
            </a:r>
            <a:r>
              <a:rPr spc="-45" dirty="0"/>
              <a:t> </a:t>
            </a:r>
            <a:r>
              <a:rPr spc="-5" dirty="0"/>
              <a:t>File</a:t>
            </a:r>
            <a:r>
              <a:rPr spc="-30" dirty="0"/>
              <a:t> </a:t>
            </a:r>
            <a:r>
              <a:rPr spc="-5" dirty="0"/>
              <a:t>Bypassing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95373" y="3977640"/>
            <a:ext cx="7001509" cy="2466340"/>
            <a:chOff x="1071372" y="3977640"/>
            <a:chExt cx="7001509" cy="24663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372" y="3977640"/>
              <a:ext cx="7001256" cy="246583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00400" y="5379720"/>
              <a:ext cx="4841875" cy="1021080"/>
            </a:xfrm>
            <a:custGeom>
              <a:avLst/>
              <a:gdLst/>
              <a:ahLst/>
              <a:cxnLst/>
              <a:rect l="l" t="t" r="r" b="b"/>
              <a:pathLst>
                <a:path w="4841875" h="1021079">
                  <a:moveTo>
                    <a:pt x="0" y="106679"/>
                  </a:moveTo>
                  <a:lnTo>
                    <a:pt x="0" y="1021079"/>
                  </a:lnTo>
                </a:path>
                <a:path w="4841875" h="1021079">
                  <a:moveTo>
                    <a:pt x="4841748" y="0"/>
                  </a:moveTo>
                  <a:lnTo>
                    <a:pt x="4841748" y="1010767"/>
                  </a:lnTo>
                </a:path>
              </a:pathLst>
            </a:custGeom>
            <a:ln w="57912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18688" y="6390132"/>
              <a:ext cx="4846320" cy="0"/>
            </a:xfrm>
            <a:custGeom>
              <a:avLst/>
              <a:gdLst/>
              <a:ahLst/>
              <a:cxnLst/>
              <a:rect l="l" t="t" r="r" b="b"/>
              <a:pathLst>
                <a:path w="4846320">
                  <a:moveTo>
                    <a:pt x="4846320" y="0"/>
                  </a:moveTo>
                  <a:lnTo>
                    <a:pt x="0" y="0"/>
                  </a:lnTo>
                </a:path>
              </a:pathLst>
            </a:custGeom>
            <a:ln w="57912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00400" y="5352288"/>
              <a:ext cx="457200" cy="116205"/>
            </a:xfrm>
            <a:custGeom>
              <a:avLst/>
              <a:gdLst/>
              <a:ahLst/>
              <a:cxnLst/>
              <a:rect l="l" t="t" r="r" b="b"/>
              <a:pathLst>
                <a:path w="457200" h="116204">
                  <a:moveTo>
                    <a:pt x="341375" y="0"/>
                  </a:moveTo>
                  <a:lnTo>
                    <a:pt x="341375" y="115824"/>
                  </a:lnTo>
                  <a:lnTo>
                    <a:pt x="399288" y="86868"/>
                  </a:lnTo>
                  <a:lnTo>
                    <a:pt x="370332" y="86868"/>
                  </a:lnTo>
                  <a:lnTo>
                    <a:pt x="370332" y="28956"/>
                  </a:lnTo>
                  <a:lnTo>
                    <a:pt x="399288" y="28956"/>
                  </a:lnTo>
                  <a:lnTo>
                    <a:pt x="341375" y="0"/>
                  </a:lnTo>
                  <a:close/>
                </a:path>
                <a:path w="457200" h="116204">
                  <a:moveTo>
                    <a:pt x="341375" y="28956"/>
                  </a:moveTo>
                  <a:lnTo>
                    <a:pt x="312420" y="28956"/>
                  </a:lnTo>
                  <a:lnTo>
                    <a:pt x="312420" y="86868"/>
                  </a:lnTo>
                  <a:lnTo>
                    <a:pt x="341375" y="86868"/>
                  </a:lnTo>
                  <a:lnTo>
                    <a:pt x="341375" y="28956"/>
                  </a:lnTo>
                  <a:close/>
                </a:path>
                <a:path w="457200" h="116204">
                  <a:moveTo>
                    <a:pt x="399288" y="28956"/>
                  </a:moveTo>
                  <a:lnTo>
                    <a:pt x="370332" y="28956"/>
                  </a:lnTo>
                  <a:lnTo>
                    <a:pt x="370332" y="86868"/>
                  </a:lnTo>
                  <a:lnTo>
                    <a:pt x="399288" y="86868"/>
                  </a:lnTo>
                  <a:lnTo>
                    <a:pt x="457200" y="57912"/>
                  </a:lnTo>
                  <a:lnTo>
                    <a:pt x="399288" y="28956"/>
                  </a:lnTo>
                  <a:close/>
                </a:path>
                <a:path w="457200" h="116204">
                  <a:moveTo>
                    <a:pt x="254508" y="28956"/>
                  </a:moveTo>
                  <a:lnTo>
                    <a:pt x="196596" y="28956"/>
                  </a:lnTo>
                  <a:lnTo>
                    <a:pt x="196596" y="86868"/>
                  </a:lnTo>
                  <a:lnTo>
                    <a:pt x="254508" y="86868"/>
                  </a:lnTo>
                  <a:lnTo>
                    <a:pt x="254508" y="28956"/>
                  </a:lnTo>
                  <a:close/>
                </a:path>
                <a:path w="457200" h="116204">
                  <a:moveTo>
                    <a:pt x="138684" y="28956"/>
                  </a:moveTo>
                  <a:lnTo>
                    <a:pt x="80772" y="28956"/>
                  </a:lnTo>
                  <a:lnTo>
                    <a:pt x="80772" y="86868"/>
                  </a:lnTo>
                  <a:lnTo>
                    <a:pt x="138684" y="86868"/>
                  </a:lnTo>
                  <a:lnTo>
                    <a:pt x="138684" y="28956"/>
                  </a:lnTo>
                  <a:close/>
                </a:path>
                <a:path w="457200" h="116204">
                  <a:moveTo>
                    <a:pt x="22860" y="28956"/>
                  </a:moveTo>
                  <a:lnTo>
                    <a:pt x="0" y="28956"/>
                  </a:lnTo>
                  <a:lnTo>
                    <a:pt x="0" y="86868"/>
                  </a:lnTo>
                  <a:lnTo>
                    <a:pt x="22860" y="86868"/>
                  </a:lnTo>
                  <a:lnTo>
                    <a:pt x="22860" y="2895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07541" y="1455546"/>
            <a:ext cx="252920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Producer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instruction:</a:t>
            </a:r>
            <a:endParaRPr sz="2000">
              <a:latin typeface="Calibri"/>
              <a:cs typeface="Calibri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Calibri"/>
                <a:cs typeface="Calibri"/>
              </a:rPr>
              <a:t>Writes into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register</a:t>
            </a:r>
            <a:endParaRPr sz="2000">
              <a:latin typeface="Calibri"/>
              <a:cs typeface="Calibri"/>
            </a:endParaRPr>
          </a:p>
          <a:p>
            <a:pPr>
              <a:spcBef>
                <a:spcPts val="20"/>
              </a:spcBef>
              <a:buFont typeface="Arial"/>
              <a:buChar char="•"/>
            </a:pPr>
            <a:endParaRPr sz="1950">
              <a:latin typeface="Calibri"/>
              <a:cs typeface="Calibri"/>
            </a:endParaRPr>
          </a:p>
          <a:p>
            <a:pPr marL="12700"/>
            <a:r>
              <a:rPr sz="2000" spc="-5" dirty="0">
                <a:latin typeface="Calibri"/>
                <a:cs typeface="Calibri"/>
              </a:rPr>
              <a:t>Consumer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instruction:</a:t>
            </a:r>
            <a:endParaRPr sz="2000">
              <a:latin typeface="Calibri"/>
              <a:cs typeface="Calibri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Reads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register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343462" y="1403413"/>
          <a:ext cx="5160637" cy="220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35306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insn\cycle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add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$t0,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$t1,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$t2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add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$s0,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$s0,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$t0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8782811" y="2077211"/>
            <a:ext cx="114300" cy="1337310"/>
          </a:xfrm>
          <a:custGeom>
            <a:avLst/>
            <a:gdLst/>
            <a:ahLst/>
            <a:cxnLst/>
            <a:rect l="l" t="t" r="r" b="b"/>
            <a:pathLst>
              <a:path w="114300" h="1337310">
                <a:moveTo>
                  <a:pt x="38100" y="1146810"/>
                </a:moveTo>
                <a:lnTo>
                  <a:pt x="0" y="1146810"/>
                </a:lnTo>
                <a:lnTo>
                  <a:pt x="57150" y="1337310"/>
                </a:lnTo>
                <a:lnTo>
                  <a:pt x="108584" y="1165860"/>
                </a:lnTo>
                <a:lnTo>
                  <a:pt x="38100" y="1165860"/>
                </a:lnTo>
                <a:lnTo>
                  <a:pt x="38100" y="1146810"/>
                </a:lnTo>
                <a:close/>
              </a:path>
              <a:path w="114300" h="1337310">
                <a:moveTo>
                  <a:pt x="38100" y="110465"/>
                </a:moveTo>
                <a:lnTo>
                  <a:pt x="38100" y="1165860"/>
                </a:lnTo>
                <a:lnTo>
                  <a:pt x="76200" y="1165860"/>
                </a:lnTo>
                <a:lnTo>
                  <a:pt x="76200" y="114300"/>
                </a:lnTo>
                <a:lnTo>
                  <a:pt x="57150" y="114300"/>
                </a:lnTo>
                <a:lnTo>
                  <a:pt x="38100" y="110465"/>
                </a:lnTo>
                <a:close/>
              </a:path>
              <a:path w="114300" h="1337310">
                <a:moveTo>
                  <a:pt x="114300" y="1146810"/>
                </a:moveTo>
                <a:lnTo>
                  <a:pt x="76200" y="1146810"/>
                </a:lnTo>
                <a:lnTo>
                  <a:pt x="76200" y="1165860"/>
                </a:lnTo>
                <a:lnTo>
                  <a:pt x="108584" y="1165860"/>
                </a:lnTo>
                <a:lnTo>
                  <a:pt x="114300" y="1146810"/>
                </a:lnTo>
                <a:close/>
              </a:path>
              <a:path w="114300" h="1337310">
                <a:moveTo>
                  <a:pt x="76200" y="57150"/>
                </a:moveTo>
                <a:lnTo>
                  <a:pt x="38100" y="57150"/>
                </a:lnTo>
                <a:lnTo>
                  <a:pt x="38100" y="110465"/>
                </a:lnTo>
                <a:lnTo>
                  <a:pt x="57150" y="114300"/>
                </a:lnTo>
                <a:lnTo>
                  <a:pt x="76200" y="110465"/>
                </a:lnTo>
                <a:lnTo>
                  <a:pt x="76200" y="57150"/>
                </a:lnTo>
                <a:close/>
              </a:path>
              <a:path w="114300" h="1337310">
                <a:moveTo>
                  <a:pt x="76200" y="110465"/>
                </a:moveTo>
                <a:lnTo>
                  <a:pt x="57150" y="114300"/>
                </a:lnTo>
                <a:lnTo>
                  <a:pt x="76200" y="114300"/>
                </a:lnTo>
                <a:lnTo>
                  <a:pt x="76200" y="110465"/>
                </a:lnTo>
                <a:close/>
              </a:path>
              <a:path w="114300" h="1337310">
                <a:moveTo>
                  <a:pt x="57150" y="0"/>
                </a:moveTo>
                <a:lnTo>
                  <a:pt x="34879" y="4482"/>
                </a:lnTo>
                <a:lnTo>
                  <a:pt x="16716" y="16716"/>
                </a:lnTo>
                <a:lnTo>
                  <a:pt x="4482" y="34879"/>
                </a:lnTo>
                <a:lnTo>
                  <a:pt x="0" y="57150"/>
                </a:lnTo>
                <a:lnTo>
                  <a:pt x="4482" y="79420"/>
                </a:lnTo>
                <a:lnTo>
                  <a:pt x="16716" y="97583"/>
                </a:lnTo>
                <a:lnTo>
                  <a:pt x="34879" y="109817"/>
                </a:lnTo>
                <a:lnTo>
                  <a:pt x="38100" y="110465"/>
                </a:lnTo>
                <a:lnTo>
                  <a:pt x="38100" y="57150"/>
                </a:lnTo>
                <a:lnTo>
                  <a:pt x="114300" y="57150"/>
                </a:lnTo>
                <a:lnTo>
                  <a:pt x="109817" y="34879"/>
                </a:lnTo>
                <a:lnTo>
                  <a:pt x="97583" y="16716"/>
                </a:lnTo>
                <a:lnTo>
                  <a:pt x="79420" y="4482"/>
                </a:lnTo>
                <a:lnTo>
                  <a:pt x="57150" y="0"/>
                </a:lnTo>
                <a:close/>
              </a:path>
              <a:path w="114300" h="1337310">
                <a:moveTo>
                  <a:pt x="114300" y="57150"/>
                </a:moveTo>
                <a:lnTo>
                  <a:pt x="76200" y="57150"/>
                </a:lnTo>
                <a:lnTo>
                  <a:pt x="76200" y="110465"/>
                </a:lnTo>
                <a:lnTo>
                  <a:pt x="79420" y="109817"/>
                </a:lnTo>
                <a:lnTo>
                  <a:pt x="97583" y="97583"/>
                </a:lnTo>
                <a:lnTo>
                  <a:pt x="109817" y="79420"/>
                </a:lnTo>
                <a:lnTo>
                  <a:pt x="114300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016997" y="6460394"/>
            <a:ext cx="1524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spc="-5" dirty="0">
                <a:latin typeface="Times New Roman"/>
                <a:cs typeface="Times New Roman"/>
              </a:rPr>
              <a:pPr marL="38100">
                <a:lnSpc>
                  <a:spcPts val="1190"/>
                </a:lnSpc>
              </a:pPr>
              <a:t>3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33238" y="6470853"/>
            <a:ext cx="1524000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>
                <a:latin typeface="Calibri"/>
                <a:cs typeface="Calibri"/>
              </a:rPr>
              <a:t>COD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Figure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4.65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59941" y="1308862"/>
            <a:ext cx="82289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Assume </a:t>
            </a:r>
            <a:r>
              <a:rPr sz="2400" spc="-15" dirty="0">
                <a:latin typeface="Calibri"/>
                <a:cs typeface="Calibri"/>
              </a:rPr>
              <a:t>forwarding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bypassing </a:t>
            </a:r>
            <a:r>
              <a:rPr sz="2400" b="1" spc="-5" dirty="0">
                <a:latin typeface="Calibri"/>
                <a:cs typeface="Calibri"/>
              </a:rPr>
              <a:t>with MEM-to-MEM</a:t>
            </a:r>
            <a:r>
              <a:rPr sz="2400" spc="-5" dirty="0">
                <a:latin typeface="Calibri"/>
                <a:cs typeface="Calibri"/>
              </a:rPr>
              <a:t>. Assume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 hazards are </a:t>
            </a:r>
            <a:r>
              <a:rPr sz="2400" spc="-10" dirty="0">
                <a:latin typeface="Calibri"/>
                <a:cs typeface="Calibri"/>
              </a:rPr>
              <a:t>perfectly predicted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that you never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flush. Consider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5" dirty="0">
                <a:latin typeface="Calibri"/>
                <a:cs typeface="Calibri"/>
              </a:rPr>
              <a:t>long-running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loop,</a:t>
            </a:r>
            <a:r>
              <a:rPr sz="2400" spc="-10" dirty="0">
                <a:latin typeface="Calibri"/>
                <a:cs typeface="Calibri"/>
              </a:rPr>
              <a:t> what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average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CPI?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941" y="2680842"/>
            <a:ext cx="789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P: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8995" y="2607691"/>
            <a:ext cx="2096135" cy="178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lw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$s0,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0($s1)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sw </a:t>
            </a:r>
            <a:r>
              <a:rPr sz="2400" spc="-5" dirty="0">
                <a:latin typeface="Calibri"/>
                <a:cs typeface="Calibri"/>
              </a:rPr>
              <a:t>$s0, 4($s1) </a:t>
            </a:r>
            <a:r>
              <a:rPr sz="2400" dirty="0">
                <a:latin typeface="Calibri"/>
                <a:cs typeface="Calibri"/>
              </a:rPr>
              <a:t> add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$t0,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$t0,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$s0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$s1,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$s1,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8995" y="4436745"/>
            <a:ext cx="2644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bne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$s0,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$zero,</a:t>
            </a:r>
            <a:r>
              <a:rPr sz="2400" spc="-20" dirty="0">
                <a:latin typeface="Calibri"/>
                <a:cs typeface="Calibri"/>
              </a:rPr>
              <a:t> LOOP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93155" y="2954527"/>
            <a:ext cx="270510" cy="398780"/>
          </a:xfrm>
          <a:custGeom>
            <a:avLst/>
            <a:gdLst/>
            <a:ahLst/>
            <a:cxnLst/>
            <a:rect l="l" t="t" r="r" b="b"/>
            <a:pathLst>
              <a:path w="270510" h="398779">
                <a:moveTo>
                  <a:pt x="162052" y="283463"/>
                </a:moveTo>
                <a:lnTo>
                  <a:pt x="0" y="398780"/>
                </a:lnTo>
                <a:lnTo>
                  <a:pt x="198755" y="391795"/>
                </a:lnTo>
                <a:lnTo>
                  <a:pt x="188385" y="361188"/>
                </a:lnTo>
                <a:lnTo>
                  <a:pt x="169926" y="361188"/>
                </a:lnTo>
                <a:lnTo>
                  <a:pt x="154686" y="326263"/>
                </a:lnTo>
                <a:lnTo>
                  <a:pt x="173741" y="317964"/>
                </a:lnTo>
                <a:lnTo>
                  <a:pt x="162052" y="283463"/>
                </a:lnTo>
                <a:close/>
              </a:path>
              <a:path w="270510" h="398779">
                <a:moveTo>
                  <a:pt x="173741" y="317964"/>
                </a:moveTo>
                <a:lnTo>
                  <a:pt x="154686" y="326263"/>
                </a:lnTo>
                <a:lnTo>
                  <a:pt x="169926" y="361188"/>
                </a:lnTo>
                <a:lnTo>
                  <a:pt x="186011" y="354182"/>
                </a:lnTo>
                <a:lnTo>
                  <a:pt x="174142" y="319150"/>
                </a:lnTo>
                <a:lnTo>
                  <a:pt x="173228" y="319150"/>
                </a:lnTo>
                <a:lnTo>
                  <a:pt x="173931" y="318528"/>
                </a:lnTo>
                <a:lnTo>
                  <a:pt x="173741" y="317964"/>
                </a:lnTo>
                <a:close/>
              </a:path>
              <a:path w="270510" h="398779">
                <a:moveTo>
                  <a:pt x="186011" y="354182"/>
                </a:moveTo>
                <a:lnTo>
                  <a:pt x="169926" y="361188"/>
                </a:lnTo>
                <a:lnTo>
                  <a:pt x="188385" y="361188"/>
                </a:lnTo>
                <a:lnTo>
                  <a:pt x="186011" y="354182"/>
                </a:lnTo>
                <a:close/>
              </a:path>
              <a:path w="270510" h="398779">
                <a:moveTo>
                  <a:pt x="230127" y="315975"/>
                </a:moveTo>
                <a:lnTo>
                  <a:pt x="178308" y="315975"/>
                </a:lnTo>
                <a:lnTo>
                  <a:pt x="173983" y="318679"/>
                </a:lnTo>
                <a:lnTo>
                  <a:pt x="186011" y="354182"/>
                </a:lnTo>
                <a:lnTo>
                  <a:pt x="193548" y="350900"/>
                </a:lnTo>
                <a:lnTo>
                  <a:pt x="195453" y="350012"/>
                </a:lnTo>
                <a:lnTo>
                  <a:pt x="197104" y="348996"/>
                </a:lnTo>
                <a:lnTo>
                  <a:pt x="198628" y="347599"/>
                </a:lnTo>
                <a:lnTo>
                  <a:pt x="214376" y="333375"/>
                </a:lnTo>
                <a:lnTo>
                  <a:pt x="228632" y="317964"/>
                </a:lnTo>
                <a:lnTo>
                  <a:pt x="230127" y="315975"/>
                </a:lnTo>
                <a:close/>
              </a:path>
              <a:path w="270510" h="398779">
                <a:moveTo>
                  <a:pt x="173931" y="318528"/>
                </a:moveTo>
                <a:lnTo>
                  <a:pt x="173228" y="319150"/>
                </a:lnTo>
                <a:lnTo>
                  <a:pt x="173983" y="318679"/>
                </a:lnTo>
                <a:lnTo>
                  <a:pt x="173931" y="318528"/>
                </a:lnTo>
                <a:close/>
              </a:path>
              <a:path w="270510" h="398779">
                <a:moveTo>
                  <a:pt x="173983" y="318679"/>
                </a:moveTo>
                <a:lnTo>
                  <a:pt x="173228" y="319150"/>
                </a:lnTo>
                <a:lnTo>
                  <a:pt x="174142" y="319150"/>
                </a:lnTo>
                <a:lnTo>
                  <a:pt x="173983" y="318679"/>
                </a:lnTo>
                <a:close/>
              </a:path>
              <a:path w="270510" h="398779">
                <a:moveTo>
                  <a:pt x="178308" y="315975"/>
                </a:moveTo>
                <a:lnTo>
                  <a:pt x="175371" y="317254"/>
                </a:lnTo>
                <a:lnTo>
                  <a:pt x="173931" y="318528"/>
                </a:lnTo>
                <a:lnTo>
                  <a:pt x="173983" y="318679"/>
                </a:lnTo>
                <a:lnTo>
                  <a:pt x="178308" y="315975"/>
                </a:lnTo>
                <a:close/>
              </a:path>
              <a:path w="270510" h="398779">
                <a:moveTo>
                  <a:pt x="175371" y="317254"/>
                </a:moveTo>
                <a:lnTo>
                  <a:pt x="173741" y="317964"/>
                </a:lnTo>
                <a:lnTo>
                  <a:pt x="173931" y="318528"/>
                </a:lnTo>
                <a:lnTo>
                  <a:pt x="175371" y="317254"/>
                </a:lnTo>
                <a:close/>
              </a:path>
              <a:path w="270510" h="398779">
                <a:moveTo>
                  <a:pt x="10668" y="0"/>
                </a:moveTo>
                <a:lnTo>
                  <a:pt x="6858" y="37846"/>
                </a:lnTo>
                <a:lnTo>
                  <a:pt x="33909" y="40639"/>
                </a:lnTo>
                <a:lnTo>
                  <a:pt x="58547" y="44958"/>
                </a:lnTo>
                <a:lnTo>
                  <a:pt x="104140" y="58547"/>
                </a:lnTo>
                <a:lnTo>
                  <a:pt x="144272" y="77724"/>
                </a:lnTo>
                <a:lnTo>
                  <a:pt x="177800" y="101600"/>
                </a:lnTo>
                <a:lnTo>
                  <a:pt x="213995" y="144145"/>
                </a:lnTo>
                <a:lnTo>
                  <a:pt x="229489" y="182880"/>
                </a:lnTo>
                <a:lnTo>
                  <a:pt x="232283" y="207263"/>
                </a:lnTo>
                <a:lnTo>
                  <a:pt x="232029" y="215519"/>
                </a:lnTo>
                <a:lnTo>
                  <a:pt x="223266" y="254254"/>
                </a:lnTo>
                <a:lnTo>
                  <a:pt x="198247" y="294894"/>
                </a:lnTo>
                <a:lnTo>
                  <a:pt x="175371" y="317254"/>
                </a:lnTo>
                <a:lnTo>
                  <a:pt x="178308" y="315975"/>
                </a:lnTo>
                <a:lnTo>
                  <a:pt x="230127" y="315975"/>
                </a:lnTo>
                <a:lnTo>
                  <a:pt x="240919" y="301625"/>
                </a:lnTo>
                <a:lnTo>
                  <a:pt x="259588" y="265938"/>
                </a:lnTo>
                <a:lnTo>
                  <a:pt x="269113" y="227584"/>
                </a:lnTo>
                <a:lnTo>
                  <a:pt x="270383" y="205359"/>
                </a:lnTo>
                <a:lnTo>
                  <a:pt x="269748" y="194563"/>
                </a:lnTo>
                <a:lnTo>
                  <a:pt x="259969" y="152400"/>
                </a:lnTo>
                <a:lnTo>
                  <a:pt x="232791" y="104394"/>
                </a:lnTo>
                <a:lnTo>
                  <a:pt x="201168" y="71627"/>
                </a:lnTo>
                <a:lnTo>
                  <a:pt x="162052" y="44069"/>
                </a:lnTo>
                <a:lnTo>
                  <a:pt x="116332" y="22479"/>
                </a:lnTo>
                <a:lnTo>
                  <a:pt x="65151" y="7493"/>
                </a:lnTo>
                <a:lnTo>
                  <a:pt x="37719" y="2667"/>
                </a:lnTo>
                <a:lnTo>
                  <a:pt x="10668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22975" y="2958464"/>
            <a:ext cx="14973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50" dirty="0">
                <a:solidFill>
                  <a:srgbClr val="E36C09"/>
                </a:solidFill>
                <a:latin typeface="Calibri"/>
                <a:cs typeface="Calibri"/>
              </a:rPr>
              <a:t>RAW,</a:t>
            </a:r>
            <a:r>
              <a:rPr sz="1600" b="1" spc="-3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36C09"/>
                </a:solidFill>
                <a:latin typeface="Calibri"/>
                <a:cs typeface="Calibri"/>
              </a:rPr>
              <a:t>1-cycle stall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9941" y="5497856"/>
            <a:ext cx="3155315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CPI</a:t>
            </a:r>
            <a:r>
              <a:rPr sz="2400" b="1" spc="-7" baseline="-20833" dirty="0">
                <a:solidFill>
                  <a:srgbClr val="E36C09"/>
                </a:solidFill>
                <a:latin typeface="Calibri"/>
                <a:cs typeface="Calibri"/>
              </a:rPr>
              <a:t>0</a:t>
            </a:r>
            <a:r>
              <a:rPr sz="2400" b="1" spc="254" baseline="-20833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=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1</a:t>
            </a:r>
            <a:r>
              <a:rPr sz="2400" b="1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+</a:t>
            </a: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(2</a:t>
            </a:r>
            <a:r>
              <a:rPr sz="2400" b="1" spc="-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+</a:t>
            </a: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1)</a:t>
            </a:r>
            <a:r>
              <a:rPr sz="2400" b="1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/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5</a:t>
            </a:r>
            <a:r>
              <a:rPr sz="2400" b="1" spc="-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=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1.6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75"/>
              </a:spcBef>
            </a:pP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CPI</a:t>
            </a:r>
            <a:r>
              <a:rPr sz="2400" b="1" spc="-15" baseline="-20833" dirty="0">
                <a:solidFill>
                  <a:srgbClr val="E36C09"/>
                </a:solidFill>
                <a:latin typeface="Calibri"/>
                <a:cs typeface="Calibri"/>
              </a:rPr>
              <a:t>1</a:t>
            </a:r>
            <a:r>
              <a:rPr sz="2400" b="1" spc="262" baseline="-20833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=</a:t>
            </a: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1</a:t>
            </a: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+</a:t>
            </a:r>
            <a:r>
              <a:rPr sz="2400" b="1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(1)</a:t>
            </a:r>
            <a:r>
              <a:rPr sz="2400" b="1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/</a:t>
            </a: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5</a:t>
            </a:r>
            <a:r>
              <a:rPr sz="2400" b="1" spc="-2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=</a:t>
            </a: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1.2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8428990" y="6460394"/>
            <a:ext cx="217170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190"/>
                </a:lnSpc>
              </a:pPr>
              <a:t>30</a:t>
            </a:fld>
            <a:endParaRPr spc="-5" dirty="0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D08A80DB-B94E-4BFF-BA24-044767954D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66542" y="464911"/>
            <a:ext cx="5677747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Five-Stage</a:t>
            </a:r>
            <a:r>
              <a:rPr spc="-40" dirty="0"/>
              <a:t> </a:t>
            </a:r>
            <a:r>
              <a:rPr spc="-5" dirty="0"/>
              <a:t>Pipeline</a:t>
            </a:r>
            <a:r>
              <a:rPr lang="en-US" spc="-5" dirty="0"/>
              <a:t> Q2</a:t>
            </a:r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059941" y="5497855"/>
            <a:ext cx="532765" cy="1164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CP</a:t>
            </a: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I</a:t>
            </a:r>
            <a:r>
              <a:rPr sz="2400" b="1" spc="-7" baseline="-20833" dirty="0">
                <a:solidFill>
                  <a:srgbClr val="E36C09"/>
                </a:solidFill>
                <a:latin typeface="Calibri"/>
                <a:cs typeface="Calibri"/>
              </a:rPr>
              <a:t>0</a:t>
            </a:r>
            <a:endParaRPr sz="2400" baseline="-20833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</a:pP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CP</a:t>
            </a: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I</a:t>
            </a:r>
            <a:r>
              <a:rPr sz="2400" b="1" spc="-7" baseline="-20833" dirty="0">
                <a:solidFill>
                  <a:srgbClr val="E36C09"/>
                </a:solidFill>
                <a:latin typeface="Calibri"/>
                <a:cs typeface="Calibri"/>
              </a:rPr>
              <a:t>1  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CP</a:t>
            </a: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I</a:t>
            </a:r>
            <a:r>
              <a:rPr sz="2400" b="1" spc="-7" baseline="-20833" dirty="0">
                <a:solidFill>
                  <a:srgbClr val="E36C09"/>
                </a:solidFill>
                <a:latin typeface="Calibri"/>
                <a:cs typeface="Calibri"/>
              </a:rPr>
              <a:t>2</a:t>
            </a:r>
            <a:endParaRPr sz="2400" baseline="-20833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6317" y="5497855"/>
            <a:ext cx="2578735" cy="1209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=</a:t>
            </a: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1</a:t>
            </a:r>
            <a:r>
              <a:rPr sz="2400" b="1" spc="-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+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(2</a:t>
            </a:r>
            <a:r>
              <a:rPr sz="2400" b="1" spc="-2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+</a:t>
            </a: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1)</a:t>
            </a:r>
            <a:r>
              <a:rPr sz="2400" b="1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/</a:t>
            </a: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5</a:t>
            </a:r>
            <a:r>
              <a:rPr sz="2400" b="1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=</a:t>
            </a: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 1.6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75"/>
              </a:spcBef>
            </a:pP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=</a:t>
            </a:r>
            <a:r>
              <a:rPr sz="2400" b="1" spc="-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1</a:t>
            </a:r>
            <a:r>
              <a:rPr sz="2400" b="1" spc="-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+</a:t>
            </a:r>
            <a:r>
              <a:rPr sz="2400" b="1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E36C09"/>
                </a:solidFill>
                <a:latin typeface="Calibri"/>
                <a:cs typeface="Calibri"/>
              </a:rPr>
              <a:t>(1)</a:t>
            </a:r>
            <a:r>
              <a:rPr sz="2400" b="1" spc="-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/</a:t>
            </a:r>
            <a:r>
              <a:rPr sz="2400" b="1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5</a:t>
            </a:r>
            <a:r>
              <a:rPr sz="2400" b="1" spc="-2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=</a:t>
            </a:r>
            <a:r>
              <a:rPr sz="2400" b="1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1.2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80"/>
              </a:spcBef>
            </a:pP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=</a:t>
            </a:r>
            <a:r>
              <a:rPr sz="2400" b="1" spc="-5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E36C09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428990" y="6460394"/>
            <a:ext cx="217170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190"/>
                </a:lnSpc>
              </a:pPr>
              <a:t>31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059941" y="1308862"/>
            <a:ext cx="81972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Assume </a:t>
            </a:r>
            <a:r>
              <a:rPr sz="2400" spc="-15" dirty="0">
                <a:latin typeface="Calibri"/>
                <a:cs typeface="Calibri"/>
              </a:rPr>
              <a:t>forwarding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bypassing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" dirty="0">
                <a:latin typeface="Calibri"/>
                <a:cs typeface="Calibri"/>
              </a:rPr>
              <a:t>MEM-to-MEM. </a:t>
            </a:r>
            <a:r>
              <a:rPr sz="2400" dirty="0">
                <a:latin typeface="Calibri"/>
                <a:cs typeface="Calibri"/>
              </a:rPr>
              <a:t>Assume all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 hazards are </a:t>
            </a:r>
            <a:r>
              <a:rPr sz="2400" spc="-10" dirty="0">
                <a:latin typeface="Calibri"/>
                <a:cs typeface="Calibri"/>
              </a:rPr>
              <a:t>perfectly predicted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that you never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flush. Consider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5" dirty="0">
                <a:latin typeface="Calibri"/>
                <a:cs typeface="Calibri"/>
              </a:rPr>
              <a:t>long-running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loop,</a:t>
            </a:r>
            <a:r>
              <a:rPr sz="2400" spc="-10" dirty="0">
                <a:latin typeface="Calibri"/>
                <a:cs typeface="Calibri"/>
              </a:rPr>
              <a:t> what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average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CPI?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941" y="2680842"/>
            <a:ext cx="789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P: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8995" y="2607692"/>
            <a:ext cx="264477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3085">
              <a:lnSpc>
                <a:spcPct val="12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lw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$s0,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0($s1)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sw </a:t>
            </a:r>
            <a:r>
              <a:rPr sz="2400" spc="-5" dirty="0">
                <a:latin typeface="Calibri"/>
                <a:cs typeface="Calibri"/>
              </a:rPr>
              <a:t>$s0, 4($s1) </a:t>
            </a:r>
            <a:r>
              <a:rPr sz="2400" dirty="0">
                <a:latin typeface="Calibri"/>
                <a:cs typeface="Calibri"/>
              </a:rPr>
              <a:t> add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$t0,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$t0,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$s0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$s1,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$s1,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75"/>
              </a:spcBef>
            </a:pPr>
            <a:r>
              <a:rPr sz="2400" spc="-5" dirty="0">
                <a:latin typeface="Calibri"/>
                <a:cs typeface="Calibri"/>
              </a:rPr>
              <a:t>bne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$s0,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$zero,</a:t>
            </a:r>
            <a:r>
              <a:rPr sz="2400" spc="-20" dirty="0">
                <a:latin typeface="Calibri"/>
                <a:cs typeface="Calibri"/>
              </a:rPr>
              <a:t> LOOP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15635AE8-C202-4CC6-93F3-C97F380632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66542" y="464911"/>
            <a:ext cx="5677747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Five-Stage</a:t>
            </a:r>
            <a:r>
              <a:rPr spc="-40" dirty="0"/>
              <a:t> </a:t>
            </a:r>
            <a:r>
              <a:rPr spc="-5" dirty="0"/>
              <a:t>Pipeline</a:t>
            </a:r>
            <a:r>
              <a:rPr lang="en-US" spc="-5" dirty="0"/>
              <a:t> Q3</a:t>
            </a:r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B9325-C6FE-435E-B5B4-A4FDD6443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3049332"/>
            <a:ext cx="10515600" cy="1325563"/>
          </a:xfrm>
        </p:spPr>
        <p:txBody>
          <a:bodyPr/>
          <a:lstStyle/>
          <a:p>
            <a:r>
              <a:rPr lang="en-US" dirty="0"/>
              <a:t>Practice Problem-2</a:t>
            </a:r>
          </a:p>
        </p:txBody>
      </p:sp>
    </p:spTree>
    <p:extLst>
      <p:ext uri="{BB962C8B-B14F-4D97-AF65-F5344CB8AC3E}">
        <p14:creationId xmlns:p14="http://schemas.microsoft.com/office/powerpoint/2010/main" val="2164530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8649" y="461900"/>
            <a:ext cx="4093845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Pipeline</a:t>
            </a:r>
            <a:r>
              <a:rPr spc="-60" dirty="0"/>
              <a:t> </a:t>
            </a:r>
            <a:r>
              <a:rPr spc="-15" dirty="0"/>
              <a:t>Diagrams</a:t>
            </a:r>
          </a:p>
        </p:txBody>
      </p:sp>
      <p:sp>
        <p:nvSpPr>
          <p:cNvPr id="3" name="object 3"/>
          <p:cNvSpPr/>
          <p:nvPr/>
        </p:nvSpPr>
        <p:spPr>
          <a:xfrm>
            <a:off x="9740265" y="6166116"/>
            <a:ext cx="433070" cy="335280"/>
          </a:xfrm>
          <a:custGeom>
            <a:avLst/>
            <a:gdLst/>
            <a:ahLst/>
            <a:cxnLst/>
            <a:rect l="l" t="t" r="r" b="b"/>
            <a:pathLst>
              <a:path w="433070" h="335279">
                <a:moveTo>
                  <a:pt x="432447" y="0"/>
                </a:moveTo>
                <a:lnTo>
                  <a:pt x="0" y="0"/>
                </a:lnTo>
                <a:lnTo>
                  <a:pt x="0" y="335267"/>
                </a:lnTo>
                <a:lnTo>
                  <a:pt x="432447" y="335267"/>
                </a:lnTo>
                <a:lnTo>
                  <a:pt x="4324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05012" y="4496879"/>
          <a:ext cx="8153397" cy="1987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9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4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43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43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37820">
                <a:tc>
                  <a:txBody>
                    <a:bodyPr/>
                    <a:lstStyle/>
                    <a:p>
                      <a:pPr marL="57150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insn\cycle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spc="-10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lw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$s0,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0($s0)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428990" y="6460394"/>
            <a:ext cx="217170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190"/>
                </a:lnSpc>
              </a:pPr>
              <a:t>33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2059941" y="1308862"/>
            <a:ext cx="7770495" cy="1915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Assume </a:t>
            </a:r>
            <a:r>
              <a:rPr sz="2400" spc="-15" dirty="0">
                <a:latin typeface="Calibri"/>
                <a:cs typeface="Calibri"/>
              </a:rPr>
              <a:t>forwarding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bypassing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" dirty="0">
                <a:latin typeface="Calibri"/>
                <a:cs typeface="Calibri"/>
              </a:rPr>
              <a:t>MEM-to-MEM. </a:t>
            </a:r>
            <a:r>
              <a:rPr sz="2400" spc="-10" dirty="0">
                <a:latin typeface="Calibri"/>
                <a:cs typeface="Calibri"/>
              </a:rPr>
              <a:t>Employ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predict-not-taken </a:t>
            </a:r>
            <a:r>
              <a:rPr sz="2400" spc="-5" dirty="0">
                <a:latin typeface="Calibri"/>
                <a:cs typeface="Calibri"/>
              </a:rPr>
              <a:t>policy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resolve branches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ID (with EX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forwarding).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Complete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pipeline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diagram.</a:t>
            </a:r>
            <a:endParaRPr sz="2400">
              <a:latin typeface="Calibri"/>
              <a:cs typeface="Calibri"/>
            </a:endParaRPr>
          </a:p>
          <a:p>
            <a:pPr marL="1841500" marR="4477385">
              <a:lnSpc>
                <a:spcPct val="12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lw </a:t>
            </a:r>
            <a:r>
              <a:rPr sz="2000" dirty="0">
                <a:latin typeface="Calibri"/>
                <a:cs typeface="Calibri"/>
              </a:rPr>
              <a:t>$s0, 0($s0)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sw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$s0,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0($t0)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8994" y="3198407"/>
            <a:ext cx="2082800" cy="11239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spcBef>
                <a:spcPts val="580"/>
              </a:spcBef>
            </a:pPr>
            <a:r>
              <a:rPr sz="2000" dirty="0">
                <a:latin typeface="Calibri"/>
                <a:cs typeface="Calibri"/>
              </a:rPr>
              <a:t>bne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$s0,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$zero,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SKIP</a:t>
            </a:r>
            <a:endParaRPr sz="2000">
              <a:latin typeface="Calibri"/>
              <a:cs typeface="Calibri"/>
            </a:endParaRPr>
          </a:p>
          <a:p>
            <a:pPr marL="12700" marR="618490">
              <a:lnSpc>
                <a:spcPct val="12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lw </a:t>
            </a:r>
            <a:r>
              <a:rPr sz="2000" dirty="0">
                <a:latin typeface="Calibri"/>
                <a:cs typeface="Calibri"/>
              </a:rPr>
              <a:t>$t1, 4($s0)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sw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$s1,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0($t1)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32828" y="3259023"/>
            <a:ext cx="7835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#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taken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9941" y="3991103"/>
            <a:ext cx="5391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KIP: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8649" y="461900"/>
            <a:ext cx="4093845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Pipeline</a:t>
            </a:r>
            <a:r>
              <a:rPr spc="-60" dirty="0"/>
              <a:t> </a:t>
            </a:r>
            <a:r>
              <a:rPr spc="-15" dirty="0"/>
              <a:t>Diagrams</a:t>
            </a:r>
          </a:p>
        </p:txBody>
      </p:sp>
      <p:sp>
        <p:nvSpPr>
          <p:cNvPr id="3" name="object 3"/>
          <p:cNvSpPr/>
          <p:nvPr/>
        </p:nvSpPr>
        <p:spPr>
          <a:xfrm>
            <a:off x="9740265" y="6166116"/>
            <a:ext cx="433070" cy="335280"/>
          </a:xfrm>
          <a:custGeom>
            <a:avLst/>
            <a:gdLst/>
            <a:ahLst/>
            <a:cxnLst/>
            <a:rect l="l" t="t" r="r" b="b"/>
            <a:pathLst>
              <a:path w="433070" h="335279">
                <a:moveTo>
                  <a:pt x="432447" y="0"/>
                </a:moveTo>
                <a:lnTo>
                  <a:pt x="0" y="0"/>
                </a:lnTo>
                <a:lnTo>
                  <a:pt x="0" y="335267"/>
                </a:lnTo>
                <a:lnTo>
                  <a:pt x="432447" y="335267"/>
                </a:lnTo>
                <a:lnTo>
                  <a:pt x="4324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05012" y="4496879"/>
          <a:ext cx="8153397" cy="1987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9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4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43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43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37820">
                <a:tc>
                  <a:txBody>
                    <a:bodyPr/>
                    <a:lstStyle/>
                    <a:p>
                      <a:pPr marL="57150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insn\cycle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spc="-10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lw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$s0,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0($s0)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sw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$s0,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0($t0)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428990" y="6460394"/>
            <a:ext cx="217170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190"/>
                </a:lnSpc>
              </a:pPr>
              <a:t>34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2059941" y="1308862"/>
            <a:ext cx="7770495" cy="1915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Assume </a:t>
            </a:r>
            <a:r>
              <a:rPr sz="2400" spc="-15" dirty="0">
                <a:latin typeface="Calibri"/>
                <a:cs typeface="Calibri"/>
              </a:rPr>
              <a:t>forwarding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bypassing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" dirty="0">
                <a:latin typeface="Calibri"/>
                <a:cs typeface="Calibri"/>
              </a:rPr>
              <a:t>MEM-to-MEM. </a:t>
            </a:r>
            <a:r>
              <a:rPr sz="2400" spc="-10" dirty="0">
                <a:latin typeface="Calibri"/>
                <a:cs typeface="Calibri"/>
              </a:rPr>
              <a:t>Employ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predict-not-taken </a:t>
            </a:r>
            <a:r>
              <a:rPr sz="2400" spc="-5" dirty="0">
                <a:latin typeface="Calibri"/>
                <a:cs typeface="Calibri"/>
              </a:rPr>
              <a:t>policy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resolve branches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ID (with EX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forwarding).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Complete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pipeline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diagram.</a:t>
            </a:r>
            <a:endParaRPr sz="2400">
              <a:latin typeface="Calibri"/>
              <a:cs typeface="Calibri"/>
            </a:endParaRPr>
          </a:p>
          <a:p>
            <a:pPr marL="1841500" marR="4477385">
              <a:lnSpc>
                <a:spcPct val="12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lw </a:t>
            </a:r>
            <a:r>
              <a:rPr sz="2000" dirty="0">
                <a:latin typeface="Calibri"/>
                <a:cs typeface="Calibri"/>
              </a:rPr>
              <a:t>$s0, 0($s0)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sw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$s0,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0($t0)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8994" y="3198407"/>
            <a:ext cx="2082800" cy="11239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spcBef>
                <a:spcPts val="580"/>
              </a:spcBef>
            </a:pPr>
            <a:r>
              <a:rPr sz="2000" dirty="0">
                <a:latin typeface="Calibri"/>
                <a:cs typeface="Calibri"/>
              </a:rPr>
              <a:t>bne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$s0,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$zero,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SKIP</a:t>
            </a:r>
            <a:endParaRPr sz="2000">
              <a:latin typeface="Calibri"/>
              <a:cs typeface="Calibri"/>
            </a:endParaRPr>
          </a:p>
          <a:p>
            <a:pPr marL="12700" marR="618490">
              <a:lnSpc>
                <a:spcPct val="12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lw </a:t>
            </a:r>
            <a:r>
              <a:rPr sz="2000" dirty="0">
                <a:latin typeface="Calibri"/>
                <a:cs typeface="Calibri"/>
              </a:rPr>
              <a:t>$t1, 4($s0)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sw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$s1,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0($t1)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32828" y="3259023"/>
            <a:ext cx="7835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#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taken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9941" y="3991103"/>
            <a:ext cx="5391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KIP: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8649" y="461900"/>
            <a:ext cx="4093845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Pipeline</a:t>
            </a:r>
            <a:r>
              <a:rPr spc="-60" dirty="0"/>
              <a:t> </a:t>
            </a:r>
            <a:r>
              <a:rPr spc="-15" dirty="0"/>
              <a:t>Diagrams</a:t>
            </a:r>
          </a:p>
        </p:txBody>
      </p:sp>
      <p:sp>
        <p:nvSpPr>
          <p:cNvPr id="3" name="object 3"/>
          <p:cNvSpPr/>
          <p:nvPr/>
        </p:nvSpPr>
        <p:spPr>
          <a:xfrm>
            <a:off x="9740265" y="6166116"/>
            <a:ext cx="433070" cy="335280"/>
          </a:xfrm>
          <a:custGeom>
            <a:avLst/>
            <a:gdLst/>
            <a:ahLst/>
            <a:cxnLst/>
            <a:rect l="l" t="t" r="r" b="b"/>
            <a:pathLst>
              <a:path w="433070" h="335279">
                <a:moveTo>
                  <a:pt x="432447" y="0"/>
                </a:moveTo>
                <a:lnTo>
                  <a:pt x="0" y="0"/>
                </a:lnTo>
                <a:lnTo>
                  <a:pt x="0" y="335267"/>
                </a:lnTo>
                <a:lnTo>
                  <a:pt x="432447" y="335267"/>
                </a:lnTo>
                <a:lnTo>
                  <a:pt x="4324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05012" y="4496879"/>
          <a:ext cx="8153397" cy="1987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9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4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43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43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37820">
                <a:tc>
                  <a:txBody>
                    <a:bodyPr/>
                    <a:lstStyle/>
                    <a:p>
                      <a:pPr marL="57150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insn\cycle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spc="-10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lw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$s0,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0($s0)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6839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sw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$s0,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0($t0)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bne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$s0,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$zero,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SKIP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spc="-10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D*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314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428990" y="6460394"/>
            <a:ext cx="217170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190"/>
                </a:lnSpc>
              </a:pPr>
              <a:t>35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2059941" y="1308862"/>
            <a:ext cx="7770495" cy="1915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Assume </a:t>
            </a:r>
            <a:r>
              <a:rPr sz="2400" spc="-15" dirty="0">
                <a:latin typeface="Calibri"/>
                <a:cs typeface="Calibri"/>
              </a:rPr>
              <a:t>forwarding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bypassing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" dirty="0">
                <a:latin typeface="Calibri"/>
                <a:cs typeface="Calibri"/>
              </a:rPr>
              <a:t>MEM-to-MEM. </a:t>
            </a:r>
            <a:r>
              <a:rPr sz="2400" spc="-10" dirty="0">
                <a:latin typeface="Calibri"/>
                <a:cs typeface="Calibri"/>
              </a:rPr>
              <a:t>Employ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predict-not-taken </a:t>
            </a:r>
            <a:r>
              <a:rPr sz="2400" spc="-5" dirty="0">
                <a:latin typeface="Calibri"/>
                <a:cs typeface="Calibri"/>
              </a:rPr>
              <a:t>policy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resolve branches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ID (with EX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forwarding).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Complete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pipeline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diagram.</a:t>
            </a:r>
            <a:endParaRPr sz="2400">
              <a:latin typeface="Calibri"/>
              <a:cs typeface="Calibri"/>
            </a:endParaRPr>
          </a:p>
          <a:p>
            <a:pPr marL="1841500" marR="4477385">
              <a:lnSpc>
                <a:spcPct val="12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lw </a:t>
            </a:r>
            <a:r>
              <a:rPr sz="2000" dirty="0">
                <a:latin typeface="Calibri"/>
                <a:cs typeface="Calibri"/>
              </a:rPr>
              <a:t>$s0, 0($s0)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sw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$s0,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0($t0)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8994" y="3198407"/>
            <a:ext cx="2082800" cy="11239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spcBef>
                <a:spcPts val="580"/>
              </a:spcBef>
            </a:pPr>
            <a:r>
              <a:rPr sz="2000" dirty="0">
                <a:latin typeface="Calibri"/>
                <a:cs typeface="Calibri"/>
              </a:rPr>
              <a:t>bne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$s0,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$zero,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SKIP</a:t>
            </a:r>
            <a:endParaRPr sz="2000">
              <a:latin typeface="Calibri"/>
              <a:cs typeface="Calibri"/>
            </a:endParaRPr>
          </a:p>
          <a:p>
            <a:pPr marL="12700" marR="618490">
              <a:lnSpc>
                <a:spcPct val="12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lw </a:t>
            </a:r>
            <a:r>
              <a:rPr sz="2000" dirty="0">
                <a:latin typeface="Calibri"/>
                <a:cs typeface="Calibri"/>
              </a:rPr>
              <a:t>$t1, 4($s0)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sw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$s1,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0($t1)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32828" y="3259023"/>
            <a:ext cx="7835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#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taken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9941" y="3991103"/>
            <a:ext cx="5391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KIP: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8649" y="461900"/>
            <a:ext cx="4093845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Pipeline</a:t>
            </a:r>
            <a:r>
              <a:rPr spc="-60" dirty="0"/>
              <a:t> </a:t>
            </a:r>
            <a:r>
              <a:rPr spc="-15" dirty="0"/>
              <a:t>Diagrams</a:t>
            </a:r>
          </a:p>
        </p:txBody>
      </p:sp>
      <p:sp>
        <p:nvSpPr>
          <p:cNvPr id="3" name="object 3"/>
          <p:cNvSpPr/>
          <p:nvPr/>
        </p:nvSpPr>
        <p:spPr>
          <a:xfrm>
            <a:off x="9740265" y="6166116"/>
            <a:ext cx="433070" cy="335280"/>
          </a:xfrm>
          <a:custGeom>
            <a:avLst/>
            <a:gdLst/>
            <a:ahLst/>
            <a:cxnLst/>
            <a:rect l="l" t="t" r="r" b="b"/>
            <a:pathLst>
              <a:path w="433070" h="335279">
                <a:moveTo>
                  <a:pt x="432447" y="0"/>
                </a:moveTo>
                <a:lnTo>
                  <a:pt x="0" y="0"/>
                </a:lnTo>
                <a:lnTo>
                  <a:pt x="0" y="335267"/>
                </a:lnTo>
                <a:lnTo>
                  <a:pt x="432447" y="335267"/>
                </a:lnTo>
                <a:lnTo>
                  <a:pt x="4324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05012" y="4496879"/>
          <a:ext cx="8153397" cy="1987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9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4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43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43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37820">
                <a:tc>
                  <a:txBody>
                    <a:bodyPr/>
                    <a:lstStyle/>
                    <a:p>
                      <a:pPr marL="57150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insn\cycle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spc="-10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lw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$s0,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0($s0)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6839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sw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$s0,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0($t0)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bne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$s0,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$zero,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SKIP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spc="-10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D*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314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lw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$t1,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4($s0)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885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spc="-10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F*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428990" y="6460394"/>
            <a:ext cx="217170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190"/>
                </a:lnSpc>
              </a:pPr>
              <a:t>36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2059941" y="1308862"/>
            <a:ext cx="7770495" cy="1915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Assume </a:t>
            </a:r>
            <a:r>
              <a:rPr sz="2400" spc="-15" dirty="0">
                <a:latin typeface="Calibri"/>
                <a:cs typeface="Calibri"/>
              </a:rPr>
              <a:t>forwarding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bypassing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" dirty="0">
                <a:latin typeface="Calibri"/>
                <a:cs typeface="Calibri"/>
              </a:rPr>
              <a:t>MEM-to-MEM. </a:t>
            </a:r>
            <a:r>
              <a:rPr sz="2400" spc="-10" dirty="0">
                <a:latin typeface="Calibri"/>
                <a:cs typeface="Calibri"/>
              </a:rPr>
              <a:t>Employ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predict-not-taken </a:t>
            </a:r>
            <a:r>
              <a:rPr sz="2400" spc="-5" dirty="0">
                <a:latin typeface="Calibri"/>
                <a:cs typeface="Calibri"/>
              </a:rPr>
              <a:t>policy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resolve branches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ID (with EX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forwarding).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Complete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pipeline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diagram.</a:t>
            </a:r>
            <a:endParaRPr sz="2400">
              <a:latin typeface="Calibri"/>
              <a:cs typeface="Calibri"/>
            </a:endParaRPr>
          </a:p>
          <a:p>
            <a:pPr marL="1841500" marR="4477385">
              <a:lnSpc>
                <a:spcPct val="12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lw </a:t>
            </a:r>
            <a:r>
              <a:rPr sz="2000" dirty="0">
                <a:latin typeface="Calibri"/>
                <a:cs typeface="Calibri"/>
              </a:rPr>
              <a:t>$s0, 0($s0)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sw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$s0,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0($t0)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8994" y="3198407"/>
            <a:ext cx="2082800" cy="11239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spcBef>
                <a:spcPts val="580"/>
              </a:spcBef>
            </a:pPr>
            <a:r>
              <a:rPr sz="2000" dirty="0">
                <a:latin typeface="Calibri"/>
                <a:cs typeface="Calibri"/>
              </a:rPr>
              <a:t>bne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$s0,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$zero,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SKIP</a:t>
            </a:r>
            <a:endParaRPr sz="2000">
              <a:latin typeface="Calibri"/>
              <a:cs typeface="Calibri"/>
            </a:endParaRPr>
          </a:p>
          <a:p>
            <a:pPr marL="12700" marR="618490">
              <a:lnSpc>
                <a:spcPct val="12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lw </a:t>
            </a:r>
            <a:r>
              <a:rPr sz="2000" dirty="0">
                <a:latin typeface="Calibri"/>
                <a:cs typeface="Calibri"/>
              </a:rPr>
              <a:t>$t1, 4($s0)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sw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$s1,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0($t1)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32828" y="3259023"/>
            <a:ext cx="7835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#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taken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9941" y="3991103"/>
            <a:ext cx="5391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KIP: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8649" y="461900"/>
            <a:ext cx="4093845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Pipeline</a:t>
            </a:r>
            <a:r>
              <a:rPr spc="-60" dirty="0"/>
              <a:t> </a:t>
            </a:r>
            <a:r>
              <a:rPr spc="-15" dirty="0"/>
              <a:t>Diagrams</a:t>
            </a:r>
          </a:p>
        </p:txBody>
      </p:sp>
      <p:sp>
        <p:nvSpPr>
          <p:cNvPr id="3" name="object 3"/>
          <p:cNvSpPr/>
          <p:nvPr/>
        </p:nvSpPr>
        <p:spPr>
          <a:xfrm>
            <a:off x="9740265" y="6166116"/>
            <a:ext cx="433070" cy="335280"/>
          </a:xfrm>
          <a:custGeom>
            <a:avLst/>
            <a:gdLst/>
            <a:ahLst/>
            <a:cxnLst/>
            <a:rect l="l" t="t" r="r" b="b"/>
            <a:pathLst>
              <a:path w="433070" h="335279">
                <a:moveTo>
                  <a:pt x="432447" y="0"/>
                </a:moveTo>
                <a:lnTo>
                  <a:pt x="0" y="0"/>
                </a:lnTo>
                <a:lnTo>
                  <a:pt x="0" y="335267"/>
                </a:lnTo>
                <a:lnTo>
                  <a:pt x="432447" y="335267"/>
                </a:lnTo>
                <a:lnTo>
                  <a:pt x="4324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05012" y="4496879"/>
          <a:ext cx="8153397" cy="1987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9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4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43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43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37820">
                <a:tc>
                  <a:txBody>
                    <a:bodyPr/>
                    <a:lstStyle/>
                    <a:p>
                      <a:pPr marL="57150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insn\cycle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spc="-10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lw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$s0,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0($s0)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6839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sw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$s0,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0($t0)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bne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$s0,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$zero,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SKIP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spc="-10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D*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314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lw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$t1,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4($s0)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885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spc="-10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F*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sw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$s1,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0($t1)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428990" y="6460394"/>
            <a:ext cx="217170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lang="en-US" spc="-5" smtClean="0"/>
              <a:pPr marL="38100">
                <a:lnSpc>
                  <a:spcPts val="1190"/>
                </a:lnSpc>
              </a:pPr>
              <a:t>37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2059941" y="1308862"/>
            <a:ext cx="7770495" cy="1915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Assume </a:t>
            </a:r>
            <a:r>
              <a:rPr sz="2400" spc="-15" dirty="0">
                <a:latin typeface="Calibri"/>
                <a:cs typeface="Calibri"/>
              </a:rPr>
              <a:t>forwarding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bypassing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" dirty="0">
                <a:latin typeface="Calibri"/>
                <a:cs typeface="Calibri"/>
              </a:rPr>
              <a:t>MEM-to-MEM. </a:t>
            </a:r>
            <a:r>
              <a:rPr sz="2400" spc="-10" dirty="0">
                <a:latin typeface="Calibri"/>
                <a:cs typeface="Calibri"/>
              </a:rPr>
              <a:t>Employ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predict-not-taken </a:t>
            </a:r>
            <a:r>
              <a:rPr sz="2400" spc="-5" dirty="0">
                <a:latin typeface="Calibri"/>
                <a:cs typeface="Calibri"/>
              </a:rPr>
              <a:t>policy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resolve branches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ID (with EX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forwarding).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Complete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pipeline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diagram.</a:t>
            </a:r>
            <a:endParaRPr sz="2400">
              <a:latin typeface="Calibri"/>
              <a:cs typeface="Calibri"/>
            </a:endParaRPr>
          </a:p>
          <a:p>
            <a:pPr marL="1841500" marR="4477385">
              <a:lnSpc>
                <a:spcPct val="12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lw </a:t>
            </a:r>
            <a:r>
              <a:rPr sz="2000" dirty="0">
                <a:latin typeface="Calibri"/>
                <a:cs typeface="Calibri"/>
              </a:rPr>
              <a:t>$s0, 0($s0)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sw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$s0,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0($t0)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8994" y="3198407"/>
            <a:ext cx="2082800" cy="11239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spcBef>
                <a:spcPts val="580"/>
              </a:spcBef>
            </a:pPr>
            <a:r>
              <a:rPr sz="2000" dirty="0">
                <a:latin typeface="Calibri"/>
                <a:cs typeface="Calibri"/>
              </a:rPr>
              <a:t>bne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$s0,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$zero,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SKIP</a:t>
            </a:r>
            <a:endParaRPr sz="2000">
              <a:latin typeface="Calibri"/>
              <a:cs typeface="Calibri"/>
            </a:endParaRPr>
          </a:p>
          <a:p>
            <a:pPr marL="12700" marR="618490">
              <a:lnSpc>
                <a:spcPct val="12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lw </a:t>
            </a:r>
            <a:r>
              <a:rPr sz="2000" dirty="0">
                <a:latin typeface="Calibri"/>
                <a:cs typeface="Calibri"/>
              </a:rPr>
              <a:t>$t1, 4($s0)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sw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$s1,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0($t1)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32828" y="3259023"/>
            <a:ext cx="7835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#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taken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9941" y="3991103"/>
            <a:ext cx="5391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KIP: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B9325-C6FE-435E-B5B4-A4FDD6443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3049332"/>
            <a:ext cx="10515600" cy="1325563"/>
          </a:xfrm>
        </p:spPr>
        <p:txBody>
          <a:bodyPr/>
          <a:lstStyle/>
          <a:p>
            <a:r>
              <a:rPr lang="en-US" dirty="0"/>
              <a:t>Practice Problem-3</a:t>
            </a:r>
          </a:p>
        </p:txBody>
      </p:sp>
    </p:spTree>
    <p:extLst>
      <p:ext uri="{BB962C8B-B14F-4D97-AF65-F5344CB8AC3E}">
        <p14:creationId xmlns:p14="http://schemas.microsoft.com/office/powerpoint/2010/main" val="3683547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38100">
                <a:lnSpc>
                  <a:spcPts val="1190"/>
                </a:lnSpc>
              </a:pPr>
              <a:t>39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Pipeline</a:t>
            </a:r>
            <a:r>
              <a:rPr spc="-60" dirty="0"/>
              <a:t> </a:t>
            </a:r>
            <a:r>
              <a:rPr spc="-15" dirty="0"/>
              <a:t>Diagrams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09851" y="4252912"/>
          <a:ext cx="7147551" cy="2115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41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10515">
                <a:tc>
                  <a:txBody>
                    <a:bodyPr/>
                    <a:lstStyle/>
                    <a:p>
                      <a:pPr marL="6057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insn\cycle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spc="-8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lw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$s0,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0($s0)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059941" y="1156462"/>
            <a:ext cx="77704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Assume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forwarding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bypassing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with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MEM-to-MEM.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Employ </a:t>
            </a:r>
            <a:r>
              <a:rPr sz="2400" spc="-53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prstClr val="black"/>
                </a:solidFill>
                <a:latin typeface="Calibri"/>
                <a:cs typeface="Calibri"/>
              </a:rPr>
              <a:t>predict-not-taken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policy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resolve branches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ID (with EX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forwarding).</a:t>
            </a:r>
            <a:r>
              <a:rPr sz="2400" spc="-2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Complete</a:t>
            </a:r>
            <a:r>
              <a:rPr sz="2400" spc="-2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pipeline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diagram.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9941" y="2376042"/>
            <a:ext cx="789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prstClr val="black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P:</a:t>
            </a:r>
            <a:endParaRPr sz="24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3144182" y="2302891"/>
            <a:ext cx="6884722" cy="178856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162050">
              <a:spcBef>
                <a:spcPts val="675"/>
              </a:spcBef>
            </a:pPr>
            <a:r>
              <a:rPr dirty="0"/>
              <a:t>lw</a:t>
            </a:r>
            <a:r>
              <a:rPr spc="-50" dirty="0"/>
              <a:t> </a:t>
            </a:r>
            <a:r>
              <a:rPr spc="-5" dirty="0"/>
              <a:t>$s0,</a:t>
            </a:r>
            <a:r>
              <a:rPr spc="-45" dirty="0"/>
              <a:t> </a:t>
            </a:r>
            <a:r>
              <a:rPr spc="-5" dirty="0"/>
              <a:t>0($s0)</a:t>
            </a:r>
          </a:p>
          <a:p>
            <a:pPr marL="1162050" marR="5080">
              <a:lnSpc>
                <a:spcPct val="120000"/>
              </a:lnSpc>
            </a:pPr>
            <a:r>
              <a:rPr spc="-5" dirty="0"/>
              <a:t>bne</a:t>
            </a:r>
            <a:r>
              <a:rPr spc="-10" dirty="0"/>
              <a:t> </a:t>
            </a:r>
            <a:r>
              <a:rPr spc="-5" dirty="0"/>
              <a:t>$s0, </a:t>
            </a:r>
            <a:r>
              <a:rPr spc="-25" dirty="0"/>
              <a:t>$zero,</a:t>
            </a:r>
            <a:r>
              <a:rPr spc="-5" dirty="0"/>
              <a:t> </a:t>
            </a:r>
            <a:r>
              <a:rPr spc="-20" dirty="0"/>
              <a:t>LOOP</a:t>
            </a:r>
            <a:r>
              <a:rPr spc="430" dirty="0"/>
              <a:t> </a:t>
            </a:r>
            <a:r>
              <a:rPr dirty="0"/>
              <a:t>#</a:t>
            </a:r>
            <a:r>
              <a:rPr spc="-10" dirty="0"/>
              <a:t> </a:t>
            </a:r>
            <a:r>
              <a:rPr spc="-20" dirty="0"/>
              <a:t>taken</a:t>
            </a:r>
            <a:r>
              <a:rPr spc="-30" dirty="0"/>
              <a:t> </a:t>
            </a:r>
            <a:r>
              <a:rPr dirty="0"/>
              <a:t>then</a:t>
            </a:r>
            <a:r>
              <a:rPr spc="-5" dirty="0"/>
              <a:t> not</a:t>
            </a:r>
            <a:r>
              <a:rPr spc="-10" dirty="0"/>
              <a:t> </a:t>
            </a:r>
            <a:r>
              <a:rPr spc="-20" dirty="0"/>
              <a:t>taken </a:t>
            </a:r>
            <a:r>
              <a:rPr spc="-525" dirty="0"/>
              <a:t> </a:t>
            </a:r>
            <a:r>
              <a:rPr dirty="0"/>
              <a:t>lw</a:t>
            </a:r>
            <a:r>
              <a:rPr spc="-25" dirty="0"/>
              <a:t> </a:t>
            </a:r>
            <a:r>
              <a:rPr spc="-5" dirty="0"/>
              <a:t>$t0,</a:t>
            </a:r>
            <a:r>
              <a:rPr dirty="0"/>
              <a:t> </a:t>
            </a:r>
            <a:r>
              <a:rPr spc="-10" dirty="0"/>
              <a:t>4($s0)</a:t>
            </a:r>
          </a:p>
          <a:p>
            <a:pPr marL="1162050">
              <a:spcBef>
                <a:spcPts val="575"/>
              </a:spcBef>
            </a:pPr>
            <a:r>
              <a:rPr spc="-10" dirty="0"/>
              <a:t>sw</a:t>
            </a:r>
            <a:r>
              <a:rPr spc="-25" dirty="0"/>
              <a:t> </a:t>
            </a:r>
            <a:r>
              <a:rPr spc="-5" dirty="0"/>
              <a:t>$s1,</a:t>
            </a:r>
            <a:r>
              <a:rPr spc="-30" dirty="0"/>
              <a:t> </a:t>
            </a:r>
            <a:r>
              <a:rPr spc="-5" dirty="0"/>
              <a:t>0($t0)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9089" y="461900"/>
            <a:ext cx="4669790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EX-to-EX</a:t>
            </a:r>
            <a:r>
              <a:rPr spc="-15" dirty="0"/>
              <a:t> </a:t>
            </a:r>
            <a:r>
              <a:rPr spc="-20" dirty="0"/>
              <a:t>Forwarding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95373" y="3977640"/>
            <a:ext cx="7001509" cy="2466340"/>
            <a:chOff x="1071372" y="3977640"/>
            <a:chExt cx="7001509" cy="24663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372" y="3977640"/>
              <a:ext cx="7001256" cy="246583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029200" y="5227320"/>
              <a:ext cx="1524000" cy="1097915"/>
            </a:xfrm>
            <a:custGeom>
              <a:avLst/>
              <a:gdLst/>
              <a:ahLst/>
              <a:cxnLst/>
              <a:rect l="l" t="t" r="r" b="b"/>
              <a:pathLst>
                <a:path w="1524000" h="1097914">
                  <a:moveTo>
                    <a:pt x="0" y="0"/>
                  </a:moveTo>
                  <a:lnTo>
                    <a:pt x="0" y="1097279"/>
                  </a:lnTo>
                </a:path>
                <a:path w="1524000" h="1097914">
                  <a:moveTo>
                    <a:pt x="1524000" y="86867"/>
                  </a:moveTo>
                  <a:lnTo>
                    <a:pt x="1524000" y="1097635"/>
                  </a:lnTo>
                </a:path>
              </a:pathLst>
            </a:custGeom>
            <a:ln w="57912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86527" y="6324600"/>
              <a:ext cx="1554480" cy="0"/>
            </a:xfrm>
            <a:custGeom>
              <a:avLst/>
              <a:gdLst/>
              <a:ahLst/>
              <a:cxnLst/>
              <a:rect l="l" t="t" r="r" b="b"/>
              <a:pathLst>
                <a:path w="1554479">
                  <a:moveTo>
                    <a:pt x="1554479" y="0"/>
                  </a:moveTo>
                  <a:lnTo>
                    <a:pt x="0" y="0"/>
                  </a:lnTo>
                </a:path>
              </a:pathLst>
            </a:custGeom>
            <a:ln w="57912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83480" y="5123688"/>
              <a:ext cx="260985" cy="116205"/>
            </a:xfrm>
            <a:custGeom>
              <a:avLst/>
              <a:gdLst/>
              <a:ahLst/>
              <a:cxnLst/>
              <a:rect l="l" t="t" r="r" b="b"/>
              <a:pathLst>
                <a:path w="260985" h="116204">
                  <a:moveTo>
                    <a:pt x="144780" y="0"/>
                  </a:moveTo>
                  <a:lnTo>
                    <a:pt x="144780" y="115824"/>
                  </a:lnTo>
                  <a:lnTo>
                    <a:pt x="202692" y="86868"/>
                  </a:lnTo>
                  <a:lnTo>
                    <a:pt x="173736" y="86868"/>
                  </a:lnTo>
                  <a:lnTo>
                    <a:pt x="173736" y="28956"/>
                  </a:lnTo>
                  <a:lnTo>
                    <a:pt x="202692" y="28956"/>
                  </a:lnTo>
                  <a:lnTo>
                    <a:pt x="144780" y="0"/>
                  </a:lnTo>
                  <a:close/>
                </a:path>
                <a:path w="260985" h="116204">
                  <a:moveTo>
                    <a:pt x="144780" y="28956"/>
                  </a:moveTo>
                  <a:lnTo>
                    <a:pt x="115824" y="28956"/>
                  </a:lnTo>
                  <a:lnTo>
                    <a:pt x="115824" y="86868"/>
                  </a:lnTo>
                  <a:lnTo>
                    <a:pt x="144780" y="86868"/>
                  </a:lnTo>
                  <a:lnTo>
                    <a:pt x="144780" y="28956"/>
                  </a:lnTo>
                  <a:close/>
                </a:path>
                <a:path w="260985" h="116204">
                  <a:moveTo>
                    <a:pt x="202692" y="28956"/>
                  </a:moveTo>
                  <a:lnTo>
                    <a:pt x="173736" y="28956"/>
                  </a:lnTo>
                  <a:lnTo>
                    <a:pt x="173736" y="86868"/>
                  </a:lnTo>
                  <a:lnTo>
                    <a:pt x="202692" y="86868"/>
                  </a:lnTo>
                  <a:lnTo>
                    <a:pt x="260604" y="57912"/>
                  </a:lnTo>
                  <a:lnTo>
                    <a:pt x="202692" y="28956"/>
                  </a:lnTo>
                  <a:close/>
                </a:path>
                <a:path w="260985" h="116204">
                  <a:moveTo>
                    <a:pt x="57912" y="28956"/>
                  </a:moveTo>
                  <a:lnTo>
                    <a:pt x="0" y="28956"/>
                  </a:lnTo>
                  <a:lnTo>
                    <a:pt x="0" y="86868"/>
                  </a:lnTo>
                  <a:lnTo>
                    <a:pt x="57912" y="86868"/>
                  </a:lnTo>
                  <a:lnTo>
                    <a:pt x="57912" y="2895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03698" y="4984242"/>
              <a:ext cx="163195" cy="268605"/>
            </a:xfrm>
            <a:custGeom>
              <a:avLst/>
              <a:gdLst/>
              <a:ahLst/>
              <a:cxnLst/>
              <a:rect l="l" t="t" r="r" b="b"/>
              <a:pathLst>
                <a:path w="163195" h="268604">
                  <a:moveTo>
                    <a:pt x="81534" y="0"/>
                  </a:moveTo>
                  <a:lnTo>
                    <a:pt x="113293" y="6399"/>
                  </a:lnTo>
                  <a:lnTo>
                    <a:pt x="139207" y="23860"/>
                  </a:lnTo>
                  <a:lnTo>
                    <a:pt x="156668" y="49774"/>
                  </a:lnTo>
                  <a:lnTo>
                    <a:pt x="163067" y="81533"/>
                  </a:lnTo>
                  <a:lnTo>
                    <a:pt x="163067" y="186689"/>
                  </a:lnTo>
                  <a:lnTo>
                    <a:pt x="156668" y="218449"/>
                  </a:lnTo>
                  <a:lnTo>
                    <a:pt x="139207" y="244363"/>
                  </a:lnTo>
                  <a:lnTo>
                    <a:pt x="113293" y="261824"/>
                  </a:lnTo>
                  <a:lnTo>
                    <a:pt x="81534" y="268223"/>
                  </a:lnTo>
                  <a:lnTo>
                    <a:pt x="49774" y="261824"/>
                  </a:lnTo>
                  <a:lnTo>
                    <a:pt x="23860" y="244363"/>
                  </a:lnTo>
                  <a:lnTo>
                    <a:pt x="6399" y="218449"/>
                  </a:lnTo>
                  <a:lnTo>
                    <a:pt x="0" y="186689"/>
                  </a:lnTo>
                  <a:lnTo>
                    <a:pt x="0" y="81533"/>
                  </a:lnTo>
                  <a:lnTo>
                    <a:pt x="6399" y="49774"/>
                  </a:lnTo>
                  <a:lnTo>
                    <a:pt x="23860" y="23860"/>
                  </a:lnTo>
                  <a:lnTo>
                    <a:pt x="49774" y="6399"/>
                  </a:lnTo>
                  <a:lnTo>
                    <a:pt x="81534" y="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97195" y="5504688"/>
              <a:ext cx="260985" cy="116205"/>
            </a:xfrm>
            <a:custGeom>
              <a:avLst/>
              <a:gdLst/>
              <a:ahLst/>
              <a:cxnLst/>
              <a:rect l="l" t="t" r="r" b="b"/>
              <a:pathLst>
                <a:path w="260985" h="116204">
                  <a:moveTo>
                    <a:pt x="144779" y="0"/>
                  </a:moveTo>
                  <a:lnTo>
                    <a:pt x="144779" y="115824"/>
                  </a:lnTo>
                  <a:lnTo>
                    <a:pt x="202691" y="86868"/>
                  </a:lnTo>
                  <a:lnTo>
                    <a:pt x="173736" y="86868"/>
                  </a:lnTo>
                  <a:lnTo>
                    <a:pt x="173736" y="28956"/>
                  </a:lnTo>
                  <a:lnTo>
                    <a:pt x="202691" y="28956"/>
                  </a:lnTo>
                  <a:lnTo>
                    <a:pt x="144779" y="0"/>
                  </a:lnTo>
                  <a:close/>
                </a:path>
                <a:path w="260985" h="116204">
                  <a:moveTo>
                    <a:pt x="144779" y="28956"/>
                  </a:moveTo>
                  <a:lnTo>
                    <a:pt x="115824" y="28956"/>
                  </a:lnTo>
                  <a:lnTo>
                    <a:pt x="115824" y="86868"/>
                  </a:lnTo>
                  <a:lnTo>
                    <a:pt x="144779" y="86868"/>
                  </a:lnTo>
                  <a:lnTo>
                    <a:pt x="144779" y="28956"/>
                  </a:lnTo>
                  <a:close/>
                </a:path>
                <a:path w="260985" h="116204">
                  <a:moveTo>
                    <a:pt x="202691" y="28956"/>
                  </a:moveTo>
                  <a:lnTo>
                    <a:pt x="173736" y="28956"/>
                  </a:lnTo>
                  <a:lnTo>
                    <a:pt x="173736" y="86868"/>
                  </a:lnTo>
                  <a:lnTo>
                    <a:pt x="202691" y="86868"/>
                  </a:lnTo>
                  <a:lnTo>
                    <a:pt x="260603" y="57912"/>
                  </a:lnTo>
                  <a:lnTo>
                    <a:pt x="202691" y="28956"/>
                  </a:lnTo>
                  <a:close/>
                </a:path>
                <a:path w="260985" h="116204">
                  <a:moveTo>
                    <a:pt x="57912" y="28956"/>
                  </a:moveTo>
                  <a:lnTo>
                    <a:pt x="0" y="28956"/>
                  </a:lnTo>
                  <a:lnTo>
                    <a:pt x="0" y="86868"/>
                  </a:lnTo>
                  <a:lnTo>
                    <a:pt x="57912" y="86868"/>
                  </a:lnTo>
                  <a:lnTo>
                    <a:pt x="57912" y="2895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15889" y="5334762"/>
              <a:ext cx="165100" cy="268605"/>
            </a:xfrm>
            <a:custGeom>
              <a:avLst/>
              <a:gdLst/>
              <a:ahLst/>
              <a:cxnLst/>
              <a:rect l="l" t="t" r="r" b="b"/>
              <a:pathLst>
                <a:path w="165100" h="268604">
                  <a:moveTo>
                    <a:pt x="82296" y="0"/>
                  </a:moveTo>
                  <a:lnTo>
                    <a:pt x="114335" y="6465"/>
                  </a:lnTo>
                  <a:lnTo>
                    <a:pt x="140493" y="24098"/>
                  </a:lnTo>
                  <a:lnTo>
                    <a:pt x="158126" y="50256"/>
                  </a:lnTo>
                  <a:lnTo>
                    <a:pt x="164592" y="82296"/>
                  </a:lnTo>
                  <a:lnTo>
                    <a:pt x="164592" y="185928"/>
                  </a:lnTo>
                  <a:lnTo>
                    <a:pt x="158126" y="217967"/>
                  </a:lnTo>
                  <a:lnTo>
                    <a:pt x="140493" y="244125"/>
                  </a:lnTo>
                  <a:lnTo>
                    <a:pt x="114335" y="261758"/>
                  </a:lnTo>
                  <a:lnTo>
                    <a:pt x="82296" y="268224"/>
                  </a:lnTo>
                  <a:lnTo>
                    <a:pt x="50256" y="261758"/>
                  </a:lnTo>
                  <a:lnTo>
                    <a:pt x="24098" y="244125"/>
                  </a:lnTo>
                  <a:lnTo>
                    <a:pt x="6465" y="217967"/>
                  </a:lnTo>
                  <a:lnTo>
                    <a:pt x="0" y="185928"/>
                  </a:lnTo>
                  <a:lnTo>
                    <a:pt x="0" y="82296"/>
                  </a:lnTo>
                  <a:lnTo>
                    <a:pt x="6465" y="50256"/>
                  </a:lnTo>
                  <a:lnTo>
                    <a:pt x="24098" y="24098"/>
                  </a:lnTo>
                  <a:lnTo>
                    <a:pt x="50256" y="6465"/>
                  </a:lnTo>
                  <a:lnTo>
                    <a:pt x="82296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907541" y="1455546"/>
            <a:ext cx="3115945" cy="203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Producer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instruction: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ts val="216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Calibri"/>
                <a:cs typeface="Calibri"/>
              </a:rPr>
              <a:t>Writes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15" dirty="0">
                <a:latin typeface="Calibri"/>
                <a:cs typeface="Calibri"/>
              </a:rPr>
              <a:t> ALU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result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into 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160"/>
              </a:lnSpc>
            </a:pPr>
            <a:r>
              <a:rPr sz="2000" spc="-10" dirty="0">
                <a:latin typeface="Calibri"/>
                <a:cs typeface="Calibri"/>
              </a:rPr>
              <a:t>register</a:t>
            </a:r>
            <a:endParaRPr sz="2000"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12700"/>
            <a:r>
              <a:rPr sz="2000" spc="-5" dirty="0">
                <a:latin typeface="Calibri"/>
                <a:cs typeface="Calibri"/>
              </a:rPr>
              <a:t>Consumer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instruction:</a:t>
            </a:r>
            <a:endParaRPr sz="2000">
              <a:latin typeface="Calibri"/>
              <a:cs typeface="Calibri"/>
            </a:endParaRPr>
          </a:p>
          <a:p>
            <a:pPr marL="355600" marR="362585" indent="-342900">
              <a:lnSpc>
                <a:spcPts val="1920"/>
              </a:lnSpc>
              <a:spcBef>
                <a:spcPts val="4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Reads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spc="-10" dirty="0">
                <a:latin typeface="Calibri"/>
                <a:cs typeface="Calibri"/>
              </a:rPr>
              <a:t>register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needs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ALU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343462" y="1403413"/>
          <a:ext cx="5160637" cy="220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35306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insn\cycle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add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$t0,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$t1,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$t2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add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$s0,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$s0,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$t0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8173211" y="2153411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37604" y="164528"/>
                </a:moveTo>
                <a:lnTo>
                  <a:pt x="110617" y="191515"/>
                </a:lnTo>
                <a:lnTo>
                  <a:pt x="285750" y="285750"/>
                </a:lnTo>
                <a:lnTo>
                  <a:pt x="227733" y="177926"/>
                </a:lnTo>
                <a:lnTo>
                  <a:pt x="151003" y="177926"/>
                </a:lnTo>
                <a:lnTo>
                  <a:pt x="137604" y="164528"/>
                </a:lnTo>
                <a:close/>
              </a:path>
              <a:path w="285750" h="285750">
                <a:moveTo>
                  <a:pt x="164528" y="137604"/>
                </a:moveTo>
                <a:lnTo>
                  <a:pt x="137604" y="164528"/>
                </a:lnTo>
                <a:lnTo>
                  <a:pt x="151003" y="177926"/>
                </a:lnTo>
                <a:lnTo>
                  <a:pt x="177927" y="151002"/>
                </a:lnTo>
                <a:lnTo>
                  <a:pt x="164528" y="137604"/>
                </a:lnTo>
                <a:close/>
              </a:path>
              <a:path w="285750" h="285750">
                <a:moveTo>
                  <a:pt x="191516" y="110616"/>
                </a:moveTo>
                <a:lnTo>
                  <a:pt x="164528" y="137604"/>
                </a:lnTo>
                <a:lnTo>
                  <a:pt x="177927" y="151002"/>
                </a:lnTo>
                <a:lnTo>
                  <a:pt x="151003" y="177926"/>
                </a:lnTo>
                <a:lnTo>
                  <a:pt x="227733" y="177926"/>
                </a:lnTo>
                <a:lnTo>
                  <a:pt x="191516" y="110616"/>
                </a:lnTo>
                <a:close/>
              </a:path>
              <a:path w="285750" h="285750">
                <a:moveTo>
                  <a:pt x="108289" y="81365"/>
                </a:moveTo>
                <a:lnTo>
                  <a:pt x="97536" y="97536"/>
                </a:lnTo>
                <a:lnTo>
                  <a:pt x="81365" y="108289"/>
                </a:lnTo>
                <a:lnTo>
                  <a:pt x="137604" y="164528"/>
                </a:lnTo>
                <a:lnTo>
                  <a:pt x="164528" y="137604"/>
                </a:lnTo>
                <a:lnTo>
                  <a:pt x="108289" y="81365"/>
                </a:lnTo>
                <a:close/>
              </a:path>
              <a:path w="285750" h="285750">
                <a:moveTo>
                  <a:pt x="57150" y="0"/>
                </a:moveTo>
                <a:lnTo>
                  <a:pt x="35671" y="4190"/>
                </a:lnTo>
                <a:lnTo>
                  <a:pt x="16764" y="16763"/>
                </a:lnTo>
                <a:lnTo>
                  <a:pt x="4191" y="35671"/>
                </a:lnTo>
                <a:lnTo>
                  <a:pt x="0" y="57150"/>
                </a:lnTo>
                <a:lnTo>
                  <a:pt x="4191" y="78628"/>
                </a:lnTo>
                <a:lnTo>
                  <a:pt x="16764" y="97536"/>
                </a:lnTo>
                <a:lnTo>
                  <a:pt x="35671" y="110109"/>
                </a:lnTo>
                <a:lnTo>
                  <a:pt x="57150" y="114300"/>
                </a:lnTo>
                <a:lnTo>
                  <a:pt x="78628" y="110109"/>
                </a:lnTo>
                <a:lnTo>
                  <a:pt x="81365" y="108289"/>
                </a:lnTo>
                <a:lnTo>
                  <a:pt x="43688" y="70612"/>
                </a:lnTo>
                <a:lnTo>
                  <a:pt x="70612" y="43687"/>
                </a:lnTo>
                <a:lnTo>
                  <a:pt x="111673" y="43687"/>
                </a:lnTo>
                <a:lnTo>
                  <a:pt x="110109" y="35671"/>
                </a:lnTo>
                <a:lnTo>
                  <a:pt x="97536" y="16763"/>
                </a:lnTo>
                <a:lnTo>
                  <a:pt x="78628" y="4190"/>
                </a:lnTo>
                <a:lnTo>
                  <a:pt x="57150" y="0"/>
                </a:lnTo>
                <a:close/>
              </a:path>
              <a:path w="285750" h="285750">
                <a:moveTo>
                  <a:pt x="70612" y="43687"/>
                </a:moveTo>
                <a:lnTo>
                  <a:pt x="43688" y="70612"/>
                </a:lnTo>
                <a:lnTo>
                  <a:pt x="81365" y="108289"/>
                </a:lnTo>
                <a:lnTo>
                  <a:pt x="97536" y="97536"/>
                </a:lnTo>
                <a:lnTo>
                  <a:pt x="108289" y="81365"/>
                </a:lnTo>
                <a:lnTo>
                  <a:pt x="70612" y="43687"/>
                </a:lnTo>
                <a:close/>
              </a:path>
              <a:path w="285750" h="285750">
                <a:moveTo>
                  <a:pt x="111673" y="43687"/>
                </a:moveTo>
                <a:lnTo>
                  <a:pt x="70612" y="43687"/>
                </a:lnTo>
                <a:lnTo>
                  <a:pt x="108289" y="81365"/>
                </a:lnTo>
                <a:lnTo>
                  <a:pt x="110109" y="78628"/>
                </a:lnTo>
                <a:lnTo>
                  <a:pt x="114300" y="57150"/>
                </a:lnTo>
                <a:lnTo>
                  <a:pt x="111673" y="436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016997" y="6460394"/>
            <a:ext cx="1524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spc="-5" dirty="0">
                <a:latin typeface="Times New Roman"/>
                <a:cs typeface="Times New Roman"/>
              </a:rPr>
              <a:pPr marL="38100">
                <a:lnSpc>
                  <a:spcPts val="1190"/>
                </a:lnSpc>
              </a:pPr>
              <a:t>4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33238" y="6470853"/>
            <a:ext cx="1524000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>
                <a:latin typeface="Calibri"/>
                <a:cs typeface="Calibri"/>
              </a:rPr>
              <a:t>COD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Figure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4.65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91091" y="6473095"/>
            <a:ext cx="64135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0"/>
              </a:lnSpc>
            </a:pPr>
            <a:r>
              <a:rPr sz="1000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10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4336" y="6473095"/>
            <a:ext cx="64135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0"/>
              </a:lnSpc>
            </a:pPr>
            <a:r>
              <a:rPr sz="1000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10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Pipeline</a:t>
            </a:r>
            <a:r>
              <a:rPr spc="-60" dirty="0"/>
              <a:t> </a:t>
            </a:r>
            <a:r>
              <a:rPr spc="-15" dirty="0"/>
              <a:t>Diagrams</a:t>
            </a:r>
          </a:p>
        </p:txBody>
      </p:sp>
      <p:sp>
        <p:nvSpPr>
          <p:cNvPr id="5" name="object 5"/>
          <p:cNvSpPr/>
          <p:nvPr/>
        </p:nvSpPr>
        <p:spPr>
          <a:xfrm>
            <a:off x="9667876" y="6385433"/>
            <a:ext cx="847725" cy="304800"/>
          </a:xfrm>
          <a:custGeom>
            <a:avLst/>
            <a:gdLst/>
            <a:ahLst/>
            <a:cxnLst/>
            <a:rect l="l" t="t" r="r" b="b"/>
            <a:pathLst>
              <a:path w="847725" h="304800">
                <a:moveTo>
                  <a:pt x="847661" y="0"/>
                </a:moveTo>
                <a:lnTo>
                  <a:pt x="423862" y="0"/>
                </a:lnTo>
                <a:lnTo>
                  <a:pt x="0" y="0"/>
                </a:lnTo>
                <a:lnTo>
                  <a:pt x="0" y="304787"/>
                </a:lnTo>
                <a:lnTo>
                  <a:pt x="423799" y="304787"/>
                </a:lnTo>
                <a:lnTo>
                  <a:pt x="847661" y="304787"/>
                </a:lnTo>
                <a:lnTo>
                  <a:pt x="8476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62126" y="4252913"/>
          <a:ext cx="8844267" cy="2419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41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10515">
                <a:tc>
                  <a:txBody>
                    <a:bodyPr/>
                    <a:lstStyle/>
                    <a:p>
                      <a:pPr marL="6057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insn\cycle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303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spc="-8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lw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$s0,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0($s0)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59941" y="1156462"/>
            <a:ext cx="77704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Assume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forwarding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bypassing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with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MEM-to-MEM.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Employ </a:t>
            </a:r>
            <a:r>
              <a:rPr sz="2400" spc="-53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predict-not-taken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policy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resolve branches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ID (with EX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forwarding).</a:t>
            </a:r>
            <a:r>
              <a:rPr sz="2400" spc="-2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Complete</a:t>
            </a:r>
            <a:r>
              <a:rPr sz="2400" spc="-2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pipeline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diagram.</a:t>
            </a:r>
            <a:endParaRPr sz="24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9941" y="2376042"/>
            <a:ext cx="789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prstClr val="black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P:</a:t>
            </a:r>
            <a:endParaRPr sz="24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3144182" y="2302891"/>
            <a:ext cx="6846910" cy="178856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162050">
              <a:spcBef>
                <a:spcPts val="675"/>
              </a:spcBef>
            </a:pPr>
            <a:r>
              <a:rPr dirty="0"/>
              <a:t>lw</a:t>
            </a:r>
            <a:r>
              <a:rPr spc="-50" dirty="0"/>
              <a:t> </a:t>
            </a:r>
            <a:r>
              <a:rPr spc="-5" dirty="0"/>
              <a:t>$s0,</a:t>
            </a:r>
            <a:r>
              <a:rPr spc="-45" dirty="0"/>
              <a:t> </a:t>
            </a:r>
            <a:r>
              <a:rPr spc="-5" dirty="0"/>
              <a:t>0($s0)</a:t>
            </a:r>
          </a:p>
          <a:p>
            <a:pPr marL="1162050" marR="5080">
              <a:lnSpc>
                <a:spcPct val="120000"/>
              </a:lnSpc>
            </a:pPr>
            <a:r>
              <a:rPr spc="-5" dirty="0"/>
              <a:t>bne</a:t>
            </a:r>
            <a:r>
              <a:rPr spc="-10" dirty="0"/>
              <a:t> </a:t>
            </a:r>
            <a:r>
              <a:rPr spc="-5" dirty="0"/>
              <a:t>$s0, </a:t>
            </a:r>
            <a:r>
              <a:rPr spc="-25" dirty="0"/>
              <a:t>$zero,</a:t>
            </a:r>
            <a:r>
              <a:rPr spc="-5" dirty="0"/>
              <a:t> </a:t>
            </a:r>
            <a:r>
              <a:rPr spc="-20" dirty="0"/>
              <a:t>LOOP</a:t>
            </a:r>
            <a:r>
              <a:rPr spc="430" dirty="0"/>
              <a:t> </a:t>
            </a:r>
            <a:r>
              <a:rPr dirty="0"/>
              <a:t>#</a:t>
            </a:r>
            <a:r>
              <a:rPr spc="-10" dirty="0"/>
              <a:t> </a:t>
            </a:r>
            <a:r>
              <a:rPr spc="-20" dirty="0"/>
              <a:t>taken</a:t>
            </a:r>
            <a:r>
              <a:rPr spc="-30" dirty="0"/>
              <a:t> </a:t>
            </a:r>
            <a:r>
              <a:rPr dirty="0"/>
              <a:t>then</a:t>
            </a:r>
            <a:r>
              <a:rPr spc="-5" dirty="0"/>
              <a:t> not</a:t>
            </a:r>
            <a:r>
              <a:rPr spc="-10" dirty="0"/>
              <a:t> </a:t>
            </a:r>
            <a:r>
              <a:rPr spc="-20" dirty="0"/>
              <a:t>taken </a:t>
            </a:r>
            <a:r>
              <a:rPr spc="-525" dirty="0"/>
              <a:t> </a:t>
            </a:r>
            <a:r>
              <a:rPr dirty="0"/>
              <a:t>lw</a:t>
            </a:r>
            <a:r>
              <a:rPr spc="-25" dirty="0"/>
              <a:t> </a:t>
            </a:r>
            <a:r>
              <a:rPr spc="-5" dirty="0"/>
              <a:t>$t0,</a:t>
            </a:r>
            <a:r>
              <a:rPr dirty="0"/>
              <a:t> </a:t>
            </a:r>
            <a:r>
              <a:rPr spc="-10" dirty="0"/>
              <a:t>4($s0)</a:t>
            </a:r>
          </a:p>
          <a:p>
            <a:pPr marL="1162050">
              <a:spcBef>
                <a:spcPts val="575"/>
              </a:spcBef>
            </a:pPr>
            <a:r>
              <a:rPr spc="-10" dirty="0"/>
              <a:t>sw</a:t>
            </a:r>
            <a:r>
              <a:rPr spc="-25" dirty="0"/>
              <a:t> </a:t>
            </a:r>
            <a:r>
              <a:rPr spc="-5" dirty="0"/>
              <a:t>$s1,</a:t>
            </a:r>
            <a:r>
              <a:rPr spc="-30" dirty="0"/>
              <a:t> </a:t>
            </a:r>
            <a:r>
              <a:rPr spc="-5" dirty="0"/>
              <a:t>0($t0)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91091" y="6473095"/>
            <a:ext cx="64135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0"/>
              </a:lnSpc>
            </a:pPr>
            <a:r>
              <a:rPr sz="1000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10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4336" y="6473095"/>
            <a:ext cx="64135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0"/>
              </a:lnSpc>
            </a:pPr>
            <a:r>
              <a:rPr sz="1000" dirty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endParaRPr sz="10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Pipeline</a:t>
            </a:r>
            <a:r>
              <a:rPr spc="-60" dirty="0"/>
              <a:t> </a:t>
            </a:r>
            <a:r>
              <a:rPr spc="-15" dirty="0"/>
              <a:t>Diagrams</a:t>
            </a:r>
          </a:p>
        </p:txBody>
      </p:sp>
      <p:sp>
        <p:nvSpPr>
          <p:cNvPr id="5" name="object 5"/>
          <p:cNvSpPr/>
          <p:nvPr/>
        </p:nvSpPr>
        <p:spPr>
          <a:xfrm>
            <a:off x="9667876" y="6385433"/>
            <a:ext cx="847725" cy="304800"/>
          </a:xfrm>
          <a:custGeom>
            <a:avLst/>
            <a:gdLst/>
            <a:ahLst/>
            <a:cxnLst/>
            <a:rect l="l" t="t" r="r" b="b"/>
            <a:pathLst>
              <a:path w="847725" h="304800">
                <a:moveTo>
                  <a:pt x="847661" y="0"/>
                </a:moveTo>
                <a:lnTo>
                  <a:pt x="423862" y="0"/>
                </a:lnTo>
                <a:lnTo>
                  <a:pt x="0" y="0"/>
                </a:lnTo>
                <a:lnTo>
                  <a:pt x="0" y="304787"/>
                </a:lnTo>
                <a:lnTo>
                  <a:pt x="423799" y="304787"/>
                </a:lnTo>
                <a:lnTo>
                  <a:pt x="847661" y="304787"/>
                </a:lnTo>
                <a:lnTo>
                  <a:pt x="8476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62125" y="4252913"/>
          <a:ext cx="8844267" cy="2419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41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10515">
                <a:tc>
                  <a:txBody>
                    <a:bodyPr/>
                    <a:lstStyle/>
                    <a:p>
                      <a:pPr marL="6057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insn\cycle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303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303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spc="-8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lw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$s0,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0($s0)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bne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$s0,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$zero,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LOOP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10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D*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10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D*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59941" y="1156462"/>
            <a:ext cx="77704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Assume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forwarding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bypassing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with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MEM-to-MEM.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Employ </a:t>
            </a:r>
            <a:r>
              <a:rPr sz="2400" spc="-53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predict-not-taken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policy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resolve branches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ID (with EX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forwarding).</a:t>
            </a:r>
            <a:r>
              <a:rPr sz="2400" spc="-2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Complete</a:t>
            </a:r>
            <a:r>
              <a:rPr sz="2400" spc="-2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pipeline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diagram.</a:t>
            </a:r>
            <a:endParaRPr sz="24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9941" y="2376042"/>
            <a:ext cx="789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prstClr val="black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P:</a:t>
            </a:r>
            <a:endParaRPr sz="24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3144181" y="2302891"/>
            <a:ext cx="6910155" cy="178856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162050">
              <a:spcBef>
                <a:spcPts val="675"/>
              </a:spcBef>
            </a:pPr>
            <a:r>
              <a:rPr dirty="0"/>
              <a:t>lw</a:t>
            </a:r>
            <a:r>
              <a:rPr spc="-50" dirty="0"/>
              <a:t> </a:t>
            </a:r>
            <a:r>
              <a:rPr spc="-5" dirty="0"/>
              <a:t>$s0,</a:t>
            </a:r>
            <a:r>
              <a:rPr spc="-45" dirty="0"/>
              <a:t> </a:t>
            </a:r>
            <a:r>
              <a:rPr spc="-5" dirty="0"/>
              <a:t>0($s0)</a:t>
            </a:r>
          </a:p>
          <a:p>
            <a:pPr marL="1162050" marR="5080">
              <a:lnSpc>
                <a:spcPct val="120000"/>
              </a:lnSpc>
            </a:pPr>
            <a:r>
              <a:rPr spc="-5" dirty="0"/>
              <a:t>bne</a:t>
            </a:r>
            <a:r>
              <a:rPr spc="-10" dirty="0"/>
              <a:t> </a:t>
            </a:r>
            <a:r>
              <a:rPr spc="-5" dirty="0"/>
              <a:t>$s0, </a:t>
            </a:r>
            <a:r>
              <a:rPr spc="-25" dirty="0"/>
              <a:t>$zero,</a:t>
            </a:r>
            <a:r>
              <a:rPr spc="-5" dirty="0"/>
              <a:t> </a:t>
            </a:r>
            <a:r>
              <a:rPr spc="-20" dirty="0"/>
              <a:t>LOOP</a:t>
            </a:r>
            <a:r>
              <a:rPr spc="430" dirty="0"/>
              <a:t> </a:t>
            </a:r>
            <a:r>
              <a:rPr dirty="0"/>
              <a:t>#</a:t>
            </a:r>
            <a:r>
              <a:rPr spc="-10" dirty="0"/>
              <a:t> </a:t>
            </a:r>
            <a:r>
              <a:rPr spc="-20" dirty="0"/>
              <a:t>taken</a:t>
            </a:r>
            <a:r>
              <a:rPr spc="-30" dirty="0"/>
              <a:t> </a:t>
            </a:r>
            <a:r>
              <a:rPr dirty="0"/>
              <a:t>then</a:t>
            </a:r>
            <a:r>
              <a:rPr spc="-5" dirty="0"/>
              <a:t> not</a:t>
            </a:r>
            <a:r>
              <a:rPr spc="-10" dirty="0"/>
              <a:t> </a:t>
            </a:r>
            <a:r>
              <a:rPr spc="-20" dirty="0"/>
              <a:t>taken </a:t>
            </a:r>
            <a:r>
              <a:rPr spc="-525" dirty="0"/>
              <a:t> </a:t>
            </a:r>
            <a:r>
              <a:rPr dirty="0"/>
              <a:t>lw</a:t>
            </a:r>
            <a:r>
              <a:rPr spc="-25" dirty="0"/>
              <a:t> </a:t>
            </a:r>
            <a:r>
              <a:rPr spc="-5" dirty="0"/>
              <a:t>$t0,</a:t>
            </a:r>
            <a:r>
              <a:rPr dirty="0"/>
              <a:t> </a:t>
            </a:r>
            <a:r>
              <a:rPr spc="-10" dirty="0"/>
              <a:t>4($s0)</a:t>
            </a:r>
          </a:p>
          <a:p>
            <a:pPr marL="1162050">
              <a:spcBef>
                <a:spcPts val="575"/>
              </a:spcBef>
            </a:pPr>
            <a:r>
              <a:rPr spc="-10" dirty="0"/>
              <a:t>sw</a:t>
            </a:r>
            <a:r>
              <a:rPr spc="-25" dirty="0"/>
              <a:t> </a:t>
            </a:r>
            <a:r>
              <a:rPr spc="-5" dirty="0"/>
              <a:t>$s1,</a:t>
            </a:r>
            <a:r>
              <a:rPr spc="-30" dirty="0"/>
              <a:t> </a:t>
            </a:r>
            <a:r>
              <a:rPr spc="-5" dirty="0"/>
              <a:t>0($t0)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91091" y="6473095"/>
            <a:ext cx="64135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0"/>
              </a:lnSpc>
            </a:pPr>
            <a:r>
              <a:rPr sz="1000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10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4336" y="6473095"/>
            <a:ext cx="64135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0"/>
              </a:lnSpc>
            </a:pPr>
            <a:r>
              <a:rPr sz="1000" dirty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endParaRPr sz="10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Pipeline</a:t>
            </a:r>
            <a:r>
              <a:rPr spc="-60" dirty="0"/>
              <a:t> </a:t>
            </a:r>
            <a:r>
              <a:rPr spc="-15" dirty="0"/>
              <a:t>Diagrams</a:t>
            </a:r>
          </a:p>
        </p:txBody>
      </p:sp>
      <p:sp>
        <p:nvSpPr>
          <p:cNvPr id="5" name="object 5"/>
          <p:cNvSpPr/>
          <p:nvPr/>
        </p:nvSpPr>
        <p:spPr>
          <a:xfrm>
            <a:off x="9667876" y="6385433"/>
            <a:ext cx="847725" cy="304800"/>
          </a:xfrm>
          <a:custGeom>
            <a:avLst/>
            <a:gdLst/>
            <a:ahLst/>
            <a:cxnLst/>
            <a:rect l="l" t="t" r="r" b="b"/>
            <a:pathLst>
              <a:path w="847725" h="304800">
                <a:moveTo>
                  <a:pt x="847661" y="0"/>
                </a:moveTo>
                <a:lnTo>
                  <a:pt x="423862" y="0"/>
                </a:lnTo>
                <a:lnTo>
                  <a:pt x="0" y="0"/>
                </a:lnTo>
                <a:lnTo>
                  <a:pt x="0" y="304787"/>
                </a:lnTo>
                <a:lnTo>
                  <a:pt x="423799" y="304787"/>
                </a:lnTo>
                <a:lnTo>
                  <a:pt x="847661" y="304787"/>
                </a:lnTo>
                <a:lnTo>
                  <a:pt x="8476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62125" y="4252913"/>
          <a:ext cx="8844267" cy="2419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41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10515">
                <a:tc>
                  <a:txBody>
                    <a:bodyPr/>
                    <a:lstStyle/>
                    <a:p>
                      <a:pPr marL="6057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insn\cycle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303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303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spc="-8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lw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$s0,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0($s0)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bne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$s0,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$zero,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LOOP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10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D*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10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D*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lw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$t0,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4($s0)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10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F*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10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F*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859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59941" y="1156462"/>
            <a:ext cx="77704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Assume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forwarding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bypassing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with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MEM-to-MEM.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Employ </a:t>
            </a:r>
            <a:r>
              <a:rPr sz="2400" spc="-53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predict-not-taken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policy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resolve branches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ID (with EX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forwarding).</a:t>
            </a:r>
            <a:r>
              <a:rPr sz="2400" spc="-2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Complete</a:t>
            </a:r>
            <a:r>
              <a:rPr sz="2400" spc="-2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pipeline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diagram.</a:t>
            </a:r>
            <a:endParaRPr sz="24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9941" y="2376042"/>
            <a:ext cx="789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prstClr val="black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P:</a:t>
            </a:r>
            <a:endParaRPr sz="24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3144182" y="2302891"/>
            <a:ext cx="6974290" cy="178856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162050">
              <a:spcBef>
                <a:spcPts val="675"/>
              </a:spcBef>
            </a:pPr>
            <a:r>
              <a:rPr dirty="0"/>
              <a:t>lw</a:t>
            </a:r>
            <a:r>
              <a:rPr spc="-50" dirty="0"/>
              <a:t> </a:t>
            </a:r>
            <a:r>
              <a:rPr spc="-5" dirty="0"/>
              <a:t>$s0,</a:t>
            </a:r>
            <a:r>
              <a:rPr spc="-45" dirty="0"/>
              <a:t> </a:t>
            </a:r>
            <a:r>
              <a:rPr spc="-5" dirty="0"/>
              <a:t>0($s0)</a:t>
            </a:r>
          </a:p>
          <a:p>
            <a:pPr marL="1162050" marR="5080">
              <a:lnSpc>
                <a:spcPct val="120000"/>
              </a:lnSpc>
            </a:pPr>
            <a:r>
              <a:rPr spc="-5" dirty="0"/>
              <a:t>bne</a:t>
            </a:r>
            <a:r>
              <a:rPr spc="-10" dirty="0"/>
              <a:t> </a:t>
            </a:r>
            <a:r>
              <a:rPr spc="-5" dirty="0"/>
              <a:t>$s0, </a:t>
            </a:r>
            <a:r>
              <a:rPr spc="-25" dirty="0"/>
              <a:t>$zero,</a:t>
            </a:r>
            <a:r>
              <a:rPr spc="-5" dirty="0"/>
              <a:t> </a:t>
            </a:r>
            <a:r>
              <a:rPr spc="-20" dirty="0"/>
              <a:t>LOOP</a:t>
            </a:r>
            <a:r>
              <a:rPr spc="430" dirty="0"/>
              <a:t> </a:t>
            </a:r>
            <a:r>
              <a:rPr dirty="0"/>
              <a:t>#</a:t>
            </a:r>
            <a:r>
              <a:rPr spc="-10" dirty="0"/>
              <a:t> </a:t>
            </a:r>
            <a:r>
              <a:rPr spc="-20" dirty="0"/>
              <a:t>taken</a:t>
            </a:r>
            <a:r>
              <a:rPr spc="-30" dirty="0"/>
              <a:t> </a:t>
            </a:r>
            <a:r>
              <a:rPr dirty="0"/>
              <a:t>then</a:t>
            </a:r>
            <a:r>
              <a:rPr spc="-5" dirty="0"/>
              <a:t> not</a:t>
            </a:r>
            <a:r>
              <a:rPr spc="-10" dirty="0"/>
              <a:t> </a:t>
            </a:r>
            <a:r>
              <a:rPr spc="-20" dirty="0"/>
              <a:t>taken </a:t>
            </a:r>
            <a:r>
              <a:rPr spc="-525" dirty="0"/>
              <a:t> </a:t>
            </a:r>
            <a:r>
              <a:rPr dirty="0"/>
              <a:t>lw</a:t>
            </a:r>
            <a:r>
              <a:rPr spc="-25" dirty="0"/>
              <a:t> </a:t>
            </a:r>
            <a:r>
              <a:rPr spc="-5" dirty="0"/>
              <a:t>$t0,</a:t>
            </a:r>
            <a:r>
              <a:rPr dirty="0"/>
              <a:t> </a:t>
            </a:r>
            <a:r>
              <a:rPr spc="-10" dirty="0"/>
              <a:t>4($s0)</a:t>
            </a:r>
          </a:p>
          <a:p>
            <a:pPr marL="1162050">
              <a:spcBef>
                <a:spcPts val="575"/>
              </a:spcBef>
            </a:pPr>
            <a:r>
              <a:rPr spc="-10" dirty="0"/>
              <a:t>sw</a:t>
            </a:r>
            <a:r>
              <a:rPr spc="-25" dirty="0"/>
              <a:t> </a:t>
            </a:r>
            <a:r>
              <a:rPr spc="-5" dirty="0"/>
              <a:t>$s1,</a:t>
            </a:r>
            <a:r>
              <a:rPr spc="-30" dirty="0"/>
              <a:t> </a:t>
            </a:r>
            <a:r>
              <a:rPr spc="-5" dirty="0"/>
              <a:t>0($t0)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91091" y="6473095"/>
            <a:ext cx="64135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0"/>
              </a:lnSpc>
            </a:pPr>
            <a:r>
              <a:rPr sz="1000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10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4336" y="6473095"/>
            <a:ext cx="64135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0"/>
              </a:lnSpc>
            </a:pPr>
            <a:r>
              <a:rPr sz="1000" dirty="0">
                <a:solidFill>
                  <a:prstClr val="black"/>
                </a:solidFill>
                <a:latin typeface="Times New Roman"/>
                <a:cs typeface="Times New Roman"/>
              </a:rPr>
              <a:t>9</a:t>
            </a:r>
            <a:endParaRPr sz="10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Pipeline</a:t>
            </a:r>
            <a:r>
              <a:rPr spc="-60" dirty="0"/>
              <a:t> </a:t>
            </a:r>
            <a:r>
              <a:rPr spc="-15" dirty="0"/>
              <a:t>Diagrams</a:t>
            </a:r>
          </a:p>
        </p:txBody>
      </p:sp>
      <p:sp>
        <p:nvSpPr>
          <p:cNvPr id="5" name="object 5"/>
          <p:cNvSpPr/>
          <p:nvPr/>
        </p:nvSpPr>
        <p:spPr>
          <a:xfrm>
            <a:off x="9667876" y="6385433"/>
            <a:ext cx="847725" cy="304800"/>
          </a:xfrm>
          <a:custGeom>
            <a:avLst/>
            <a:gdLst/>
            <a:ahLst/>
            <a:cxnLst/>
            <a:rect l="l" t="t" r="r" b="b"/>
            <a:pathLst>
              <a:path w="847725" h="304800">
                <a:moveTo>
                  <a:pt x="847661" y="0"/>
                </a:moveTo>
                <a:lnTo>
                  <a:pt x="423862" y="0"/>
                </a:lnTo>
                <a:lnTo>
                  <a:pt x="0" y="0"/>
                </a:lnTo>
                <a:lnTo>
                  <a:pt x="0" y="304787"/>
                </a:lnTo>
                <a:lnTo>
                  <a:pt x="423799" y="304787"/>
                </a:lnTo>
                <a:lnTo>
                  <a:pt x="847661" y="304787"/>
                </a:lnTo>
                <a:lnTo>
                  <a:pt x="8476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62125" y="4252913"/>
          <a:ext cx="8844267" cy="2419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41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10515">
                <a:tc>
                  <a:txBody>
                    <a:bodyPr/>
                    <a:lstStyle/>
                    <a:p>
                      <a:pPr marL="6057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insn\cycle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303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303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spc="-8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lw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$s0,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0($s0)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bne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$s0,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$zero,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LOOP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10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D*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10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D*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lw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$t0,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4($s0)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10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F*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10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F*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859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lw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$s0,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0($s0)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59941" y="1156462"/>
            <a:ext cx="77704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Assume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forwarding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bypassing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with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MEM-to-MEM.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Employ </a:t>
            </a:r>
            <a:r>
              <a:rPr sz="2400" spc="-53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predict-not-taken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policy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resolve branches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ID (with EX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forwarding).</a:t>
            </a:r>
            <a:r>
              <a:rPr sz="2400" spc="-2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Complete</a:t>
            </a:r>
            <a:r>
              <a:rPr sz="2400" spc="-2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pipeline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diagram.</a:t>
            </a:r>
            <a:endParaRPr sz="24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9941" y="2376042"/>
            <a:ext cx="789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prstClr val="black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P:</a:t>
            </a:r>
            <a:endParaRPr sz="24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3144182" y="2302891"/>
            <a:ext cx="6796232" cy="178856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162050">
              <a:spcBef>
                <a:spcPts val="675"/>
              </a:spcBef>
            </a:pPr>
            <a:r>
              <a:rPr dirty="0"/>
              <a:t>lw</a:t>
            </a:r>
            <a:r>
              <a:rPr spc="-50" dirty="0"/>
              <a:t> </a:t>
            </a:r>
            <a:r>
              <a:rPr spc="-5" dirty="0"/>
              <a:t>$s0,</a:t>
            </a:r>
            <a:r>
              <a:rPr spc="-45" dirty="0"/>
              <a:t> </a:t>
            </a:r>
            <a:r>
              <a:rPr spc="-5" dirty="0"/>
              <a:t>0($s0)</a:t>
            </a:r>
          </a:p>
          <a:p>
            <a:pPr marL="1162050" marR="5080">
              <a:lnSpc>
                <a:spcPct val="120000"/>
              </a:lnSpc>
            </a:pPr>
            <a:r>
              <a:rPr spc="-5" dirty="0"/>
              <a:t>bne</a:t>
            </a:r>
            <a:r>
              <a:rPr spc="-10" dirty="0"/>
              <a:t> </a:t>
            </a:r>
            <a:r>
              <a:rPr spc="-5" dirty="0"/>
              <a:t>$s0, </a:t>
            </a:r>
            <a:r>
              <a:rPr spc="-25" dirty="0"/>
              <a:t>$zero,</a:t>
            </a:r>
            <a:r>
              <a:rPr spc="-5" dirty="0"/>
              <a:t> </a:t>
            </a:r>
            <a:r>
              <a:rPr spc="-20" dirty="0"/>
              <a:t>LOOP</a:t>
            </a:r>
            <a:r>
              <a:rPr spc="430" dirty="0"/>
              <a:t> </a:t>
            </a:r>
            <a:r>
              <a:rPr dirty="0"/>
              <a:t>#</a:t>
            </a:r>
            <a:r>
              <a:rPr spc="-10" dirty="0"/>
              <a:t> </a:t>
            </a:r>
            <a:r>
              <a:rPr spc="-20" dirty="0"/>
              <a:t>taken</a:t>
            </a:r>
            <a:r>
              <a:rPr spc="-30" dirty="0"/>
              <a:t> </a:t>
            </a:r>
            <a:r>
              <a:rPr dirty="0"/>
              <a:t>then</a:t>
            </a:r>
            <a:r>
              <a:rPr spc="-5" dirty="0"/>
              <a:t> not</a:t>
            </a:r>
            <a:r>
              <a:rPr spc="-10" dirty="0"/>
              <a:t> </a:t>
            </a:r>
            <a:r>
              <a:rPr spc="-20" dirty="0"/>
              <a:t>taken </a:t>
            </a:r>
            <a:r>
              <a:rPr spc="-525" dirty="0"/>
              <a:t> </a:t>
            </a:r>
            <a:r>
              <a:rPr dirty="0"/>
              <a:t>lw</a:t>
            </a:r>
            <a:r>
              <a:rPr spc="-25" dirty="0"/>
              <a:t> </a:t>
            </a:r>
            <a:r>
              <a:rPr spc="-5" dirty="0"/>
              <a:t>$t0,</a:t>
            </a:r>
            <a:r>
              <a:rPr dirty="0"/>
              <a:t> </a:t>
            </a:r>
            <a:r>
              <a:rPr spc="-10" dirty="0"/>
              <a:t>4($s0)</a:t>
            </a:r>
          </a:p>
          <a:p>
            <a:pPr marL="1162050">
              <a:spcBef>
                <a:spcPts val="575"/>
              </a:spcBef>
            </a:pPr>
            <a:r>
              <a:rPr spc="-10" dirty="0"/>
              <a:t>sw</a:t>
            </a:r>
            <a:r>
              <a:rPr spc="-25" dirty="0"/>
              <a:t> </a:t>
            </a:r>
            <a:r>
              <a:rPr spc="-5" dirty="0"/>
              <a:t>$s1,</a:t>
            </a:r>
            <a:r>
              <a:rPr spc="-30" dirty="0"/>
              <a:t> </a:t>
            </a:r>
            <a:r>
              <a:rPr spc="-5" dirty="0"/>
              <a:t>0($t0)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91091" y="6473095"/>
            <a:ext cx="64135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0"/>
              </a:lnSpc>
            </a:pPr>
            <a:r>
              <a:rPr sz="1000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10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4336" y="6473095"/>
            <a:ext cx="64135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0"/>
              </a:lnSpc>
            </a:pPr>
            <a:r>
              <a:rPr sz="1000" dirty="0">
                <a:solidFill>
                  <a:prstClr val="black"/>
                </a:solidFill>
                <a:latin typeface="Times New Roman"/>
                <a:cs typeface="Times New Roman"/>
              </a:rPr>
              <a:t>0</a:t>
            </a:r>
            <a:endParaRPr sz="10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Pipeline</a:t>
            </a:r>
            <a:r>
              <a:rPr spc="-60" dirty="0"/>
              <a:t> </a:t>
            </a:r>
            <a:r>
              <a:rPr spc="-15" dirty="0"/>
              <a:t>Diagrams</a:t>
            </a:r>
          </a:p>
        </p:txBody>
      </p:sp>
      <p:sp>
        <p:nvSpPr>
          <p:cNvPr id="5" name="object 5"/>
          <p:cNvSpPr/>
          <p:nvPr/>
        </p:nvSpPr>
        <p:spPr>
          <a:xfrm>
            <a:off x="9667876" y="6385433"/>
            <a:ext cx="847725" cy="304800"/>
          </a:xfrm>
          <a:custGeom>
            <a:avLst/>
            <a:gdLst/>
            <a:ahLst/>
            <a:cxnLst/>
            <a:rect l="l" t="t" r="r" b="b"/>
            <a:pathLst>
              <a:path w="847725" h="304800">
                <a:moveTo>
                  <a:pt x="847661" y="0"/>
                </a:moveTo>
                <a:lnTo>
                  <a:pt x="423862" y="0"/>
                </a:lnTo>
                <a:lnTo>
                  <a:pt x="0" y="0"/>
                </a:lnTo>
                <a:lnTo>
                  <a:pt x="0" y="304787"/>
                </a:lnTo>
                <a:lnTo>
                  <a:pt x="423799" y="304787"/>
                </a:lnTo>
                <a:lnTo>
                  <a:pt x="847661" y="304787"/>
                </a:lnTo>
                <a:lnTo>
                  <a:pt x="8476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62125" y="4252913"/>
          <a:ext cx="8844267" cy="2419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41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10515">
                <a:tc>
                  <a:txBody>
                    <a:bodyPr/>
                    <a:lstStyle/>
                    <a:p>
                      <a:pPr marL="6057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insn\cycle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303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spc="-8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lw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$s0,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0($s0)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bne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$s0,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$zero,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LOOP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10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D*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10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D*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lw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$t0,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4($s0)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10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F*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10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F*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859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lw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$s0,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0($s0)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bne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$s0,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$zero,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LOOP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10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D*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88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10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D*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59941" y="1156462"/>
            <a:ext cx="77704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Assume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forwarding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bypassing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with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MEM-to-MEM.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Employ </a:t>
            </a:r>
            <a:r>
              <a:rPr sz="2400" spc="-53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predict-not-taken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policy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resolve branches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ID (with EX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forwarding).</a:t>
            </a:r>
            <a:r>
              <a:rPr sz="2400" spc="-2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Complete</a:t>
            </a:r>
            <a:r>
              <a:rPr sz="2400" spc="-2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pipeline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diagram.</a:t>
            </a:r>
            <a:endParaRPr sz="24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9941" y="2376042"/>
            <a:ext cx="789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prstClr val="black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P:</a:t>
            </a:r>
            <a:endParaRPr sz="24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3144181" y="2302891"/>
            <a:ext cx="6686255" cy="178856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162050">
              <a:spcBef>
                <a:spcPts val="675"/>
              </a:spcBef>
            </a:pPr>
            <a:r>
              <a:rPr dirty="0"/>
              <a:t>lw</a:t>
            </a:r>
            <a:r>
              <a:rPr spc="-50" dirty="0"/>
              <a:t> </a:t>
            </a:r>
            <a:r>
              <a:rPr spc="-5" dirty="0"/>
              <a:t>$s0,</a:t>
            </a:r>
            <a:r>
              <a:rPr spc="-45" dirty="0"/>
              <a:t> </a:t>
            </a:r>
            <a:r>
              <a:rPr spc="-5" dirty="0"/>
              <a:t>0($s0)</a:t>
            </a:r>
          </a:p>
          <a:p>
            <a:pPr marL="1162050" marR="5080">
              <a:lnSpc>
                <a:spcPct val="120000"/>
              </a:lnSpc>
            </a:pPr>
            <a:r>
              <a:rPr spc="-5" dirty="0"/>
              <a:t>bne</a:t>
            </a:r>
            <a:r>
              <a:rPr spc="-10" dirty="0"/>
              <a:t> </a:t>
            </a:r>
            <a:r>
              <a:rPr spc="-5" dirty="0"/>
              <a:t>$s0, </a:t>
            </a:r>
            <a:r>
              <a:rPr spc="-25" dirty="0"/>
              <a:t>$zero,</a:t>
            </a:r>
            <a:r>
              <a:rPr spc="-5" dirty="0"/>
              <a:t> </a:t>
            </a:r>
            <a:r>
              <a:rPr spc="-20" dirty="0"/>
              <a:t>LOOP</a:t>
            </a:r>
            <a:r>
              <a:rPr spc="430" dirty="0"/>
              <a:t> </a:t>
            </a:r>
            <a:r>
              <a:rPr dirty="0"/>
              <a:t>#</a:t>
            </a:r>
            <a:r>
              <a:rPr spc="-10" dirty="0"/>
              <a:t> </a:t>
            </a:r>
            <a:r>
              <a:rPr spc="-20" dirty="0"/>
              <a:t>taken</a:t>
            </a:r>
            <a:r>
              <a:rPr spc="-30" dirty="0"/>
              <a:t> </a:t>
            </a:r>
            <a:r>
              <a:rPr dirty="0"/>
              <a:t>then</a:t>
            </a:r>
            <a:r>
              <a:rPr spc="-5" dirty="0"/>
              <a:t> not</a:t>
            </a:r>
            <a:r>
              <a:rPr spc="-10" dirty="0"/>
              <a:t> </a:t>
            </a:r>
            <a:r>
              <a:rPr spc="-20" dirty="0"/>
              <a:t>taken </a:t>
            </a:r>
            <a:r>
              <a:rPr spc="-525" dirty="0"/>
              <a:t> </a:t>
            </a:r>
            <a:r>
              <a:rPr dirty="0"/>
              <a:t>lw</a:t>
            </a:r>
            <a:r>
              <a:rPr spc="-25" dirty="0"/>
              <a:t> </a:t>
            </a:r>
            <a:r>
              <a:rPr spc="-5" dirty="0"/>
              <a:t>$t0,</a:t>
            </a:r>
            <a:r>
              <a:rPr dirty="0"/>
              <a:t> </a:t>
            </a:r>
            <a:r>
              <a:rPr spc="-10" dirty="0"/>
              <a:t>4($s0)</a:t>
            </a:r>
          </a:p>
          <a:p>
            <a:pPr marL="1162050">
              <a:spcBef>
                <a:spcPts val="575"/>
              </a:spcBef>
            </a:pPr>
            <a:r>
              <a:rPr spc="-10" dirty="0"/>
              <a:t>sw</a:t>
            </a:r>
            <a:r>
              <a:rPr spc="-25" dirty="0"/>
              <a:t> </a:t>
            </a:r>
            <a:r>
              <a:rPr spc="-5" dirty="0"/>
              <a:t>$s1,</a:t>
            </a:r>
            <a:r>
              <a:rPr spc="-30" dirty="0"/>
              <a:t> </a:t>
            </a:r>
            <a:r>
              <a:rPr spc="-5" dirty="0"/>
              <a:t>0($t0)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91091" y="6473095"/>
            <a:ext cx="64135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0"/>
              </a:lnSpc>
            </a:pPr>
            <a:r>
              <a:rPr sz="1000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10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4336" y="6473095"/>
            <a:ext cx="64135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0"/>
              </a:lnSpc>
            </a:pPr>
            <a:r>
              <a:rPr sz="1000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10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Pipeline</a:t>
            </a:r>
            <a:r>
              <a:rPr spc="-60" dirty="0"/>
              <a:t> </a:t>
            </a:r>
            <a:r>
              <a:rPr spc="-15" dirty="0"/>
              <a:t>Diagrams</a:t>
            </a:r>
          </a:p>
        </p:txBody>
      </p:sp>
      <p:sp>
        <p:nvSpPr>
          <p:cNvPr id="5" name="object 5"/>
          <p:cNvSpPr/>
          <p:nvPr/>
        </p:nvSpPr>
        <p:spPr>
          <a:xfrm>
            <a:off x="9667876" y="6385433"/>
            <a:ext cx="847725" cy="304800"/>
          </a:xfrm>
          <a:custGeom>
            <a:avLst/>
            <a:gdLst/>
            <a:ahLst/>
            <a:cxnLst/>
            <a:rect l="l" t="t" r="r" b="b"/>
            <a:pathLst>
              <a:path w="847725" h="304800">
                <a:moveTo>
                  <a:pt x="847661" y="0"/>
                </a:moveTo>
                <a:lnTo>
                  <a:pt x="423862" y="0"/>
                </a:lnTo>
                <a:lnTo>
                  <a:pt x="0" y="0"/>
                </a:lnTo>
                <a:lnTo>
                  <a:pt x="0" y="304787"/>
                </a:lnTo>
                <a:lnTo>
                  <a:pt x="423799" y="304787"/>
                </a:lnTo>
                <a:lnTo>
                  <a:pt x="847661" y="304787"/>
                </a:lnTo>
                <a:lnTo>
                  <a:pt x="8476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62126" y="4252913"/>
          <a:ext cx="8844267" cy="2419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41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10515">
                <a:tc>
                  <a:txBody>
                    <a:bodyPr/>
                    <a:lstStyle/>
                    <a:p>
                      <a:pPr marL="6057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insn\cycle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303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spc="-8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lw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$s0,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0($s0)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bne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$s0,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$zero,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LOOP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10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D*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10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D*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lw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$t0,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4($s0)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10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F*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10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F*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859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lw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$s0,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0($s0)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bne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$s0,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$zero,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LOOP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10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D*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10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D*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lw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$t0,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4($s0)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10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F*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10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F*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06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59941" y="1156462"/>
            <a:ext cx="77704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Assume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forwarding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bypassing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with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MEM-to-MEM.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Employ </a:t>
            </a:r>
            <a:r>
              <a:rPr sz="2400" spc="-53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predict-not-taken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policy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resolve branches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ID (with EX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forwarding).</a:t>
            </a:r>
            <a:r>
              <a:rPr sz="2400" spc="-2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Complete</a:t>
            </a:r>
            <a:r>
              <a:rPr sz="2400" spc="-2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pipeline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diagram.</a:t>
            </a:r>
            <a:endParaRPr sz="24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9941" y="2376042"/>
            <a:ext cx="789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prstClr val="black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P:</a:t>
            </a:r>
            <a:endParaRPr sz="24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3144182" y="2302891"/>
            <a:ext cx="6974290" cy="178856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162050">
              <a:spcBef>
                <a:spcPts val="675"/>
              </a:spcBef>
            </a:pPr>
            <a:r>
              <a:rPr dirty="0"/>
              <a:t>lw</a:t>
            </a:r>
            <a:r>
              <a:rPr spc="-50" dirty="0"/>
              <a:t> </a:t>
            </a:r>
            <a:r>
              <a:rPr spc="-5" dirty="0"/>
              <a:t>$s0,</a:t>
            </a:r>
            <a:r>
              <a:rPr spc="-45" dirty="0"/>
              <a:t> </a:t>
            </a:r>
            <a:r>
              <a:rPr spc="-5" dirty="0"/>
              <a:t>0($s0)</a:t>
            </a:r>
          </a:p>
          <a:p>
            <a:pPr marL="1162050" marR="5080">
              <a:lnSpc>
                <a:spcPct val="120000"/>
              </a:lnSpc>
            </a:pPr>
            <a:r>
              <a:rPr spc="-5" dirty="0"/>
              <a:t>bne</a:t>
            </a:r>
            <a:r>
              <a:rPr spc="-10" dirty="0"/>
              <a:t> </a:t>
            </a:r>
            <a:r>
              <a:rPr spc="-5" dirty="0"/>
              <a:t>$s0, </a:t>
            </a:r>
            <a:r>
              <a:rPr spc="-25" dirty="0"/>
              <a:t>$zero,</a:t>
            </a:r>
            <a:r>
              <a:rPr spc="-5" dirty="0"/>
              <a:t> </a:t>
            </a:r>
            <a:r>
              <a:rPr spc="-20" dirty="0"/>
              <a:t>LOOP</a:t>
            </a:r>
            <a:r>
              <a:rPr spc="430" dirty="0"/>
              <a:t> </a:t>
            </a:r>
            <a:r>
              <a:rPr dirty="0"/>
              <a:t>#</a:t>
            </a:r>
            <a:r>
              <a:rPr spc="-10" dirty="0"/>
              <a:t> </a:t>
            </a:r>
            <a:r>
              <a:rPr spc="-20" dirty="0"/>
              <a:t>taken</a:t>
            </a:r>
            <a:r>
              <a:rPr spc="-30" dirty="0"/>
              <a:t> </a:t>
            </a:r>
            <a:r>
              <a:rPr dirty="0"/>
              <a:t>then</a:t>
            </a:r>
            <a:r>
              <a:rPr spc="-5" dirty="0"/>
              <a:t> not</a:t>
            </a:r>
            <a:r>
              <a:rPr spc="-10" dirty="0"/>
              <a:t> </a:t>
            </a:r>
            <a:r>
              <a:rPr spc="-20" dirty="0"/>
              <a:t>taken </a:t>
            </a:r>
            <a:r>
              <a:rPr spc="-525" dirty="0"/>
              <a:t> </a:t>
            </a:r>
            <a:r>
              <a:rPr dirty="0"/>
              <a:t>lw</a:t>
            </a:r>
            <a:r>
              <a:rPr spc="-25" dirty="0"/>
              <a:t> </a:t>
            </a:r>
            <a:r>
              <a:rPr spc="-5" dirty="0"/>
              <a:t>$t0,</a:t>
            </a:r>
            <a:r>
              <a:rPr dirty="0"/>
              <a:t> </a:t>
            </a:r>
            <a:r>
              <a:rPr spc="-10" dirty="0"/>
              <a:t>4($s0)</a:t>
            </a:r>
          </a:p>
          <a:p>
            <a:pPr marL="1162050">
              <a:spcBef>
                <a:spcPts val="575"/>
              </a:spcBef>
            </a:pPr>
            <a:r>
              <a:rPr spc="-10" dirty="0"/>
              <a:t>sw</a:t>
            </a:r>
            <a:r>
              <a:rPr spc="-25" dirty="0"/>
              <a:t> </a:t>
            </a:r>
            <a:r>
              <a:rPr spc="-5" dirty="0"/>
              <a:t>$s1,</a:t>
            </a:r>
            <a:r>
              <a:rPr spc="-30" dirty="0"/>
              <a:t> </a:t>
            </a:r>
            <a:r>
              <a:rPr spc="-5" dirty="0"/>
              <a:t>0($t0)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91091" y="6473095"/>
            <a:ext cx="64135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0"/>
              </a:lnSpc>
            </a:pPr>
            <a:r>
              <a:rPr sz="1000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10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4336" y="6473095"/>
            <a:ext cx="64135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0"/>
              </a:lnSpc>
            </a:pPr>
            <a:r>
              <a:rPr sz="1000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10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Pipeline</a:t>
            </a:r>
            <a:r>
              <a:rPr spc="-60" dirty="0"/>
              <a:t> </a:t>
            </a:r>
            <a:r>
              <a:rPr spc="-15" dirty="0"/>
              <a:t>Diagrams</a:t>
            </a:r>
          </a:p>
        </p:txBody>
      </p:sp>
      <p:sp>
        <p:nvSpPr>
          <p:cNvPr id="5" name="object 5"/>
          <p:cNvSpPr/>
          <p:nvPr/>
        </p:nvSpPr>
        <p:spPr>
          <a:xfrm>
            <a:off x="9667876" y="6385433"/>
            <a:ext cx="847725" cy="304800"/>
          </a:xfrm>
          <a:custGeom>
            <a:avLst/>
            <a:gdLst/>
            <a:ahLst/>
            <a:cxnLst/>
            <a:rect l="l" t="t" r="r" b="b"/>
            <a:pathLst>
              <a:path w="847725" h="304800">
                <a:moveTo>
                  <a:pt x="847661" y="0"/>
                </a:moveTo>
                <a:lnTo>
                  <a:pt x="423862" y="0"/>
                </a:lnTo>
                <a:lnTo>
                  <a:pt x="0" y="0"/>
                </a:lnTo>
                <a:lnTo>
                  <a:pt x="0" y="304787"/>
                </a:lnTo>
                <a:lnTo>
                  <a:pt x="423799" y="304787"/>
                </a:lnTo>
                <a:lnTo>
                  <a:pt x="847661" y="304787"/>
                </a:lnTo>
                <a:lnTo>
                  <a:pt x="8476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62125" y="4252913"/>
          <a:ext cx="8844267" cy="2419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41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417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10515">
                <a:tc>
                  <a:txBody>
                    <a:bodyPr/>
                    <a:lstStyle/>
                    <a:p>
                      <a:pPr marL="6057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insn\cycle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303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6839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spc="-8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lw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$s0,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0($s0)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bne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$s0,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$zero,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LOOP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10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D*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10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D*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lw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$t0,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4($s0)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10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F*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10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F*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859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lw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$s0,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0($s0)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bne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$s0,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$zero,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LOOP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10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D*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10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D*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06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lw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$t0,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4($s0)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10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F*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10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F*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06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06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sw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$s1,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0($t0)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795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88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10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D*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59941" y="1156462"/>
            <a:ext cx="77704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Assume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forwarding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bypassing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with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MEM-to-MEM.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Employ </a:t>
            </a:r>
            <a:r>
              <a:rPr sz="2400" spc="-53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predict-not-taken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policy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resolve branches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ID (with EX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forwarding).</a:t>
            </a:r>
            <a:r>
              <a:rPr sz="2400" spc="-2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Complete</a:t>
            </a:r>
            <a:r>
              <a:rPr sz="2400" spc="-2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pipeline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diagram.</a:t>
            </a:r>
            <a:endParaRPr sz="24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9941" y="2376042"/>
            <a:ext cx="789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prstClr val="black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P:</a:t>
            </a:r>
            <a:endParaRPr sz="24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3144182" y="2302891"/>
            <a:ext cx="6846910" cy="178856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162050">
              <a:spcBef>
                <a:spcPts val="675"/>
              </a:spcBef>
            </a:pPr>
            <a:r>
              <a:rPr dirty="0"/>
              <a:t>lw</a:t>
            </a:r>
            <a:r>
              <a:rPr spc="-50" dirty="0"/>
              <a:t> </a:t>
            </a:r>
            <a:r>
              <a:rPr spc="-5" dirty="0"/>
              <a:t>$s0,</a:t>
            </a:r>
            <a:r>
              <a:rPr spc="-45" dirty="0"/>
              <a:t> </a:t>
            </a:r>
            <a:r>
              <a:rPr spc="-5" dirty="0"/>
              <a:t>0($s0)</a:t>
            </a:r>
          </a:p>
          <a:p>
            <a:pPr marL="1162050" marR="5080">
              <a:lnSpc>
                <a:spcPct val="120000"/>
              </a:lnSpc>
            </a:pPr>
            <a:r>
              <a:rPr spc="-5" dirty="0"/>
              <a:t>bne</a:t>
            </a:r>
            <a:r>
              <a:rPr spc="-10" dirty="0"/>
              <a:t> </a:t>
            </a:r>
            <a:r>
              <a:rPr spc="-5" dirty="0"/>
              <a:t>$s0, </a:t>
            </a:r>
            <a:r>
              <a:rPr spc="-25" dirty="0"/>
              <a:t>$zero,</a:t>
            </a:r>
            <a:r>
              <a:rPr spc="-5" dirty="0"/>
              <a:t> </a:t>
            </a:r>
            <a:r>
              <a:rPr spc="-20" dirty="0"/>
              <a:t>LOOP</a:t>
            </a:r>
            <a:r>
              <a:rPr spc="430" dirty="0"/>
              <a:t> </a:t>
            </a:r>
            <a:r>
              <a:rPr dirty="0"/>
              <a:t>#</a:t>
            </a:r>
            <a:r>
              <a:rPr spc="-10" dirty="0"/>
              <a:t> </a:t>
            </a:r>
            <a:r>
              <a:rPr spc="-20" dirty="0"/>
              <a:t>taken</a:t>
            </a:r>
            <a:r>
              <a:rPr spc="-30" dirty="0"/>
              <a:t> </a:t>
            </a:r>
            <a:r>
              <a:rPr dirty="0"/>
              <a:t>then</a:t>
            </a:r>
            <a:r>
              <a:rPr spc="-5" dirty="0"/>
              <a:t> not</a:t>
            </a:r>
            <a:r>
              <a:rPr spc="-10" dirty="0"/>
              <a:t> </a:t>
            </a:r>
            <a:r>
              <a:rPr spc="-20" dirty="0"/>
              <a:t>taken </a:t>
            </a:r>
            <a:r>
              <a:rPr spc="-525" dirty="0"/>
              <a:t> </a:t>
            </a:r>
            <a:r>
              <a:rPr dirty="0"/>
              <a:t>lw</a:t>
            </a:r>
            <a:r>
              <a:rPr spc="-25" dirty="0"/>
              <a:t> </a:t>
            </a:r>
            <a:r>
              <a:rPr spc="-5" dirty="0"/>
              <a:t>$t0,</a:t>
            </a:r>
            <a:r>
              <a:rPr dirty="0"/>
              <a:t> </a:t>
            </a:r>
            <a:r>
              <a:rPr spc="-10" dirty="0"/>
              <a:t>4($s0)</a:t>
            </a:r>
          </a:p>
          <a:p>
            <a:pPr marL="1162050">
              <a:spcBef>
                <a:spcPts val="575"/>
              </a:spcBef>
            </a:pPr>
            <a:r>
              <a:rPr spc="-10" dirty="0"/>
              <a:t>sw</a:t>
            </a:r>
            <a:r>
              <a:rPr spc="-25" dirty="0"/>
              <a:t> </a:t>
            </a:r>
            <a:r>
              <a:rPr spc="-5" dirty="0"/>
              <a:t>$s1,</a:t>
            </a:r>
            <a:r>
              <a:rPr spc="-30" dirty="0"/>
              <a:t> </a:t>
            </a:r>
            <a:r>
              <a:rPr spc="-5" dirty="0"/>
              <a:t>0($t0)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6857" y="461900"/>
            <a:ext cx="5334000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MEM-to-EX</a:t>
            </a:r>
            <a:r>
              <a:rPr spc="-50" dirty="0"/>
              <a:t> </a:t>
            </a:r>
            <a:r>
              <a:rPr spc="-20" dirty="0"/>
              <a:t>Forwarding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95373" y="3977640"/>
            <a:ext cx="7001509" cy="2466340"/>
            <a:chOff x="1071372" y="3977640"/>
            <a:chExt cx="7001509" cy="24663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372" y="3977640"/>
              <a:ext cx="7001256" cy="246583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105400" y="5114544"/>
              <a:ext cx="2936875" cy="1276350"/>
            </a:xfrm>
            <a:custGeom>
              <a:avLst/>
              <a:gdLst/>
              <a:ahLst/>
              <a:cxnLst/>
              <a:rect l="l" t="t" r="r" b="b"/>
              <a:pathLst>
                <a:path w="2936875" h="1276350">
                  <a:moveTo>
                    <a:pt x="0" y="0"/>
                  </a:moveTo>
                  <a:lnTo>
                    <a:pt x="0" y="1275765"/>
                  </a:lnTo>
                </a:path>
                <a:path w="2936875" h="1276350">
                  <a:moveTo>
                    <a:pt x="2936748" y="265175"/>
                  </a:moveTo>
                  <a:lnTo>
                    <a:pt x="2936748" y="1275943"/>
                  </a:lnTo>
                </a:path>
              </a:pathLst>
            </a:custGeom>
            <a:ln w="57912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05400" y="6390132"/>
              <a:ext cx="2959100" cy="0"/>
            </a:xfrm>
            <a:custGeom>
              <a:avLst/>
              <a:gdLst/>
              <a:ahLst/>
              <a:cxnLst/>
              <a:rect l="l" t="t" r="r" b="b"/>
              <a:pathLst>
                <a:path w="2959100">
                  <a:moveTo>
                    <a:pt x="2959100" y="0"/>
                  </a:moveTo>
                  <a:lnTo>
                    <a:pt x="0" y="0"/>
                  </a:lnTo>
                </a:path>
              </a:pathLst>
            </a:custGeom>
            <a:ln w="57912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79873" y="5059680"/>
              <a:ext cx="144779" cy="1158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203698" y="4984242"/>
              <a:ext cx="163195" cy="268605"/>
            </a:xfrm>
            <a:custGeom>
              <a:avLst/>
              <a:gdLst/>
              <a:ahLst/>
              <a:cxnLst/>
              <a:rect l="l" t="t" r="r" b="b"/>
              <a:pathLst>
                <a:path w="163195" h="268604">
                  <a:moveTo>
                    <a:pt x="81534" y="0"/>
                  </a:moveTo>
                  <a:lnTo>
                    <a:pt x="113293" y="6399"/>
                  </a:lnTo>
                  <a:lnTo>
                    <a:pt x="139207" y="23860"/>
                  </a:lnTo>
                  <a:lnTo>
                    <a:pt x="156668" y="49774"/>
                  </a:lnTo>
                  <a:lnTo>
                    <a:pt x="163067" y="81533"/>
                  </a:lnTo>
                  <a:lnTo>
                    <a:pt x="163067" y="186689"/>
                  </a:lnTo>
                  <a:lnTo>
                    <a:pt x="156668" y="218449"/>
                  </a:lnTo>
                  <a:lnTo>
                    <a:pt x="139207" y="244363"/>
                  </a:lnTo>
                  <a:lnTo>
                    <a:pt x="113293" y="261824"/>
                  </a:lnTo>
                  <a:lnTo>
                    <a:pt x="81534" y="268223"/>
                  </a:lnTo>
                  <a:lnTo>
                    <a:pt x="49774" y="261824"/>
                  </a:lnTo>
                  <a:lnTo>
                    <a:pt x="23860" y="244363"/>
                  </a:lnTo>
                  <a:lnTo>
                    <a:pt x="6399" y="218449"/>
                  </a:lnTo>
                  <a:lnTo>
                    <a:pt x="0" y="186689"/>
                  </a:lnTo>
                  <a:lnTo>
                    <a:pt x="0" y="81533"/>
                  </a:lnTo>
                  <a:lnTo>
                    <a:pt x="6399" y="49774"/>
                  </a:lnTo>
                  <a:lnTo>
                    <a:pt x="23860" y="23860"/>
                  </a:lnTo>
                  <a:lnTo>
                    <a:pt x="49774" y="6399"/>
                  </a:lnTo>
                  <a:lnTo>
                    <a:pt x="81534" y="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3588" y="5410200"/>
              <a:ext cx="144780" cy="11582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15889" y="5334762"/>
              <a:ext cx="165100" cy="268605"/>
            </a:xfrm>
            <a:custGeom>
              <a:avLst/>
              <a:gdLst/>
              <a:ahLst/>
              <a:cxnLst/>
              <a:rect l="l" t="t" r="r" b="b"/>
              <a:pathLst>
                <a:path w="165100" h="268604">
                  <a:moveTo>
                    <a:pt x="82296" y="0"/>
                  </a:moveTo>
                  <a:lnTo>
                    <a:pt x="114335" y="6465"/>
                  </a:lnTo>
                  <a:lnTo>
                    <a:pt x="140493" y="24098"/>
                  </a:lnTo>
                  <a:lnTo>
                    <a:pt x="158126" y="50256"/>
                  </a:lnTo>
                  <a:lnTo>
                    <a:pt x="164592" y="82296"/>
                  </a:lnTo>
                  <a:lnTo>
                    <a:pt x="164592" y="185928"/>
                  </a:lnTo>
                  <a:lnTo>
                    <a:pt x="158126" y="217967"/>
                  </a:lnTo>
                  <a:lnTo>
                    <a:pt x="140493" y="244125"/>
                  </a:lnTo>
                  <a:lnTo>
                    <a:pt x="114335" y="261758"/>
                  </a:lnTo>
                  <a:lnTo>
                    <a:pt x="82296" y="268224"/>
                  </a:lnTo>
                  <a:lnTo>
                    <a:pt x="50256" y="261758"/>
                  </a:lnTo>
                  <a:lnTo>
                    <a:pt x="24098" y="244125"/>
                  </a:lnTo>
                  <a:lnTo>
                    <a:pt x="6465" y="217967"/>
                  </a:lnTo>
                  <a:lnTo>
                    <a:pt x="0" y="185928"/>
                  </a:lnTo>
                  <a:lnTo>
                    <a:pt x="0" y="82296"/>
                  </a:lnTo>
                  <a:lnTo>
                    <a:pt x="6465" y="50256"/>
                  </a:lnTo>
                  <a:lnTo>
                    <a:pt x="24098" y="24098"/>
                  </a:lnTo>
                  <a:lnTo>
                    <a:pt x="50256" y="6465"/>
                  </a:lnTo>
                  <a:lnTo>
                    <a:pt x="82296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907540" y="1455546"/>
            <a:ext cx="3230880" cy="2282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Producer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instruction: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ts val="216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Calibri"/>
                <a:cs typeface="Calibri"/>
              </a:rPr>
              <a:t>Writes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ALU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result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160"/>
              </a:lnSpc>
            </a:pPr>
            <a:r>
              <a:rPr sz="2000" spc="-10" dirty="0">
                <a:latin typeface="Calibri"/>
                <a:cs typeface="Calibri"/>
              </a:rPr>
              <a:t>register</a:t>
            </a:r>
            <a:endParaRPr sz="2000"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12700"/>
            <a:r>
              <a:rPr sz="2000" spc="-5" dirty="0">
                <a:latin typeface="Calibri"/>
                <a:cs typeface="Calibri"/>
              </a:rPr>
              <a:t>Consumer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instruction: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ts val="1920"/>
              </a:lnSpc>
              <a:spcBef>
                <a:spcPts val="4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Reads</a:t>
            </a:r>
            <a:r>
              <a:rPr sz="2000" spc="-5" dirty="0">
                <a:latin typeface="Calibri"/>
                <a:cs typeface="Calibri"/>
              </a:rPr>
              <a:t> that </a:t>
            </a:r>
            <a:r>
              <a:rPr sz="2000" spc="-10" dirty="0">
                <a:latin typeface="Calibri"/>
                <a:cs typeface="Calibri"/>
              </a:rPr>
              <a:t>register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needs </a:t>
            </a:r>
            <a:r>
              <a:rPr sz="2000" dirty="0">
                <a:latin typeface="Calibri"/>
                <a:cs typeface="Calibri"/>
              </a:rPr>
              <a:t>its </a:t>
            </a:r>
            <a:r>
              <a:rPr sz="2000" spc="-5" dirty="0">
                <a:latin typeface="Calibri"/>
                <a:cs typeface="Calibri"/>
              </a:rPr>
              <a:t>value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20" dirty="0">
                <a:latin typeface="Calibri"/>
                <a:cs typeface="Calibri"/>
              </a:rPr>
              <a:t>ALU, </a:t>
            </a:r>
            <a:r>
              <a:rPr sz="2000" spc="-5" dirty="0">
                <a:latin typeface="Calibri"/>
                <a:cs typeface="Calibri"/>
              </a:rPr>
              <a:t>one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cycle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later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343462" y="1403413"/>
          <a:ext cx="5160637" cy="220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35306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insn\cycle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add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$t0,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$t1,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$t2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add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$s0,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$s0,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$t0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8630540" y="2153541"/>
            <a:ext cx="285750" cy="742950"/>
          </a:xfrm>
          <a:custGeom>
            <a:avLst/>
            <a:gdLst/>
            <a:ahLst/>
            <a:cxnLst/>
            <a:rect l="l" t="t" r="r" b="b"/>
            <a:pathLst>
              <a:path w="285750" h="742950">
                <a:moveTo>
                  <a:pt x="207322" y="568119"/>
                </a:moveTo>
                <a:lnTo>
                  <a:pt x="171194" y="580134"/>
                </a:lnTo>
                <a:lnTo>
                  <a:pt x="285621" y="742821"/>
                </a:lnTo>
                <a:lnTo>
                  <a:pt x="280918" y="586230"/>
                </a:lnTo>
                <a:lnTo>
                  <a:pt x="213358" y="586230"/>
                </a:lnTo>
                <a:lnTo>
                  <a:pt x="207322" y="568119"/>
                </a:lnTo>
                <a:close/>
              </a:path>
              <a:path w="285750" h="742950">
                <a:moveTo>
                  <a:pt x="243410" y="556118"/>
                </a:moveTo>
                <a:lnTo>
                  <a:pt x="207322" y="568119"/>
                </a:lnTo>
                <a:lnTo>
                  <a:pt x="213358" y="586230"/>
                </a:lnTo>
                <a:lnTo>
                  <a:pt x="249426" y="574165"/>
                </a:lnTo>
                <a:lnTo>
                  <a:pt x="243410" y="556118"/>
                </a:lnTo>
                <a:close/>
              </a:path>
              <a:path w="285750" h="742950">
                <a:moveTo>
                  <a:pt x="279652" y="544066"/>
                </a:moveTo>
                <a:lnTo>
                  <a:pt x="243410" y="556118"/>
                </a:lnTo>
                <a:lnTo>
                  <a:pt x="249426" y="574165"/>
                </a:lnTo>
                <a:lnTo>
                  <a:pt x="213358" y="586230"/>
                </a:lnTo>
                <a:lnTo>
                  <a:pt x="280918" y="586230"/>
                </a:lnTo>
                <a:lnTo>
                  <a:pt x="279652" y="544066"/>
                </a:lnTo>
                <a:close/>
              </a:path>
              <a:path w="285750" h="742950">
                <a:moveTo>
                  <a:pt x="91892" y="101565"/>
                </a:moveTo>
                <a:lnTo>
                  <a:pt x="75055" y="111250"/>
                </a:lnTo>
                <a:lnTo>
                  <a:pt x="55849" y="113590"/>
                </a:lnTo>
                <a:lnTo>
                  <a:pt x="207322" y="568119"/>
                </a:lnTo>
                <a:lnTo>
                  <a:pt x="243410" y="556118"/>
                </a:lnTo>
                <a:lnTo>
                  <a:pt x="91892" y="101565"/>
                </a:lnTo>
                <a:close/>
              </a:path>
              <a:path w="285750" h="742950">
                <a:moveTo>
                  <a:pt x="61458" y="0"/>
                </a:moveTo>
                <a:lnTo>
                  <a:pt x="38987" y="2792"/>
                </a:lnTo>
                <a:lnTo>
                  <a:pt x="19276" y="14118"/>
                </a:lnTo>
                <a:lnTo>
                  <a:pt x="5887" y="31494"/>
                </a:lnTo>
                <a:lnTo>
                  <a:pt x="0" y="52583"/>
                </a:lnTo>
                <a:lnTo>
                  <a:pt x="2792" y="75055"/>
                </a:lnTo>
                <a:lnTo>
                  <a:pt x="14118" y="94747"/>
                </a:lnTo>
                <a:lnTo>
                  <a:pt x="31494" y="108106"/>
                </a:lnTo>
                <a:lnTo>
                  <a:pt x="52583" y="113988"/>
                </a:lnTo>
                <a:lnTo>
                  <a:pt x="55849" y="113590"/>
                </a:lnTo>
                <a:lnTo>
                  <a:pt x="38987" y="62990"/>
                </a:lnTo>
                <a:lnTo>
                  <a:pt x="75055" y="51052"/>
                </a:lnTo>
                <a:lnTo>
                  <a:pt x="112720" y="51052"/>
                </a:lnTo>
                <a:lnTo>
                  <a:pt x="111250" y="38987"/>
                </a:lnTo>
                <a:lnTo>
                  <a:pt x="99923" y="19276"/>
                </a:lnTo>
                <a:lnTo>
                  <a:pt x="82548" y="5887"/>
                </a:lnTo>
                <a:lnTo>
                  <a:pt x="61458" y="0"/>
                </a:lnTo>
                <a:close/>
              </a:path>
              <a:path w="285750" h="742950">
                <a:moveTo>
                  <a:pt x="75055" y="51052"/>
                </a:moveTo>
                <a:lnTo>
                  <a:pt x="38987" y="62990"/>
                </a:lnTo>
                <a:lnTo>
                  <a:pt x="55849" y="113590"/>
                </a:lnTo>
                <a:lnTo>
                  <a:pt x="75055" y="111250"/>
                </a:lnTo>
                <a:lnTo>
                  <a:pt x="91892" y="101565"/>
                </a:lnTo>
                <a:lnTo>
                  <a:pt x="75055" y="51052"/>
                </a:lnTo>
                <a:close/>
              </a:path>
              <a:path w="285750" h="742950">
                <a:moveTo>
                  <a:pt x="112720" y="51052"/>
                </a:moveTo>
                <a:lnTo>
                  <a:pt x="75055" y="51052"/>
                </a:lnTo>
                <a:lnTo>
                  <a:pt x="91892" y="101565"/>
                </a:lnTo>
                <a:lnTo>
                  <a:pt x="94747" y="99923"/>
                </a:lnTo>
                <a:lnTo>
                  <a:pt x="108106" y="82548"/>
                </a:lnTo>
                <a:lnTo>
                  <a:pt x="113988" y="61458"/>
                </a:lnTo>
                <a:lnTo>
                  <a:pt x="112720" y="510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016997" y="6460394"/>
            <a:ext cx="1524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spc="-5" dirty="0">
                <a:latin typeface="Times New Roman"/>
                <a:cs typeface="Times New Roman"/>
              </a:rPr>
              <a:pPr marL="38100">
                <a:lnSpc>
                  <a:spcPts val="1190"/>
                </a:lnSpc>
              </a:pPr>
              <a:t>5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33238" y="6470853"/>
            <a:ext cx="1524000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>
                <a:latin typeface="Calibri"/>
                <a:cs typeface="Calibri"/>
              </a:rPr>
              <a:t>COD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Figure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4.65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6857" y="461900"/>
            <a:ext cx="5334000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MEM-to-EX</a:t>
            </a:r>
            <a:r>
              <a:rPr spc="-50" dirty="0"/>
              <a:t> </a:t>
            </a:r>
            <a:r>
              <a:rPr spc="-20" dirty="0"/>
              <a:t>Forwarding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95373" y="3977640"/>
            <a:ext cx="7001509" cy="2466340"/>
            <a:chOff x="1071372" y="3977640"/>
            <a:chExt cx="7001509" cy="24663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372" y="3977640"/>
              <a:ext cx="7001256" cy="246583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105400" y="5114544"/>
              <a:ext cx="2936875" cy="1276350"/>
            </a:xfrm>
            <a:custGeom>
              <a:avLst/>
              <a:gdLst/>
              <a:ahLst/>
              <a:cxnLst/>
              <a:rect l="l" t="t" r="r" b="b"/>
              <a:pathLst>
                <a:path w="2936875" h="1276350">
                  <a:moveTo>
                    <a:pt x="0" y="0"/>
                  </a:moveTo>
                  <a:lnTo>
                    <a:pt x="0" y="1275765"/>
                  </a:lnTo>
                </a:path>
                <a:path w="2936875" h="1276350">
                  <a:moveTo>
                    <a:pt x="2936748" y="265175"/>
                  </a:moveTo>
                  <a:lnTo>
                    <a:pt x="2936748" y="1275943"/>
                  </a:lnTo>
                </a:path>
              </a:pathLst>
            </a:custGeom>
            <a:ln w="57912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05400" y="6390132"/>
              <a:ext cx="2959100" cy="0"/>
            </a:xfrm>
            <a:custGeom>
              <a:avLst/>
              <a:gdLst/>
              <a:ahLst/>
              <a:cxnLst/>
              <a:rect l="l" t="t" r="r" b="b"/>
              <a:pathLst>
                <a:path w="2959100">
                  <a:moveTo>
                    <a:pt x="2959100" y="0"/>
                  </a:moveTo>
                  <a:lnTo>
                    <a:pt x="0" y="0"/>
                  </a:lnTo>
                </a:path>
              </a:pathLst>
            </a:custGeom>
            <a:ln w="57912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79873" y="5059680"/>
              <a:ext cx="144779" cy="1158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203698" y="4984242"/>
              <a:ext cx="163195" cy="268605"/>
            </a:xfrm>
            <a:custGeom>
              <a:avLst/>
              <a:gdLst/>
              <a:ahLst/>
              <a:cxnLst/>
              <a:rect l="l" t="t" r="r" b="b"/>
              <a:pathLst>
                <a:path w="163195" h="268604">
                  <a:moveTo>
                    <a:pt x="81534" y="0"/>
                  </a:moveTo>
                  <a:lnTo>
                    <a:pt x="113293" y="6399"/>
                  </a:lnTo>
                  <a:lnTo>
                    <a:pt x="139207" y="23860"/>
                  </a:lnTo>
                  <a:lnTo>
                    <a:pt x="156668" y="49774"/>
                  </a:lnTo>
                  <a:lnTo>
                    <a:pt x="163067" y="81533"/>
                  </a:lnTo>
                  <a:lnTo>
                    <a:pt x="163067" y="186689"/>
                  </a:lnTo>
                  <a:lnTo>
                    <a:pt x="156668" y="218449"/>
                  </a:lnTo>
                  <a:lnTo>
                    <a:pt x="139207" y="244363"/>
                  </a:lnTo>
                  <a:lnTo>
                    <a:pt x="113293" y="261824"/>
                  </a:lnTo>
                  <a:lnTo>
                    <a:pt x="81534" y="268223"/>
                  </a:lnTo>
                  <a:lnTo>
                    <a:pt x="49774" y="261824"/>
                  </a:lnTo>
                  <a:lnTo>
                    <a:pt x="23860" y="244363"/>
                  </a:lnTo>
                  <a:lnTo>
                    <a:pt x="6399" y="218449"/>
                  </a:lnTo>
                  <a:lnTo>
                    <a:pt x="0" y="186689"/>
                  </a:lnTo>
                  <a:lnTo>
                    <a:pt x="0" y="81533"/>
                  </a:lnTo>
                  <a:lnTo>
                    <a:pt x="6399" y="49774"/>
                  </a:lnTo>
                  <a:lnTo>
                    <a:pt x="23860" y="23860"/>
                  </a:lnTo>
                  <a:lnTo>
                    <a:pt x="49774" y="6399"/>
                  </a:lnTo>
                  <a:lnTo>
                    <a:pt x="81534" y="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3588" y="5410200"/>
              <a:ext cx="144780" cy="11582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15889" y="5334762"/>
              <a:ext cx="165100" cy="268605"/>
            </a:xfrm>
            <a:custGeom>
              <a:avLst/>
              <a:gdLst/>
              <a:ahLst/>
              <a:cxnLst/>
              <a:rect l="l" t="t" r="r" b="b"/>
              <a:pathLst>
                <a:path w="165100" h="268604">
                  <a:moveTo>
                    <a:pt x="82296" y="0"/>
                  </a:moveTo>
                  <a:lnTo>
                    <a:pt x="114335" y="6465"/>
                  </a:lnTo>
                  <a:lnTo>
                    <a:pt x="140493" y="24098"/>
                  </a:lnTo>
                  <a:lnTo>
                    <a:pt x="158126" y="50256"/>
                  </a:lnTo>
                  <a:lnTo>
                    <a:pt x="164592" y="82296"/>
                  </a:lnTo>
                  <a:lnTo>
                    <a:pt x="164592" y="185928"/>
                  </a:lnTo>
                  <a:lnTo>
                    <a:pt x="158126" y="217967"/>
                  </a:lnTo>
                  <a:lnTo>
                    <a:pt x="140493" y="244125"/>
                  </a:lnTo>
                  <a:lnTo>
                    <a:pt x="114335" y="261758"/>
                  </a:lnTo>
                  <a:lnTo>
                    <a:pt x="82296" y="268224"/>
                  </a:lnTo>
                  <a:lnTo>
                    <a:pt x="50256" y="261758"/>
                  </a:lnTo>
                  <a:lnTo>
                    <a:pt x="24098" y="244125"/>
                  </a:lnTo>
                  <a:lnTo>
                    <a:pt x="6465" y="217967"/>
                  </a:lnTo>
                  <a:lnTo>
                    <a:pt x="0" y="185928"/>
                  </a:lnTo>
                  <a:lnTo>
                    <a:pt x="0" y="82296"/>
                  </a:lnTo>
                  <a:lnTo>
                    <a:pt x="6465" y="50256"/>
                  </a:lnTo>
                  <a:lnTo>
                    <a:pt x="24098" y="24098"/>
                  </a:lnTo>
                  <a:lnTo>
                    <a:pt x="50256" y="6465"/>
                  </a:lnTo>
                  <a:lnTo>
                    <a:pt x="82296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907541" y="1455546"/>
            <a:ext cx="2916555" cy="203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Producer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instruction: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ts val="216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Calibri"/>
                <a:cs typeface="Calibri"/>
              </a:rPr>
              <a:t>Writes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loaded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memory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160"/>
              </a:lnSpc>
            </a:pPr>
            <a:r>
              <a:rPr sz="2000" spc="-10" dirty="0">
                <a:latin typeface="Calibri"/>
                <a:cs typeface="Calibri"/>
              </a:rPr>
              <a:t>result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into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register</a:t>
            </a:r>
            <a:endParaRPr sz="2000"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12700"/>
            <a:r>
              <a:rPr sz="2000" spc="-5" dirty="0">
                <a:latin typeface="Calibri"/>
                <a:cs typeface="Calibri"/>
              </a:rPr>
              <a:t>Consumer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instruction:</a:t>
            </a:r>
            <a:endParaRPr sz="2000">
              <a:latin typeface="Calibri"/>
              <a:cs typeface="Calibri"/>
            </a:endParaRPr>
          </a:p>
          <a:p>
            <a:pPr marL="355600" marR="163195" indent="-342900">
              <a:lnSpc>
                <a:spcPts val="1920"/>
              </a:lnSpc>
              <a:spcBef>
                <a:spcPts val="4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Reads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spc="-10" dirty="0">
                <a:latin typeface="Calibri"/>
                <a:cs typeface="Calibri"/>
              </a:rPr>
              <a:t>register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needs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ALU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343462" y="1403413"/>
          <a:ext cx="5160637" cy="220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35306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insn\cycle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lw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$t0,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0($t1)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sw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$s0,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0($t0)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D*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8630983" y="2153983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155638" y="220408"/>
                </a:moveTo>
                <a:lnTo>
                  <a:pt x="125158" y="243268"/>
                </a:lnTo>
                <a:lnTo>
                  <a:pt x="285178" y="361378"/>
                </a:lnTo>
                <a:lnTo>
                  <a:pt x="238991" y="235648"/>
                </a:lnTo>
                <a:lnTo>
                  <a:pt x="167068" y="235648"/>
                </a:lnTo>
                <a:lnTo>
                  <a:pt x="155638" y="220408"/>
                </a:lnTo>
                <a:close/>
              </a:path>
              <a:path w="285750" h="361950">
                <a:moveTo>
                  <a:pt x="186118" y="197548"/>
                </a:moveTo>
                <a:lnTo>
                  <a:pt x="155638" y="220408"/>
                </a:lnTo>
                <a:lnTo>
                  <a:pt x="167068" y="235648"/>
                </a:lnTo>
                <a:lnTo>
                  <a:pt x="197548" y="212788"/>
                </a:lnTo>
                <a:lnTo>
                  <a:pt x="186118" y="197548"/>
                </a:lnTo>
                <a:close/>
              </a:path>
              <a:path w="285750" h="361950">
                <a:moveTo>
                  <a:pt x="216598" y="174688"/>
                </a:moveTo>
                <a:lnTo>
                  <a:pt x="186118" y="197548"/>
                </a:lnTo>
                <a:lnTo>
                  <a:pt x="197548" y="212788"/>
                </a:lnTo>
                <a:lnTo>
                  <a:pt x="167068" y="235648"/>
                </a:lnTo>
                <a:lnTo>
                  <a:pt x="238991" y="235648"/>
                </a:lnTo>
                <a:lnTo>
                  <a:pt x="216598" y="174688"/>
                </a:lnTo>
                <a:close/>
              </a:path>
              <a:path w="285750" h="361950">
                <a:moveTo>
                  <a:pt x="103807" y="87799"/>
                </a:moveTo>
                <a:lnTo>
                  <a:pt x="90868" y="102298"/>
                </a:lnTo>
                <a:lnTo>
                  <a:pt x="73316" y="110646"/>
                </a:lnTo>
                <a:lnTo>
                  <a:pt x="155638" y="220408"/>
                </a:lnTo>
                <a:lnTo>
                  <a:pt x="186118" y="197548"/>
                </a:lnTo>
                <a:lnTo>
                  <a:pt x="103807" y="87799"/>
                </a:lnTo>
                <a:close/>
              </a:path>
              <a:path w="285750" h="361950">
                <a:moveTo>
                  <a:pt x="64674" y="0"/>
                </a:moveTo>
                <a:lnTo>
                  <a:pt x="42791" y="1107"/>
                </a:lnTo>
                <a:lnTo>
                  <a:pt x="22288" y="10858"/>
                </a:lnTo>
                <a:lnTo>
                  <a:pt x="7179" y="27789"/>
                </a:lnTo>
                <a:lnTo>
                  <a:pt x="0" y="48482"/>
                </a:lnTo>
                <a:lnTo>
                  <a:pt x="1107" y="70365"/>
                </a:lnTo>
                <a:lnTo>
                  <a:pt x="10858" y="90868"/>
                </a:lnTo>
                <a:lnTo>
                  <a:pt x="27789" y="105977"/>
                </a:lnTo>
                <a:lnTo>
                  <a:pt x="48482" y="113156"/>
                </a:lnTo>
                <a:lnTo>
                  <a:pt x="70365" y="112049"/>
                </a:lnTo>
                <a:lnTo>
                  <a:pt x="73316" y="110646"/>
                </a:lnTo>
                <a:lnTo>
                  <a:pt x="41338" y="68008"/>
                </a:lnTo>
                <a:lnTo>
                  <a:pt x="71818" y="45148"/>
                </a:lnTo>
                <a:lnTo>
                  <a:pt x="112169" y="45148"/>
                </a:lnTo>
                <a:lnTo>
                  <a:pt x="112049" y="42791"/>
                </a:lnTo>
                <a:lnTo>
                  <a:pt x="102298" y="22288"/>
                </a:lnTo>
                <a:lnTo>
                  <a:pt x="85367" y="7179"/>
                </a:lnTo>
                <a:lnTo>
                  <a:pt x="64674" y="0"/>
                </a:lnTo>
                <a:close/>
              </a:path>
              <a:path w="285750" h="361950">
                <a:moveTo>
                  <a:pt x="71818" y="45148"/>
                </a:moveTo>
                <a:lnTo>
                  <a:pt x="41338" y="68008"/>
                </a:lnTo>
                <a:lnTo>
                  <a:pt x="73316" y="110646"/>
                </a:lnTo>
                <a:lnTo>
                  <a:pt x="90868" y="102298"/>
                </a:lnTo>
                <a:lnTo>
                  <a:pt x="103807" y="87799"/>
                </a:lnTo>
                <a:lnTo>
                  <a:pt x="71818" y="45148"/>
                </a:lnTo>
                <a:close/>
              </a:path>
              <a:path w="285750" h="361950">
                <a:moveTo>
                  <a:pt x="112169" y="45148"/>
                </a:moveTo>
                <a:lnTo>
                  <a:pt x="71818" y="45148"/>
                </a:lnTo>
                <a:lnTo>
                  <a:pt x="103807" y="87799"/>
                </a:lnTo>
                <a:lnTo>
                  <a:pt x="105977" y="85367"/>
                </a:lnTo>
                <a:lnTo>
                  <a:pt x="113156" y="64674"/>
                </a:lnTo>
                <a:lnTo>
                  <a:pt x="112169" y="451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016997" y="6460394"/>
            <a:ext cx="1524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spc="-5" dirty="0">
                <a:latin typeface="Times New Roman"/>
                <a:cs typeface="Times New Roman"/>
              </a:rPr>
              <a:pPr marL="38100">
                <a:lnSpc>
                  <a:spcPts val="1190"/>
                </a:lnSpc>
              </a:pPr>
              <a:t>6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33238" y="6470853"/>
            <a:ext cx="1524000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>
                <a:latin typeface="Calibri"/>
                <a:cs typeface="Calibri"/>
              </a:rPr>
              <a:t>COD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Figure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4.65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3126" y="461900"/>
            <a:ext cx="6000750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MEM-to-MEM</a:t>
            </a:r>
            <a:r>
              <a:rPr spc="-35" dirty="0"/>
              <a:t> </a:t>
            </a:r>
            <a:r>
              <a:rPr spc="-20" dirty="0"/>
              <a:t>Forwarding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95373" y="3977640"/>
            <a:ext cx="7001509" cy="2466340"/>
            <a:chOff x="1071372" y="3977640"/>
            <a:chExt cx="7001509" cy="24663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372" y="3977640"/>
              <a:ext cx="7001256" cy="246583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431280" y="5379720"/>
              <a:ext cx="1610995" cy="1021080"/>
            </a:xfrm>
            <a:custGeom>
              <a:avLst/>
              <a:gdLst/>
              <a:ahLst/>
              <a:cxnLst/>
              <a:rect l="l" t="t" r="r" b="b"/>
              <a:pathLst>
                <a:path w="1610995" h="1021079">
                  <a:moveTo>
                    <a:pt x="0" y="106679"/>
                  </a:moveTo>
                  <a:lnTo>
                    <a:pt x="0" y="1021079"/>
                  </a:lnTo>
                </a:path>
                <a:path w="1610995" h="1021079">
                  <a:moveTo>
                    <a:pt x="1610868" y="0"/>
                  </a:moveTo>
                  <a:lnTo>
                    <a:pt x="1610868" y="1010767"/>
                  </a:lnTo>
                </a:path>
              </a:pathLst>
            </a:custGeom>
            <a:ln w="57912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19087" y="6390132"/>
              <a:ext cx="1645920" cy="0"/>
            </a:xfrm>
            <a:custGeom>
              <a:avLst/>
              <a:gdLst/>
              <a:ahLst/>
              <a:cxnLst/>
              <a:rect l="l" t="t" r="r" b="b"/>
              <a:pathLst>
                <a:path w="1645920">
                  <a:moveTo>
                    <a:pt x="1645919" y="0"/>
                  </a:moveTo>
                  <a:lnTo>
                    <a:pt x="0" y="0"/>
                  </a:lnTo>
                </a:path>
              </a:pathLst>
            </a:custGeom>
            <a:ln w="57912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17944" y="5410200"/>
              <a:ext cx="144779" cy="1158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541769" y="5334762"/>
              <a:ext cx="165100" cy="268605"/>
            </a:xfrm>
            <a:custGeom>
              <a:avLst/>
              <a:gdLst/>
              <a:ahLst/>
              <a:cxnLst/>
              <a:rect l="l" t="t" r="r" b="b"/>
              <a:pathLst>
                <a:path w="165100" h="268604">
                  <a:moveTo>
                    <a:pt x="82296" y="0"/>
                  </a:moveTo>
                  <a:lnTo>
                    <a:pt x="50256" y="6465"/>
                  </a:lnTo>
                  <a:lnTo>
                    <a:pt x="24098" y="24098"/>
                  </a:lnTo>
                  <a:lnTo>
                    <a:pt x="6465" y="50256"/>
                  </a:lnTo>
                  <a:lnTo>
                    <a:pt x="0" y="82296"/>
                  </a:lnTo>
                  <a:lnTo>
                    <a:pt x="0" y="185928"/>
                  </a:lnTo>
                  <a:lnTo>
                    <a:pt x="6465" y="217967"/>
                  </a:lnTo>
                  <a:lnTo>
                    <a:pt x="24098" y="244125"/>
                  </a:lnTo>
                  <a:lnTo>
                    <a:pt x="50256" y="261758"/>
                  </a:lnTo>
                  <a:lnTo>
                    <a:pt x="82296" y="268224"/>
                  </a:lnTo>
                  <a:lnTo>
                    <a:pt x="114335" y="261758"/>
                  </a:lnTo>
                  <a:lnTo>
                    <a:pt x="140493" y="244125"/>
                  </a:lnTo>
                  <a:lnTo>
                    <a:pt x="158126" y="217967"/>
                  </a:lnTo>
                  <a:lnTo>
                    <a:pt x="164591" y="185928"/>
                  </a:lnTo>
                  <a:lnTo>
                    <a:pt x="164591" y="82296"/>
                  </a:lnTo>
                  <a:lnTo>
                    <a:pt x="158126" y="50256"/>
                  </a:lnTo>
                  <a:lnTo>
                    <a:pt x="140493" y="24098"/>
                  </a:lnTo>
                  <a:lnTo>
                    <a:pt x="114335" y="6465"/>
                  </a:lnTo>
                  <a:lnTo>
                    <a:pt x="822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41769" y="5334762"/>
              <a:ext cx="165100" cy="268605"/>
            </a:xfrm>
            <a:custGeom>
              <a:avLst/>
              <a:gdLst/>
              <a:ahLst/>
              <a:cxnLst/>
              <a:rect l="l" t="t" r="r" b="b"/>
              <a:pathLst>
                <a:path w="165100" h="268604">
                  <a:moveTo>
                    <a:pt x="82296" y="0"/>
                  </a:moveTo>
                  <a:lnTo>
                    <a:pt x="114335" y="6465"/>
                  </a:lnTo>
                  <a:lnTo>
                    <a:pt x="140493" y="24098"/>
                  </a:lnTo>
                  <a:lnTo>
                    <a:pt x="158126" y="50256"/>
                  </a:lnTo>
                  <a:lnTo>
                    <a:pt x="164591" y="82296"/>
                  </a:lnTo>
                  <a:lnTo>
                    <a:pt x="164591" y="185928"/>
                  </a:lnTo>
                  <a:lnTo>
                    <a:pt x="158126" y="217967"/>
                  </a:lnTo>
                  <a:lnTo>
                    <a:pt x="140493" y="244125"/>
                  </a:lnTo>
                  <a:lnTo>
                    <a:pt x="114335" y="261758"/>
                  </a:lnTo>
                  <a:lnTo>
                    <a:pt x="82296" y="268224"/>
                  </a:lnTo>
                  <a:lnTo>
                    <a:pt x="50256" y="261758"/>
                  </a:lnTo>
                  <a:lnTo>
                    <a:pt x="24098" y="244125"/>
                  </a:lnTo>
                  <a:lnTo>
                    <a:pt x="6465" y="217967"/>
                  </a:lnTo>
                  <a:lnTo>
                    <a:pt x="0" y="185928"/>
                  </a:lnTo>
                  <a:lnTo>
                    <a:pt x="0" y="82296"/>
                  </a:lnTo>
                  <a:lnTo>
                    <a:pt x="6465" y="50256"/>
                  </a:lnTo>
                  <a:lnTo>
                    <a:pt x="24098" y="24098"/>
                  </a:lnTo>
                  <a:lnTo>
                    <a:pt x="50256" y="6465"/>
                  </a:lnTo>
                  <a:lnTo>
                    <a:pt x="82296" y="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07541" y="1455546"/>
            <a:ext cx="3294379" cy="2282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Producer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instruction: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ts val="216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Calibri"/>
                <a:cs typeface="Calibri"/>
              </a:rPr>
              <a:t>Writes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loaded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memory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160"/>
              </a:lnSpc>
            </a:pPr>
            <a:r>
              <a:rPr sz="2000" spc="-10" dirty="0">
                <a:latin typeface="Calibri"/>
                <a:cs typeface="Calibri"/>
              </a:rPr>
              <a:t>result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into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register</a:t>
            </a:r>
            <a:endParaRPr sz="2000"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12700"/>
            <a:r>
              <a:rPr sz="2000" spc="-5" dirty="0">
                <a:latin typeface="Calibri"/>
                <a:cs typeface="Calibri"/>
              </a:rPr>
              <a:t>Consumer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instruction: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ts val="1920"/>
              </a:lnSpc>
              <a:spcBef>
                <a:spcPts val="4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Reads</a:t>
            </a:r>
            <a:r>
              <a:rPr sz="2000" spc="-5" dirty="0">
                <a:latin typeface="Calibri"/>
                <a:cs typeface="Calibri"/>
              </a:rPr>
              <a:t> that </a:t>
            </a:r>
            <a:r>
              <a:rPr sz="2000" spc="-10" dirty="0">
                <a:latin typeface="Calibri"/>
                <a:cs typeface="Calibri"/>
              </a:rPr>
              <a:t>register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needs </a:t>
            </a:r>
            <a:r>
              <a:rPr sz="2000" dirty="0">
                <a:latin typeface="Calibri"/>
                <a:cs typeface="Calibri"/>
              </a:rPr>
              <a:t>its </a:t>
            </a:r>
            <a:r>
              <a:rPr sz="2000" spc="-5" dirty="0">
                <a:latin typeface="Calibri"/>
                <a:cs typeface="Calibri"/>
              </a:rPr>
              <a:t>value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10" dirty="0">
                <a:latin typeface="Calibri"/>
                <a:cs typeface="Calibri"/>
              </a:rPr>
              <a:t>storing to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memory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343462" y="1403413"/>
          <a:ext cx="5160637" cy="220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35306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insn\cycle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lw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$t0,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0($t1)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sw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$t0,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0($s0)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8630983" y="2153983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155638" y="220408"/>
                </a:moveTo>
                <a:lnTo>
                  <a:pt x="125158" y="243268"/>
                </a:lnTo>
                <a:lnTo>
                  <a:pt x="285178" y="361378"/>
                </a:lnTo>
                <a:lnTo>
                  <a:pt x="238991" y="235648"/>
                </a:lnTo>
                <a:lnTo>
                  <a:pt x="167068" y="235648"/>
                </a:lnTo>
                <a:lnTo>
                  <a:pt x="155638" y="220408"/>
                </a:lnTo>
                <a:close/>
              </a:path>
              <a:path w="285750" h="361950">
                <a:moveTo>
                  <a:pt x="186118" y="197548"/>
                </a:moveTo>
                <a:lnTo>
                  <a:pt x="155638" y="220408"/>
                </a:lnTo>
                <a:lnTo>
                  <a:pt x="167068" y="235648"/>
                </a:lnTo>
                <a:lnTo>
                  <a:pt x="197548" y="212788"/>
                </a:lnTo>
                <a:lnTo>
                  <a:pt x="186118" y="197548"/>
                </a:lnTo>
                <a:close/>
              </a:path>
              <a:path w="285750" h="361950">
                <a:moveTo>
                  <a:pt x="216598" y="174688"/>
                </a:moveTo>
                <a:lnTo>
                  <a:pt x="186118" y="197548"/>
                </a:lnTo>
                <a:lnTo>
                  <a:pt x="197548" y="212788"/>
                </a:lnTo>
                <a:lnTo>
                  <a:pt x="167068" y="235648"/>
                </a:lnTo>
                <a:lnTo>
                  <a:pt x="238991" y="235648"/>
                </a:lnTo>
                <a:lnTo>
                  <a:pt x="216598" y="174688"/>
                </a:lnTo>
                <a:close/>
              </a:path>
              <a:path w="285750" h="361950">
                <a:moveTo>
                  <a:pt x="103807" y="87799"/>
                </a:moveTo>
                <a:lnTo>
                  <a:pt x="90868" y="102298"/>
                </a:lnTo>
                <a:lnTo>
                  <a:pt x="73316" y="110646"/>
                </a:lnTo>
                <a:lnTo>
                  <a:pt x="155638" y="220408"/>
                </a:lnTo>
                <a:lnTo>
                  <a:pt x="186118" y="197548"/>
                </a:lnTo>
                <a:lnTo>
                  <a:pt x="103807" y="87799"/>
                </a:lnTo>
                <a:close/>
              </a:path>
              <a:path w="285750" h="361950">
                <a:moveTo>
                  <a:pt x="64674" y="0"/>
                </a:moveTo>
                <a:lnTo>
                  <a:pt x="42791" y="1107"/>
                </a:lnTo>
                <a:lnTo>
                  <a:pt x="22288" y="10858"/>
                </a:lnTo>
                <a:lnTo>
                  <a:pt x="7179" y="27789"/>
                </a:lnTo>
                <a:lnTo>
                  <a:pt x="0" y="48482"/>
                </a:lnTo>
                <a:lnTo>
                  <a:pt x="1107" y="70365"/>
                </a:lnTo>
                <a:lnTo>
                  <a:pt x="10858" y="90868"/>
                </a:lnTo>
                <a:lnTo>
                  <a:pt x="27789" y="105977"/>
                </a:lnTo>
                <a:lnTo>
                  <a:pt x="48482" y="113156"/>
                </a:lnTo>
                <a:lnTo>
                  <a:pt x="70365" y="112049"/>
                </a:lnTo>
                <a:lnTo>
                  <a:pt x="73316" y="110646"/>
                </a:lnTo>
                <a:lnTo>
                  <a:pt x="41338" y="68008"/>
                </a:lnTo>
                <a:lnTo>
                  <a:pt x="71818" y="45148"/>
                </a:lnTo>
                <a:lnTo>
                  <a:pt x="112169" y="45148"/>
                </a:lnTo>
                <a:lnTo>
                  <a:pt x="112049" y="42791"/>
                </a:lnTo>
                <a:lnTo>
                  <a:pt x="102298" y="22288"/>
                </a:lnTo>
                <a:lnTo>
                  <a:pt x="85367" y="7179"/>
                </a:lnTo>
                <a:lnTo>
                  <a:pt x="64674" y="0"/>
                </a:lnTo>
                <a:close/>
              </a:path>
              <a:path w="285750" h="361950">
                <a:moveTo>
                  <a:pt x="71818" y="45148"/>
                </a:moveTo>
                <a:lnTo>
                  <a:pt x="41338" y="68008"/>
                </a:lnTo>
                <a:lnTo>
                  <a:pt x="73316" y="110646"/>
                </a:lnTo>
                <a:lnTo>
                  <a:pt x="90868" y="102298"/>
                </a:lnTo>
                <a:lnTo>
                  <a:pt x="103807" y="87799"/>
                </a:lnTo>
                <a:lnTo>
                  <a:pt x="71818" y="45148"/>
                </a:lnTo>
                <a:close/>
              </a:path>
              <a:path w="285750" h="361950">
                <a:moveTo>
                  <a:pt x="112169" y="45148"/>
                </a:moveTo>
                <a:lnTo>
                  <a:pt x="71818" y="45148"/>
                </a:lnTo>
                <a:lnTo>
                  <a:pt x="103807" y="87799"/>
                </a:lnTo>
                <a:lnTo>
                  <a:pt x="105977" y="85367"/>
                </a:lnTo>
                <a:lnTo>
                  <a:pt x="113156" y="64674"/>
                </a:lnTo>
                <a:lnTo>
                  <a:pt x="112169" y="451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016997" y="6460394"/>
            <a:ext cx="1524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spc="-5" dirty="0">
                <a:latin typeface="Times New Roman"/>
                <a:cs typeface="Times New Roman"/>
              </a:rPr>
              <a:pPr marL="38100">
                <a:lnSpc>
                  <a:spcPts val="1190"/>
                </a:lnSpc>
              </a:pPr>
              <a:t>7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33238" y="6470853"/>
            <a:ext cx="1524000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>
                <a:latin typeface="Calibri"/>
                <a:cs typeface="Calibri"/>
              </a:rPr>
              <a:t>COD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Figure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4.65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6175" y="461900"/>
            <a:ext cx="6755765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</a:t>
            </a:r>
            <a:r>
              <a:rPr spc="-10" dirty="0"/>
              <a:t> </a:t>
            </a:r>
            <a:r>
              <a:rPr spc="-20" dirty="0"/>
              <a:t>Forwarding</a:t>
            </a:r>
            <a:r>
              <a:rPr spc="-5" dirty="0"/>
              <a:t> </a:t>
            </a:r>
            <a:r>
              <a:rPr spc="-25" dirty="0"/>
              <a:t>to</a:t>
            </a:r>
            <a:r>
              <a:rPr spc="10" dirty="0"/>
              <a:t> </a:t>
            </a:r>
            <a:r>
              <a:rPr spc="-15" dirty="0"/>
              <a:t>Branch</a:t>
            </a:r>
            <a:r>
              <a:rPr spc="-20" dirty="0"/>
              <a:t> </a:t>
            </a:r>
            <a:r>
              <a:rPr dirty="0"/>
              <a:t>in ID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95373" y="3977640"/>
            <a:ext cx="7001509" cy="2466340"/>
            <a:chOff x="1071372" y="3977640"/>
            <a:chExt cx="7001509" cy="24663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372" y="3977640"/>
              <a:ext cx="7001256" cy="246583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45636" y="5196840"/>
              <a:ext cx="2607945" cy="1128395"/>
            </a:xfrm>
            <a:custGeom>
              <a:avLst/>
              <a:gdLst/>
              <a:ahLst/>
              <a:cxnLst/>
              <a:rect l="l" t="t" r="r" b="b"/>
              <a:pathLst>
                <a:path w="2607945" h="1128395">
                  <a:moveTo>
                    <a:pt x="0" y="0"/>
                  </a:moveTo>
                  <a:lnTo>
                    <a:pt x="0" y="1097280"/>
                  </a:lnTo>
                </a:path>
                <a:path w="2607945" h="1128395">
                  <a:moveTo>
                    <a:pt x="2607564" y="117348"/>
                  </a:moveTo>
                  <a:lnTo>
                    <a:pt x="2607564" y="1128115"/>
                  </a:lnTo>
                </a:path>
              </a:pathLst>
            </a:custGeom>
            <a:ln w="57912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01439" y="6324600"/>
              <a:ext cx="2651760" cy="0"/>
            </a:xfrm>
            <a:custGeom>
              <a:avLst/>
              <a:gdLst/>
              <a:ahLst/>
              <a:cxnLst/>
              <a:rect l="l" t="t" r="r" b="b"/>
              <a:pathLst>
                <a:path w="2651759">
                  <a:moveTo>
                    <a:pt x="2651760" y="0"/>
                  </a:moveTo>
                  <a:lnTo>
                    <a:pt x="0" y="0"/>
                  </a:lnTo>
                </a:path>
              </a:pathLst>
            </a:custGeom>
            <a:ln w="57912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99916" y="5093208"/>
              <a:ext cx="260985" cy="116205"/>
            </a:xfrm>
            <a:custGeom>
              <a:avLst/>
              <a:gdLst/>
              <a:ahLst/>
              <a:cxnLst/>
              <a:rect l="l" t="t" r="r" b="b"/>
              <a:pathLst>
                <a:path w="260985" h="116204">
                  <a:moveTo>
                    <a:pt x="144780" y="0"/>
                  </a:moveTo>
                  <a:lnTo>
                    <a:pt x="144780" y="115824"/>
                  </a:lnTo>
                  <a:lnTo>
                    <a:pt x="202692" y="86868"/>
                  </a:lnTo>
                  <a:lnTo>
                    <a:pt x="173736" y="86868"/>
                  </a:lnTo>
                  <a:lnTo>
                    <a:pt x="173736" y="28956"/>
                  </a:lnTo>
                  <a:lnTo>
                    <a:pt x="202692" y="28956"/>
                  </a:lnTo>
                  <a:lnTo>
                    <a:pt x="144780" y="0"/>
                  </a:lnTo>
                  <a:close/>
                </a:path>
                <a:path w="260985" h="116204">
                  <a:moveTo>
                    <a:pt x="144780" y="28956"/>
                  </a:moveTo>
                  <a:lnTo>
                    <a:pt x="115824" y="28956"/>
                  </a:lnTo>
                  <a:lnTo>
                    <a:pt x="115824" y="86868"/>
                  </a:lnTo>
                  <a:lnTo>
                    <a:pt x="144780" y="86868"/>
                  </a:lnTo>
                  <a:lnTo>
                    <a:pt x="144780" y="28956"/>
                  </a:lnTo>
                  <a:close/>
                </a:path>
                <a:path w="260985" h="116204">
                  <a:moveTo>
                    <a:pt x="202692" y="28956"/>
                  </a:moveTo>
                  <a:lnTo>
                    <a:pt x="173736" y="28956"/>
                  </a:lnTo>
                  <a:lnTo>
                    <a:pt x="173736" y="86868"/>
                  </a:lnTo>
                  <a:lnTo>
                    <a:pt x="202692" y="86868"/>
                  </a:lnTo>
                  <a:lnTo>
                    <a:pt x="260604" y="57912"/>
                  </a:lnTo>
                  <a:lnTo>
                    <a:pt x="202692" y="28956"/>
                  </a:lnTo>
                  <a:close/>
                </a:path>
                <a:path w="260985" h="116204">
                  <a:moveTo>
                    <a:pt x="57912" y="28956"/>
                  </a:moveTo>
                  <a:lnTo>
                    <a:pt x="0" y="28956"/>
                  </a:lnTo>
                  <a:lnTo>
                    <a:pt x="0" y="86868"/>
                  </a:lnTo>
                  <a:lnTo>
                    <a:pt x="57912" y="86868"/>
                  </a:lnTo>
                  <a:lnTo>
                    <a:pt x="57912" y="2895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18610" y="4953762"/>
              <a:ext cx="165100" cy="268605"/>
            </a:xfrm>
            <a:custGeom>
              <a:avLst/>
              <a:gdLst/>
              <a:ahLst/>
              <a:cxnLst/>
              <a:rect l="l" t="t" r="r" b="b"/>
              <a:pathLst>
                <a:path w="165100" h="268604">
                  <a:moveTo>
                    <a:pt x="82295" y="0"/>
                  </a:moveTo>
                  <a:lnTo>
                    <a:pt x="50256" y="6465"/>
                  </a:lnTo>
                  <a:lnTo>
                    <a:pt x="24098" y="24098"/>
                  </a:lnTo>
                  <a:lnTo>
                    <a:pt x="6465" y="50256"/>
                  </a:lnTo>
                  <a:lnTo>
                    <a:pt x="0" y="82295"/>
                  </a:lnTo>
                  <a:lnTo>
                    <a:pt x="0" y="185927"/>
                  </a:lnTo>
                  <a:lnTo>
                    <a:pt x="6465" y="217967"/>
                  </a:lnTo>
                  <a:lnTo>
                    <a:pt x="24098" y="244125"/>
                  </a:lnTo>
                  <a:lnTo>
                    <a:pt x="50256" y="261758"/>
                  </a:lnTo>
                  <a:lnTo>
                    <a:pt x="82295" y="268224"/>
                  </a:lnTo>
                  <a:lnTo>
                    <a:pt x="114335" y="261758"/>
                  </a:lnTo>
                  <a:lnTo>
                    <a:pt x="140493" y="244125"/>
                  </a:lnTo>
                  <a:lnTo>
                    <a:pt x="158126" y="217967"/>
                  </a:lnTo>
                  <a:lnTo>
                    <a:pt x="164591" y="185927"/>
                  </a:lnTo>
                  <a:lnTo>
                    <a:pt x="164591" y="82295"/>
                  </a:lnTo>
                  <a:lnTo>
                    <a:pt x="158126" y="50256"/>
                  </a:lnTo>
                  <a:lnTo>
                    <a:pt x="140493" y="24098"/>
                  </a:lnTo>
                  <a:lnTo>
                    <a:pt x="114335" y="6465"/>
                  </a:lnTo>
                  <a:lnTo>
                    <a:pt x="822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18610" y="4953762"/>
              <a:ext cx="165100" cy="268605"/>
            </a:xfrm>
            <a:custGeom>
              <a:avLst/>
              <a:gdLst/>
              <a:ahLst/>
              <a:cxnLst/>
              <a:rect l="l" t="t" r="r" b="b"/>
              <a:pathLst>
                <a:path w="165100" h="268604">
                  <a:moveTo>
                    <a:pt x="82295" y="0"/>
                  </a:moveTo>
                  <a:lnTo>
                    <a:pt x="114335" y="6465"/>
                  </a:lnTo>
                  <a:lnTo>
                    <a:pt x="140493" y="24098"/>
                  </a:lnTo>
                  <a:lnTo>
                    <a:pt x="158126" y="50256"/>
                  </a:lnTo>
                  <a:lnTo>
                    <a:pt x="164591" y="82295"/>
                  </a:lnTo>
                  <a:lnTo>
                    <a:pt x="164591" y="185927"/>
                  </a:lnTo>
                  <a:lnTo>
                    <a:pt x="158126" y="217967"/>
                  </a:lnTo>
                  <a:lnTo>
                    <a:pt x="140493" y="244125"/>
                  </a:lnTo>
                  <a:lnTo>
                    <a:pt x="114335" y="261758"/>
                  </a:lnTo>
                  <a:lnTo>
                    <a:pt x="82295" y="268224"/>
                  </a:lnTo>
                  <a:lnTo>
                    <a:pt x="50256" y="261758"/>
                  </a:lnTo>
                  <a:lnTo>
                    <a:pt x="24098" y="244125"/>
                  </a:lnTo>
                  <a:lnTo>
                    <a:pt x="6465" y="217967"/>
                  </a:lnTo>
                  <a:lnTo>
                    <a:pt x="0" y="185927"/>
                  </a:lnTo>
                  <a:lnTo>
                    <a:pt x="0" y="82295"/>
                  </a:lnTo>
                  <a:lnTo>
                    <a:pt x="6465" y="50256"/>
                  </a:lnTo>
                  <a:lnTo>
                    <a:pt x="24098" y="24098"/>
                  </a:lnTo>
                  <a:lnTo>
                    <a:pt x="50256" y="6465"/>
                  </a:lnTo>
                  <a:lnTo>
                    <a:pt x="82295" y="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13632" y="5474208"/>
              <a:ext cx="260985" cy="116205"/>
            </a:xfrm>
            <a:custGeom>
              <a:avLst/>
              <a:gdLst/>
              <a:ahLst/>
              <a:cxnLst/>
              <a:rect l="l" t="t" r="r" b="b"/>
              <a:pathLst>
                <a:path w="260985" h="116204">
                  <a:moveTo>
                    <a:pt x="144779" y="0"/>
                  </a:moveTo>
                  <a:lnTo>
                    <a:pt x="144779" y="115823"/>
                  </a:lnTo>
                  <a:lnTo>
                    <a:pt x="202691" y="86867"/>
                  </a:lnTo>
                  <a:lnTo>
                    <a:pt x="173735" y="86867"/>
                  </a:lnTo>
                  <a:lnTo>
                    <a:pt x="173735" y="28955"/>
                  </a:lnTo>
                  <a:lnTo>
                    <a:pt x="202691" y="28955"/>
                  </a:lnTo>
                  <a:lnTo>
                    <a:pt x="144779" y="0"/>
                  </a:lnTo>
                  <a:close/>
                </a:path>
                <a:path w="260985" h="116204">
                  <a:moveTo>
                    <a:pt x="144779" y="28955"/>
                  </a:moveTo>
                  <a:lnTo>
                    <a:pt x="115823" y="28955"/>
                  </a:lnTo>
                  <a:lnTo>
                    <a:pt x="115823" y="86867"/>
                  </a:lnTo>
                  <a:lnTo>
                    <a:pt x="144779" y="86867"/>
                  </a:lnTo>
                  <a:lnTo>
                    <a:pt x="144779" y="28955"/>
                  </a:lnTo>
                  <a:close/>
                </a:path>
                <a:path w="260985" h="116204">
                  <a:moveTo>
                    <a:pt x="202691" y="28955"/>
                  </a:moveTo>
                  <a:lnTo>
                    <a:pt x="173735" y="28955"/>
                  </a:lnTo>
                  <a:lnTo>
                    <a:pt x="173735" y="86867"/>
                  </a:lnTo>
                  <a:lnTo>
                    <a:pt x="202691" y="86867"/>
                  </a:lnTo>
                  <a:lnTo>
                    <a:pt x="260603" y="57911"/>
                  </a:lnTo>
                  <a:lnTo>
                    <a:pt x="202691" y="28955"/>
                  </a:lnTo>
                  <a:close/>
                </a:path>
                <a:path w="260985" h="116204">
                  <a:moveTo>
                    <a:pt x="57912" y="28955"/>
                  </a:moveTo>
                  <a:lnTo>
                    <a:pt x="0" y="28955"/>
                  </a:lnTo>
                  <a:lnTo>
                    <a:pt x="0" y="86867"/>
                  </a:lnTo>
                  <a:lnTo>
                    <a:pt x="57912" y="86867"/>
                  </a:lnTo>
                  <a:lnTo>
                    <a:pt x="57912" y="2895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32326" y="5304282"/>
              <a:ext cx="165100" cy="268605"/>
            </a:xfrm>
            <a:custGeom>
              <a:avLst/>
              <a:gdLst/>
              <a:ahLst/>
              <a:cxnLst/>
              <a:rect l="l" t="t" r="r" b="b"/>
              <a:pathLst>
                <a:path w="165100" h="268604">
                  <a:moveTo>
                    <a:pt x="82296" y="0"/>
                  </a:moveTo>
                  <a:lnTo>
                    <a:pt x="50256" y="6465"/>
                  </a:lnTo>
                  <a:lnTo>
                    <a:pt x="24098" y="24098"/>
                  </a:lnTo>
                  <a:lnTo>
                    <a:pt x="6465" y="50256"/>
                  </a:lnTo>
                  <a:lnTo>
                    <a:pt x="0" y="82296"/>
                  </a:lnTo>
                  <a:lnTo>
                    <a:pt x="0" y="185928"/>
                  </a:lnTo>
                  <a:lnTo>
                    <a:pt x="6465" y="217967"/>
                  </a:lnTo>
                  <a:lnTo>
                    <a:pt x="24098" y="244125"/>
                  </a:lnTo>
                  <a:lnTo>
                    <a:pt x="50256" y="261758"/>
                  </a:lnTo>
                  <a:lnTo>
                    <a:pt x="82296" y="268224"/>
                  </a:lnTo>
                  <a:lnTo>
                    <a:pt x="114335" y="261758"/>
                  </a:lnTo>
                  <a:lnTo>
                    <a:pt x="140493" y="244125"/>
                  </a:lnTo>
                  <a:lnTo>
                    <a:pt x="158126" y="217967"/>
                  </a:lnTo>
                  <a:lnTo>
                    <a:pt x="164591" y="185928"/>
                  </a:lnTo>
                  <a:lnTo>
                    <a:pt x="164591" y="82296"/>
                  </a:lnTo>
                  <a:lnTo>
                    <a:pt x="158126" y="50256"/>
                  </a:lnTo>
                  <a:lnTo>
                    <a:pt x="140493" y="24098"/>
                  </a:lnTo>
                  <a:lnTo>
                    <a:pt x="114335" y="6465"/>
                  </a:lnTo>
                  <a:lnTo>
                    <a:pt x="822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32326" y="5304282"/>
              <a:ext cx="165100" cy="268605"/>
            </a:xfrm>
            <a:custGeom>
              <a:avLst/>
              <a:gdLst/>
              <a:ahLst/>
              <a:cxnLst/>
              <a:rect l="l" t="t" r="r" b="b"/>
              <a:pathLst>
                <a:path w="165100" h="268604">
                  <a:moveTo>
                    <a:pt x="82296" y="0"/>
                  </a:moveTo>
                  <a:lnTo>
                    <a:pt x="114335" y="6465"/>
                  </a:lnTo>
                  <a:lnTo>
                    <a:pt x="140493" y="24098"/>
                  </a:lnTo>
                  <a:lnTo>
                    <a:pt x="158126" y="50256"/>
                  </a:lnTo>
                  <a:lnTo>
                    <a:pt x="164591" y="82296"/>
                  </a:lnTo>
                  <a:lnTo>
                    <a:pt x="164591" y="185928"/>
                  </a:lnTo>
                  <a:lnTo>
                    <a:pt x="158126" y="217967"/>
                  </a:lnTo>
                  <a:lnTo>
                    <a:pt x="140493" y="244125"/>
                  </a:lnTo>
                  <a:lnTo>
                    <a:pt x="114335" y="261758"/>
                  </a:lnTo>
                  <a:lnTo>
                    <a:pt x="82296" y="268224"/>
                  </a:lnTo>
                  <a:lnTo>
                    <a:pt x="50256" y="261758"/>
                  </a:lnTo>
                  <a:lnTo>
                    <a:pt x="24098" y="244125"/>
                  </a:lnTo>
                  <a:lnTo>
                    <a:pt x="6465" y="217967"/>
                  </a:lnTo>
                  <a:lnTo>
                    <a:pt x="0" y="185928"/>
                  </a:lnTo>
                  <a:lnTo>
                    <a:pt x="0" y="82296"/>
                  </a:lnTo>
                  <a:lnTo>
                    <a:pt x="6465" y="50256"/>
                  </a:lnTo>
                  <a:lnTo>
                    <a:pt x="24098" y="24098"/>
                  </a:lnTo>
                  <a:lnTo>
                    <a:pt x="50256" y="6465"/>
                  </a:lnTo>
                  <a:lnTo>
                    <a:pt x="82296" y="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907541" y="1455546"/>
            <a:ext cx="3115945" cy="2282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Producer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instruction: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ts val="216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Calibri"/>
                <a:cs typeface="Calibri"/>
              </a:rPr>
              <a:t>Writes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15" dirty="0">
                <a:latin typeface="Calibri"/>
                <a:cs typeface="Calibri"/>
              </a:rPr>
              <a:t> ALU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result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into 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160"/>
              </a:lnSpc>
            </a:pPr>
            <a:r>
              <a:rPr sz="2000" spc="-10" dirty="0">
                <a:latin typeface="Calibri"/>
                <a:cs typeface="Calibri"/>
              </a:rPr>
              <a:t>register</a:t>
            </a:r>
            <a:endParaRPr sz="2000"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12700"/>
            <a:r>
              <a:rPr sz="2000" spc="-5" dirty="0">
                <a:latin typeface="Calibri"/>
                <a:cs typeface="Calibri"/>
              </a:rPr>
              <a:t>Consumer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instruction:</a:t>
            </a:r>
            <a:endParaRPr sz="2000">
              <a:latin typeface="Calibri"/>
              <a:cs typeface="Calibri"/>
            </a:endParaRPr>
          </a:p>
          <a:p>
            <a:pPr marL="355600" marR="97790" indent="-342900">
              <a:lnSpc>
                <a:spcPts val="1920"/>
              </a:lnSpc>
              <a:spcBef>
                <a:spcPts val="4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Reads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spc="-10" dirty="0">
                <a:latin typeface="Calibri"/>
                <a:cs typeface="Calibri"/>
              </a:rPr>
              <a:t>register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needs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branch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decision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343462" y="1403413"/>
          <a:ext cx="5160637" cy="220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35306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insn\cycle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add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$t0,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$t1,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$t2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beq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$s0,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$t0,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DST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D*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8173783" y="2153983"/>
            <a:ext cx="285750" cy="361950"/>
          </a:xfrm>
          <a:custGeom>
            <a:avLst/>
            <a:gdLst/>
            <a:ahLst/>
            <a:cxnLst/>
            <a:rect l="l" t="t" r="r" b="b"/>
            <a:pathLst>
              <a:path w="285750" h="361950">
                <a:moveTo>
                  <a:pt x="155638" y="220408"/>
                </a:moveTo>
                <a:lnTo>
                  <a:pt x="125158" y="243268"/>
                </a:lnTo>
                <a:lnTo>
                  <a:pt x="285178" y="361378"/>
                </a:lnTo>
                <a:lnTo>
                  <a:pt x="238991" y="235648"/>
                </a:lnTo>
                <a:lnTo>
                  <a:pt x="167068" y="235648"/>
                </a:lnTo>
                <a:lnTo>
                  <a:pt x="155638" y="220408"/>
                </a:lnTo>
                <a:close/>
              </a:path>
              <a:path w="285750" h="361950">
                <a:moveTo>
                  <a:pt x="186118" y="197548"/>
                </a:moveTo>
                <a:lnTo>
                  <a:pt x="155638" y="220408"/>
                </a:lnTo>
                <a:lnTo>
                  <a:pt x="167068" y="235648"/>
                </a:lnTo>
                <a:lnTo>
                  <a:pt x="197548" y="212788"/>
                </a:lnTo>
                <a:lnTo>
                  <a:pt x="186118" y="197548"/>
                </a:lnTo>
                <a:close/>
              </a:path>
              <a:path w="285750" h="361950">
                <a:moveTo>
                  <a:pt x="216598" y="174688"/>
                </a:moveTo>
                <a:lnTo>
                  <a:pt x="186118" y="197548"/>
                </a:lnTo>
                <a:lnTo>
                  <a:pt x="197548" y="212788"/>
                </a:lnTo>
                <a:lnTo>
                  <a:pt x="167068" y="235648"/>
                </a:lnTo>
                <a:lnTo>
                  <a:pt x="238991" y="235648"/>
                </a:lnTo>
                <a:lnTo>
                  <a:pt x="216598" y="174688"/>
                </a:lnTo>
                <a:close/>
              </a:path>
              <a:path w="285750" h="361950">
                <a:moveTo>
                  <a:pt x="103807" y="87799"/>
                </a:moveTo>
                <a:lnTo>
                  <a:pt x="90868" y="102298"/>
                </a:lnTo>
                <a:lnTo>
                  <a:pt x="73316" y="110646"/>
                </a:lnTo>
                <a:lnTo>
                  <a:pt x="155638" y="220408"/>
                </a:lnTo>
                <a:lnTo>
                  <a:pt x="186118" y="197548"/>
                </a:lnTo>
                <a:lnTo>
                  <a:pt x="103807" y="87799"/>
                </a:lnTo>
                <a:close/>
              </a:path>
              <a:path w="285750" h="361950">
                <a:moveTo>
                  <a:pt x="64674" y="0"/>
                </a:moveTo>
                <a:lnTo>
                  <a:pt x="42791" y="1107"/>
                </a:lnTo>
                <a:lnTo>
                  <a:pt x="22288" y="10858"/>
                </a:lnTo>
                <a:lnTo>
                  <a:pt x="7179" y="27789"/>
                </a:lnTo>
                <a:lnTo>
                  <a:pt x="0" y="48482"/>
                </a:lnTo>
                <a:lnTo>
                  <a:pt x="1107" y="70365"/>
                </a:lnTo>
                <a:lnTo>
                  <a:pt x="10858" y="90868"/>
                </a:lnTo>
                <a:lnTo>
                  <a:pt x="27789" y="105977"/>
                </a:lnTo>
                <a:lnTo>
                  <a:pt x="48482" y="113156"/>
                </a:lnTo>
                <a:lnTo>
                  <a:pt x="70365" y="112049"/>
                </a:lnTo>
                <a:lnTo>
                  <a:pt x="73316" y="110646"/>
                </a:lnTo>
                <a:lnTo>
                  <a:pt x="41338" y="68008"/>
                </a:lnTo>
                <a:lnTo>
                  <a:pt x="71818" y="45148"/>
                </a:lnTo>
                <a:lnTo>
                  <a:pt x="112169" y="45148"/>
                </a:lnTo>
                <a:lnTo>
                  <a:pt x="112049" y="42791"/>
                </a:lnTo>
                <a:lnTo>
                  <a:pt x="102298" y="22288"/>
                </a:lnTo>
                <a:lnTo>
                  <a:pt x="85367" y="7179"/>
                </a:lnTo>
                <a:lnTo>
                  <a:pt x="64674" y="0"/>
                </a:lnTo>
                <a:close/>
              </a:path>
              <a:path w="285750" h="361950">
                <a:moveTo>
                  <a:pt x="71818" y="45148"/>
                </a:moveTo>
                <a:lnTo>
                  <a:pt x="41338" y="68008"/>
                </a:lnTo>
                <a:lnTo>
                  <a:pt x="73316" y="110646"/>
                </a:lnTo>
                <a:lnTo>
                  <a:pt x="90868" y="102298"/>
                </a:lnTo>
                <a:lnTo>
                  <a:pt x="103807" y="87799"/>
                </a:lnTo>
                <a:lnTo>
                  <a:pt x="71818" y="45148"/>
                </a:lnTo>
                <a:close/>
              </a:path>
              <a:path w="285750" h="361950">
                <a:moveTo>
                  <a:pt x="112169" y="45148"/>
                </a:moveTo>
                <a:lnTo>
                  <a:pt x="71818" y="45148"/>
                </a:lnTo>
                <a:lnTo>
                  <a:pt x="103807" y="87799"/>
                </a:lnTo>
                <a:lnTo>
                  <a:pt x="105977" y="85367"/>
                </a:lnTo>
                <a:lnTo>
                  <a:pt x="113156" y="64674"/>
                </a:lnTo>
                <a:lnTo>
                  <a:pt x="112169" y="451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016997" y="6460394"/>
            <a:ext cx="1524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spc="-5" dirty="0">
                <a:latin typeface="Times New Roman"/>
                <a:cs typeface="Times New Roman"/>
              </a:rPr>
              <a:pPr marL="38100">
                <a:lnSpc>
                  <a:spcPts val="1190"/>
                </a:lnSpc>
              </a:pPr>
              <a:t>8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33238" y="6470853"/>
            <a:ext cx="1524000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>
                <a:latin typeface="Calibri"/>
                <a:cs typeface="Calibri"/>
              </a:rPr>
              <a:t>COD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Figure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4.65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9888" y="461900"/>
            <a:ext cx="8609965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Register</a:t>
            </a:r>
            <a:r>
              <a:rPr spc="-25" dirty="0"/>
              <a:t> </a:t>
            </a:r>
            <a:r>
              <a:rPr spc="-5" dirty="0"/>
              <a:t>File</a:t>
            </a:r>
            <a:r>
              <a:rPr spc="-10" dirty="0"/>
              <a:t> </a:t>
            </a:r>
            <a:r>
              <a:rPr spc="-5" dirty="0"/>
              <a:t>Bypassing</a:t>
            </a:r>
            <a:r>
              <a:rPr spc="-20" dirty="0"/>
              <a:t> </a:t>
            </a:r>
            <a:r>
              <a:rPr spc="-25" dirty="0"/>
              <a:t>to</a:t>
            </a:r>
            <a:r>
              <a:rPr spc="5" dirty="0"/>
              <a:t> </a:t>
            </a:r>
            <a:r>
              <a:rPr spc="-15" dirty="0"/>
              <a:t>Branch</a:t>
            </a:r>
            <a:r>
              <a:rPr spc="-25" dirty="0"/>
              <a:t> </a:t>
            </a:r>
            <a:r>
              <a:rPr dirty="0"/>
              <a:t>in</a:t>
            </a:r>
            <a:r>
              <a:rPr spc="5" dirty="0"/>
              <a:t> </a:t>
            </a:r>
            <a:r>
              <a:rPr dirty="0"/>
              <a:t>ID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95373" y="3977640"/>
            <a:ext cx="7001509" cy="2466340"/>
            <a:chOff x="1071372" y="3977640"/>
            <a:chExt cx="7001509" cy="24663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372" y="3977640"/>
              <a:ext cx="7001256" cy="246583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00400" y="5379720"/>
              <a:ext cx="4841875" cy="1021080"/>
            </a:xfrm>
            <a:custGeom>
              <a:avLst/>
              <a:gdLst/>
              <a:ahLst/>
              <a:cxnLst/>
              <a:rect l="l" t="t" r="r" b="b"/>
              <a:pathLst>
                <a:path w="4841875" h="1021079">
                  <a:moveTo>
                    <a:pt x="0" y="106679"/>
                  </a:moveTo>
                  <a:lnTo>
                    <a:pt x="0" y="1021079"/>
                  </a:lnTo>
                </a:path>
                <a:path w="4841875" h="1021079">
                  <a:moveTo>
                    <a:pt x="4841748" y="0"/>
                  </a:moveTo>
                  <a:lnTo>
                    <a:pt x="4841748" y="1010767"/>
                  </a:lnTo>
                </a:path>
              </a:pathLst>
            </a:custGeom>
            <a:ln w="57912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18688" y="6390132"/>
              <a:ext cx="4846320" cy="0"/>
            </a:xfrm>
            <a:custGeom>
              <a:avLst/>
              <a:gdLst/>
              <a:ahLst/>
              <a:cxnLst/>
              <a:rect l="l" t="t" r="r" b="b"/>
              <a:pathLst>
                <a:path w="4846320">
                  <a:moveTo>
                    <a:pt x="4846320" y="0"/>
                  </a:moveTo>
                  <a:lnTo>
                    <a:pt x="0" y="0"/>
                  </a:lnTo>
                </a:path>
              </a:pathLst>
            </a:custGeom>
            <a:ln w="57912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00400" y="5352288"/>
              <a:ext cx="457200" cy="116205"/>
            </a:xfrm>
            <a:custGeom>
              <a:avLst/>
              <a:gdLst/>
              <a:ahLst/>
              <a:cxnLst/>
              <a:rect l="l" t="t" r="r" b="b"/>
              <a:pathLst>
                <a:path w="457200" h="116204">
                  <a:moveTo>
                    <a:pt x="341375" y="0"/>
                  </a:moveTo>
                  <a:lnTo>
                    <a:pt x="341375" y="115824"/>
                  </a:lnTo>
                  <a:lnTo>
                    <a:pt x="399288" y="86868"/>
                  </a:lnTo>
                  <a:lnTo>
                    <a:pt x="370332" y="86868"/>
                  </a:lnTo>
                  <a:lnTo>
                    <a:pt x="370332" y="28956"/>
                  </a:lnTo>
                  <a:lnTo>
                    <a:pt x="399288" y="28956"/>
                  </a:lnTo>
                  <a:lnTo>
                    <a:pt x="341375" y="0"/>
                  </a:lnTo>
                  <a:close/>
                </a:path>
                <a:path w="457200" h="116204">
                  <a:moveTo>
                    <a:pt x="341375" y="28956"/>
                  </a:moveTo>
                  <a:lnTo>
                    <a:pt x="312420" y="28956"/>
                  </a:lnTo>
                  <a:lnTo>
                    <a:pt x="312420" y="86868"/>
                  </a:lnTo>
                  <a:lnTo>
                    <a:pt x="341375" y="86868"/>
                  </a:lnTo>
                  <a:lnTo>
                    <a:pt x="341375" y="28956"/>
                  </a:lnTo>
                  <a:close/>
                </a:path>
                <a:path w="457200" h="116204">
                  <a:moveTo>
                    <a:pt x="399288" y="28956"/>
                  </a:moveTo>
                  <a:lnTo>
                    <a:pt x="370332" y="28956"/>
                  </a:lnTo>
                  <a:lnTo>
                    <a:pt x="370332" y="86868"/>
                  </a:lnTo>
                  <a:lnTo>
                    <a:pt x="399288" y="86868"/>
                  </a:lnTo>
                  <a:lnTo>
                    <a:pt x="457200" y="57912"/>
                  </a:lnTo>
                  <a:lnTo>
                    <a:pt x="399288" y="28956"/>
                  </a:lnTo>
                  <a:close/>
                </a:path>
                <a:path w="457200" h="116204">
                  <a:moveTo>
                    <a:pt x="254508" y="28956"/>
                  </a:moveTo>
                  <a:lnTo>
                    <a:pt x="196596" y="28956"/>
                  </a:lnTo>
                  <a:lnTo>
                    <a:pt x="196596" y="86868"/>
                  </a:lnTo>
                  <a:lnTo>
                    <a:pt x="254508" y="86868"/>
                  </a:lnTo>
                  <a:lnTo>
                    <a:pt x="254508" y="28956"/>
                  </a:lnTo>
                  <a:close/>
                </a:path>
                <a:path w="457200" h="116204">
                  <a:moveTo>
                    <a:pt x="138684" y="28956"/>
                  </a:moveTo>
                  <a:lnTo>
                    <a:pt x="80772" y="28956"/>
                  </a:lnTo>
                  <a:lnTo>
                    <a:pt x="80772" y="86868"/>
                  </a:lnTo>
                  <a:lnTo>
                    <a:pt x="138684" y="86868"/>
                  </a:lnTo>
                  <a:lnTo>
                    <a:pt x="138684" y="28956"/>
                  </a:lnTo>
                  <a:close/>
                </a:path>
                <a:path w="457200" h="116204">
                  <a:moveTo>
                    <a:pt x="22860" y="28956"/>
                  </a:moveTo>
                  <a:lnTo>
                    <a:pt x="0" y="28956"/>
                  </a:lnTo>
                  <a:lnTo>
                    <a:pt x="0" y="86868"/>
                  </a:lnTo>
                  <a:lnTo>
                    <a:pt x="22860" y="86868"/>
                  </a:lnTo>
                  <a:lnTo>
                    <a:pt x="22860" y="2895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07540" y="1455546"/>
            <a:ext cx="3022600" cy="2282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Producer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instruction: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ts val="216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Calibri"/>
                <a:cs typeface="Calibri"/>
              </a:rPr>
              <a:t>Writes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loaded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memory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160"/>
              </a:lnSpc>
            </a:pPr>
            <a:r>
              <a:rPr sz="2000" spc="-10" dirty="0">
                <a:latin typeface="Calibri"/>
                <a:cs typeface="Calibri"/>
              </a:rPr>
              <a:t>result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into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register</a:t>
            </a:r>
            <a:endParaRPr sz="2000"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12700"/>
            <a:r>
              <a:rPr sz="2000" spc="-5" dirty="0">
                <a:latin typeface="Calibri"/>
                <a:cs typeface="Calibri"/>
              </a:rPr>
              <a:t>Consumer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instruction: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ts val="1920"/>
              </a:lnSpc>
              <a:spcBef>
                <a:spcPts val="4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Reads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spc="-10" dirty="0">
                <a:latin typeface="Calibri"/>
                <a:cs typeface="Calibri"/>
              </a:rPr>
              <a:t>register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needs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branch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decision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343462" y="1403413"/>
          <a:ext cx="5160637" cy="220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35306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insn\cycle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lw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$t0,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0($t1)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beq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$s0,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$t0,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DST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D*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D*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8935211" y="2153411"/>
            <a:ext cx="114300" cy="361950"/>
          </a:xfrm>
          <a:custGeom>
            <a:avLst/>
            <a:gdLst/>
            <a:ahLst/>
            <a:cxnLst/>
            <a:rect l="l" t="t" r="r" b="b"/>
            <a:pathLst>
              <a:path w="114300" h="361950">
                <a:moveTo>
                  <a:pt x="38100" y="171450"/>
                </a:moveTo>
                <a:lnTo>
                  <a:pt x="0" y="171450"/>
                </a:lnTo>
                <a:lnTo>
                  <a:pt x="57150" y="361950"/>
                </a:lnTo>
                <a:lnTo>
                  <a:pt x="108584" y="190500"/>
                </a:lnTo>
                <a:lnTo>
                  <a:pt x="38100" y="190500"/>
                </a:lnTo>
                <a:lnTo>
                  <a:pt x="38100" y="171450"/>
                </a:lnTo>
                <a:close/>
              </a:path>
              <a:path w="114300" h="361950">
                <a:moveTo>
                  <a:pt x="38100" y="110465"/>
                </a:moveTo>
                <a:lnTo>
                  <a:pt x="38100" y="190500"/>
                </a:lnTo>
                <a:lnTo>
                  <a:pt x="76200" y="190500"/>
                </a:lnTo>
                <a:lnTo>
                  <a:pt x="76200" y="114300"/>
                </a:lnTo>
                <a:lnTo>
                  <a:pt x="57150" y="114300"/>
                </a:lnTo>
                <a:lnTo>
                  <a:pt x="38100" y="110465"/>
                </a:lnTo>
                <a:close/>
              </a:path>
              <a:path w="114300" h="361950">
                <a:moveTo>
                  <a:pt x="114300" y="171450"/>
                </a:moveTo>
                <a:lnTo>
                  <a:pt x="76200" y="171450"/>
                </a:lnTo>
                <a:lnTo>
                  <a:pt x="76200" y="190500"/>
                </a:lnTo>
                <a:lnTo>
                  <a:pt x="108584" y="190500"/>
                </a:lnTo>
                <a:lnTo>
                  <a:pt x="114300" y="171450"/>
                </a:lnTo>
                <a:close/>
              </a:path>
              <a:path w="114300" h="361950">
                <a:moveTo>
                  <a:pt x="76200" y="57150"/>
                </a:moveTo>
                <a:lnTo>
                  <a:pt x="38100" y="57150"/>
                </a:lnTo>
                <a:lnTo>
                  <a:pt x="38100" y="110465"/>
                </a:lnTo>
                <a:lnTo>
                  <a:pt x="57150" y="114300"/>
                </a:lnTo>
                <a:lnTo>
                  <a:pt x="76200" y="110465"/>
                </a:lnTo>
                <a:lnTo>
                  <a:pt x="76200" y="57150"/>
                </a:lnTo>
                <a:close/>
              </a:path>
              <a:path w="114300" h="361950">
                <a:moveTo>
                  <a:pt x="76200" y="110465"/>
                </a:moveTo>
                <a:lnTo>
                  <a:pt x="57150" y="114300"/>
                </a:lnTo>
                <a:lnTo>
                  <a:pt x="76200" y="114300"/>
                </a:lnTo>
                <a:lnTo>
                  <a:pt x="76200" y="110465"/>
                </a:lnTo>
                <a:close/>
              </a:path>
              <a:path w="114300" h="361950">
                <a:moveTo>
                  <a:pt x="57150" y="0"/>
                </a:moveTo>
                <a:lnTo>
                  <a:pt x="34879" y="4482"/>
                </a:lnTo>
                <a:lnTo>
                  <a:pt x="16716" y="16716"/>
                </a:lnTo>
                <a:lnTo>
                  <a:pt x="4482" y="34879"/>
                </a:lnTo>
                <a:lnTo>
                  <a:pt x="0" y="57150"/>
                </a:lnTo>
                <a:lnTo>
                  <a:pt x="4482" y="79420"/>
                </a:lnTo>
                <a:lnTo>
                  <a:pt x="16716" y="97583"/>
                </a:lnTo>
                <a:lnTo>
                  <a:pt x="34879" y="109817"/>
                </a:lnTo>
                <a:lnTo>
                  <a:pt x="38100" y="110465"/>
                </a:lnTo>
                <a:lnTo>
                  <a:pt x="38100" y="57150"/>
                </a:lnTo>
                <a:lnTo>
                  <a:pt x="114300" y="57150"/>
                </a:lnTo>
                <a:lnTo>
                  <a:pt x="109817" y="34879"/>
                </a:lnTo>
                <a:lnTo>
                  <a:pt x="97583" y="16716"/>
                </a:lnTo>
                <a:lnTo>
                  <a:pt x="79420" y="4482"/>
                </a:lnTo>
                <a:lnTo>
                  <a:pt x="57150" y="0"/>
                </a:lnTo>
                <a:close/>
              </a:path>
              <a:path w="114300" h="361950">
                <a:moveTo>
                  <a:pt x="114300" y="57150"/>
                </a:moveTo>
                <a:lnTo>
                  <a:pt x="76200" y="57150"/>
                </a:lnTo>
                <a:lnTo>
                  <a:pt x="76200" y="110465"/>
                </a:lnTo>
                <a:lnTo>
                  <a:pt x="79420" y="109817"/>
                </a:lnTo>
                <a:lnTo>
                  <a:pt x="97583" y="97583"/>
                </a:lnTo>
                <a:lnTo>
                  <a:pt x="109817" y="79420"/>
                </a:lnTo>
                <a:lnTo>
                  <a:pt x="114300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016997" y="6460394"/>
            <a:ext cx="1524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spc="-5" dirty="0">
                <a:latin typeface="Times New Roman"/>
                <a:cs typeface="Times New Roman"/>
              </a:rPr>
              <a:pPr marL="38100">
                <a:lnSpc>
                  <a:spcPts val="1190"/>
                </a:lnSpc>
              </a:pPr>
              <a:t>9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33238" y="6470853"/>
            <a:ext cx="1524000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>
                <a:latin typeface="Calibri"/>
                <a:cs typeface="Calibri"/>
              </a:rPr>
              <a:t>COD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Figure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4.65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4277</Words>
  <Application>Microsoft Office PowerPoint</Application>
  <PresentationFormat>Widescreen</PresentationFormat>
  <Paragraphs>1219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Times New Roman</vt:lpstr>
      <vt:lpstr>Office Theme</vt:lpstr>
      <vt:lpstr>1_Office Theme</vt:lpstr>
      <vt:lpstr>CS/ECE 552: Midterm Review</vt:lpstr>
      <vt:lpstr>Key Ideas</vt:lpstr>
      <vt:lpstr>Register File Bypassing</vt:lpstr>
      <vt:lpstr>EX-to-EX Forwarding</vt:lpstr>
      <vt:lpstr>MEM-to-EX Forwarding</vt:lpstr>
      <vt:lpstr>MEM-to-EX Forwarding</vt:lpstr>
      <vt:lpstr>MEM-to-MEM Forwarding</vt:lpstr>
      <vt:lpstr>EX Forwarding to Branch in ID</vt:lpstr>
      <vt:lpstr>Register File Bypassing to Branch in ID</vt:lpstr>
      <vt:lpstr>Data Forwarding</vt:lpstr>
      <vt:lpstr>Data Forwarding</vt:lpstr>
      <vt:lpstr>Data Forwarding</vt:lpstr>
      <vt:lpstr>Data Forwarding</vt:lpstr>
      <vt:lpstr>Data Forwarding</vt:lpstr>
      <vt:lpstr>Data Forwarding</vt:lpstr>
      <vt:lpstr>Data Forwarding</vt:lpstr>
      <vt:lpstr>Data Forwarding</vt:lpstr>
      <vt:lpstr>Practice Problem-1</vt:lpstr>
      <vt:lpstr>Five-Stage Pipeline</vt:lpstr>
      <vt:lpstr>Five-Stage Pipeline: Q1</vt:lpstr>
      <vt:lpstr>PowerPoint Presentation</vt:lpstr>
      <vt:lpstr>Five-Stage Pipeline: Q1</vt:lpstr>
      <vt:lpstr>Five-Stage Pipeline: Q1</vt:lpstr>
      <vt:lpstr>Five-Stage Pipeline: Q1</vt:lpstr>
      <vt:lpstr>Five-Stage Pipeline: Q1</vt:lpstr>
      <vt:lpstr>Five-Stage Pipeline Q2</vt:lpstr>
      <vt:lpstr>Five-Stage Pipeline Q2</vt:lpstr>
      <vt:lpstr>Five-Stage Pipeline Q2</vt:lpstr>
      <vt:lpstr>Five-Stage Pipeline Q2</vt:lpstr>
      <vt:lpstr>Five-Stage Pipeline Q2</vt:lpstr>
      <vt:lpstr>Five-Stage Pipeline Q3</vt:lpstr>
      <vt:lpstr>Practice Problem-2</vt:lpstr>
      <vt:lpstr>Pipeline Diagrams</vt:lpstr>
      <vt:lpstr>Pipeline Diagrams</vt:lpstr>
      <vt:lpstr>Pipeline Diagrams</vt:lpstr>
      <vt:lpstr>Pipeline Diagrams</vt:lpstr>
      <vt:lpstr>Pipeline Diagrams</vt:lpstr>
      <vt:lpstr>Practice Problem-3</vt:lpstr>
      <vt:lpstr>Pipeline Diagrams</vt:lpstr>
      <vt:lpstr>Pipeline Diagrams</vt:lpstr>
      <vt:lpstr>Pipeline Diagrams</vt:lpstr>
      <vt:lpstr>Pipeline Diagrams</vt:lpstr>
      <vt:lpstr>Pipeline Diagrams</vt:lpstr>
      <vt:lpstr>Pipeline Diagrams</vt:lpstr>
      <vt:lpstr>Pipeline Diagrams</vt:lpstr>
      <vt:lpstr>Pipeline Diagrams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CS/ECE 552: Midterm Review</dc:title>
  <dc:creator>SWAMIT TANNU</dc:creator>
  <cp:lastModifiedBy>Swamit Tannu</cp:lastModifiedBy>
  <cp:revision>4</cp:revision>
  <dcterms:created xsi:type="dcterms:W3CDTF">2021-10-18T22:57:11Z</dcterms:created>
  <dcterms:modified xsi:type="dcterms:W3CDTF">2022-11-01T14:32:09Z</dcterms:modified>
</cp:coreProperties>
</file>