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6" r:id="rId3"/>
    <p:sldId id="287" r:id="rId4"/>
    <p:sldId id="284" r:id="rId5"/>
    <p:sldId id="285" r:id="rId6"/>
    <p:sldId id="259" r:id="rId7"/>
    <p:sldId id="260" r:id="rId8"/>
    <p:sldId id="261" r:id="rId9"/>
    <p:sldId id="262" r:id="rId10"/>
    <p:sldId id="264" r:id="rId11"/>
    <p:sldId id="265" r:id="rId12"/>
    <p:sldId id="271" r:id="rId13"/>
    <p:sldId id="272" r:id="rId14"/>
    <p:sldId id="274" r:id="rId15"/>
    <p:sldId id="275" r:id="rId16"/>
    <p:sldId id="276" r:id="rId17"/>
    <p:sldId id="277" r:id="rId18"/>
    <p:sldId id="278" r:id="rId19"/>
    <p:sldId id="268" r:id="rId20"/>
    <p:sldId id="269" r:id="rId21"/>
    <p:sldId id="273" r:id="rId22"/>
    <p:sldId id="270" r:id="rId23"/>
    <p:sldId id="266" r:id="rId24"/>
    <p:sldId id="263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5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AA0E0-4E63-6F9D-6E77-16D6A4B98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5B11F-8F91-DA9F-80C2-90375668B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20A97-841D-B5C6-41B5-A997DA562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4846-2C4B-4233-A4DA-1C48E956D6CB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3D1A4-5C35-0BB2-2AA3-B1048B73D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D3032-058B-975E-29F3-F175981DD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D40D-2051-4CF8-B8C1-F9AC651E2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16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646B-30B1-DAC5-54C7-B7598E25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DABA3-FED9-A1EE-FE69-FFD4BBB66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A1FFA-982D-9FFD-0968-F8D23AD5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4846-2C4B-4233-A4DA-1C48E956D6CB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D0DE6-48E7-8CC3-1216-8E125674F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424AF-20C9-6DDA-874D-44D37134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D40D-2051-4CF8-B8C1-F9AC651E2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3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0F826-90A9-2308-42BF-302B092E55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58C3F-398B-A30B-8D12-BA3F25CA1C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F9951-9F93-6650-36B1-8699FD37D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4846-2C4B-4233-A4DA-1C48E956D6CB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08A5C-6F81-EB20-4263-91C2B04AB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72322-61AA-4FBA-08F0-D9FEB3A3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D40D-2051-4CF8-B8C1-F9AC651E2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216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CC35D-5C2B-A117-8BA6-1A089C2A0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E862D-98B5-C3E1-6819-D0FD485E6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0A6D8-32F7-9DB9-6B5C-3DAA0CB5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4846-2C4B-4233-A4DA-1C48E956D6CB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918B1-CA05-8456-F1EF-8CA86ECF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DE02B-2F5E-FF03-8405-80DA21D2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D40D-2051-4CF8-B8C1-F9AC651E2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123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2A399-50FC-1C27-8A18-A764E41D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B6256-C840-DD70-49B2-05D0153DF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027DE-4FA2-8B19-128F-D6CA0BAD5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4846-2C4B-4233-A4DA-1C48E956D6CB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56E4C-588D-FE62-839B-931590CD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C0C1F-48C7-F017-BA1F-A6EBC4166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D40D-2051-4CF8-B8C1-F9AC651E2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396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04F6-09F2-BA34-AD7F-2FFFEC9A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64F07-480D-0A04-5F4B-43E9F052B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98258-184B-B966-0482-B33A97FF4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FE423-3A41-FA06-AAEC-7186AEB5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4846-2C4B-4233-A4DA-1C48E956D6CB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26CE6-B10E-C820-C9E6-124AA53B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C0F65-D969-23E6-1CCB-85F5C9DA1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D40D-2051-4CF8-B8C1-F9AC651E2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78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9BBB6-21B5-86F0-313E-7A80CBBB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C4879-1C0B-44CE-6FE1-1F9AE8435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4F5FF-8D94-559A-DD20-6AE7E7911B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D7611-EC74-F832-3EB8-1C35D4148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0E8565-9CBA-C3F7-5804-6DC15A6D1A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53EEB6-E1E5-C38E-5D61-B0B288E73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4846-2C4B-4233-A4DA-1C48E956D6CB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9DFD66-E9DA-DAA7-DBD7-CE75B03F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CF45FD-3935-0812-BF49-8B2FC38F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D40D-2051-4CF8-B8C1-F9AC651E2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59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42270-98D5-4AEF-3AEE-A806EA3D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220F8-EBF6-EDC4-D108-C93F743C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4846-2C4B-4233-A4DA-1C48E956D6CB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76E009-DCD0-24A1-5B3D-8AAA36A28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306F34-C98A-D9EB-B8B9-CB0B64C8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D40D-2051-4CF8-B8C1-F9AC651E2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2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C46048-61FE-AEDB-C0BD-69B8C2701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4846-2C4B-4233-A4DA-1C48E956D6CB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16FDC4-B242-EBBB-4FFE-59E86E6F4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B6534-3B06-F40E-66C8-044B1A1A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D40D-2051-4CF8-B8C1-F9AC651E2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28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E9074-254A-BF27-8A8C-A503B5C2C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DD523-7006-CA88-AA7F-3F4E4C030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2597A-A623-59C7-A95E-7FBD78443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B766A-FD70-A2E7-46AD-DFD04316A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4846-2C4B-4233-A4DA-1C48E956D6CB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9EB6C-AFAC-A5C9-E408-801FCECA4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C8C05-8B66-7E0A-C410-51BE439F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D40D-2051-4CF8-B8C1-F9AC651E2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13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945A3-CE6E-B9E7-D18D-0A2B60C5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FE119-6A5F-AC71-5003-279E2B8B8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F5D347-7B52-0FF4-484E-2D5A7891C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5CB18A-5700-BFDE-5276-592F8117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D4846-2C4B-4233-A4DA-1C48E956D6CB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1185B-AAAF-17B1-9A36-99ED50C17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177C2-832D-8EC4-4E0E-9730617D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FD40D-2051-4CF8-B8C1-F9AC651E2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80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05890-B872-4C62-65C4-13494AF04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554D0-0069-FE64-ACCE-7A222482E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AC23B-7D6B-22CF-B0A2-C111DC7E70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D4846-2C4B-4233-A4DA-1C48E956D6CB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BB4A4-E8A2-9D63-FF76-18D0317CA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F34A7-8300-2CB4-0203-4A0E7C647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FD40D-2051-4CF8-B8C1-F9AC651E20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766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CEC47E-68F7-97AD-5071-AA8C595A649D}"/>
              </a:ext>
            </a:extLst>
          </p:cNvPr>
          <p:cNvSpPr txBox="1"/>
          <p:nvPr/>
        </p:nvSpPr>
        <p:spPr>
          <a:xfrm>
            <a:off x="718457" y="335619"/>
            <a:ext cx="10655559" cy="144655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4400" b="1" dirty="0"/>
              <a:t>Course Code : CSE443</a:t>
            </a:r>
          </a:p>
          <a:p>
            <a:r>
              <a:rPr lang="en-IN" sz="4400" b="1" dirty="0"/>
              <a:t>Summer Training PowerPoint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0E7EC-DBDA-B94F-DAD7-2F07E15E819A}"/>
              </a:ext>
            </a:extLst>
          </p:cNvPr>
          <p:cNvSpPr txBox="1"/>
          <p:nvPr/>
        </p:nvSpPr>
        <p:spPr>
          <a:xfrm>
            <a:off x="718456" y="4036678"/>
            <a:ext cx="4907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Organization: Board Infinity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434BA-1BD5-9E72-AB7F-916637A61E50}"/>
              </a:ext>
            </a:extLst>
          </p:cNvPr>
          <p:cNvSpPr txBox="1"/>
          <p:nvPr/>
        </p:nvSpPr>
        <p:spPr>
          <a:xfrm>
            <a:off x="6658946" y="2474893"/>
            <a:ext cx="41521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Name:	Harsh Mishra </a:t>
            </a:r>
          </a:p>
          <a:p>
            <a:r>
              <a:rPr lang="en-IN" sz="2800" b="1" dirty="0"/>
              <a:t>Program:	B. Tech. CSE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65C444-8D2B-35A5-CC8B-33ADB51E4A54}"/>
              </a:ext>
            </a:extLst>
          </p:cNvPr>
          <p:cNvSpPr txBox="1"/>
          <p:nvPr/>
        </p:nvSpPr>
        <p:spPr>
          <a:xfrm>
            <a:off x="6096000" y="5085163"/>
            <a:ext cx="5278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LOVELY PROFESSIONAL UNIVERSITY</a:t>
            </a:r>
          </a:p>
          <a:p>
            <a:pPr algn="ctr"/>
            <a:r>
              <a:rPr lang="en-IN" sz="2400" b="1" dirty="0"/>
              <a:t>PHAGWARA, PUNJAB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23A933-171E-AC27-2E1F-0CCE40A9EBDA}"/>
              </a:ext>
            </a:extLst>
          </p:cNvPr>
          <p:cNvSpPr txBox="1"/>
          <p:nvPr/>
        </p:nvSpPr>
        <p:spPr>
          <a:xfrm>
            <a:off x="718457" y="2047331"/>
            <a:ext cx="53775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Topic: </a:t>
            </a:r>
          </a:p>
          <a:p>
            <a:r>
              <a:rPr lang="en-IN" sz="4400" b="1" dirty="0"/>
              <a:t>Machine Learning </a:t>
            </a:r>
          </a:p>
          <a:p>
            <a:r>
              <a:rPr lang="en-IN" sz="4400" b="1" dirty="0"/>
              <a:t>and AI</a:t>
            </a:r>
          </a:p>
        </p:txBody>
      </p:sp>
      <p:pic>
        <p:nvPicPr>
          <p:cNvPr id="1026" name="Picture 2" descr="Data Science, Career Coaching &amp; Digital Marketing Institute | Board Infinity">
            <a:extLst>
              <a:ext uri="{FF2B5EF4-FFF2-40B4-BE49-F238E27FC236}">
                <a16:creationId xmlns:a16="http://schemas.microsoft.com/office/drawing/2014/main" id="{939728E7-0AED-BE12-946F-E12FA2E83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561" y="4621453"/>
            <a:ext cx="3157652" cy="190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pu Logo PNG Vectors Free Download">
            <a:extLst>
              <a:ext uri="{FF2B5EF4-FFF2-40B4-BE49-F238E27FC236}">
                <a16:creationId xmlns:a16="http://schemas.microsoft.com/office/drawing/2014/main" id="{C575387A-236D-D24E-4864-91284BEF3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0633" y="3656413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037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4BCB3-DB97-8DCC-FD7F-F3D65B87F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772"/>
            <a:ext cx="10515600" cy="6184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Evaluating Regression Models</a:t>
            </a:r>
          </a:p>
          <a:p>
            <a:pPr marL="0" indent="0">
              <a:buNone/>
            </a:pPr>
            <a:r>
              <a:rPr lang="en-US" sz="2400" dirty="0"/>
              <a:t>Various metrics are used to determine their accuracy and performance and access how well the model predicts continuous outcomes.</a:t>
            </a:r>
          </a:p>
          <a:p>
            <a:pPr marL="0" indent="0">
              <a:buNone/>
            </a:pPr>
            <a:r>
              <a:rPr lang="en-US" sz="2400" b="1" dirty="0"/>
              <a:t>Key Evaluation Metrics:</a:t>
            </a:r>
          </a:p>
          <a:p>
            <a:pPr marL="0" indent="0">
              <a:buNone/>
            </a:pPr>
            <a:r>
              <a:rPr lang="en-US" sz="2400" b="1" dirty="0"/>
              <a:t>Mean Absolute Error (MAE)</a:t>
            </a:r>
            <a:r>
              <a:rPr lang="en-US" sz="2400" dirty="0"/>
              <a:t>: Measures the average 			  absolute differences between predicted and actual values.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400" b="1" dirty="0"/>
              <a:t>Mean Squared Error (MSE)</a:t>
            </a:r>
            <a:r>
              <a:rPr lang="en-US" sz="2400" dirty="0"/>
              <a:t>: Calculates the average 					 of the squared differences, giving higher weight to larger errors.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400" b="1" dirty="0"/>
              <a:t>Root Mean Squared Error (RMSE)</a:t>
            </a:r>
            <a:r>
              <a:rPr lang="en-US" sz="2400" dirty="0"/>
              <a:t>: The square root of 			         MSE, providing error in the same units as the output variable.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776789-EB91-ACC0-7063-536010DC7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961" y="1811500"/>
            <a:ext cx="3057525" cy="5524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8C1C49-7CC3-FB0C-F25D-F4D3B4BC4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711" y="3313825"/>
            <a:ext cx="3152775" cy="514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DB6B5F-4C88-F70C-D89B-B51A3607E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8111" y="5227370"/>
            <a:ext cx="2238375" cy="476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8255F-8C9D-B0B4-0377-CAB4074E15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993" y="2571750"/>
            <a:ext cx="6896100" cy="8572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2D2A99-4A79-8782-B0E8-1B1DEE5A1B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993" y="5806750"/>
            <a:ext cx="6677025" cy="8286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5215C1-E540-7152-D443-2B15D8013C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0993" y="4227350"/>
            <a:ext cx="78771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40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2710-DB38-84B9-7146-EDB98210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177"/>
          </a:xfrm>
        </p:spPr>
        <p:txBody>
          <a:bodyPr>
            <a:normAutofit fontScale="90000"/>
          </a:bodyPr>
          <a:lstStyle/>
          <a:p>
            <a:r>
              <a:rPr lang="en-IN" sz="2400" dirty="0"/>
              <a:t>Types of Regression Model: </a:t>
            </a:r>
            <a:br>
              <a:rPr lang="en-IN" sz="2400" dirty="0"/>
            </a:br>
            <a:r>
              <a:rPr lang="en-IN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4BCB3-DB97-8DCC-FD7F-F3D65B87F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591"/>
            <a:ext cx="10515600" cy="50932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Linear Regression is a statistical method used to model the relationship between a dependent variable and one or more independent variables by fitting a linear equation.</a:t>
            </a:r>
          </a:p>
          <a:p>
            <a:pPr marL="0" indent="0">
              <a:buNone/>
            </a:pPr>
            <a:r>
              <a:rPr lang="en-US" b="1" dirty="0"/>
              <a:t>Types: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Simple Linear Regression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Models the relationship between one independent variable and the dependent variable.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Multiple Linear Regression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/>
              <a:t>Extends to multiple independent variables.</a:t>
            </a:r>
          </a:p>
          <a:p>
            <a:pPr marL="0" indent="0">
              <a:buNone/>
            </a:pPr>
            <a:r>
              <a:rPr lang="en-US" b="1" dirty="0"/>
              <a:t>Cost Function:</a:t>
            </a:r>
            <a:r>
              <a:rPr lang="en-US" dirty="0"/>
              <a:t> The model aims to minimize 					            the error between predicted and actual values 				              by reducing the </a:t>
            </a:r>
            <a:r>
              <a:rPr lang="en-US" b="1" dirty="0"/>
              <a:t>Mean Squared Error (MSE)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/>
              <a:t>Optimization:</a:t>
            </a:r>
            <a:r>
              <a:rPr lang="en-US" dirty="0"/>
              <a:t> Optimization refers to the process of finding the best parameters for the model that minimize the cost function. This is achieved using </a:t>
            </a:r>
            <a:r>
              <a:rPr lang="en-US" b="1" dirty="0"/>
              <a:t>Gradient Descent</a:t>
            </a:r>
            <a:r>
              <a:rPr lang="en-US" dirty="0"/>
              <a:t>, which iteratively adjusts the coefficients: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b="1" dirty="0"/>
              <a:t>J(b)</a:t>
            </a:r>
            <a:r>
              <a:rPr lang="en-US" dirty="0"/>
              <a:t> is the cost function (MSE) and </a:t>
            </a:r>
            <a:r>
              <a:rPr lang="en-US" b="1" dirty="0"/>
              <a:t>α</a:t>
            </a:r>
            <a:r>
              <a:rPr lang="en-US" dirty="0"/>
              <a:t> is the learning rate.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CD16D-5069-BB86-B28E-77ACA0958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6275" y="2522498"/>
            <a:ext cx="1609725" cy="409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496A6B-E4C6-E690-4103-33AB16130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933" y="3429000"/>
            <a:ext cx="4267200" cy="419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CB038A-C9EC-BC44-73E7-EE30E11EC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8733" y="4345027"/>
            <a:ext cx="3143250" cy="542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408BBB-3921-8FCE-29B9-2A5BA27336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6133" y="5723625"/>
            <a:ext cx="21717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33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2710-DB38-84B9-7146-EDB98210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177"/>
          </a:xfrm>
        </p:spPr>
        <p:txBody>
          <a:bodyPr>
            <a:normAutofit fontScale="90000"/>
          </a:bodyPr>
          <a:lstStyle/>
          <a:p>
            <a:r>
              <a:rPr lang="en-IN" sz="2400" dirty="0"/>
              <a:t>Types of Regression Model: </a:t>
            </a:r>
            <a:br>
              <a:rPr lang="en-IN" sz="2400" dirty="0"/>
            </a:br>
            <a:r>
              <a:rPr lang="en-IN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4BCB3-DB97-8DCC-FD7F-F3D65B87F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591"/>
            <a:ext cx="10515600" cy="509328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Scikit-Learn Implementation: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548FAB-7209-92AF-0BCE-EEC1892ED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212" y="1942419"/>
            <a:ext cx="5743575" cy="75247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39619FA-B42D-919B-FE8E-D8975AFA3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022" y="2881673"/>
            <a:ext cx="4777954" cy="37604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321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2710-DB38-84B9-7146-EDB98210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177"/>
          </a:xfrm>
        </p:spPr>
        <p:txBody>
          <a:bodyPr>
            <a:normAutofit fontScale="90000"/>
          </a:bodyPr>
          <a:lstStyle/>
          <a:p>
            <a:r>
              <a:rPr lang="en-IN" sz="2400" dirty="0"/>
              <a:t>Types of Regression Model: </a:t>
            </a:r>
            <a:br>
              <a:rPr lang="en-IN" sz="2400" dirty="0"/>
            </a:br>
            <a:r>
              <a:rPr lang="en-IN" dirty="0"/>
              <a:t>Polynomial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4BCB3-DB97-8DCC-FD7F-F3D65B87F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591"/>
            <a:ext cx="10515600" cy="50932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Polynomial Regression is a statistical method used to model the relationship between a dependent variable and one or more independent variables by fitting a polynomial equation.</a:t>
            </a:r>
          </a:p>
          <a:p>
            <a:pPr marL="0" indent="0">
              <a:buNone/>
            </a:pPr>
            <a:r>
              <a:rPr lang="en-US" b="1" dirty="0"/>
              <a:t>Types: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Simple Polynomial Regression: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Models the relationship between one independent variable and the dependent variable using polynomial terms.</a:t>
            </a:r>
          </a:p>
          <a:p>
            <a:pPr marL="0" indent="0">
              <a:buNone/>
            </a:pPr>
            <a:r>
              <a:rPr lang="en-US" b="1" dirty="0"/>
              <a:t>Multiple Polynomial Regression: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Extends to multiple independent variables using polynomial terms.</a:t>
            </a:r>
          </a:p>
          <a:p>
            <a:pPr marL="0" indent="0">
              <a:buNone/>
            </a:pPr>
            <a:r>
              <a:rPr lang="en-IN" b="1" dirty="0"/>
              <a:t>Scikit-Learn Implementation: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2DC40-9641-0A87-F3AF-7DE40D035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969" y="2697940"/>
            <a:ext cx="4143375" cy="438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5C5A71-744B-83A0-B914-22402EB5A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235" y="3797364"/>
            <a:ext cx="6010275" cy="447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9EBA39-4B35-8852-6124-CA7310138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274" y="5064124"/>
            <a:ext cx="62674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60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2710-DB38-84B9-7146-EDB98210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177"/>
          </a:xfrm>
        </p:spPr>
        <p:txBody>
          <a:bodyPr>
            <a:normAutofit fontScale="90000"/>
          </a:bodyPr>
          <a:lstStyle/>
          <a:p>
            <a:r>
              <a:rPr lang="en-IN" sz="2400" dirty="0"/>
              <a:t>Types of Regression Model: </a:t>
            </a:r>
            <a:br>
              <a:rPr lang="en-IN" sz="2400" dirty="0"/>
            </a:br>
            <a:r>
              <a:rPr lang="en-IN" dirty="0"/>
              <a:t>Polynomial Regression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A95BADF-6BFE-3240-65B3-B43C688AA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550" y="1341144"/>
            <a:ext cx="948690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926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2710-DB38-84B9-7146-EDB98210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177"/>
          </a:xfrm>
        </p:spPr>
        <p:txBody>
          <a:bodyPr>
            <a:normAutofit fontScale="90000"/>
          </a:bodyPr>
          <a:lstStyle/>
          <a:p>
            <a:r>
              <a:rPr lang="en-IN" sz="2400" dirty="0"/>
              <a:t>Types of Regression Model: </a:t>
            </a:r>
            <a:br>
              <a:rPr lang="en-IN" sz="2400" dirty="0"/>
            </a:br>
            <a:r>
              <a:rPr lang="en-IN" dirty="0"/>
              <a:t>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4BCB3-DB97-8DCC-FD7F-F3D65B87F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591"/>
            <a:ext cx="10515600" cy="5093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Ridge Regression is a statistical method used to model the relationship between a dependent variable and one or more independent variables, incorporating </a:t>
            </a:r>
            <a:r>
              <a:rPr lang="en-US" b="1" dirty="0"/>
              <a:t>L2 regularization</a:t>
            </a:r>
            <a:r>
              <a:rPr lang="en-US" dirty="0"/>
              <a:t> to penalize large coefficients and prevent overfitting.</a:t>
            </a:r>
          </a:p>
          <a:p>
            <a:pPr marL="0" indent="0">
              <a:buNone/>
            </a:pPr>
            <a:r>
              <a:rPr lang="en-US" b="1" dirty="0"/>
              <a:t>Motive: </a:t>
            </a:r>
            <a:r>
              <a:rPr lang="en-US" dirty="0"/>
              <a:t>Enhances linear regression by adding a regularization term (L2 penalty) to shrink the coefficients.</a:t>
            </a:r>
            <a:endParaRPr lang="en-IN" b="1" dirty="0"/>
          </a:p>
          <a:p>
            <a:pPr marL="0" indent="0">
              <a:buNone/>
            </a:pPr>
            <a:r>
              <a:rPr lang="en-IN" b="1" dirty="0"/>
              <a:t>Cost Function:</a:t>
            </a:r>
            <a:r>
              <a:rPr lang="en-IN" dirty="0"/>
              <a:t> The model aims to minimize the error between predicted and actual values while adding a penalty for large coefficients, defined as: </a:t>
            </a:r>
          </a:p>
          <a:p>
            <a:pPr marL="0" indent="0">
              <a:buNone/>
            </a:pPr>
            <a:r>
              <a:rPr lang="en-US" dirty="0"/>
              <a:t>Where λ is the regularization parameter, and MSE is the Mean Squared Error.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323437-84CC-E4BA-832D-4DD892E71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070" y="4762596"/>
            <a:ext cx="3209925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230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2710-DB38-84B9-7146-EDB98210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177"/>
          </a:xfrm>
        </p:spPr>
        <p:txBody>
          <a:bodyPr>
            <a:normAutofit fontScale="90000"/>
          </a:bodyPr>
          <a:lstStyle/>
          <a:p>
            <a:r>
              <a:rPr lang="en-IN" sz="2400" dirty="0"/>
              <a:t>Types of Regression Model: </a:t>
            </a:r>
            <a:br>
              <a:rPr lang="en-IN" sz="2400" dirty="0"/>
            </a:br>
            <a:r>
              <a:rPr lang="en-IN" dirty="0"/>
              <a:t>Ridge Regression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981712E-CDB4-E7F0-F9A2-640586CCE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88750"/>
            <a:ext cx="5753879" cy="31600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8CE9A8C9-D720-9BD7-C3A6-9A3872DD7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21" y="2688750"/>
            <a:ext cx="5753879" cy="31600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3DA663-C916-0F09-17F2-AE3AE214E637}"/>
              </a:ext>
            </a:extLst>
          </p:cNvPr>
          <p:cNvSpPr txBox="1"/>
          <p:nvPr/>
        </p:nvSpPr>
        <p:spPr>
          <a:xfrm>
            <a:off x="1954762" y="5980813"/>
            <a:ext cx="2528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Linear Regression</a:t>
            </a:r>
          </a:p>
          <a:p>
            <a:pPr algn="ctr"/>
            <a:r>
              <a:rPr lang="en-IN" sz="2000" b="1" dirty="0"/>
              <a:t>BEFORE</a:t>
            </a:r>
            <a:endParaRPr lang="en-IN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F4AD28-B31A-6969-8385-36F58255BA1D}"/>
              </a:ext>
            </a:extLst>
          </p:cNvPr>
          <p:cNvSpPr txBox="1"/>
          <p:nvPr/>
        </p:nvSpPr>
        <p:spPr>
          <a:xfrm>
            <a:off x="7708641" y="5980813"/>
            <a:ext cx="2528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Ridge Regression</a:t>
            </a:r>
          </a:p>
          <a:p>
            <a:pPr algn="ctr"/>
            <a:r>
              <a:rPr lang="en-IN" sz="2000" b="1" dirty="0"/>
              <a:t>AFTER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B1CC389-2319-47F1-EAD3-9317A744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592"/>
            <a:ext cx="10515600" cy="509328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Scikit-Learn Implementation: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980FD9-6CD8-35DD-67F8-F4F87037F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4871" y="1789361"/>
            <a:ext cx="44862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6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2710-DB38-84B9-7146-EDB98210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177"/>
          </a:xfrm>
        </p:spPr>
        <p:txBody>
          <a:bodyPr>
            <a:normAutofit fontScale="90000"/>
          </a:bodyPr>
          <a:lstStyle/>
          <a:p>
            <a:r>
              <a:rPr lang="en-IN" sz="2400" dirty="0"/>
              <a:t>Types of Regression Model: </a:t>
            </a:r>
            <a:br>
              <a:rPr lang="en-IN" sz="2400" dirty="0"/>
            </a:br>
            <a:r>
              <a:rPr lang="en-IN" dirty="0"/>
              <a:t>Lasso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4BCB3-DB97-8DCC-FD7F-F3D65B87F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591"/>
            <a:ext cx="10515600" cy="50932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Lasso Regression is a statistical method used to model the relationship between a dependent variable and one or more independent variables, incorporating </a:t>
            </a:r>
            <a:r>
              <a:rPr lang="en-US" b="1" dirty="0"/>
              <a:t>L1 regularization</a:t>
            </a:r>
            <a:r>
              <a:rPr lang="en-US" dirty="0"/>
              <a:t> to penalize large coefficients and encourage sparsity in the model.</a:t>
            </a:r>
          </a:p>
          <a:p>
            <a:pPr marL="0" indent="0">
              <a:buNone/>
            </a:pPr>
            <a:r>
              <a:rPr lang="en-US" b="1" dirty="0"/>
              <a:t>Motive:</a:t>
            </a:r>
            <a:r>
              <a:rPr lang="en-US" dirty="0"/>
              <a:t> Enhances linear regression by adding a regularization term (L1 penalty) to shrink some coefficients to zero, effectively performing variable selection.</a:t>
            </a:r>
          </a:p>
          <a:p>
            <a:pPr marL="0" indent="0">
              <a:buNone/>
            </a:pPr>
            <a:r>
              <a:rPr lang="en-US" b="1" dirty="0"/>
              <a:t>Cost Function:</a:t>
            </a:r>
            <a:r>
              <a:rPr lang="en-US" dirty="0"/>
              <a:t> The model aims to minimize the error between predicted and actual values while adding a penalty for large coefficients, defined as: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Where λ is the regularization parameter, and MSE is the Mean Squared Error.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194FB-F380-AE67-8583-053C5ECE4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5121729"/>
            <a:ext cx="33528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77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2710-DB38-84B9-7146-EDB98210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177"/>
          </a:xfrm>
        </p:spPr>
        <p:txBody>
          <a:bodyPr>
            <a:normAutofit fontScale="90000"/>
          </a:bodyPr>
          <a:lstStyle/>
          <a:p>
            <a:r>
              <a:rPr lang="en-IN" sz="2400" dirty="0"/>
              <a:t>Types of Regression Model: </a:t>
            </a:r>
            <a:br>
              <a:rPr lang="en-IN" sz="2400" dirty="0"/>
            </a:br>
            <a:r>
              <a:rPr lang="en-IN" dirty="0"/>
              <a:t>Lasso Regression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D94DE3-FF7D-4CBF-C375-8A5E585D6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175"/>
            <a:ext cx="10515600" cy="509270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Scikit-Learn Implementation: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247DCB-C57F-09EA-F3D0-F6C05432B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1807418"/>
            <a:ext cx="4495800" cy="723900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80E9FD1-5D88-A655-25B9-8BDE6AD3D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21" y="2688750"/>
            <a:ext cx="5753879" cy="316001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061658-8121-401B-4B3E-1EFCC7234802}"/>
              </a:ext>
            </a:extLst>
          </p:cNvPr>
          <p:cNvSpPr txBox="1"/>
          <p:nvPr/>
        </p:nvSpPr>
        <p:spPr>
          <a:xfrm>
            <a:off x="1954762" y="5980813"/>
            <a:ext cx="2528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Linear Regression</a:t>
            </a:r>
          </a:p>
          <a:p>
            <a:pPr algn="ctr"/>
            <a:r>
              <a:rPr lang="en-IN" sz="2000" b="1" dirty="0"/>
              <a:t>BEFORE</a:t>
            </a:r>
            <a:endParaRPr lang="en-IN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20D2D4-B09F-B37B-0DAF-5A2E5C79F7FA}"/>
              </a:ext>
            </a:extLst>
          </p:cNvPr>
          <p:cNvSpPr txBox="1"/>
          <p:nvPr/>
        </p:nvSpPr>
        <p:spPr>
          <a:xfrm>
            <a:off x="7708641" y="5980813"/>
            <a:ext cx="2528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Lasso Regression</a:t>
            </a:r>
          </a:p>
          <a:p>
            <a:pPr algn="ctr"/>
            <a:r>
              <a:rPr lang="en-IN" sz="2000" b="1" dirty="0"/>
              <a:t>AFTER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DFDEE13-3E06-BE78-EF5C-F4E11BE4E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097" y="2681191"/>
            <a:ext cx="5767642" cy="316757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398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2710-DB38-84B9-7146-EDB98210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177"/>
          </a:xfrm>
        </p:spPr>
        <p:txBody>
          <a:bodyPr/>
          <a:lstStyle/>
          <a:p>
            <a:r>
              <a:rPr lang="en-IN" dirty="0"/>
              <a:t>Supervised ML: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4BCB3-DB97-8DCC-FD7F-F3D65B87F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591"/>
            <a:ext cx="10515600" cy="46093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Classification</a:t>
            </a:r>
          </a:p>
          <a:p>
            <a:pPr marL="0" indent="0">
              <a:buNone/>
            </a:pPr>
            <a:r>
              <a:rPr lang="en-US" dirty="0"/>
              <a:t>Classification is a type of supervised learning that focuses on </a:t>
            </a:r>
            <a:r>
              <a:rPr lang="en-US" b="1" dirty="0"/>
              <a:t>predicting categorical labels</a:t>
            </a:r>
            <a:r>
              <a:rPr lang="en-US" dirty="0"/>
              <a:t> based on input features. </a:t>
            </a:r>
            <a:r>
              <a:rPr lang="en-US" u="sng" dirty="0"/>
              <a:t>The model learns to assign input data to predefined classes or categories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Types of Classification:</a:t>
            </a:r>
          </a:p>
          <a:p>
            <a:pPr marL="0" indent="0">
              <a:buNone/>
            </a:pPr>
            <a:r>
              <a:rPr lang="en-US" b="1" dirty="0"/>
              <a:t>Binary Classification</a:t>
            </a:r>
            <a:r>
              <a:rPr lang="en-US" dirty="0"/>
              <a:t>: Predicting one of two possible classes (e.g., email as spam or not spam).</a:t>
            </a:r>
          </a:p>
          <a:p>
            <a:pPr marL="0" indent="0">
              <a:buNone/>
            </a:pPr>
            <a:r>
              <a:rPr lang="en-US" b="1" dirty="0"/>
              <a:t>Multiclass Classification</a:t>
            </a:r>
            <a:r>
              <a:rPr lang="en-US" dirty="0"/>
              <a:t>: Predicting one of multiple classes (e.g., classifying images of animals into categories like dog, cat, or bird). </a:t>
            </a:r>
          </a:p>
          <a:p>
            <a:pPr marL="0" indent="0">
              <a:buNone/>
            </a:pPr>
            <a:r>
              <a:rPr lang="en-US" b="1" dirty="0"/>
              <a:t>Key Features:</a:t>
            </a:r>
          </a:p>
          <a:p>
            <a:pPr marL="0" indent="0">
              <a:buNone/>
            </a:pPr>
            <a:r>
              <a:rPr lang="en-US" dirty="0"/>
              <a:t>Uses labeled training data to learn class boundaries.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6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EDEFD37-F666-1AA6-BEE0-DE4AB20BA3FF}"/>
              </a:ext>
            </a:extLst>
          </p:cNvPr>
          <p:cNvSpPr txBox="1"/>
          <p:nvPr/>
        </p:nvSpPr>
        <p:spPr>
          <a:xfrm>
            <a:off x="1276738" y="289249"/>
            <a:ext cx="96385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 Black" panose="020B0A04020102020204" pitchFamily="34" charset="0"/>
              </a:rPr>
              <a:t>Objective</a:t>
            </a:r>
          </a:p>
          <a:p>
            <a:pPr algn="ctr"/>
            <a:r>
              <a:rPr lang="en-US" i="1" dirty="0">
                <a:solidFill>
                  <a:srgbClr val="00A7E2"/>
                </a:solidFill>
              </a:rPr>
              <a:t>To gain practical experience in Machine Learning and AI, enhancing my full-stack web development skills by incorporating innovative techniques into future projects, recognizing the growing importance of machine learning in technology.</a:t>
            </a:r>
          </a:p>
          <a:p>
            <a:pPr algn="ctr"/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7F6A08-C58F-EA1A-B781-7480EF3BDBD4}"/>
              </a:ext>
            </a:extLst>
          </p:cNvPr>
          <p:cNvSpPr txBox="1"/>
          <p:nvPr/>
        </p:nvSpPr>
        <p:spPr>
          <a:xfrm>
            <a:off x="4499686" y="1495989"/>
            <a:ext cx="319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Arial Black" panose="020B0A04020102020204" pitchFamily="34" charset="0"/>
              </a:rPr>
              <a:t>Certification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B838E7-1F75-6801-C17B-7BA06253C6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6" t="8039" r="6310" b="8334"/>
          <a:stretch/>
        </p:blipFill>
        <p:spPr bwMode="auto">
          <a:xfrm>
            <a:off x="2939003" y="1987227"/>
            <a:ext cx="6313994" cy="468493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2164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4BCB3-DB97-8DCC-FD7F-F3D65B87F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81"/>
            <a:ext cx="10515600" cy="62515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Evaluating Classification Models</a:t>
            </a:r>
          </a:p>
          <a:p>
            <a:pPr marL="0" indent="0">
              <a:buNone/>
            </a:pPr>
            <a:r>
              <a:rPr lang="en-US" dirty="0"/>
              <a:t>Various metrics are used to assess the accuracy and effectiveness of classification models in predicting categorical outcomes and determining their performance on unseen data.</a:t>
            </a:r>
          </a:p>
          <a:p>
            <a:pPr marL="0" indent="0">
              <a:buNone/>
            </a:pPr>
            <a:r>
              <a:rPr lang="en-US" b="1" dirty="0"/>
              <a:t>Key Evaluation Metrics:</a:t>
            </a:r>
          </a:p>
          <a:p>
            <a:pPr marL="0" indent="0">
              <a:buNone/>
            </a:pPr>
            <a:r>
              <a:rPr lang="en-US" b="1" dirty="0"/>
              <a:t>Accuracy</a:t>
            </a:r>
            <a:r>
              <a:rPr lang="en-US" dirty="0"/>
              <a:t>: Proportion of correct predictions 				      made by the model out of total predictions.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b="1" dirty="0"/>
              <a:t>Precision</a:t>
            </a:r>
            <a:r>
              <a:rPr lang="en-US" dirty="0"/>
              <a:t>: Proportion of true positive 				         predictions among all positive predictions,                                              reflecting the quality of positive class predictions.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Recall (Sensitivity)</a:t>
            </a:r>
            <a:r>
              <a:rPr lang="en-US" dirty="0"/>
              <a:t>: Proportion of true 			             positive predictions among all actual positive cases, 			           indicating the model's ability to identify positive instances.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CBB635-29DB-02EF-7F57-00919AD5C2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24"/>
          <a:stretch/>
        </p:blipFill>
        <p:spPr>
          <a:xfrm>
            <a:off x="6867525" y="1760568"/>
            <a:ext cx="4486275" cy="542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22DD9F-127A-6319-116F-0B65CF122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0" y="3372838"/>
            <a:ext cx="4400550" cy="542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BD4743-7E43-301E-D590-DAD5BE428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5139116"/>
            <a:ext cx="4114800" cy="504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640A85-5ECB-3651-EF6C-A80B15A8C1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214" y="2560426"/>
            <a:ext cx="7305675" cy="7524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FB7C9A-65EB-1A5D-5491-ED9F5898EB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214" y="4263264"/>
            <a:ext cx="7658100" cy="752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DF3DBE9-900A-9954-C868-CA6BAC444C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8214" y="5991442"/>
            <a:ext cx="65913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05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2710-DB38-84B9-7146-EDB98210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177"/>
          </a:xfrm>
        </p:spPr>
        <p:txBody>
          <a:bodyPr>
            <a:normAutofit fontScale="90000"/>
          </a:bodyPr>
          <a:lstStyle/>
          <a:p>
            <a:r>
              <a:rPr lang="en-IN" sz="2400" dirty="0"/>
              <a:t>Types of Classification Model: </a:t>
            </a:r>
            <a:br>
              <a:rPr lang="en-IN" sz="2400" dirty="0"/>
            </a:br>
            <a:r>
              <a:rPr lang="en-IN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4BCB3-DB97-8DCC-FD7F-F3D65B87F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591"/>
            <a:ext cx="10515600" cy="509328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Logistic Regression is a method for predicting binary outcomes based on one or more independent variables.</a:t>
            </a:r>
          </a:p>
          <a:p>
            <a:pPr marL="0" indent="0">
              <a:buNone/>
            </a:pPr>
            <a:r>
              <a:rPr lang="en-US" b="1" dirty="0"/>
              <a:t>Types: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Binary Logistic Regression:</a:t>
            </a:r>
            <a:r>
              <a:rPr lang="en-US" dirty="0"/>
              <a:t> Two possible outcomes.</a:t>
            </a:r>
          </a:p>
          <a:p>
            <a:pPr marL="0" indent="0">
              <a:buNone/>
            </a:pPr>
            <a:r>
              <a:rPr lang="en-US" b="1" dirty="0"/>
              <a:t>Multinomial Logistic Regression:</a:t>
            </a:r>
            <a:r>
              <a:rPr lang="en-US" dirty="0"/>
              <a:t> More than two outcomes.</a:t>
            </a:r>
          </a:p>
          <a:p>
            <a:pPr marL="0" indent="0">
              <a:buNone/>
            </a:pPr>
            <a:r>
              <a:rPr lang="en-US" b="1" dirty="0"/>
              <a:t>Sigmoid Function:</a:t>
            </a:r>
            <a:r>
              <a:rPr lang="en-US" dirty="0"/>
              <a:t> The model uses the 					    sigmoid function to map predicted values to probabilities:</a:t>
            </a:r>
          </a:p>
          <a:p>
            <a:pPr marL="0" indent="0">
              <a:buNone/>
            </a:pPr>
            <a:r>
              <a:rPr lang="en-US" dirty="0"/>
              <a:t>Where				</a:t>
            </a:r>
          </a:p>
          <a:p>
            <a:pPr marL="0" indent="0">
              <a:buNone/>
            </a:pPr>
            <a:r>
              <a:rPr lang="en-US" dirty="0"/>
              <a:t>(similar to Linear Regression)</a:t>
            </a:r>
          </a:p>
          <a:p>
            <a:pPr marL="0" indent="0">
              <a:buNone/>
            </a:pPr>
            <a:r>
              <a:rPr lang="en-US" b="1" dirty="0"/>
              <a:t>Outputs probabilities between 0 and 1.</a:t>
            </a:r>
          </a:p>
          <a:p>
            <a:pPr marL="0" indent="0">
              <a:buNone/>
            </a:pPr>
            <a:r>
              <a:rPr lang="en-IN" b="1" dirty="0"/>
              <a:t>Scikit-Learn Implementation: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0CC726-BD9C-E963-9D3B-987E548CD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361" y="3162300"/>
            <a:ext cx="1685925" cy="53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D0C524-F911-EA19-AD48-EF27E688C9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41587" b="2222"/>
          <a:stretch/>
        </p:blipFill>
        <p:spPr>
          <a:xfrm>
            <a:off x="1816261" y="3745995"/>
            <a:ext cx="4189543" cy="4004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3585C0-2131-6E9E-093A-3B6257C74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707" y="5380037"/>
            <a:ext cx="5962650" cy="762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15B119-653F-4262-296B-E28572680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3824" y="3829969"/>
            <a:ext cx="4726054" cy="28106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5812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B4EB309-AFA0-28FE-FC50-4876E895E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177"/>
          </a:xfrm>
        </p:spPr>
        <p:txBody>
          <a:bodyPr>
            <a:normAutofit fontScale="90000"/>
          </a:bodyPr>
          <a:lstStyle/>
          <a:p>
            <a:r>
              <a:rPr lang="en-IN" sz="2400" dirty="0"/>
              <a:t>Types of Classification Model: </a:t>
            </a:r>
            <a:br>
              <a:rPr lang="en-IN" sz="2400" dirty="0"/>
            </a:br>
            <a:r>
              <a:rPr lang="en-IN" dirty="0"/>
              <a:t>Decision Tree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CC3D46-DC71-3035-B836-3D6CE2FFE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591"/>
            <a:ext cx="10515600" cy="50932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Decision Tree is a model used for classification tasks that splits data into branches based on feature values.</a:t>
            </a:r>
          </a:p>
          <a:p>
            <a:pPr marL="0" indent="0">
              <a:buNone/>
            </a:pPr>
            <a:r>
              <a:rPr lang="en-US" b="1" dirty="0"/>
              <a:t>Key Features:</a:t>
            </a:r>
            <a:r>
              <a:rPr lang="en-US" dirty="0"/>
              <a:t> The model makes decisions based on the following:</a:t>
            </a:r>
          </a:p>
          <a:p>
            <a:pPr lvl="1"/>
            <a:r>
              <a:rPr lang="en-US" sz="2800" b="1" dirty="0"/>
              <a:t>Nodes:</a:t>
            </a:r>
            <a:r>
              <a:rPr lang="en-US" sz="2800" dirty="0"/>
              <a:t> Represent features or attributes.</a:t>
            </a:r>
          </a:p>
          <a:p>
            <a:pPr lvl="1"/>
            <a:r>
              <a:rPr lang="en-US" sz="2800" b="1" dirty="0"/>
              <a:t>Branches:</a:t>
            </a:r>
            <a:r>
              <a:rPr lang="en-US" sz="2800" dirty="0"/>
              <a:t> Represent decision </a:t>
            </a:r>
          </a:p>
          <a:p>
            <a:pPr marL="457200" lvl="1" indent="0">
              <a:buNone/>
            </a:pPr>
            <a:r>
              <a:rPr lang="en-US" sz="2800" dirty="0"/>
              <a:t>	rules based on feature values.</a:t>
            </a:r>
          </a:p>
          <a:p>
            <a:pPr lvl="1"/>
            <a:r>
              <a:rPr lang="en-US" sz="2800" b="1" dirty="0"/>
              <a:t>Leaves:</a:t>
            </a:r>
            <a:r>
              <a:rPr lang="en-US" sz="2800" dirty="0"/>
              <a:t> Represent the final </a:t>
            </a:r>
          </a:p>
          <a:p>
            <a:pPr marL="457200" lvl="1" indent="0">
              <a:buNone/>
            </a:pPr>
            <a:r>
              <a:rPr lang="en-US" sz="2800" dirty="0"/>
              <a:t>	output or target variable.</a:t>
            </a:r>
          </a:p>
          <a:p>
            <a:pPr marL="0" indent="0">
              <a:buNone/>
            </a:pPr>
            <a:r>
              <a:rPr lang="en-US" b="1" dirty="0"/>
              <a:t>Outputs:</a:t>
            </a:r>
            <a:r>
              <a:rPr lang="en-US" dirty="0"/>
              <a:t> Produces class labels </a:t>
            </a:r>
          </a:p>
          <a:p>
            <a:pPr marL="0" indent="0">
              <a:buNone/>
            </a:pPr>
            <a:r>
              <a:rPr lang="en-US" dirty="0"/>
              <a:t>	as per classifications.</a:t>
            </a:r>
          </a:p>
          <a:p>
            <a:pPr marL="0" indent="0">
              <a:buNone/>
            </a:pPr>
            <a:r>
              <a:rPr lang="en-IN" b="1" dirty="0"/>
              <a:t>Scikit-Learn Implementation:</a:t>
            </a:r>
          </a:p>
          <a:p>
            <a:pPr marL="0" indent="0">
              <a:buNone/>
            </a:pPr>
            <a:r>
              <a:rPr lang="en-IN" b="1" dirty="0"/>
              <a:t> 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9F45E7-EA9E-488A-4356-64B94BFE8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62" y="5815130"/>
            <a:ext cx="4905169" cy="67774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EC6BA64-6B22-E334-B71E-F2764ED64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717" y="2974097"/>
            <a:ext cx="6047910" cy="30441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7755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2AA38A6-8556-2A18-11CE-F2ADD40E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177"/>
          </a:xfrm>
        </p:spPr>
        <p:txBody>
          <a:bodyPr>
            <a:normAutofit fontScale="90000"/>
          </a:bodyPr>
          <a:lstStyle/>
          <a:p>
            <a:r>
              <a:rPr lang="en-IN" sz="2400" dirty="0"/>
              <a:t>Types of Classification Model: </a:t>
            </a:r>
            <a:br>
              <a:rPr lang="en-IN" sz="2400" dirty="0"/>
            </a:br>
            <a:r>
              <a:rPr lang="en-IN" dirty="0"/>
              <a:t>K-Nearest Neighbours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A53906-F4EB-F3AC-56F5-AA9EB59DC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591"/>
            <a:ext cx="10515600" cy="50932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K-Nearest Neighbors (KNN) is a simple, non-parametric algorithm used for classification tasks based on the proximity of data points.</a:t>
            </a:r>
          </a:p>
          <a:p>
            <a:pPr marL="0" indent="0">
              <a:buNone/>
            </a:pPr>
            <a:r>
              <a:rPr lang="en-US" b="1" dirty="0"/>
              <a:t>Key Features:</a:t>
            </a:r>
            <a:endParaRPr lang="en-US" dirty="0"/>
          </a:p>
          <a:p>
            <a:pPr lvl="1"/>
            <a:r>
              <a:rPr lang="en-US" b="1" dirty="0"/>
              <a:t>Distance Metric:</a:t>
            </a:r>
            <a:r>
              <a:rPr lang="en-US" dirty="0"/>
              <a:t> Typically uses Euclidean distance, calculated as:</a:t>
            </a:r>
          </a:p>
          <a:p>
            <a:pPr lvl="1"/>
            <a:endParaRPr lang="en-US" dirty="0"/>
          </a:p>
          <a:p>
            <a:pPr lvl="1"/>
            <a:endParaRPr lang="en-US" sz="1300" dirty="0"/>
          </a:p>
          <a:p>
            <a:pPr lvl="1"/>
            <a:r>
              <a:rPr lang="en-US" b="1" dirty="0"/>
              <a:t>Parameter K:</a:t>
            </a:r>
            <a:r>
              <a:rPr lang="en-US" dirty="0"/>
              <a:t> The number of nearest neighbors to consider; can impact model performance.</a:t>
            </a:r>
            <a:endParaRPr lang="en-IN" b="1" dirty="0"/>
          </a:p>
          <a:p>
            <a:pPr marL="0" indent="0">
              <a:buNone/>
            </a:pPr>
            <a:r>
              <a:rPr lang="en-US" b="1" dirty="0"/>
              <a:t>Outputs:</a:t>
            </a:r>
            <a:r>
              <a:rPr lang="en-US" dirty="0"/>
              <a:t> Produces class labels 						      based on the majority vote of neighbors.</a:t>
            </a:r>
          </a:p>
          <a:p>
            <a:pPr marL="0" indent="0">
              <a:buNone/>
            </a:pPr>
            <a:r>
              <a:rPr lang="en-IN" b="1" dirty="0"/>
              <a:t>Scikit-Learn Implementation: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/>
              <a:t> </a:t>
            </a:r>
          </a:p>
          <a:p>
            <a:pPr marL="0" indent="0">
              <a:buNone/>
            </a:pPr>
            <a:endParaRPr lang="en-IN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7D3180-9E03-C48F-1240-60E24B0D1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711" y="2895600"/>
            <a:ext cx="6162675" cy="533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1CAEB4-65D0-9B58-880D-D08F61D18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62192"/>
            <a:ext cx="5851849" cy="713420"/>
          </a:xfrm>
          <a:prstGeom prst="rect">
            <a:avLst/>
          </a:prstGeom>
        </p:spPr>
      </p:pic>
      <p:pic>
        <p:nvPicPr>
          <p:cNvPr id="5122" name="Picture 2" descr="K-Nearest Neighbor(KNN) Algorithm - GeeksforGeeks">
            <a:extLst>
              <a:ext uri="{FF2B5EF4-FFF2-40B4-BE49-F238E27FC236}">
                <a16:creationId xmlns:a16="http://schemas.microsoft.com/office/drawing/2014/main" id="{48B2CC5F-3E09-77CB-9A72-F3D2B803C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414" y="3790310"/>
            <a:ext cx="4727511" cy="285185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266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7EE1-3139-501A-3AEA-6C8801E15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483"/>
          </a:xfrm>
        </p:spPr>
        <p:txBody>
          <a:bodyPr/>
          <a:lstStyle/>
          <a:p>
            <a:r>
              <a:rPr lang="en-IN" dirty="0"/>
              <a:t>ML: Unsupervised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38D21-B7E8-A75F-6236-8BB44A529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50559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Unsupervised Machine Learning</a:t>
            </a:r>
          </a:p>
          <a:p>
            <a:pPr marL="0" indent="0">
              <a:buNone/>
            </a:pPr>
            <a:r>
              <a:rPr lang="en-US" dirty="0"/>
              <a:t>Unsupervised Machine Learning is a technique where models are trained on </a:t>
            </a:r>
            <a:r>
              <a:rPr lang="en-US" b="1" dirty="0"/>
              <a:t>unlabeled data</a:t>
            </a:r>
            <a:r>
              <a:rPr lang="en-US" dirty="0"/>
              <a:t>, allowing them to identify patterns and structures without predefined outputs.</a:t>
            </a:r>
          </a:p>
          <a:p>
            <a:pPr marL="0" indent="0">
              <a:buNone/>
            </a:pPr>
            <a:r>
              <a:rPr lang="en-US" b="1" dirty="0"/>
              <a:t>Types of Unsupervised Learning:</a:t>
            </a:r>
          </a:p>
          <a:p>
            <a:pPr marL="0" indent="0">
              <a:buNone/>
            </a:pPr>
            <a:r>
              <a:rPr lang="en-US" b="1" dirty="0"/>
              <a:t>Clustering</a:t>
            </a:r>
            <a:r>
              <a:rPr lang="en-US" dirty="0"/>
              <a:t>: Grouping similar data points (e.g., grouping customers).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Key Features:</a:t>
            </a:r>
          </a:p>
          <a:p>
            <a:pPr marL="0" indent="0">
              <a:buNone/>
            </a:pPr>
            <a:r>
              <a:rPr lang="en-US" dirty="0"/>
              <a:t>Works with data that lacks labels.</a:t>
            </a:r>
          </a:p>
          <a:p>
            <a:pPr marL="0" indent="0">
              <a:buNone/>
            </a:pPr>
            <a:r>
              <a:rPr lang="en-US" dirty="0"/>
              <a:t>Helps in discovering hidden patterns and insights in data.</a:t>
            </a:r>
          </a:p>
        </p:txBody>
      </p:sp>
    </p:spTree>
    <p:extLst>
      <p:ext uri="{BB962C8B-B14F-4D97-AF65-F5344CB8AC3E}">
        <p14:creationId xmlns:p14="http://schemas.microsoft.com/office/powerpoint/2010/main" val="1006122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2710-DB38-84B9-7146-EDB98210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177"/>
          </a:xfrm>
        </p:spPr>
        <p:txBody>
          <a:bodyPr/>
          <a:lstStyle/>
          <a:p>
            <a:r>
              <a:rPr lang="en-IN" dirty="0"/>
              <a:t>Unsupervised ML: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4BCB3-DB97-8DCC-FD7F-F3D65B87F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591"/>
            <a:ext cx="10515600" cy="50932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Clustering</a:t>
            </a:r>
          </a:p>
          <a:p>
            <a:pPr marL="0" indent="0">
              <a:buNone/>
            </a:pPr>
            <a:r>
              <a:rPr lang="en-US" dirty="0"/>
              <a:t>Clustering is an unsupervised learning technique focused on grouping similar data points based on their features. It aims to discover inherent structures within the data without pre-defined labels.</a:t>
            </a:r>
          </a:p>
          <a:p>
            <a:pPr marL="0" indent="0">
              <a:buNone/>
            </a:pPr>
            <a:r>
              <a:rPr lang="en-US" b="1" dirty="0"/>
              <a:t>Types of Clustering: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K-Means Clustering:</a:t>
            </a:r>
            <a:r>
              <a:rPr lang="en-US" dirty="0"/>
              <a:t> Partitions data into K distinct clusters based on feature similarity.</a:t>
            </a:r>
          </a:p>
          <a:p>
            <a:pPr marL="0" indent="0">
              <a:buNone/>
            </a:pPr>
            <a:r>
              <a:rPr lang="en-US" b="1" dirty="0"/>
              <a:t>Key Features: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Helps by identifying patterns and structures.</a:t>
            </a:r>
          </a:p>
          <a:p>
            <a:pPr marL="0" indent="0">
              <a:buNone/>
            </a:pPr>
            <a:r>
              <a:rPr lang="en-US" dirty="0"/>
              <a:t>No prior labeling is required, making it suitable for unlabeled datasets.</a:t>
            </a:r>
          </a:p>
          <a:p>
            <a:pPr marL="0" indent="0">
              <a:buNone/>
            </a:pPr>
            <a:r>
              <a:rPr lang="en-US" dirty="0"/>
              <a:t>Useful in various applications, such as customer grouping and image analysis.</a:t>
            </a:r>
          </a:p>
        </p:txBody>
      </p:sp>
    </p:spTree>
    <p:extLst>
      <p:ext uri="{BB962C8B-B14F-4D97-AF65-F5344CB8AC3E}">
        <p14:creationId xmlns:p14="http://schemas.microsoft.com/office/powerpoint/2010/main" val="1691172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2710-DB38-84B9-7146-EDB98210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177"/>
          </a:xfrm>
        </p:spPr>
        <p:txBody>
          <a:bodyPr>
            <a:normAutofit fontScale="90000"/>
          </a:bodyPr>
          <a:lstStyle/>
          <a:p>
            <a:r>
              <a:rPr lang="en-IN" sz="2400" dirty="0"/>
              <a:t>Types of Clustering Model: </a:t>
            </a:r>
            <a:br>
              <a:rPr lang="en-IN" sz="2400" dirty="0"/>
            </a:br>
            <a:r>
              <a:rPr lang="en-IN" dirty="0"/>
              <a:t>K-Mean Clustering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1C2CFA-1B54-1177-B1A8-A2C65E5C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939"/>
            <a:ext cx="10515600" cy="48240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K-Means Clustering is a popular unsupervised learning algorithm that partitions data into K distinct clusters based on feature similarity.</a:t>
            </a:r>
          </a:p>
          <a:p>
            <a:pPr marL="0" indent="0">
              <a:buNone/>
            </a:pPr>
            <a:r>
              <a:rPr lang="en-IN" b="1" dirty="0"/>
              <a:t>Key Steps:</a:t>
            </a:r>
            <a:endParaRPr lang="en-IN" dirty="0"/>
          </a:p>
          <a:p>
            <a:r>
              <a:rPr lang="en-IN" b="1" dirty="0"/>
              <a:t>Initialization:</a:t>
            </a:r>
            <a:r>
              <a:rPr lang="en-IN" dirty="0"/>
              <a:t> Randomly select K initial centroids.</a:t>
            </a:r>
          </a:p>
          <a:p>
            <a:r>
              <a:rPr lang="en-IN" b="1" dirty="0"/>
              <a:t>Assignment:</a:t>
            </a:r>
            <a:r>
              <a:rPr lang="en-IN" dirty="0"/>
              <a:t> Assign each data point to the nearest centroid using the Euclidean distance: </a:t>
            </a:r>
          </a:p>
          <a:p>
            <a:pPr marL="0" indent="0">
              <a:buNone/>
            </a:pPr>
            <a:r>
              <a:rPr lang="en-US" dirty="0"/>
              <a:t>where c represents the coordinates of the centroid.</a:t>
            </a:r>
            <a:endParaRPr lang="en-IN" dirty="0"/>
          </a:p>
          <a:p>
            <a:r>
              <a:rPr lang="en-IN" b="1" dirty="0"/>
              <a:t>Update:</a:t>
            </a:r>
            <a:r>
              <a:rPr lang="en-IN" dirty="0"/>
              <a:t> Calculate the new centroids by averaging the data points in each cluster.</a:t>
            </a:r>
          </a:p>
          <a:p>
            <a:pPr marL="0" indent="0">
              <a:buNone/>
            </a:pPr>
            <a:r>
              <a:rPr lang="en-US" b="1" dirty="0"/>
              <a:t>Key Features: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Simple and efficient for large datasets.</a:t>
            </a:r>
          </a:p>
          <a:p>
            <a:pPr marL="0" indent="0">
              <a:buNone/>
            </a:pPr>
            <a:r>
              <a:rPr lang="en-US" dirty="0"/>
              <a:t>Requires specifying the number of clusters (K) </a:t>
            </a:r>
          </a:p>
          <a:p>
            <a:pPr marL="0" indent="0">
              <a:buNone/>
            </a:pPr>
            <a:r>
              <a:rPr lang="en-US" dirty="0"/>
              <a:t>in advance, which can be a limitation.</a:t>
            </a:r>
          </a:p>
          <a:p>
            <a:pPr marL="0" indent="0">
              <a:buNone/>
            </a:pPr>
            <a:r>
              <a:rPr lang="en-IN" b="1" dirty="0"/>
              <a:t>Scikit-Learn Implementation:</a:t>
            </a:r>
          </a:p>
          <a:p>
            <a:pPr marL="0" indent="0">
              <a:buNone/>
            </a:pPr>
            <a:r>
              <a:rPr lang="en-IN" b="1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37CD94-B6DF-323E-83F6-18EF5796C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965" y="2936639"/>
            <a:ext cx="4479860" cy="4689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0679D6B-1746-BF5F-12EC-49F6FB68C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175" y="5569458"/>
            <a:ext cx="4124325" cy="7905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40CF7F-F75D-3E52-A7F0-20DC87A4B7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00" t="11448" b="7429"/>
          <a:stretch/>
        </p:blipFill>
        <p:spPr>
          <a:xfrm>
            <a:off x="6789965" y="3764951"/>
            <a:ext cx="4479860" cy="29068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8248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FF59-D3B0-08DC-BEFB-11271C048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497"/>
            <a:ext cx="10515600" cy="857185"/>
          </a:xfrm>
        </p:spPr>
        <p:txBody>
          <a:bodyPr>
            <a:noAutofit/>
          </a:bodyPr>
          <a:lstStyle/>
          <a:p>
            <a:r>
              <a:rPr lang="en-IN" sz="2800" dirty="0"/>
              <a:t>Final Project: </a:t>
            </a:r>
            <a:br>
              <a:rPr lang="en-IN" sz="4000" dirty="0"/>
            </a:br>
            <a:r>
              <a:rPr lang="en-IN" sz="4000" dirty="0"/>
              <a:t>CALIFORNIA HOUSE PRICE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2DF3-57E7-E3FE-5014-A33108882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310"/>
            <a:ext cx="5257800" cy="539319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100" b="1" dirty="0"/>
              <a:t>Objective:</a:t>
            </a:r>
            <a:br>
              <a:rPr lang="en-US" sz="2100" dirty="0"/>
            </a:br>
            <a:r>
              <a:rPr lang="en-US" sz="2100" dirty="0"/>
              <a:t>To build a predictive model that estimates California housing prices based on features like location, size, and room count, helping buyers and investors make informed decisions.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100" b="1" dirty="0"/>
              <a:t>Tools Used:</a:t>
            </a:r>
            <a:endParaRPr lang="en-US" sz="2100" dirty="0"/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100" b="1" dirty="0"/>
              <a:t>Python:</a:t>
            </a:r>
            <a:r>
              <a:rPr lang="en-US" sz="2100" dirty="0"/>
              <a:t> Programming language.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100" b="1" dirty="0"/>
              <a:t>Libraries:</a:t>
            </a:r>
            <a:endParaRPr lang="en-US" sz="2100" dirty="0"/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Pandas: Data manipulation.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NumPy: Numerical operations.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Matplotlib: Data visualization.</a:t>
            </a:r>
          </a:p>
          <a:p>
            <a:pPr marL="742950" lvl="1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100" dirty="0"/>
              <a:t>Scikit-learn: Machine learning.</a:t>
            </a:r>
          </a:p>
          <a:p>
            <a:pPr>
              <a:spcBef>
                <a:spcPts val="0"/>
              </a:spcBef>
            </a:pPr>
            <a:r>
              <a:rPr lang="en-US" sz="2100" b="1" dirty="0"/>
              <a:t>Process Overview:</a:t>
            </a:r>
            <a:endParaRPr lang="en-US" sz="2100" dirty="0"/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/>
              <a:t>Data Loading:</a:t>
            </a:r>
            <a:r>
              <a:rPr lang="en-US" sz="2000" dirty="0"/>
              <a:t> California housing dataset.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/>
              <a:t>Data Sampling:</a:t>
            </a:r>
            <a:r>
              <a:rPr lang="en-US" sz="2000" dirty="0"/>
              <a:t> Selected 700 samples.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/>
              <a:t>Data Preparation:</a:t>
            </a:r>
            <a:endParaRPr lang="en-US" sz="2000" dirty="0"/>
          </a:p>
          <a:p>
            <a:pPr marL="1200150" lvl="2" indent="-285750">
              <a:spcBef>
                <a:spcPts val="0"/>
              </a:spcBef>
              <a:buFont typeface="+mj-lt"/>
              <a:buAutoNum type="arabicPeriod"/>
            </a:pPr>
            <a:r>
              <a:rPr lang="en-US" b="1" dirty="0"/>
              <a:t>Features:</a:t>
            </a:r>
            <a:r>
              <a:rPr lang="en-US" dirty="0"/>
              <a:t> All columns except 'PRICE'.</a:t>
            </a:r>
          </a:p>
          <a:p>
            <a:pPr marL="1200150" lvl="2" indent="-285750">
              <a:spcBef>
                <a:spcPts val="0"/>
              </a:spcBef>
              <a:buFont typeface="+mj-lt"/>
              <a:buAutoNum type="arabicPeriod"/>
            </a:pPr>
            <a:r>
              <a:rPr lang="en-US" b="1" dirty="0"/>
              <a:t>Target:</a:t>
            </a:r>
            <a:r>
              <a:rPr lang="en-US" dirty="0"/>
              <a:t> 'PRICE’.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4E092A-8577-8DE5-445B-989200777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50000"/>
                    </a14:imgEffect>
                    <a14:imgEffect>
                      <a14:brightnessContrast contras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20174" y="1306285"/>
            <a:ext cx="5590827" cy="539319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BC5FB37-202C-8190-4CDE-C8B1537CE397}"/>
              </a:ext>
            </a:extLst>
          </p:cNvPr>
          <p:cNvCxnSpPr>
            <a:cxnSpLocks/>
          </p:cNvCxnSpPr>
          <p:nvPr/>
        </p:nvCxnSpPr>
        <p:spPr>
          <a:xfrm flipV="1">
            <a:off x="838200" y="242497"/>
            <a:ext cx="0" cy="7745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3157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FF59-D3B0-08DC-BEFB-11271C048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497"/>
            <a:ext cx="10515600" cy="857185"/>
          </a:xfrm>
        </p:spPr>
        <p:txBody>
          <a:bodyPr>
            <a:noAutofit/>
          </a:bodyPr>
          <a:lstStyle/>
          <a:p>
            <a:r>
              <a:rPr lang="en-IN" sz="2800" dirty="0"/>
              <a:t>Final Project: </a:t>
            </a:r>
            <a:br>
              <a:rPr lang="en-IN" sz="4000" dirty="0"/>
            </a:br>
            <a:r>
              <a:rPr lang="en-IN" sz="4000" dirty="0"/>
              <a:t>CALIFORNIA HOUSE PRICE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2DF3-57E7-E3FE-5014-A33108882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310"/>
            <a:ext cx="5257800" cy="53931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Model Training: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Train/Test Split:</a:t>
            </a:r>
            <a:br>
              <a:rPr lang="en-US" sz="1800" dirty="0"/>
            </a:br>
            <a:r>
              <a:rPr lang="en-US" sz="1800" dirty="0"/>
              <a:t>Split data into training (80%) and testing (20%) sets.</a:t>
            </a:r>
          </a:p>
          <a:p>
            <a:pPr marL="0" indent="0">
              <a:buNone/>
            </a:pPr>
            <a:r>
              <a:rPr lang="en-US" sz="1800" b="1" dirty="0"/>
              <a:t>Model Creation:</a:t>
            </a:r>
            <a:br>
              <a:rPr lang="en-US" sz="1800" dirty="0"/>
            </a:br>
            <a:r>
              <a:rPr lang="en-US" sz="1800" dirty="0"/>
              <a:t>Created a Linear Regression model and trained it using the training data.</a:t>
            </a:r>
          </a:p>
          <a:p>
            <a:pPr marL="0" indent="0">
              <a:buNone/>
            </a:pPr>
            <a:r>
              <a:rPr lang="en-US" sz="1800" b="1" dirty="0"/>
              <a:t>Model Evaluation Metrics: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Mean Squared Error (MSE):</a:t>
            </a:r>
            <a:r>
              <a:rPr lang="en-US" sz="1800" dirty="0"/>
              <a:t> Measures the average squared difference between actual and predicted prices.</a:t>
            </a:r>
          </a:p>
          <a:p>
            <a:pPr marL="0" indent="0">
              <a:buNone/>
            </a:pPr>
            <a:r>
              <a:rPr lang="en-US" sz="1800" b="1" dirty="0"/>
              <a:t>Results:</a:t>
            </a:r>
            <a:endParaRPr lang="en-US" sz="1800" dirty="0"/>
          </a:p>
          <a:p>
            <a:pPr marL="0" indent="0">
              <a:buNone/>
            </a:pPr>
            <a:r>
              <a:rPr lang="en-US" sz="1800" b="1" u="sng" dirty="0"/>
              <a:t>MSE Score: 0.3699851092128846 (low and good)</a:t>
            </a:r>
          </a:p>
          <a:p>
            <a:pPr marL="0" indent="0">
              <a:buNone/>
            </a:pPr>
            <a:r>
              <a:rPr lang="en-US" sz="1800" b="1" dirty="0"/>
              <a:t>Predictions:</a:t>
            </a:r>
            <a:r>
              <a:rPr lang="en-US" sz="1800" dirty="0"/>
              <a:t> Generated predictions on the test set.</a:t>
            </a:r>
          </a:p>
          <a:p>
            <a:pPr marL="0" indent="0">
              <a:buNone/>
            </a:pPr>
            <a:r>
              <a:rPr lang="en-US" sz="1800" b="1" dirty="0"/>
              <a:t>Actual vs. Predicted Prices: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Comparison Table:</a:t>
            </a:r>
            <a:r>
              <a:rPr lang="en-US" sz="1800" dirty="0"/>
              <a:t> Displays the differences between actual and predicted prices.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E81C1-B567-F028-B4DC-2A8E03311B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50000"/>
                    </a14:imgEffect>
                    <a14:imgEffect>
                      <a14:brightnessContrast contrast="50000"/>
                    </a14:imgEffect>
                  </a14:imgLayer>
                </a14:imgProps>
              </a:ext>
            </a:extLst>
          </a:blip>
          <a:srcRect b="42718"/>
          <a:stretch/>
        </p:blipFill>
        <p:spPr>
          <a:xfrm>
            <a:off x="6096000" y="1222309"/>
            <a:ext cx="5947681" cy="241662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C0D360-3D11-15DB-BE1F-DB8E0F724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649" y="3761565"/>
            <a:ext cx="3360381" cy="271956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CC5B78-8801-9D07-5DCC-E07235727A05}"/>
              </a:ext>
            </a:extLst>
          </p:cNvPr>
          <p:cNvCxnSpPr>
            <a:cxnSpLocks/>
          </p:cNvCxnSpPr>
          <p:nvPr/>
        </p:nvCxnSpPr>
        <p:spPr>
          <a:xfrm flipV="1">
            <a:off x="838200" y="242497"/>
            <a:ext cx="0" cy="7745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FDD7B7D2-7EEF-3E91-72E6-461828FAC9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1788">
            <a:off x="4778243" y="3568864"/>
            <a:ext cx="1750074" cy="1750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58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FF59-D3B0-08DC-BEFB-11271C048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497"/>
            <a:ext cx="10515600" cy="857185"/>
          </a:xfrm>
        </p:spPr>
        <p:txBody>
          <a:bodyPr>
            <a:noAutofit/>
          </a:bodyPr>
          <a:lstStyle/>
          <a:p>
            <a:r>
              <a:rPr lang="en-IN" sz="2800" dirty="0"/>
              <a:t>Final Project: </a:t>
            </a:r>
            <a:br>
              <a:rPr lang="en-IN" sz="4000" dirty="0"/>
            </a:br>
            <a:r>
              <a:rPr lang="en-IN" sz="4000" dirty="0"/>
              <a:t>CALIFORNIA HOUSE PRICE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2DF3-57E7-E3FE-5014-A33108882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310"/>
            <a:ext cx="5257800" cy="53931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Applications of House Price Prediction: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Real Estate Investment:</a:t>
            </a:r>
            <a:br>
              <a:rPr lang="en-US" sz="2000" dirty="0"/>
            </a:br>
            <a:r>
              <a:rPr lang="en-US" sz="2000" dirty="0"/>
              <a:t>Informs investors about potential property values and investment opportunities.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Home Pricing Strategy:</a:t>
            </a:r>
            <a:br>
              <a:rPr lang="en-US" sz="2000" dirty="0"/>
            </a:br>
            <a:r>
              <a:rPr lang="en-US" sz="2000" dirty="0"/>
              <a:t>Helps sellers set competitive prices based on market data.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Property Valuation:</a:t>
            </a:r>
            <a:br>
              <a:rPr lang="en-US" sz="2000" dirty="0"/>
            </a:br>
            <a:r>
              <a:rPr lang="en-US" sz="2000" dirty="0"/>
              <a:t>Enables homeowners to establish fair rates for their properties.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Negotiation Leverage:</a:t>
            </a:r>
            <a:br>
              <a:rPr lang="en-US" sz="2000" dirty="0"/>
            </a:br>
            <a:r>
              <a:rPr lang="en-US" sz="2000" dirty="0"/>
              <a:t>Empowers buyers to negotiate effectively with agents and sellers using data insights.</a:t>
            </a:r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F8630DE-85AF-886E-4F1A-06BDCE247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706" y="1222310"/>
            <a:ext cx="5417657" cy="434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331650-FA29-D19D-CBE8-533241F4EA70}"/>
              </a:ext>
            </a:extLst>
          </p:cNvPr>
          <p:cNvCxnSpPr>
            <a:cxnSpLocks/>
          </p:cNvCxnSpPr>
          <p:nvPr/>
        </p:nvCxnSpPr>
        <p:spPr>
          <a:xfrm flipV="1">
            <a:off x="838200" y="242497"/>
            <a:ext cx="0" cy="7745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E4185F4-A1D5-848D-41C7-E6FCBA19FCE9}"/>
              </a:ext>
            </a:extLst>
          </p:cNvPr>
          <p:cNvSpPr txBox="1"/>
          <p:nvPr/>
        </p:nvSpPr>
        <p:spPr>
          <a:xfrm>
            <a:off x="4514196" y="5962261"/>
            <a:ext cx="3359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---  THANK YOU  ---</a:t>
            </a:r>
          </a:p>
        </p:txBody>
      </p:sp>
    </p:spTree>
    <p:extLst>
      <p:ext uri="{BB962C8B-B14F-4D97-AF65-F5344CB8AC3E}">
        <p14:creationId xmlns:p14="http://schemas.microsoft.com/office/powerpoint/2010/main" val="43112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40A3-5A62-D670-11EE-C394AA088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722" y="924964"/>
            <a:ext cx="8456645" cy="1012630"/>
          </a:xfrm>
        </p:spPr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E35FA-47D0-D022-8012-2E68BFBAC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3722" y="1937593"/>
            <a:ext cx="8456645" cy="4351338"/>
          </a:xfrm>
        </p:spPr>
        <p:txBody>
          <a:bodyPr/>
          <a:lstStyle/>
          <a:p>
            <a:r>
              <a:rPr lang="en-IN" dirty="0"/>
              <a:t>What is Machine Learning and AI?</a:t>
            </a:r>
          </a:p>
          <a:p>
            <a:r>
              <a:rPr lang="en-IN" dirty="0"/>
              <a:t>Types of Machine Learning</a:t>
            </a:r>
          </a:p>
          <a:p>
            <a:r>
              <a:rPr lang="en-IN" dirty="0"/>
              <a:t>Supervised Learning</a:t>
            </a:r>
          </a:p>
          <a:p>
            <a:pPr lvl="1"/>
            <a:r>
              <a:rPr lang="en-IN" dirty="0"/>
              <a:t>Regression</a:t>
            </a:r>
          </a:p>
          <a:p>
            <a:pPr lvl="1"/>
            <a:r>
              <a:rPr lang="en-IN" dirty="0"/>
              <a:t>Classification</a:t>
            </a:r>
          </a:p>
          <a:p>
            <a:r>
              <a:rPr lang="en-IN" dirty="0"/>
              <a:t>Unsupervised Learning</a:t>
            </a:r>
          </a:p>
          <a:p>
            <a:pPr lvl="1"/>
            <a:r>
              <a:rPr lang="en-IN" dirty="0"/>
              <a:t>Clustering</a:t>
            </a:r>
          </a:p>
          <a:p>
            <a:r>
              <a:rPr lang="en-IN" b="1" dirty="0"/>
              <a:t>Final Project: California House Price Prediction</a:t>
            </a:r>
            <a:r>
              <a:rPr lang="en-IN" dirty="0"/>
              <a:t>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614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D87E7FA-E4F8-8F8A-AA72-C296E58BF665}"/>
              </a:ext>
            </a:extLst>
          </p:cNvPr>
          <p:cNvSpPr txBox="1">
            <a:spLocks/>
          </p:cNvSpPr>
          <p:nvPr/>
        </p:nvSpPr>
        <p:spPr>
          <a:xfrm>
            <a:off x="5987143" y="1091682"/>
            <a:ext cx="4966996" cy="54210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Scikit-learn: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Key library for building, training, and evaluating machine learning models such as regression, classification, and clustering.</a:t>
            </a:r>
            <a:endParaRPr lang="en-US" b="1" dirty="0"/>
          </a:p>
          <a:p>
            <a:r>
              <a:rPr lang="en-US" b="1" dirty="0" err="1"/>
              <a:t>Jupyter</a:t>
            </a:r>
            <a:r>
              <a:rPr lang="en-US" b="1" dirty="0"/>
              <a:t> Notebook: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 interactive environment for writing and running Python code, ideal for developing and testing machine learning models.</a:t>
            </a:r>
          </a:p>
          <a:p>
            <a:r>
              <a:rPr lang="en-US" b="1" dirty="0"/>
              <a:t>Google </a:t>
            </a:r>
            <a:r>
              <a:rPr lang="en-US" b="1" dirty="0" err="1"/>
              <a:t>Colab</a:t>
            </a:r>
            <a:r>
              <a:rPr lang="en-US" b="1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cloud-based platform that allows for collaborative coding and access to GPU resources, making it easy to train machine learning models.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9293C9-4CE3-F2DB-3CE8-88BAE19D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102"/>
            <a:ext cx="10515600" cy="521185"/>
          </a:xfrm>
        </p:spPr>
        <p:txBody>
          <a:bodyPr>
            <a:normAutofit fontScale="90000"/>
          </a:bodyPr>
          <a:lstStyle/>
          <a:p>
            <a:r>
              <a:rPr lang="en-IN" dirty="0"/>
              <a:t>Tools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A992-40CD-3794-2DEE-22F5AACEA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682"/>
            <a:ext cx="4760167" cy="542108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Python: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Essential programming language for implementing machine learning models and algorithms.</a:t>
            </a:r>
          </a:p>
          <a:p>
            <a:r>
              <a:rPr lang="en-US" b="1" dirty="0"/>
              <a:t>Pandas: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Used for preprocessing and organizing data to prepare it for machine learning models.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F8CD9D-7B6A-E115-2F07-85961D9FB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29" y="4208530"/>
            <a:ext cx="3314700" cy="400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90512B-D0B6-F6CD-DA65-12E83F5D3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716" y="5544946"/>
            <a:ext cx="2981325" cy="733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FF905E-F4B4-D382-C2CB-F4FBAF875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354" y="4735918"/>
            <a:ext cx="3448050" cy="723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6CB057-06BC-EDEB-64CA-9D99D6DFE3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093" y="936854"/>
            <a:ext cx="650274" cy="650274"/>
          </a:xfrm>
          <a:prstGeom prst="rect">
            <a:avLst/>
          </a:prstGeom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B302627-2461-0C49-C33F-57B254D88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792" y="2538739"/>
            <a:ext cx="1552575" cy="62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CA9033E-B6E0-B97C-86D2-FE3A758D41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522" y="395773"/>
            <a:ext cx="2226907" cy="13918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C5FACFE-72AD-5CB6-77DC-06E244FBDF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144" y="2264034"/>
            <a:ext cx="988656" cy="9886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8DAB21E-63A4-BB4F-6EFE-CA8BDB0663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905" y="3802225"/>
            <a:ext cx="1875524" cy="115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3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4C8C6-3A6D-AAD7-80F2-531685B78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870" y="589060"/>
            <a:ext cx="10515600" cy="483961"/>
          </a:xfrm>
        </p:spPr>
        <p:txBody>
          <a:bodyPr>
            <a:noAutofit/>
          </a:bodyPr>
          <a:lstStyle/>
          <a:p>
            <a:pPr algn="ctr"/>
            <a:r>
              <a:rPr lang="en-IN" sz="2400" b="1" dirty="0">
                <a:latin typeface="Arial Black" panose="020B0A04020102020204" pitchFamily="34" charset="0"/>
              </a:rPr>
              <a:t>Scikit-Learn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AEC61-7299-3B17-478B-9EF9C7E89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871" y="1184987"/>
            <a:ext cx="5062538" cy="54397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1. Data Preprocessing: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Load the dataset and separate it into features (X) and target (y).</a:t>
            </a:r>
          </a:p>
          <a:p>
            <a:pPr marL="0" indent="0">
              <a:buNone/>
            </a:pPr>
            <a:r>
              <a:rPr lang="en-US" b="1" dirty="0"/>
              <a:t>2. Split the Data: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Use 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rgbClr val="000000"/>
                </a:highlight>
              </a:rPr>
              <a:t>train_test_split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to divide the       data into training and test sets.</a:t>
            </a:r>
          </a:p>
          <a:p>
            <a:pPr marL="0" indent="0">
              <a:buNone/>
            </a:pPr>
            <a:r>
              <a:rPr lang="en-US" b="1" dirty="0"/>
              <a:t>3. Model Training: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Initialize and train the model, such as Linear Regression.</a:t>
            </a:r>
          </a:p>
          <a:p>
            <a:pPr marL="0" indent="0">
              <a:buNone/>
            </a:pPr>
            <a:r>
              <a:rPr lang="en-US" b="1" dirty="0"/>
              <a:t>4. Model Evaluation: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Make predictions and evaluate the model's performance using metrics like Mean Squared Error (MSE).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08C9DE-997E-DD26-46C4-FAA5AD43C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369" y="1470008"/>
            <a:ext cx="5372100" cy="733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8884F9E-5CFF-34D2-B468-0FE10294C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744" y="3944874"/>
            <a:ext cx="5762625" cy="7334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6A457D-932C-3A0E-D5C7-1B0AAC312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193" y="5108591"/>
            <a:ext cx="5419725" cy="1085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3E5488-ACF9-6722-AE3D-8111C1F6CB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9092" y="2528662"/>
            <a:ext cx="5786277" cy="102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16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FB39A-924B-616B-AD0C-6FC04B91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153"/>
          </a:xfrm>
        </p:spPr>
        <p:txBody>
          <a:bodyPr/>
          <a:lstStyle/>
          <a:p>
            <a:r>
              <a:rPr lang="en-IN" dirty="0"/>
              <a:t>What is Machine Learning and AI?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93E3C-EDC0-8F7F-7107-1189251C5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278"/>
            <a:ext cx="10515600" cy="515859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Machine Learning</a:t>
            </a:r>
          </a:p>
          <a:p>
            <a:pPr marL="0" indent="0">
              <a:buNone/>
            </a:pPr>
            <a:r>
              <a:rPr lang="en-US" dirty="0"/>
              <a:t>Machine Learning (ML) is a branch of AI that </a:t>
            </a:r>
            <a:r>
              <a:rPr lang="en-US" b="1" u="sng" dirty="0"/>
              <a:t>enables</a:t>
            </a:r>
            <a:r>
              <a:rPr lang="en-US" dirty="0"/>
              <a:t>                              systems to automatically learn and improve from                               experience by analyzing data. Instead of                                                              being explicitly programmed.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Artificial Intelligence</a:t>
            </a:r>
          </a:p>
          <a:p>
            <a:pPr marL="0" indent="0">
              <a:buNone/>
            </a:pPr>
            <a:r>
              <a:rPr lang="en-US" dirty="0"/>
              <a:t>Artificial Intelligence (AI) is a </a:t>
            </a:r>
            <a:r>
              <a:rPr lang="en-IN" dirty="0"/>
              <a:t>broader </a:t>
            </a:r>
            <a:r>
              <a:rPr lang="en-IN" b="1" u="sng" dirty="0"/>
              <a:t>concept</a:t>
            </a:r>
            <a:r>
              <a:rPr lang="en-IN" dirty="0"/>
              <a:t>                                     which </a:t>
            </a:r>
            <a:r>
              <a:rPr lang="en-US" dirty="0"/>
              <a:t>involves creating systems that can perform                                tasks requiring human intelligence, such as problem-                      solving and pattern recognition.</a:t>
            </a:r>
          </a:p>
          <a:p>
            <a:pPr marL="0" indent="0">
              <a:buNone/>
            </a:pPr>
            <a:r>
              <a:rPr lang="en-US" b="1" dirty="0"/>
              <a:t>Machine Learning is a core component of AI.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D693DB-C41A-88FA-4C43-C24FFF0F1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421" y="1670180"/>
            <a:ext cx="3671024" cy="385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424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F038A-7F6E-F746-EA41-37A29E4E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7814"/>
          </a:xfrm>
        </p:spPr>
        <p:txBody>
          <a:bodyPr/>
          <a:lstStyle/>
          <a:p>
            <a:r>
              <a:rPr lang="en-IN" dirty="0"/>
              <a:t>Types of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48DE6-AE74-0F7E-E14A-A26573DCF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897"/>
            <a:ext cx="10515600" cy="499997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Machine Learning is divided into different types based on how models learn from data. The two main types are:</a:t>
            </a:r>
          </a:p>
          <a:p>
            <a:r>
              <a:rPr lang="en-US" b="1" dirty="0"/>
              <a:t>Supervised Learning</a:t>
            </a:r>
          </a:p>
          <a:p>
            <a:pPr marL="0" indent="0">
              <a:buNone/>
            </a:pPr>
            <a:r>
              <a:rPr lang="en-US" dirty="0"/>
              <a:t>The model is trained on labeled data, where the correct answers are known.</a:t>
            </a:r>
          </a:p>
          <a:p>
            <a:pPr marL="0" indent="0">
              <a:buNone/>
            </a:pPr>
            <a:r>
              <a:rPr lang="en-US" dirty="0"/>
              <a:t>It learns to predict the outcome for new data based on what it has learned.</a:t>
            </a:r>
          </a:p>
          <a:p>
            <a:pPr marL="0" indent="0">
              <a:buNone/>
            </a:pPr>
            <a:r>
              <a:rPr lang="en-US" b="1" dirty="0"/>
              <a:t>Example:</a:t>
            </a:r>
            <a:r>
              <a:rPr lang="en-US" dirty="0"/>
              <a:t> House Price Prediction, Predicting diseases.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b="1" dirty="0"/>
              <a:t>Unsupervised Learning</a:t>
            </a:r>
          </a:p>
          <a:p>
            <a:pPr marL="0" indent="0">
              <a:buNone/>
            </a:pPr>
            <a:r>
              <a:rPr lang="en-US" dirty="0"/>
              <a:t>The model is given unlabeled data and must find patterns or groupings on its own.</a:t>
            </a:r>
          </a:p>
          <a:p>
            <a:pPr marL="0" indent="0">
              <a:buNone/>
            </a:pPr>
            <a:r>
              <a:rPr lang="en-US" dirty="0"/>
              <a:t>It organizes data based on similarities without specific guidance.</a:t>
            </a:r>
          </a:p>
          <a:p>
            <a:pPr marL="0" indent="0">
              <a:buNone/>
            </a:pPr>
            <a:r>
              <a:rPr lang="en-US" b="1" dirty="0"/>
              <a:t>Example: </a:t>
            </a:r>
            <a:r>
              <a:rPr lang="en-US" dirty="0"/>
              <a:t>Grouping customers by purchasing behavior, clustering movies by genre.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4646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7EE1-3139-501A-3AEA-6C8801E15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8483"/>
          </a:xfrm>
        </p:spPr>
        <p:txBody>
          <a:bodyPr/>
          <a:lstStyle/>
          <a:p>
            <a:r>
              <a:rPr lang="en-IN" dirty="0"/>
              <a:t>ML: Supervised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38D21-B7E8-A75F-6236-8BB44A529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914"/>
            <a:ext cx="10515600" cy="50559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Supervised Machine Learning</a:t>
            </a:r>
          </a:p>
          <a:p>
            <a:pPr marL="0" indent="0">
              <a:buNone/>
            </a:pPr>
            <a:r>
              <a:rPr lang="en-US" dirty="0"/>
              <a:t>Supervised Machine Learning is a technique where models are trained on </a:t>
            </a:r>
            <a:r>
              <a:rPr lang="en-US" b="1" dirty="0"/>
              <a:t>labeled datasets</a:t>
            </a:r>
            <a:r>
              <a:rPr lang="en-US" dirty="0"/>
              <a:t>, enabling them to learn the relationship between inputs and outputs for accurate predictions on new data.</a:t>
            </a:r>
          </a:p>
          <a:p>
            <a:pPr marL="0" indent="0">
              <a:buNone/>
            </a:pPr>
            <a:r>
              <a:rPr lang="en-US" b="1" dirty="0"/>
              <a:t>Types of Supervised Learning:</a:t>
            </a:r>
          </a:p>
          <a:p>
            <a:pPr marL="0" indent="0">
              <a:buNone/>
            </a:pPr>
            <a:r>
              <a:rPr lang="en-US" b="1" dirty="0"/>
              <a:t>Regression</a:t>
            </a:r>
            <a:r>
              <a:rPr lang="en-US" dirty="0"/>
              <a:t>: Predicting continuous values (e.g., house prices).</a:t>
            </a:r>
          </a:p>
          <a:p>
            <a:pPr marL="0" indent="0">
              <a:buNone/>
            </a:pPr>
            <a:r>
              <a:rPr lang="en-US" b="1" dirty="0"/>
              <a:t>Classification</a:t>
            </a:r>
            <a:r>
              <a:rPr lang="en-US" dirty="0"/>
              <a:t>: Predicting categorical labels (e.g., spam or not spam).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Key Features:</a:t>
            </a:r>
          </a:p>
          <a:p>
            <a:pPr marL="0" indent="0">
              <a:buNone/>
            </a:pPr>
            <a:r>
              <a:rPr lang="en-US" dirty="0"/>
              <a:t>Requires labeled data for training.</a:t>
            </a:r>
          </a:p>
          <a:p>
            <a:pPr marL="0" indent="0">
              <a:buNone/>
            </a:pPr>
            <a:r>
              <a:rPr lang="en-US" dirty="0"/>
              <a:t>Algorithms learn from examples to enhance accuracy.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2978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2710-DB38-84B9-7146-EDB98210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5177"/>
          </a:xfrm>
        </p:spPr>
        <p:txBody>
          <a:bodyPr/>
          <a:lstStyle/>
          <a:p>
            <a:r>
              <a:rPr lang="en-IN" dirty="0"/>
              <a:t>Supervised ML: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4BCB3-DB97-8DCC-FD7F-F3D65B87F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591"/>
            <a:ext cx="10515600" cy="50932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Regression</a:t>
            </a:r>
          </a:p>
          <a:p>
            <a:pPr marL="0" indent="0">
              <a:buNone/>
            </a:pPr>
            <a:r>
              <a:rPr lang="en-US" dirty="0"/>
              <a:t>Regression is a type of supervised learning focused on </a:t>
            </a:r>
            <a:r>
              <a:rPr lang="en-US" b="1" dirty="0"/>
              <a:t>predicting continuous numerical values</a:t>
            </a:r>
            <a:r>
              <a:rPr lang="en-US" dirty="0"/>
              <a:t> based on input features. </a:t>
            </a:r>
            <a:r>
              <a:rPr lang="en-US" u="sng" dirty="0"/>
              <a:t>It establishes a relationship between the independent variables (inputs) and the dependent variable (output).</a:t>
            </a:r>
          </a:p>
          <a:p>
            <a:pPr marL="0" indent="0">
              <a:buNone/>
            </a:pPr>
            <a:r>
              <a:rPr lang="en-US" b="1" dirty="0"/>
              <a:t>Types of Regression:</a:t>
            </a:r>
          </a:p>
          <a:p>
            <a:pPr marL="0" indent="0">
              <a:buNone/>
            </a:pPr>
            <a:r>
              <a:rPr lang="en-US" b="1" dirty="0"/>
              <a:t>Linear Regression</a:t>
            </a:r>
            <a:r>
              <a:rPr lang="en-US" dirty="0"/>
              <a:t>: Models the relationship with a straight line (e.g., predicting sales based on advertising spend).</a:t>
            </a:r>
          </a:p>
          <a:p>
            <a:pPr marL="0" indent="0">
              <a:buNone/>
            </a:pPr>
            <a:r>
              <a:rPr lang="en-US" b="1" dirty="0"/>
              <a:t>Polynomial Regression</a:t>
            </a:r>
            <a:r>
              <a:rPr lang="en-US" dirty="0"/>
              <a:t>: Models relationships using polynomial equations (e.g., predicting growth trends).</a:t>
            </a:r>
          </a:p>
          <a:p>
            <a:pPr marL="0" indent="0">
              <a:buNone/>
            </a:pPr>
            <a:r>
              <a:rPr lang="en-US" b="1" dirty="0"/>
              <a:t>Ridge and Lasso Regression</a:t>
            </a:r>
            <a:r>
              <a:rPr lang="en-US" dirty="0"/>
              <a:t>: Techniques for regularization to prevent overfitting.</a:t>
            </a:r>
          </a:p>
          <a:p>
            <a:pPr marL="0" indent="0">
              <a:buNone/>
            </a:pPr>
            <a:r>
              <a:rPr lang="en-US" b="1" dirty="0"/>
              <a:t>Key Features:</a:t>
            </a:r>
          </a:p>
          <a:p>
            <a:pPr marL="0" indent="0">
              <a:buNone/>
            </a:pPr>
            <a:r>
              <a:rPr lang="en-US" dirty="0"/>
              <a:t>Provides estimates for continuous outcomes.</a:t>
            </a:r>
          </a:p>
        </p:txBody>
      </p:sp>
    </p:spTree>
    <p:extLst>
      <p:ext uri="{BB962C8B-B14F-4D97-AF65-F5344CB8AC3E}">
        <p14:creationId xmlns:p14="http://schemas.microsoft.com/office/powerpoint/2010/main" val="2591522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2283</Words>
  <Application>Microsoft Office PowerPoint</Application>
  <PresentationFormat>Widescreen</PresentationFormat>
  <Paragraphs>261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Outline</vt:lpstr>
      <vt:lpstr>Tools Learnt</vt:lpstr>
      <vt:lpstr>Scikit-Learn Workflow</vt:lpstr>
      <vt:lpstr>What is Machine Learning and AI?</vt:lpstr>
      <vt:lpstr>Types of Machine Learning</vt:lpstr>
      <vt:lpstr>ML: Supervised Machine Learning</vt:lpstr>
      <vt:lpstr>Supervised ML: Regression</vt:lpstr>
      <vt:lpstr>PowerPoint Presentation</vt:lpstr>
      <vt:lpstr>Types of Regression Model:  Linear Regression</vt:lpstr>
      <vt:lpstr>Types of Regression Model:  Linear Regression</vt:lpstr>
      <vt:lpstr>Types of Regression Model:  Polynomial Regression</vt:lpstr>
      <vt:lpstr>Types of Regression Model:  Polynomial Regression</vt:lpstr>
      <vt:lpstr>Types of Regression Model:  Ridge Regression</vt:lpstr>
      <vt:lpstr>Types of Regression Model:  Ridge Regression</vt:lpstr>
      <vt:lpstr>Types of Regression Model:  Lasso Regression</vt:lpstr>
      <vt:lpstr>Types of Regression Model:  Lasso Regression</vt:lpstr>
      <vt:lpstr>Supervised ML: Classification</vt:lpstr>
      <vt:lpstr>PowerPoint Presentation</vt:lpstr>
      <vt:lpstr>Types of Classification Model:  Logistic Regression</vt:lpstr>
      <vt:lpstr>Types of Classification Model:  Decision Tree</vt:lpstr>
      <vt:lpstr>Types of Classification Model:  K-Nearest Neighbours</vt:lpstr>
      <vt:lpstr>ML: Unsupervised Machine Learning</vt:lpstr>
      <vt:lpstr>Unsupervised ML: Clustering</vt:lpstr>
      <vt:lpstr>Types of Clustering Model:  K-Mean Clustering</vt:lpstr>
      <vt:lpstr>Final Project:  CALIFORNIA HOUSE PRICE PREDICTION</vt:lpstr>
      <vt:lpstr>Final Project:  CALIFORNIA HOUSE PRICE PREDICTION</vt:lpstr>
      <vt:lpstr>Final Project:  CALIFORNIA HOUSE PRICE PREDICTION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 Mishra</dc:creator>
  <cp:lastModifiedBy>Harsh Mishra</cp:lastModifiedBy>
  <cp:revision>44</cp:revision>
  <dcterms:created xsi:type="dcterms:W3CDTF">2024-09-28T12:06:58Z</dcterms:created>
  <dcterms:modified xsi:type="dcterms:W3CDTF">2024-10-03T18:40:04Z</dcterms:modified>
</cp:coreProperties>
</file>