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73" r:id="rId11"/>
    <p:sldId id="265" r:id="rId12"/>
    <p:sldId id="266" r:id="rId13"/>
    <p:sldId id="267" r:id="rId14"/>
    <p:sldId id="268" r:id="rId15"/>
    <p:sldId id="274" r:id="rId16"/>
    <p:sldId id="269" r:id="rId17"/>
    <p:sldId id="272"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7169" autoAdjust="0"/>
    <p:restoredTop sz="80380" autoAdjust="0"/>
  </p:normalViewPr>
  <p:slideViewPr>
    <p:cSldViewPr>
      <p:cViewPr>
        <p:scale>
          <a:sx n="51" d="100"/>
          <a:sy n="51" d="100"/>
        </p:scale>
        <p:origin x="-1692" y="-252"/>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94C48D-9657-4CB7-996C-49A237A98D7E}" type="datetimeFigureOut">
              <a:rPr lang="en-IN" smtClean="0"/>
              <a:t>06-12-2016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56D112-E8B3-49CD-AFE0-173CC336660D}" type="slidenum">
              <a:rPr lang="en-IN" smtClean="0"/>
              <a:t>‹#›</a:t>
            </a:fld>
            <a:endParaRPr lang="en-IN"/>
          </a:p>
        </p:txBody>
      </p:sp>
    </p:spTree>
    <p:extLst>
      <p:ext uri="{BB962C8B-B14F-4D97-AF65-F5344CB8AC3E}">
        <p14:creationId xmlns:p14="http://schemas.microsoft.com/office/powerpoint/2010/main" val="54907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History-</a:t>
            </a:r>
            <a:r>
              <a:rPr lang="en-IN" sz="1200" kern="1200" dirty="0" smtClean="0">
                <a:solidFill>
                  <a:schemeClr val="tx1"/>
                </a:solidFill>
                <a:latin typeface="+mn-lt"/>
                <a:ea typeface="+mn-ea"/>
                <a:cs typeface="+mn-cs"/>
              </a:rPr>
              <a:t>patient demographics, progress notes, problems, medications, vital signs, past medical history, immunizations, laboratory data and radiology reports</a:t>
            </a:r>
          </a:p>
          <a:p>
            <a:endParaRPr lang="en-IN"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Related activities-</a:t>
            </a:r>
            <a:endParaRPr lang="en-IN" dirty="0"/>
          </a:p>
        </p:txBody>
      </p:sp>
      <p:sp>
        <p:nvSpPr>
          <p:cNvPr id="4" name="Slide Number Placeholder 3"/>
          <p:cNvSpPr>
            <a:spLocks noGrp="1"/>
          </p:cNvSpPr>
          <p:nvPr>
            <p:ph type="sldNum" sz="quarter" idx="10"/>
          </p:nvPr>
        </p:nvSpPr>
        <p:spPr/>
        <p:txBody>
          <a:bodyPr/>
          <a:lstStyle/>
          <a:p>
            <a:fld id="{F056D112-E8B3-49CD-AFE0-173CC336660D}" type="slidenum">
              <a:rPr lang="en-IN" smtClean="0"/>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Hospitals and other healthcare provider organizations typically have many different computer systems used for everything from billing records to patient tracking. All of these systems should communicate with each other (or "interface") when they receive new information, or when they wish to retrieve information, </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Theoretically, this ability to exchange information should help to minimize the tendency for medical care to be geographically isolated and highly variable</a:t>
            </a:r>
            <a:endParaRPr lang="en-IN" dirty="0"/>
          </a:p>
        </p:txBody>
      </p:sp>
      <p:sp>
        <p:nvSpPr>
          <p:cNvPr id="4" name="Slide Number Placeholder 3"/>
          <p:cNvSpPr>
            <a:spLocks noGrp="1"/>
          </p:cNvSpPr>
          <p:nvPr>
            <p:ph type="sldNum" sz="quarter" idx="10"/>
          </p:nvPr>
        </p:nvSpPr>
        <p:spPr/>
        <p:txBody>
          <a:bodyPr/>
          <a:lstStyle/>
          <a:p>
            <a:fld id="{F056D112-E8B3-49CD-AFE0-173CC336660D}"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 Using an easily consumable format for the standard avoids the need for complex custom tooling. </a:t>
            </a:r>
            <a:endParaRPr lang="en-IN" dirty="0"/>
          </a:p>
        </p:txBody>
      </p:sp>
      <p:sp>
        <p:nvSpPr>
          <p:cNvPr id="4" name="Slide Number Placeholder 3"/>
          <p:cNvSpPr>
            <a:spLocks noGrp="1"/>
          </p:cNvSpPr>
          <p:nvPr>
            <p:ph type="sldNum" sz="quarter" idx="10"/>
          </p:nvPr>
        </p:nvSpPr>
        <p:spPr/>
        <p:txBody>
          <a:bodyPr/>
          <a:lstStyle/>
          <a:p>
            <a:fld id="{F056D112-E8B3-49CD-AFE0-173CC336660D}"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81EF082-C5EF-47A6-8638-7D1C38815923}" type="datetimeFigureOut">
              <a:rPr lang="en-IN" smtClean="0"/>
              <a:pPr/>
              <a:t>06-12-2016</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52E3AB1-AB55-4E59-8150-72CEE1D1D2A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1EF082-C5EF-47A6-8638-7D1C38815923}" type="datetimeFigureOut">
              <a:rPr lang="en-IN" smtClean="0"/>
              <a:pPr/>
              <a:t>06-12-2016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E3AB1-AB55-4E59-8150-72CEE1D1D2A8}"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1EF082-C5EF-47A6-8638-7D1C38815923}" type="datetimeFigureOut">
              <a:rPr lang="en-IN" smtClean="0"/>
              <a:pPr/>
              <a:t>06-12-2016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2E3AB1-AB55-4E59-8150-72CEE1D1D2A8}"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81EF082-C5EF-47A6-8638-7D1C38815923}" type="datetimeFigureOut">
              <a:rPr lang="en-IN" smtClean="0"/>
              <a:pPr/>
              <a:t>06-12-2016</a:t>
            </a:fld>
            <a:endParaRPr lang="en-IN"/>
          </a:p>
        </p:txBody>
      </p:sp>
      <p:sp>
        <p:nvSpPr>
          <p:cNvPr id="9" name="Slide Number Placeholder 8"/>
          <p:cNvSpPr>
            <a:spLocks noGrp="1"/>
          </p:cNvSpPr>
          <p:nvPr>
            <p:ph type="sldNum" sz="quarter" idx="15"/>
          </p:nvPr>
        </p:nvSpPr>
        <p:spPr/>
        <p:txBody>
          <a:bodyPr rtlCol="0"/>
          <a:lstStyle/>
          <a:p>
            <a:fld id="{E52E3AB1-AB55-4E59-8150-72CEE1D1D2A8}"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transition>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81EF082-C5EF-47A6-8638-7D1C38815923}" type="datetimeFigureOut">
              <a:rPr lang="en-IN" smtClean="0"/>
              <a:pPr/>
              <a:t>06-12-2016</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52E3AB1-AB55-4E59-8150-72CEE1D1D2A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81EF082-C5EF-47A6-8638-7D1C38815923}" type="datetimeFigureOut">
              <a:rPr lang="en-IN" smtClean="0"/>
              <a:pPr/>
              <a:t>06-12-2016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2E3AB1-AB55-4E59-8150-72CEE1D1D2A8}"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81EF082-C5EF-47A6-8638-7D1C38815923}" type="datetimeFigureOut">
              <a:rPr lang="en-IN" smtClean="0"/>
              <a:pPr/>
              <a:t>06-12-2016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2E3AB1-AB55-4E59-8150-72CEE1D1D2A8}"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81EF082-C5EF-47A6-8638-7D1C38815923}" type="datetimeFigureOut">
              <a:rPr lang="en-IN" smtClean="0"/>
              <a:pPr/>
              <a:t>06-12-2016</a:t>
            </a:fld>
            <a:endParaRPr lang="en-IN"/>
          </a:p>
        </p:txBody>
      </p:sp>
      <p:sp>
        <p:nvSpPr>
          <p:cNvPr id="7" name="Slide Number Placeholder 6"/>
          <p:cNvSpPr>
            <a:spLocks noGrp="1"/>
          </p:cNvSpPr>
          <p:nvPr>
            <p:ph type="sldNum" sz="quarter" idx="11"/>
          </p:nvPr>
        </p:nvSpPr>
        <p:spPr/>
        <p:txBody>
          <a:bodyPr rtlCol="0"/>
          <a:lstStyle/>
          <a:p>
            <a:fld id="{E52E3AB1-AB55-4E59-8150-72CEE1D1D2A8}"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transition>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EF082-C5EF-47A6-8638-7D1C38815923}" type="datetimeFigureOut">
              <a:rPr lang="en-IN" smtClean="0"/>
              <a:pPr/>
              <a:t>06-12-2016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2E3AB1-AB55-4E59-8150-72CEE1D1D2A8}" type="slidenum">
              <a:rPr lang="en-IN" smtClean="0"/>
              <a:pPr/>
              <a:t>‹#›</a:t>
            </a:fld>
            <a:endParaRPr lang="en-IN"/>
          </a:p>
        </p:txBody>
      </p:sp>
    </p:spTree>
  </p:cSld>
  <p:clrMapOvr>
    <a:masterClrMapping/>
  </p:clrMapOvr>
  <p:transition>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81EF082-C5EF-47A6-8638-7D1C38815923}" type="datetimeFigureOut">
              <a:rPr lang="en-IN" smtClean="0"/>
              <a:pPr/>
              <a:t>06-12-2016</a:t>
            </a:fld>
            <a:endParaRPr lang="en-IN"/>
          </a:p>
        </p:txBody>
      </p:sp>
      <p:sp>
        <p:nvSpPr>
          <p:cNvPr id="22" name="Slide Number Placeholder 21"/>
          <p:cNvSpPr>
            <a:spLocks noGrp="1"/>
          </p:cNvSpPr>
          <p:nvPr>
            <p:ph type="sldNum" sz="quarter" idx="15"/>
          </p:nvPr>
        </p:nvSpPr>
        <p:spPr/>
        <p:txBody>
          <a:bodyPr rtlCol="0"/>
          <a:lstStyle/>
          <a:p>
            <a:fld id="{E52E3AB1-AB55-4E59-8150-72CEE1D1D2A8}"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81EF082-C5EF-47A6-8638-7D1C38815923}" type="datetimeFigureOut">
              <a:rPr lang="en-IN" smtClean="0"/>
              <a:pPr/>
              <a:t>06-12-2016</a:t>
            </a:fld>
            <a:endParaRPr lang="en-IN"/>
          </a:p>
        </p:txBody>
      </p:sp>
      <p:sp>
        <p:nvSpPr>
          <p:cNvPr id="18" name="Slide Number Placeholder 17"/>
          <p:cNvSpPr>
            <a:spLocks noGrp="1"/>
          </p:cNvSpPr>
          <p:nvPr>
            <p:ph type="sldNum" sz="quarter" idx="11"/>
          </p:nvPr>
        </p:nvSpPr>
        <p:spPr/>
        <p:txBody>
          <a:bodyPr rtlCol="0"/>
          <a:lstStyle/>
          <a:p>
            <a:fld id="{E52E3AB1-AB55-4E59-8150-72CEE1D1D2A8}"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transition>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81EF082-C5EF-47A6-8638-7D1C38815923}" type="datetimeFigureOut">
              <a:rPr lang="en-IN" smtClean="0"/>
              <a:pPr/>
              <a:t>06-12-2016</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52E3AB1-AB55-4E59-8150-72CEE1D1D2A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dissolve/>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206680" cy="1514599"/>
          </a:xfrm>
        </p:spPr>
        <p:txBody>
          <a:bodyPr>
            <a:noAutofit/>
          </a:bodyPr>
          <a:lstStyle/>
          <a:p>
            <a:r>
              <a:rPr lang="en-IN" sz="6000" dirty="0" smtClean="0"/>
              <a:t>Semantic Interoperability in FHIR</a:t>
            </a:r>
            <a:endParaRPr lang="en-IN" sz="6000" dirty="0"/>
          </a:p>
        </p:txBody>
      </p:sp>
      <p:sp>
        <p:nvSpPr>
          <p:cNvPr id="3" name="Subtitle 2"/>
          <p:cNvSpPr>
            <a:spLocks noGrp="1"/>
          </p:cNvSpPr>
          <p:nvPr>
            <p:ph type="subTitle" idx="1"/>
          </p:nvPr>
        </p:nvSpPr>
        <p:spPr>
          <a:xfrm>
            <a:off x="608648" y="4149080"/>
            <a:ext cx="7854696" cy="1752600"/>
          </a:xfrm>
        </p:spPr>
        <p:txBody>
          <a:bodyPr>
            <a:normAutofit/>
          </a:bodyPr>
          <a:lstStyle/>
          <a:p>
            <a:r>
              <a:rPr lang="en-IN" sz="3200" dirty="0" smtClean="0"/>
              <a:t>By</a:t>
            </a:r>
          </a:p>
          <a:p>
            <a:r>
              <a:rPr lang="en-IN" sz="3200" dirty="0" smtClean="0"/>
              <a:t>Harsh </a:t>
            </a:r>
            <a:r>
              <a:rPr lang="en-IN" sz="3200" dirty="0" smtClean="0"/>
              <a:t>Kumar </a:t>
            </a:r>
            <a:r>
              <a:rPr lang="en-IN" sz="3200" dirty="0" smtClean="0"/>
              <a:t>(2K14/CO/041)</a:t>
            </a:r>
          </a:p>
          <a:p>
            <a:r>
              <a:rPr lang="en-IN" sz="3200" dirty="0" err="1" smtClean="0"/>
              <a:t>Krittika</a:t>
            </a:r>
            <a:r>
              <a:rPr lang="en-IN" sz="3200" dirty="0" smtClean="0"/>
              <a:t> Pal(2K14/CO/052)</a:t>
            </a:r>
            <a:endParaRPr lang="en-IN" sz="3200" dirty="0"/>
          </a:p>
        </p:txBody>
      </p:sp>
      <p:sp>
        <p:nvSpPr>
          <p:cNvPr id="4" name="TextBox 3"/>
          <p:cNvSpPr txBox="1"/>
          <p:nvPr/>
        </p:nvSpPr>
        <p:spPr>
          <a:xfrm>
            <a:off x="1705473" y="251680"/>
            <a:ext cx="5688632" cy="646331"/>
          </a:xfrm>
          <a:prstGeom prst="rect">
            <a:avLst/>
          </a:prstGeom>
          <a:noFill/>
        </p:spPr>
        <p:txBody>
          <a:bodyPr wrap="square" rtlCol="0">
            <a:spAutoFit/>
          </a:bodyPr>
          <a:lstStyle/>
          <a:p>
            <a:pPr algn="ctr"/>
            <a:r>
              <a:rPr lang="en-IN" sz="3600" dirty="0" smtClean="0"/>
              <a:t>Minor Project</a:t>
            </a:r>
            <a:endParaRPr lang="en-IN" sz="3600"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052"/>
            <a:ext cx="7467600" cy="1143000"/>
          </a:xfrm>
        </p:spPr>
        <p:txBody>
          <a:bodyPr/>
          <a:lstStyle/>
          <a:p>
            <a:r>
              <a:rPr lang="en-US" dirty="0" smtClean="0"/>
              <a:t>Version 3</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044645291"/>
              </p:ext>
            </p:extLst>
          </p:nvPr>
        </p:nvGraphicFramePr>
        <p:xfrm>
          <a:off x="539552" y="1194627"/>
          <a:ext cx="6912767" cy="5697855"/>
        </p:xfrm>
        <a:graphic>
          <a:graphicData uri="http://schemas.openxmlformats.org/drawingml/2006/table">
            <a:tbl>
              <a:tblPr firstRow="1" firstCol="1" bandRow="1">
                <a:tableStyleId>{21E4AEA4-8DFA-4A89-87EB-49C32662AFE0}</a:tableStyleId>
              </a:tblPr>
              <a:tblGrid>
                <a:gridCol w="288032"/>
                <a:gridCol w="3528392"/>
                <a:gridCol w="3096343"/>
              </a:tblGrid>
              <a:tr h="5467093">
                <a:tc>
                  <a:txBody>
                    <a:bodyPr/>
                    <a:lstStyle/>
                    <a:p>
                      <a:pPr>
                        <a:lnSpc>
                          <a:spcPct val="115000"/>
                        </a:lnSpc>
                        <a:spcAft>
                          <a:spcPts val="0"/>
                        </a:spcAft>
                      </a:pPr>
                      <a:r>
                        <a:rPr lang="en-IN" sz="1500" dirty="0">
                          <a:effectLst/>
                        </a:rPr>
                        <a:t>HL7 v3</a:t>
                      </a:r>
                      <a:endParaRPr lang="en-IN" sz="1100" dirty="0">
                        <a:solidFill>
                          <a:srgbClr val="000000"/>
                        </a:solidFill>
                        <a:effectLst/>
                        <a:latin typeface="Calibri"/>
                        <a:ea typeface="Calibri"/>
                        <a:cs typeface="Times New Roman"/>
                      </a:endParaRPr>
                    </a:p>
                  </a:txBody>
                  <a:tcPr marL="68580" marR="68580" marT="0" marB="0"/>
                </a:tc>
                <a:tc>
                  <a:txBody>
                    <a:bodyPr/>
                    <a:lstStyle/>
                    <a:p>
                      <a:pPr marR="109855">
                        <a:lnSpc>
                          <a:spcPct val="105000"/>
                        </a:lnSpc>
                        <a:spcAft>
                          <a:spcPts val="0"/>
                        </a:spcAft>
                      </a:pPr>
                      <a:r>
                        <a:rPr lang="en-IN" sz="1600" dirty="0" smtClean="0">
                          <a:effectLst/>
                        </a:rPr>
                        <a:t>More </a:t>
                      </a:r>
                      <a:r>
                        <a:rPr lang="en-IN" sz="1600" spc="25" dirty="0" smtClean="0">
                          <a:effectLst/>
                        </a:rPr>
                        <a:t> </a:t>
                      </a:r>
                      <a:r>
                        <a:rPr lang="en-IN" sz="1600" dirty="0" smtClean="0">
                          <a:effectLst/>
                        </a:rPr>
                        <a:t>of</a:t>
                      </a:r>
                      <a:r>
                        <a:rPr lang="en-IN" sz="1600" spc="120" dirty="0" smtClean="0">
                          <a:effectLst/>
                        </a:rPr>
                        <a:t> </a:t>
                      </a:r>
                      <a:r>
                        <a:rPr lang="en-IN" sz="1600" dirty="0" smtClean="0">
                          <a:effectLst/>
                        </a:rPr>
                        <a:t>a</a:t>
                      </a:r>
                      <a:r>
                        <a:rPr lang="en-IN" sz="1600" spc="105" dirty="0" smtClean="0">
                          <a:effectLst/>
                        </a:rPr>
                        <a:t> </a:t>
                      </a:r>
                      <a:r>
                        <a:rPr lang="en-IN" sz="1600" dirty="0" smtClean="0">
                          <a:effectLst/>
                        </a:rPr>
                        <a:t>"true</a:t>
                      </a:r>
                      <a:r>
                        <a:rPr lang="en-IN" sz="1600" spc="-10" dirty="0" smtClean="0">
                          <a:effectLst/>
                        </a:rPr>
                        <a:t> </a:t>
                      </a:r>
                      <a:r>
                        <a:rPr lang="en-IN" sz="1600" dirty="0" smtClean="0">
                          <a:effectLst/>
                        </a:rPr>
                        <a:t>standard” and </a:t>
                      </a:r>
                      <a:r>
                        <a:rPr lang="en-IN" sz="1600" spc="20" dirty="0" smtClean="0">
                          <a:effectLst/>
                        </a:rPr>
                        <a:t> </a:t>
                      </a:r>
                      <a:r>
                        <a:rPr lang="en-IN" sz="1600" dirty="0" smtClean="0">
                          <a:effectLst/>
                        </a:rPr>
                        <a:t>less</a:t>
                      </a:r>
                      <a:r>
                        <a:rPr lang="en-IN" sz="1600" spc="205" dirty="0" smtClean="0">
                          <a:effectLst/>
                        </a:rPr>
                        <a:t> </a:t>
                      </a:r>
                      <a:r>
                        <a:rPr lang="en-IN" sz="1600" dirty="0" smtClean="0">
                          <a:effectLst/>
                        </a:rPr>
                        <a:t>of</a:t>
                      </a:r>
                      <a:r>
                        <a:rPr lang="en-IN" sz="1600" spc="115" dirty="0" smtClean="0">
                          <a:effectLst/>
                        </a:rPr>
                        <a:t> </a:t>
                      </a:r>
                      <a:r>
                        <a:rPr lang="en-IN" sz="1600" dirty="0" smtClean="0">
                          <a:effectLst/>
                        </a:rPr>
                        <a:t>a</a:t>
                      </a:r>
                      <a:r>
                        <a:rPr lang="en-IN" sz="1600" spc="95" dirty="0" smtClean="0">
                          <a:effectLst/>
                        </a:rPr>
                        <a:t> </a:t>
                      </a:r>
                      <a:r>
                        <a:rPr lang="en-IN" sz="1600" dirty="0" smtClean="0">
                          <a:effectLst/>
                        </a:rPr>
                        <a:t>"f</a:t>
                      </a:r>
                      <a:r>
                        <a:rPr lang="en-IN" sz="1600" spc="-5" dirty="0" smtClean="0">
                          <a:effectLst/>
                        </a:rPr>
                        <a:t>r</a:t>
                      </a:r>
                      <a:r>
                        <a:rPr lang="en-IN" sz="1600" dirty="0" smtClean="0">
                          <a:effectLst/>
                        </a:rPr>
                        <a:t>am</a:t>
                      </a:r>
                      <a:r>
                        <a:rPr lang="en-IN" sz="1600" spc="-5" dirty="0" smtClean="0">
                          <a:effectLst/>
                        </a:rPr>
                        <a:t>e</a:t>
                      </a:r>
                      <a:r>
                        <a:rPr lang="en-IN" sz="1600" dirty="0" smtClean="0">
                          <a:effectLst/>
                        </a:rPr>
                        <a:t>wo</a:t>
                      </a:r>
                      <a:r>
                        <a:rPr lang="en-IN" sz="1600" spc="-5" dirty="0" smtClean="0">
                          <a:effectLst/>
                        </a:rPr>
                        <a:t>r</a:t>
                      </a:r>
                      <a:r>
                        <a:rPr lang="en-IN" sz="1600" dirty="0" smtClean="0">
                          <a:effectLst/>
                        </a:rPr>
                        <a:t>k</a:t>
                      </a:r>
                      <a:r>
                        <a:rPr lang="en-IN" sz="1600" spc="25" dirty="0" smtClean="0">
                          <a:effectLst/>
                        </a:rPr>
                        <a:t> </a:t>
                      </a:r>
                      <a:r>
                        <a:rPr lang="en-IN" sz="1600" spc="-5" dirty="0" smtClean="0">
                          <a:effectLst/>
                        </a:rPr>
                        <a:t>f</a:t>
                      </a:r>
                      <a:r>
                        <a:rPr lang="en-IN" sz="1600" dirty="0" smtClean="0">
                          <a:effectLst/>
                        </a:rPr>
                        <a:t>or negot</a:t>
                      </a:r>
                      <a:r>
                        <a:rPr lang="en-IN" sz="1600" spc="-5" dirty="0" smtClean="0">
                          <a:effectLst/>
                        </a:rPr>
                        <a:t>i</a:t>
                      </a:r>
                      <a:r>
                        <a:rPr lang="en-IN" sz="1600" dirty="0" smtClean="0">
                          <a:effectLst/>
                        </a:rPr>
                        <a:t>ation"</a:t>
                      </a:r>
                    </a:p>
                    <a:p>
                      <a:pPr marR="151765">
                        <a:lnSpc>
                          <a:spcPct val="105000"/>
                        </a:lnSpc>
                        <a:spcAft>
                          <a:spcPts val="0"/>
                        </a:spcAft>
                      </a:pPr>
                      <a:r>
                        <a:rPr lang="en-IN" sz="1600" dirty="0" smtClean="0">
                          <a:effectLst/>
                        </a:rPr>
                        <a:t> </a:t>
                      </a:r>
                    </a:p>
                    <a:p>
                      <a:pPr marR="151765">
                        <a:lnSpc>
                          <a:spcPct val="105000"/>
                        </a:lnSpc>
                        <a:spcAft>
                          <a:spcPts val="0"/>
                        </a:spcAft>
                      </a:pPr>
                      <a:r>
                        <a:rPr lang="en-IN" sz="1600" spc="-5" dirty="0" smtClean="0">
                          <a:effectLst/>
                        </a:rPr>
                        <a:t>Mo</a:t>
                      </a:r>
                      <a:r>
                        <a:rPr lang="en-IN" sz="1600" dirty="0" smtClean="0">
                          <a:effectLst/>
                        </a:rPr>
                        <a:t>del-</a:t>
                      </a:r>
                      <a:r>
                        <a:rPr lang="en-IN" sz="1600" spc="-5" dirty="0" smtClean="0">
                          <a:effectLst/>
                        </a:rPr>
                        <a:t>b</a:t>
                      </a:r>
                      <a:r>
                        <a:rPr lang="en-IN" sz="1600" dirty="0" smtClean="0">
                          <a:effectLst/>
                        </a:rPr>
                        <a:t>ased</a:t>
                      </a:r>
                      <a:r>
                        <a:rPr lang="en-IN" sz="1600" spc="20" dirty="0" smtClean="0">
                          <a:effectLst/>
                        </a:rPr>
                        <a:t> </a:t>
                      </a:r>
                      <a:r>
                        <a:rPr lang="en-IN" sz="1600" dirty="0" smtClean="0">
                          <a:effectLst/>
                        </a:rPr>
                        <a:t>stan</a:t>
                      </a:r>
                      <a:r>
                        <a:rPr lang="en-IN" sz="1600" spc="-5" dirty="0" smtClean="0">
                          <a:effectLst/>
                        </a:rPr>
                        <a:t>d</a:t>
                      </a:r>
                      <a:r>
                        <a:rPr lang="en-IN" sz="1600" dirty="0" smtClean="0">
                          <a:effectLst/>
                        </a:rPr>
                        <a:t>ard provi</a:t>
                      </a:r>
                      <a:r>
                        <a:rPr lang="en-IN" sz="1600" spc="-5" dirty="0" smtClean="0">
                          <a:effectLst/>
                        </a:rPr>
                        <a:t>d</a:t>
                      </a:r>
                      <a:r>
                        <a:rPr lang="en-IN" sz="1600" dirty="0" smtClean="0">
                          <a:effectLst/>
                        </a:rPr>
                        <a:t>es</a:t>
                      </a:r>
                      <a:r>
                        <a:rPr lang="en-IN" sz="1600" spc="60" dirty="0" smtClean="0">
                          <a:effectLst/>
                        </a:rPr>
                        <a:t> </a:t>
                      </a:r>
                      <a:r>
                        <a:rPr lang="en-IN" sz="1600" dirty="0" smtClean="0">
                          <a:effectLst/>
                        </a:rPr>
                        <a:t>cons</a:t>
                      </a:r>
                      <a:r>
                        <a:rPr lang="en-IN" sz="1600" spc="5" dirty="0" smtClean="0">
                          <a:effectLst/>
                        </a:rPr>
                        <a:t>i</a:t>
                      </a:r>
                      <a:r>
                        <a:rPr lang="en-IN" sz="1600" dirty="0" smtClean="0">
                          <a:effectLst/>
                        </a:rPr>
                        <a:t>stency acr</a:t>
                      </a:r>
                      <a:r>
                        <a:rPr lang="en-IN" sz="1600" spc="-5" dirty="0" smtClean="0">
                          <a:effectLst/>
                        </a:rPr>
                        <a:t>o</a:t>
                      </a:r>
                      <a:r>
                        <a:rPr lang="en-IN" sz="1600" dirty="0" smtClean="0">
                          <a:effectLst/>
                        </a:rPr>
                        <a:t>ss enti</a:t>
                      </a:r>
                      <a:r>
                        <a:rPr lang="en-IN" sz="1600" spc="-5" dirty="0" smtClean="0">
                          <a:effectLst/>
                        </a:rPr>
                        <a:t>r</a:t>
                      </a:r>
                      <a:r>
                        <a:rPr lang="en-IN" sz="1600" dirty="0" smtClean="0">
                          <a:effectLst/>
                        </a:rPr>
                        <a:t>e</a:t>
                      </a:r>
                      <a:r>
                        <a:rPr lang="en-IN" sz="1600" spc="-60" dirty="0" smtClean="0">
                          <a:effectLst/>
                        </a:rPr>
                        <a:t> </a:t>
                      </a:r>
                      <a:r>
                        <a:rPr lang="en-IN" sz="1600" dirty="0" smtClean="0">
                          <a:effectLst/>
                        </a:rPr>
                        <a:t>standard</a:t>
                      </a:r>
                    </a:p>
                    <a:p>
                      <a:pPr marR="511810">
                        <a:lnSpc>
                          <a:spcPct val="104000"/>
                        </a:lnSpc>
                        <a:spcAft>
                          <a:spcPts val="0"/>
                        </a:spcAft>
                      </a:pPr>
                      <a:r>
                        <a:rPr lang="en-IN" sz="1600" dirty="0" smtClean="0">
                          <a:effectLst/>
                        </a:rPr>
                        <a:t> </a:t>
                      </a:r>
                    </a:p>
                    <a:p>
                      <a:pPr marR="511810">
                        <a:lnSpc>
                          <a:spcPct val="104000"/>
                        </a:lnSpc>
                        <a:spcAft>
                          <a:spcPts val="0"/>
                        </a:spcAft>
                      </a:pPr>
                      <a:r>
                        <a:rPr lang="en-IN" sz="1600" dirty="0" smtClean="0">
                          <a:effectLst/>
                        </a:rPr>
                        <a:t>Application</a:t>
                      </a:r>
                      <a:r>
                        <a:rPr lang="en-IN" sz="1600" spc="45" dirty="0" smtClean="0">
                          <a:effectLst/>
                        </a:rPr>
                        <a:t> </a:t>
                      </a:r>
                      <a:r>
                        <a:rPr lang="en-IN" sz="1600" dirty="0" smtClean="0">
                          <a:effectLst/>
                        </a:rPr>
                        <a:t>roles </a:t>
                      </a:r>
                      <a:r>
                        <a:rPr lang="en-IN" sz="1600" spc="25" dirty="0" smtClean="0">
                          <a:effectLst/>
                        </a:rPr>
                        <a:t> </a:t>
                      </a:r>
                      <a:r>
                        <a:rPr lang="en-IN" sz="1600" dirty="0" smtClean="0">
                          <a:effectLst/>
                        </a:rPr>
                        <a:t>well defined</a:t>
                      </a:r>
                    </a:p>
                    <a:p>
                      <a:pPr>
                        <a:lnSpc>
                          <a:spcPts val="1200"/>
                        </a:lnSpc>
                        <a:spcBef>
                          <a:spcPts val="80"/>
                        </a:spcBef>
                        <a:spcAft>
                          <a:spcPts val="0"/>
                        </a:spcAft>
                      </a:pPr>
                      <a:r>
                        <a:rPr lang="en-IN" sz="1600" dirty="0" smtClean="0">
                          <a:effectLst/>
                        </a:rPr>
                        <a:t> </a:t>
                      </a:r>
                    </a:p>
                    <a:p>
                      <a:pPr marR="638810">
                        <a:lnSpc>
                          <a:spcPct val="105000"/>
                        </a:lnSpc>
                        <a:spcAft>
                          <a:spcPts val="0"/>
                        </a:spcAft>
                      </a:pPr>
                      <a:r>
                        <a:rPr lang="en-IN" sz="1600" dirty="0" smtClean="0">
                          <a:effectLst/>
                        </a:rPr>
                        <a:t> Much</a:t>
                      </a:r>
                      <a:r>
                        <a:rPr lang="en-IN" sz="1600" spc="185" dirty="0" smtClean="0">
                          <a:effectLst/>
                        </a:rPr>
                        <a:t> </a:t>
                      </a:r>
                      <a:r>
                        <a:rPr lang="en-IN" sz="1600" dirty="0" smtClean="0">
                          <a:effectLst/>
                        </a:rPr>
                        <a:t>less</a:t>
                      </a:r>
                      <a:r>
                        <a:rPr lang="en-IN" sz="1600" spc="205" dirty="0" smtClean="0">
                          <a:effectLst/>
                        </a:rPr>
                        <a:t> </a:t>
                      </a:r>
                      <a:r>
                        <a:rPr lang="en-IN" sz="1600" dirty="0" smtClean="0">
                          <a:effectLst/>
                        </a:rPr>
                        <a:t>message optional</a:t>
                      </a:r>
                      <a:r>
                        <a:rPr lang="en-IN" sz="1600" spc="-5" dirty="0" smtClean="0">
                          <a:effectLst/>
                        </a:rPr>
                        <a:t>i</a:t>
                      </a:r>
                      <a:r>
                        <a:rPr lang="en-IN" sz="1600" dirty="0" smtClean="0">
                          <a:effectLst/>
                        </a:rPr>
                        <a:t>ty</a:t>
                      </a:r>
                    </a:p>
                    <a:p>
                      <a:pPr marR="156845">
                        <a:lnSpc>
                          <a:spcPct val="104000"/>
                        </a:lnSpc>
                        <a:spcAft>
                          <a:spcPts val="0"/>
                        </a:spcAft>
                      </a:pPr>
                      <a:r>
                        <a:rPr lang="en-IN" sz="1600" dirty="0" smtClean="0">
                          <a:effectLst/>
                        </a:rPr>
                        <a:t> </a:t>
                      </a:r>
                    </a:p>
                    <a:p>
                      <a:pPr marR="156845">
                        <a:lnSpc>
                          <a:spcPct val="104000"/>
                        </a:lnSpc>
                        <a:spcAft>
                          <a:spcPts val="0"/>
                        </a:spcAft>
                      </a:pPr>
                      <a:r>
                        <a:rPr lang="en-IN" sz="1600" dirty="0" smtClean="0">
                          <a:effectLst/>
                        </a:rPr>
                        <a:t>Less</a:t>
                      </a:r>
                      <a:r>
                        <a:rPr lang="en-IN" sz="1600" spc="155" dirty="0" smtClean="0">
                          <a:effectLst/>
                        </a:rPr>
                        <a:t> </a:t>
                      </a:r>
                      <a:r>
                        <a:rPr lang="en-IN" sz="1600" dirty="0" smtClean="0">
                          <a:effectLst/>
                        </a:rPr>
                        <a:t>expens</a:t>
                      </a:r>
                      <a:r>
                        <a:rPr lang="en-IN" sz="1600" spc="-5" dirty="0" smtClean="0">
                          <a:effectLst/>
                        </a:rPr>
                        <a:t>i</a:t>
                      </a:r>
                      <a:r>
                        <a:rPr lang="en-IN" sz="1600" spc="5" dirty="0" smtClean="0">
                          <a:effectLst/>
                        </a:rPr>
                        <a:t>v</a:t>
                      </a:r>
                      <a:r>
                        <a:rPr lang="en-IN" sz="1600" dirty="0" smtClean="0">
                          <a:effectLst/>
                        </a:rPr>
                        <a:t>e</a:t>
                      </a:r>
                      <a:r>
                        <a:rPr lang="en-IN" sz="1600" spc="10" dirty="0" smtClean="0">
                          <a:effectLst/>
                        </a:rPr>
                        <a:t> </a:t>
                      </a:r>
                      <a:r>
                        <a:rPr lang="en-IN" sz="1600" dirty="0" smtClean="0">
                          <a:effectLst/>
                        </a:rPr>
                        <a:t>to</a:t>
                      </a:r>
                      <a:r>
                        <a:rPr lang="en-IN" sz="1600" spc="210" dirty="0" smtClean="0">
                          <a:effectLst/>
                        </a:rPr>
                        <a:t> </a:t>
                      </a:r>
                      <a:r>
                        <a:rPr lang="en-IN" sz="1600" dirty="0" smtClean="0">
                          <a:effectLst/>
                        </a:rPr>
                        <a:t>b</a:t>
                      </a:r>
                      <a:r>
                        <a:rPr lang="en-IN" sz="1600" spc="5" dirty="0" smtClean="0">
                          <a:effectLst/>
                        </a:rPr>
                        <a:t>u</a:t>
                      </a:r>
                      <a:r>
                        <a:rPr lang="en-IN" sz="1600" dirty="0" smtClean="0">
                          <a:effectLst/>
                        </a:rPr>
                        <a:t>ild</a:t>
                      </a:r>
                      <a:r>
                        <a:rPr lang="en-IN" sz="1600" spc="210" dirty="0" smtClean="0">
                          <a:effectLst/>
                        </a:rPr>
                        <a:t> </a:t>
                      </a:r>
                      <a:r>
                        <a:rPr lang="en-IN" sz="1600" dirty="0" smtClean="0">
                          <a:effectLst/>
                        </a:rPr>
                        <a:t>and main</a:t>
                      </a:r>
                      <a:r>
                        <a:rPr lang="en-IN" sz="1600" spc="-5" dirty="0" smtClean="0">
                          <a:effectLst/>
                        </a:rPr>
                        <a:t>t</a:t>
                      </a:r>
                      <a:r>
                        <a:rPr lang="en-IN" sz="1600" dirty="0" smtClean="0">
                          <a:effectLst/>
                        </a:rPr>
                        <a:t>ain</a:t>
                      </a:r>
                      <a:r>
                        <a:rPr lang="en-IN" sz="1600" spc="30" dirty="0" smtClean="0">
                          <a:effectLst/>
                        </a:rPr>
                        <a:t> </a:t>
                      </a:r>
                      <a:r>
                        <a:rPr lang="en-IN" sz="1600" dirty="0" smtClean="0">
                          <a:effectLst/>
                        </a:rPr>
                        <a:t>mi</a:t>
                      </a:r>
                      <a:r>
                        <a:rPr lang="en-IN" sz="1600" spc="-5" dirty="0" smtClean="0">
                          <a:effectLst/>
                        </a:rPr>
                        <a:t>d</a:t>
                      </a:r>
                      <a:r>
                        <a:rPr lang="en-IN" sz="1600" dirty="0" smtClean="0">
                          <a:effectLst/>
                        </a:rPr>
                        <a:t>-to-lo</a:t>
                      </a:r>
                      <a:r>
                        <a:rPr lang="en-IN" sz="1600" spc="-5" dirty="0" smtClean="0">
                          <a:effectLst/>
                        </a:rPr>
                        <a:t>n</a:t>
                      </a:r>
                      <a:r>
                        <a:rPr lang="en-IN" sz="1600" dirty="0" smtClean="0">
                          <a:effectLst/>
                        </a:rPr>
                        <a:t>g</a:t>
                      </a:r>
                      <a:r>
                        <a:rPr lang="en-IN" sz="1600" spc="95" dirty="0" smtClean="0">
                          <a:effectLst/>
                        </a:rPr>
                        <a:t> </a:t>
                      </a:r>
                      <a:r>
                        <a:rPr lang="en-IN" sz="1600" dirty="0" smtClean="0">
                          <a:effectLst/>
                        </a:rPr>
                        <a:t>term interfaces</a:t>
                      </a:r>
                    </a:p>
                    <a:p>
                      <a:pPr>
                        <a:lnSpc>
                          <a:spcPts val="1200"/>
                        </a:lnSpc>
                        <a:spcBef>
                          <a:spcPts val="85"/>
                        </a:spcBef>
                        <a:spcAft>
                          <a:spcPts val="0"/>
                        </a:spcAft>
                      </a:pPr>
                      <a:r>
                        <a:rPr lang="en-IN" sz="1600" dirty="0" smtClean="0">
                          <a:effectLst/>
                        </a:rPr>
                        <a:t> </a:t>
                      </a:r>
                    </a:p>
                    <a:p>
                      <a:pPr>
                        <a:lnSpc>
                          <a:spcPct val="115000"/>
                        </a:lnSpc>
                        <a:spcAft>
                          <a:spcPts val="0"/>
                        </a:spcAft>
                      </a:pPr>
                      <a:r>
                        <a:rPr lang="en-IN" sz="1600" dirty="0" smtClean="0">
                          <a:effectLst/>
                        </a:rPr>
                        <a:t>Many</a:t>
                      </a:r>
                      <a:r>
                        <a:rPr lang="en-IN" sz="1600" spc="175" dirty="0" smtClean="0">
                          <a:effectLst/>
                        </a:rPr>
                        <a:t> </a:t>
                      </a:r>
                      <a:r>
                        <a:rPr lang="en-IN" sz="1600" dirty="0" smtClean="0">
                          <a:effectLst/>
                        </a:rPr>
                        <a:t>decades</a:t>
                      </a:r>
                      <a:r>
                        <a:rPr lang="en-IN" sz="1600" spc="-20" dirty="0" smtClean="0">
                          <a:effectLst/>
                        </a:rPr>
                        <a:t> </a:t>
                      </a:r>
                      <a:r>
                        <a:rPr lang="en-IN" sz="1600" dirty="0" smtClean="0">
                          <a:effectLst/>
                        </a:rPr>
                        <a:t>of</a:t>
                      </a:r>
                      <a:r>
                        <a:rPr lang="en-IN" sz="1600" spc="115" dirty="0" smtClean="0">
                          <a:effectLst/>
                        </a:rPr>
                        <a:t> </a:t>
                      </a:r>
                      <a:r>
                        <a:rPr lang="en-IN" sz="1600" dirty="0" smtClean="0">
                          <a:effectLst/>
                        </a:rPr>
                        <a:t>eff</a:t>
                      </a:r>
                      <a:r>
                        <a:rPr lang="en-IN" sz="1600" spc="-5" dirty="0" smtClean="0">
                          <a:effectLst/>
                        </a:rPr>
                        <a:t>o</a:t>
                      </a:r>
                      <a:r>
                        <a:rPr lang="en-IN" sz="1600" dirty="0" smtClean="0">
                          <a:effectLst/>
                        </a:rPr>
                        <a:t>rt</a:t>
                      </a:r>
                      <a:r>
                        <a:rPr lang="en-IN" sz="1600" spc="-5" dirty="0" smtClean="0">
                          <a:effectLst/>
                        </a:rPr>
                        <a:t> </a:t>
                      </a:r>
                      <a:r>
                        <a:rPr lang="en-IN" sz="1600" dirty="0" smtClean="0">
                          <a:effectLst/>
                        </a:rPr>
                        <a:t>over ten </a:t>
                      </a:r>
                      <a:r>
                        <a:rPr lang="en-IN" sz="1600" spc="30" dirty="0" smtClean="0">
                          <a:effectLst/>
                        </a:rPr>
                        <a:t> </a:t>
                      </a:r>
                      <a:r>
                        <a:rPr lang="en-IN" sz="1600" dirty="0" smtClean="0">
                          <a:effectLst/>
                        </a:rPr>
                        <a:t>ye</a:t>
                      </a:r>
                      <a:r>
                        <a:rPr lang="en-IN" sz="1600" spc="-5" dirty="0" smtClean="0">
                          <a:effectLst/>
                        </a:rPr>
                        <a:t>a</a:t>
                      </a:r>
                      <a:r>
                        <a:rPr lang="en-IN" sz="1600" dirty="0" smtClean="0">
                          <a:effectLst/>
                        </a:rPr>
                        <a:t>r</a:t>
                      </a:r>
                      <a:r>
                        <a:rPr lang="en-IN" sz="1600" spc="240" dirty="0" smtClean="0">
                          <a:effectLst/>
                        </a:rPr>
                        <a:t> </a:t>
                      </a:r>
                      <a:r>
                        <a:rPr lang="en-IN" sz="1600" dirty="0" smtClean="0">
                          <a:effectLst/>
                        </a:rPr>
                        <a:t>per</a:t>
                      </a:r>
                      <a:r>
                        <a:rPr lang="en-IN" sz="1600" spc="-5" dirty="0" smtClean="0">
                          <a:effectLst/>
                        </a:rPr>
                        <a:t>i</a:t>
                      </a:r>
                      <a:r>
                        <a:rPr lang="en-IN" sz="1600" dirty="0" smtClean="0">
                          <a:effectLst/>
                        </a:rPr>
                        <a:t>od</a:t>
                      </a:r>
                      <a:r>
                        <a:rPr lang="en-IN" sz="1600" spc="5" dirty="0" smtClean="0">
                          <a:effectLst/>
                        </a:rPr>
                        <a:t> </a:t>
                      </a:r>
                      <a:r>
                        <a:rPr lang="en-IN" sz="1600" dirty="0" smtClean="0">
                          <a:effectLst/>
                        </a:rPr>
                        <a:t>reflect</a:t>
                      </a:r>
                      <a:r>
                        <a:rPr lang="en-IN" sz="1600" spc="-5" dirty="0" smtClean="0">
                          <a:effectLst/>
                        </a:rPr>
                        <a:t>i</a:t>
                      </a:r>
                      <a:r>
                        <a:rPr lang="en-IN" sz="1600" dirty="0" smtClean="0">
                          <a:effectLst/>
                        </a:rPr>
                        <a:t>ng “best</a:t>
                      </a:r>
                      <a:r>
                        <a:rPr lang="en-IN" sz="1600" spc="-35" dirty="0" smtClean="0">
                          <a:effectLst/>
                        </a:rPr>
                        <a:t> </a:t>
                      </a:r>
                      <a:r>
                        <a:rPr lang="en-IN" sz="1600" dirty="0" smtClean="0">
                          <a:effectLst/>
                        </a:rPr>
                        <a:t>and </a:t>
                      </a:r>
                      <a:r>
                        <a:rPr lang="en-IN" sz="1600" spc="20" dirty="0" smtClean="0">
                          <a:effectLst/>
                        </a:rPr>
                        <a:t> </a:t>
                      </a:r>
                      <a:r>
                        <a:rPr lang="en-IN" sz="1600" dirty="0" smtClean="0">
                          <a:effectLst/>
                        </a:rPr>
                        <a:t>br</a:t>
                      </a:r>
                      <a:r>
                        <a:rPr lang="en-IN" sz="1600" spc="-5" dirty="0" smtClean="0">
                          <a:effectLst/>
                        </a:rPr>
                        <a:t>i</a:t>
                      </a:r>
                      <a:r>
                        <a:rPr lang="en-IN" sz="1600" dirty="0" smtClean="0">
                          <a:effectLst/>
                        </a:rPr>
                        <a:t>ghte</a:t>
                      </a:r>
                      <a:r>
                        <a:rPr lang="en-IN" sz="1600" spc="-5" dirty="0" smtClean="0">
                          <a:effectLst/>
                        </a:rPr>
                        <a:t>s</a:t>
                      </a:r>
                      <a:r>
                        <a:rPr lang="en-IN" sz="1600" dirty="0" smtClean="0">
                          <a:effectLst/>
                        </a:rPr>
                        <a:t>t”</a:t>
                      </a:r>
                      <a:r>
                        <a:rPr lang="en-IN" sz="1600" spc="5" dirty="0" smtClean="0">
                          <a:effectLst/>
                        </a:rPr>
                        <a:t> </a:t>
                      </a:r>
                      <a:r>
                        <a:rPr lang="en-IN" sz="1600" dirty="0" smtClean="0">
                          <a:effectLst/>
                        </a:rPr>
                        <a:t>th</a:t>
                      </a:r>
                      <a:r>
                        <a:rPr lang="en-IN" sz="1600" spc="-5" dirty="0" smtClean="0">
                          <a:effectLst/>
                        </a:rPr>
                        <a:t>i</a:t>
                      </a:r>
                      <a:r>
                        <a:rPr lang="en-IN" sz="1600" dirty="0" smtClean="0">
                          <a:effectLst/>
                        </a:rPr>
                        <a:t>nking</a:t>
                      </a:r>
                      <a:endParaRPr lang="en-IN" sz="1600" dirty="0">
                        <a:solidFill>
                          <a:schemeClr val="tx2">
                            <a:lumMod val="50000"/>
                          </a:schemeClr>
                        </a:solidFill>
                        <a:effectLst/>
                        <a:latin typeface="Calibri"/>
                        <a:ea typeface="Calibri"/>
                        <a:cs typeface="Times New Roman"/>
                      </a:endParaRPr>
                    </a:p>
                  </a:txBody>
                  <a:tcPr marL="68580" marR="68580" marT="0" marB="0"/>
                </a:tc>
                <a:tc>
                  <a:txBody>
                    <a:bodyPr/>
                    <a:lstStyle/>
                    <a:p>
                      <a:pPr marL="0" marR="511810" algn="l" rtl="0" eaLnBrk="1" latinLnBrk="0" hangingPunct="1">
                        <a:lnSpc>
                          <a:spcPct val="104000"/>
                        </a:lnSpc>
                        <a:spcAft>
                          <a:spcPts val="0"/>
                        </a:spcAft>
                      </a:pPr>
                      <a:r>
                        <a:rPr kumimoji="0" lang="en-IN" sz="1600" kern="1200" spc="25" dirty="0">
                          <a:effectLst/>
                        </a:rPr>
                        <a:t>For clinical interface specialists:</a:t>
                      </a:r>
                    </a:p>
                    <a:p>
                      <a:pPr marL="0" marR="511810" algn="l" rtl="0" eaLnBrk="1" latinLnBrk="0" hangingPunct="1">
                        <a:lnSpc>
                          <a:spcPct val="104000"/>
                        </a:lnSpc>
                        <a:spcBef>
                          <a:spcPts val="75"/>
                        </a:spcBef>
                        <a:spcAft>
                          <a:spcPts val="0"/>
                        </a:spcAft>
                      </a:pPr>
                      <a:r>
                        <a:rPr kumimoji="0" lang="en-IN" sz="1600" kern="1200" spc="25" dirty="0">
                          <a:effectLst/>
                        </a:rPr>
                        <a:t> </a:t>
                      </a:r>
                    </a:p>
                    <a:p>
                      <a:pPr marL="0" marR="511810" algn="l" rtl="0" eaLnBrk="1" latinLnBrk="0" hangingPunct="1">
                        <a:lnSpc>
                          <a:spcPct val="104000"/>
                        </a:lnSpc>
                        <a:spcAft>
                          <a:spcPts val="0"/>
                        </a:spcAft>
                      </a:pPr>
                      <a:r>
                        <a:rPr kumimoji="0" lang="en-IN" sz="1600" kern="1200" spc="25" dirty="0">
                          <a:effectLst/>
                        </a:rPr>
                        <a:t>No compatibility with</a:t>
                      </a:r>
                    </a:p>
                    <a:p>
                      <a:pPr marL="0" marR="511810" algn="l" rtl="0" eaLnBrk="1" latinLnBrk="0" hangingPunct="1">
                        <a:lnSpc>
                          <a:spcPct val="104000"/>
                        </a:lnSpc>
                        <a:spcBef>
                          <a:spcPts val="60"/>
                        </a:spcBef>
                        <a:spcAft>
                          <a:spcPts val="0"/>
                        </a:spcAft>
                      </a:pPr>
                      <a:r>
                        <a:rPr kumimoji="0" lang="en-IN" sz="1600" kern="1200" spc="25" dirty="0">
                          <a:effectLst/>
                        </a:rPr>
                        <a:t>HL7 V2</a:t>
                      </a:r>
                    </a:p>
                    <a:p>
                      <a:pPr marL="0" marR="511810" algn="l" rtl="0" eaLnBrk="1" latinLnBrk="0" hangingPunct="1">
                        <a:lnSpc>
                          <a:spcPct val="104000"/>
                        </a:lnSpc>
                        <a:spcBef>
                          <a:spcPts val="35"/>
                        </a:spcBef>
                        <a:spcAft>
                          <a:spcPts val="0"/>
                        </a:spcAft>
                      </a:pPr>
                      <a:r>
                        <a:rPr kumimoji="0" lang="en-IN" sz="1600" kern="1200" spc="25" dirty="0">
                          <a:effectLst/>
                        </a:rPr>
                        <a:t> </a:t>
                      </a:r>
                    </a:p>
                    <a:p>
                      <a:pPr marL="0" marR="511810" algn="l" rtl="0" eaLnBrk="1" latinLnBrk="0" hangingPunct="1">
                        <a:lnSpc>
                          <a:spcPct val="104000"/>
                        </a:lnSpc>
                        <a:spcAft>
                          <a:spcPts val="0"/>
                        </a:spcAft>
                      </a:pPr>
                      <a:r>
                        <a:rPr kumimoji="0" lang="en-IN" sz="1600" kern="1200" spc="25" dirty="0">
                          <a:effectLst/>
                        </a:rPr>
                        <a:t>Adoption will be expensive and  take  time</a:t>
                      </a:r>
                    </a:p>
                    <a:p>
                      <a:pPr marL="0" marR="511810" algn="l" rtl="0" eaLnBrk="1" latinLnBrk="0" hangingPunct="1">
                        <a:lnSpc>
                          <a:spcPct val="104000"/>
                        </a:lnSpc>
                        <a:spcBef>
                          <a:spcPts val="80"/>
                        </a:spcBef>
                        <a:spcAft>
                          <a:spcPts val="0"/>
                        </a:spcAft>
                      </a:pPr>
                      <a:r>
                        <a:rPr kumimoji="0" lang="en-IN" sz="1600" kern="1200" spc="25" dirty="0">
                          <a:effectLst/>
                        </a:rPr>
                        <a:t> </a:t>
                      </a:r>
                    </a:p>
                    <a:p>
                      <a:pPr marL="0" marR="511810" algn="l" rtl="0" eaLnBrk="1" latinLnBrk="0" hangingPunct="1">
                        <a:lnSpc>
                          <a:spcPct val="104000"/>
                        </a:lnSpc>
                        <a:spcAft>
                          <a:spcPts val="0"/>
                        </a:spcAft>
                      </a:pPr>
                      <a:r>
                        <a:rPr kumimoji="0" lang="en-IN" sz="1600" kern="1200" spc="25" dirty="0">
                          <a:effectLst/>
                        </a:rPr>
                        <a:t>Long adoption cycle, unless  strong business case  or regulatory requirement changes</a:t>
                      </a:r>
                    </a:p>
                    <a:p>
                      <a:pPr marL="0" marR="511810" algn="l" rtl="0" eaLnBrk="1" latinLnBrk="0" hangingPunct="1">
                        <a:lnSpc>
                          <a:spcPct val="104000"/>
                        </a:lnSpc>
                        <a:spcBef>
                          <a:spcPts val="80"/>
                        </a:spcBef>
                        <a:spcAft>
                          <a:spcPts val="0"/>
                        </a:spcAft>
                      </a:pPr>
                      <a:r>
                        <a:rPr kumimoji="0" lang="en-IN" sz="1600" kern="1200" spc="25" dirty="0">
                          <a:effectLst/>
                        </a:rPr>
                        <a:t> </a:t>
                      </a:r>
                    </a:p>
                    <a:p>
                      <a:pPr marL="0" marR="511810" algn="l" rtl="0" eaLnBrk="1" latinLnBrk="0" hangingPunct="1">
                        <a:lnSpc>
                          <a:spcPct val="104000"/>
                        </a:lnSpc>
                        <a:spcAft>
                          <a:spcPts val="0"/>
                        </a:spcAft>
                      </a:pPr>
                      <a:r>
                        <a:rPr kumimoji="0" lang="en-IN" sz="1600" kern="1200" spc="25" dirty="0">
                          <a:effectLst/>
                        </a:rPr>
                        <a:t>Retraining and  retooling necessary</a:t>
                      </a:r>
                    </a:p>
                    <a:p>
                      <a:pPr marL="0" marR="511810" algn="l" rtl="0" eaLnBrk="1" latinLnBrk="0" hangingPunct="1">
                        <a:lnSpc>
                          <a:spcPct val="104000"/>
                        </a:lnSpc>
                        <a:spcBef>
                          <a:spcPts val="80"/>
                        </a:spcBef>
                        <a:spcAft>
                          <a:spcPts val="0"/>
                        </a:spcAft>
                      </a:pPr>
                      <a:r>
                        <a:rPr kumimoji="0" lang="en-IN" sz="1600" kern="1200" spc="25" dirty="0">
                          <a:effectLst/>
                        </a:rPr>
                        <a:t> </a:t>
                      </a:r>
                    </a:p>
                    <a:p>
                      <a:pPr>
                        <a:lnSpc>
                          <a:spcPct val="115000"/>
                        </a:lnSpc>
                        <a:spcAft>
                          <a:spcPts val="0"/>
                        </a:spcAft>
                      </a:pPr>
                      <a:r>
                        <a:rPr kumimoji="0" lang="en-IN" sz="1600" kern="1200" spc="25" dirty="0">
                          <a:effectLst/>
                        </a:rPr>
                        <a:t>Applications will have  to support both V2 and  V3 in the  foreseeable future</a:t>
                      </a:r>
                      <a:endParaRPr kumimoji="0" lang="en-IN" sz="1600" b="1" kern="1200" spc="25" dirty="0">
                        <a:solidFill>
                          <a:schemeClr val="tx2">
                            <a:lumMod val="50000"/>
                          </a:schemeClr>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3629099322"/>
      </p:ext>
    </p:extLst>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Version 3</a:t>
            </a:r>
            <a:endParaRPr lang="en-IN" dirty="0"/>
          </a:p>
        </p:txBody>
      </p:sp>
      <p:pic>
        <p:nvPicPr>
          <p:cNvPr id="2051" name="Picture 3" descr="C:\Users\Manish\Desktop\HL7_ver3_message.png"/>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27863"/>
          <a:stretch/>
        </p:blipFill>
        <p:spPr bwMode="auto">
          <a:xfrm>
            <a:off x="611560" y="1659827"/>
            <a:ext cx="7848872" cy="47543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FHIR</a:t>
            </a:r>
            <a:endParaRPr lang="en-IN" dirty="0"/>
          </a:p>
        </p:txBody>
      </p:sp>
      <p:sp>
        <p:nvSpPr>
          <p:cNvPr id="3" name="Content Placeholder 2"/>
          <p:cNvSpPr>
            <a:spLocks noGrp="1"/>
          </p:cNvSpPr>
          <p:nvPr>
            <p:ph sz="quarter" idx="1"/>
          </p:nvPr>
        </p:nvSpPr>
        <p:spPr/>
        <p:txBody>
          <a:bodyPr/>
          <a:lstStyle/>
          <a:p>
            <a:r>
              <a:rPr lang="en-IN" dirty="0" smtClean="0"/>
              <a:t>Fast Healthcare Interoperability Resources</a:t>
            </a:r>
          </a:p>
          <a:p>
            <a:r>
              <a:rPr lang="en-IN" dirty="0" smtClean="0"/>
              <a:t>consumable but robust</a:t>
            </a:r>
          </a:p>
          <a:p>
            <a:r>
              <a:rPr lang="en-IN" dirty="0" smtClean="0"/>
              <a:t>using open Internet standards </a:t>
            </a:r>
          </a:p>
          <a:p>
            <a:r>
              <a:rPr lang="en-IN" dirty="0" smtClean="0"/>
              <a:t>Its semantically interoperable</a:t>
            </a:r>
          </a:p>
          <a:p>
            <a:r>
              <a:rPr lang="en-IN" dirty="0" smtClean="0"/>
              <a:t>Easier to implement because,</a:t>
            </a:r>
          </a:p>
          <a:p>
            <a:pPr lvl="2"/>
            <a:r>
              <a:rPr lang="en-IN" dirty="0" err="1" smtClean="0"/>
              <a:t>RESTful</a:t>
            </a:r>
            <a:r>
              <a:rPr lang="en-IN" dirty="0" smtClean="0"/>
              <a:t>  APIs</a:t>
            </a:r>
          </a:p>
          <a:p>
            <a:pPr lvl="2"/>
            <a:r>
              <a:rPr lang="en-IN" dirty="0" smtClean="0"/>
              <a:t>HTML, CSS- UI integration</a:t>
            </a:r>
          </a:p>
          <a:p>
            <a:pPr lvl="2"/>
            <a:r>
              <a:rPr lang="en-IN" dirty="0" smtClean="0"/>
              <a:t>XML/JSON – Data Representation</a:t>
            </a:r>
          </a:p>
          <a:p>
            <a:endParaRPr lang="en-IN" dirty="0"/>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RESTful</a:t>
            </a:r>
            <a:r>
              <a:rPr lang="en-IN" dirty="0" smtClean="0"/>
              <a:t> APIs</a:t>
            </a:r>
            <a:endParaRPr lang="en-IN" dirty="0"/>
          </a:p>
        </p:txBody>
      </p:sp>
      <p:sp>
        <p:nvSpPr>
          <p:cNvPr id="3" name="Content Placeholder 2"/>
          <p:cNvSpPr>
            <a:spLocks noGrp="1"/>
          </p:cNvSpPr>
          <p:nvPr>
            <p:ph sz="quarter" idx="1"/>
          </p:nvPr>
        </p:nvSpPr>
        <p:spPr>
          <a:xfrm>
            <a:off x="457200" y="1600200"/>
            <a:ext cx="8229600" cy="4637112"/>
          </a:xfrm>
        </p:spPr>
        <p:txBody>
          <a:bodyPr>
            <a:normAutofit/>
          </a:bodyPr>
          <a:lstStyle/>
          <a:p>
            <a:r>
              <a:rPr lang="en-IN" dirty="0" smtClean="0"/>
              <a:t>light-weight interfaces that allow for faster transmission </a:t>
            </a:r>
          </a:p>
          <a:p>
            <a:r>
              <a:rPr lang="en-IN" dirty="0" smtClean="0"/>
              <a:t>faster development cycles through their simpler structures</a:t>
            </a:r>
          </a:p>
          <a:p>
            <a:r>
              <a:rPr lang="en-IN" dirty="0" smtClean="0"/>
              <a:t>closely resemble the operation of a relational database</a:t>
            </a:r>
          </a:p>
          <a:p>
            <a:r>
              <a:rPr lang="en-IN" dirty="0" smtClean="0"/>
              <a:t> four basic design principles of</a:t>
            </a:r>
          </a:p>
          <a:p>
            <a:pPr lvl="1"/>
            <a:r>
              <a:rPr lang="en-IN" dirty="0" smtClean="0"/>
              <a:t> </a:t>
            </a:r>
            <a:r>
              <a:rPr lang="en-IN" dirty="0" err="1" smtClean="0"/>
              <a:t>i</a:t>
            </a:r>
            <a:r>
              <a:rPr lang="en-IN" dirty="0" smtClean="0"/>
              <a:t>) using HTTP methods explicitly</a:t>
            </a:r>
          </a:p>
          <a:p>
            <a:pPr lvl="1"/>
            <a:r>
              <a:rPr lang="en-IN" dirty="0" smtClean="0"/>
              <a:t> ii) being stateless</a:t>
            </a:r>
          </a:p>
          <a:p>
            <a:pPr lvl="1"/>
            <a:r>
              <a:rPr lang="en-IN" dirty="0" smtClean="0"/>
              <a:t> iii) exposing directory-structure like URIs to resources</a:t>
            </a:r>
          </a:p>
          <a:p>
            <a:pPr lvl="1"/>
            <a:r>
              <a:rPr lang="en-IN" dirty="0" smtClean="0"/>
              <a:t> iv) transferring XML or JSON or both as resource representations</a:t>
            </a:r>
            <a:endParaRPr lang="en-IN" dirty="0"/>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Resources</a:t>
            </a:r>
            <a:endParaRPr lang="en-IN" dirty="0"/>
          </a:p>
        </p:txBody>
      </p:sp>
      <p:sp>
        <p:nvSpPr>
          <p:cNvPr id="3" name="Content Placeholder 2"/>
          <p:cNvSpPr>
            <a:spLocks noGrp="1"/>
          </p:cNvSpPr>
          <p:nvPr>
            <p:ph sz="quarter" idx="1"/>
          </p:nvPr>
        </p:nvSpPr>
        <p:spPr>
          <a:xfrm>
            <a:off x="467544" y="1556792"/>
            <a:ext cx="8229600" cy="5040560"/>
          </a:xfrm>
        </p:spPr>
        <p:txBody>
          <a:bodyPr>
            <a:normAutofit fontScale="92500" lnSpcReduction="10000"/>
          </a:bodyPr>
          <a:lstStyle/>
          <a:p>
            <a:r>
              <a:rPr lang="en-IN" sz="2000" dirty="0" smtClean="0"/>
              <a:t>key entities involved in healthcare information exchange</a:t>
            </a:r>
          </a:p>
          <a:p>
            <a:r>
              <a:rPr lang="en-IN" sz="2000" dirty="0" smtClean="0"/>
              <a:t>It has the following attributes-</a:t>
            </a:r>
          </a:p>
          <a:p>
            <a:pPr lvl="1"/>
            <a:r>
              <a:rPr lang="en-IN" sz="1600" dirty="0" smtClean="0"/>
              <a:t>Resources should have a clear boundary, that matches one or more logical transaction scopes.</a:t>
            </a:r>
          </a:p>
          <a:p>
            <a:pPr lvl="1"/>
            <a:r>
              <a:rPr lang="en-IN" sz="1600" dirty="0" smtClean="0"/>
              <a:t>Resources should differ from each other in meaning, not just in usage (e.g., different ways to use a lab report should not result in different resources).</a:t>
            </a:r>
          </a:p>
          <a:p>
            <a:pPr lvl="1"/>
            <a:r>
              <a:rPr lang="en-IN" sz="1600" dirty="0" smtClean="0"/>
              <a:t>Resources need to have a natural identity.</a:t>
            </a:r>
          </a:p>
          <a:p>
            <a:pPr lvl="1"/>
            <a:r>
              <a:rPr lang="en-IN" sz="1600" dirty="0" smtClean="0"/>
              <a:t>Resources should be very common and used in many different business transactions.</a:t>
            </a:r>
          </a:p>
          <a:p>
            <a:pPr lvl="1"/>
            <a:r>
              <a:rPr lang="en-IN" sz="1600" dirty="0" smtClean="0"/>
              <a:t>Resources should not be specific or detailed enough to preclude support for a wide range of business transactions.</a:t>
            </a:r>
          </a:p>
          <a:p>
            <a:pPr lvl="1"/>
            <a:r>
              <a:rPr lang="en-IN" sz="1600" dirty="0" smtClean="0"/>
              <a:t>Resources should be mutually exclusive.</a:t>
            </a:r>
          </a:p>
          <a:p>
            <a:pPr lvl="1"/>
            <a:r>
              <a:rPr lang="en-IN" sz="1600" dirty="0" smtClean="0"/>
              <a:t>Resources should use other resources, but they should be more than just compositions of other resources; each resource should introduce a novel content.</a:t>
            </a:r>
          </a:p>
          <a:p>
            <a:pPr lvl="1"/>
            <a:r>
              <a:rPr lang="en-IN" sz="1600" dirty="0" smtClean="0"/>
              <a:t>Resources should be organized into a logical framework based on the commonality of the resource and what it links to (see resource framework below).</a:t>
            </a:r>
          </a:p>
          <a:p>
            <a:pPr lvl="1"/>
            <a:r>
              <a:rPr lang="en-IN" sz="1600" dirty="0" smtClean="0"/>
              <a:t>Resources should be large enough to provide meaningful context; resources that contain only a few attributes are likely too small to provide meaningful business value.</a:t>
            </a:r>
            <a:endParaRPr lang="en-IN" sz="1600" dirty="0"/>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Epilepsy Example</a:t>
            </a:r>
          </a:p>
        </p:txBody>
      </p:sp>
      <p:sp>
        <p:nvSpPr>
          <p:cNvPr id="3" name="Content Placeholder 2"/>
          <p:cNvSpPr>
            <a:spLocks noGrp="1"/>
          </p:cNvSpPr>
          <p:nvPr>
            <p:ph sz="quarter" idx="1"/>
          </p:nvPr>
        </p:nvSpPr>
        <p:spPr>
          <a:xfrm>
            <a:off x="683568" y="1772816"/>
            <a:ext cx="7467600" cy="316835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endParaRPr lang="en-US" sz="4400" b="1" dirty="0" smtClean="0"/>
          </a:p>
          <a:p>
            <a:pPr marL="0" indent="0">
              <a:buNone/>
            </a:pPr>
            <a:endParaRPr lang="en-US" sz="4400" b="1" dirty="0"/>
          </a:p>
          <a:p>
            <a:pPr marL="0" indent="0">
              <a:buNone/>
            </a:pPr>
            <a:r>
              <a:rPr lang="en-US" sz="4400" b="1" dirty="0" smtClean="0"/>
              <a:t>   FHIR SAMPLE DATA</a:t>
            </a:r>
          </a:p>
          <a:p>
            <a:pPr marL="0" indent="0">
              <a:buNone/>
            </a:pPr>
            <a:r>
              <a:rPr lang="en-US" sz="4400" b="1" dirty="0"/>
              <a:t> </a:t>
            </a:r>
            <a:r>
              <a:rPr lang="en-US" sz="4400" b="1" dirty="0" smtClean="0"/>
              <a:t>   </a:t>
            </a:r>
            <a:endParaRPr lang="en-IN" sz="4400" b="1" dirty="0"/>
          </a:p>
        </p:txBody>
      </p:sp>
    </p:spTree>
    <p:extLst>
      <p:ext uri="{BB962C8B-B14F-4D97-AF65-F5344CB8AC3E}">
        <p14:creationId xmlns:p14="http://schemas.microsoft.com/office/powerpoint/2010/main" val="1657466531"/>
      </p:ext>
    </p:extLst>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Epilepsy Example</a:t>
            </a:r>
            <a:endParaRPr lang="en-IN" dirty="0"/>
          </a:p>
        </p:txBody>
      </p:sp>
      <p:pic>
        <p:nvPicPr>
          <p:cNvPr id="5" name="Picture 4" descr="C:\Users\Manish\Downloads\Screenshot from 2016-12-04 06_23_31.png"/>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44824"/>
            <a:ext cx="8424936" cy="4752528"/>
          </a:xfrm>
          <a:prstGeom prst="rect">
            <a:avLst/>
          </a:prstGeom>
          <a:noFill/>
          <a:ln>
            <a:noFill/>
          </a:ln>
        </p:spPr>
      </p:pic>
      <p:sp>
        <p:nvSpPr>
          <p:cNvPr id="4" name="Content Placeholder 3"/>
          <p:cNvSpPr>
            <a:spLocks noGrp="1"/>
          </p:cNvSpPr>
          <p:nvPr>
            <p:ph sz="quarter" idx="1"/>
          </p:nvPr>
        </p:nvSpPr>
        <p:spPr/>
        <p:txBody>
          <a:bodyPr/>
          <a:lstStyle/>
          <a:p>
            <a:endParaRPr lang="en-IN"/>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Interoperability in </a:t>
            </a:r>
            <a:r>
              <a:rPr lang="en-US" dirty="0" err="1" smtClean="0"/>
              <a:t>fhir</a:t>
            </a:r>
            <a:endParaRPr lang="en-IN"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313" y="1412776"/>
            <a:ext cx="8786897"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311035"/>
      </p:ext>
    </p:extLst>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and Future Work</a:t>
            </a:r>
            <a:endParaRPr lang="en-IN" dirty="0"/>
          </a:p>
        </p:txBody>
      </p:sp>
      <p:sp>
        <p:nvSpPr>
          <p:cNvPr id="3" name="Content Placeholder 2"/>
          <p:cNvSpPr>
            <a:spLocks noGrp="1"/>
          </p:cNvSpPr>
          <p:nvPr>
            <p:ph sz="quarter" idx="1"/>
          </p:nvPr>
        </p:nvSpPr>
        <p:spPr/>
        <p:txBody>
          <a:bodyPr>
            <a:normAutofit/>
          </a:bodyPr>
          <a:lstStyle/>
          <a:p>
            <a:r>
              <a:rPr lang="en-IN" dirty="0" smtClean="0"/>
              <a:t>fill the gaps that exist with the standards in use today</a:t>
            </a:r>
          </a:p>
          <a:p>
            <a:r>
              <a:rPr lang="en-IN" dirty="0" smtClean="0"/>
              <a:t>opportunity to accelerate health care data interoperability across a wide range of currently disparate systems</a:t>
            </a:r>
          </a:p>
          <a:p>
            <a:r>
              <a:rPr lang="en-IN" dirty="0" smtClean="0"/>
              <a:t>running machine learning and using data mining for exploratory research</a:t>
            </a:r>
          </a:p>
          <a:p>
            <a:r>
              <a:rPr lang="en-IN" dirty="0" smtClean="0"/>
              <a:t>Improve health care quality, increasing patient access and use of health information and improving outcomes.</a:t>
            </a:r>
          </a:p>
          <a:p>
            <a:endParaRPr lang="en-IN" dirty="0"/>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64645" y="2967335"/>
            <a:ext cx="2214709"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Thanks</a:t>
            </a:r>
          </a:p>
          <a:p>
            <a:pPr algn="ct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sz="quarter" idx="1"/>
          </p:nvPr>
        </p:nvSpPr>
        <p:spPr>
          <a:xfrm>
            <a:off x="395536" y="1932856"/>
            <a:ext cx="8229600" cy="4925144"/>
          </a:xfrm>
        </p:spPr>
        <p:txBody>
          <a:bodyPr>
            <a:normAutofit fontScale="92500" lnSpcReduction="10000"/>
          </a:bodyPr>
          <a:lstStyle/>
          <a:p>
            <a:r>
              <a:rPr lang="en-IN" dirty="0" smtClean="0"/>
              <a:t>Introduction</a:t>
            </a:r>
          </a:p>
          <a:p>
            <a:r>
              <a:rPr lang="en-IN" dirty="0" smtClean="0"/>
              <a:t>About  HL7</a:t>
            </a:r>
          </a:p>
          <a:p>
            <a:r>
              <a:rPr lang="en-IN" dirty="0" smtClean="0"/>
              <a:t>Interoperability</a:t>
            </a:r>
          </a:p>
          <a:p>
            <a:pPr lvl="1"/>
            <a:r>
              <a:rPr lang="en-IN" dirty="0" smtClean="0"/>
              <a:t>Syntactic</a:t>
            </a:r>
          </a:p>
          <a:p>
            <a:pPr lvl="1"/>
            <a:r>
              <a:rPr lang="en-IN" dirty="0" smtClean="0"/>
              <a:t>Semantic</a:t>
            </a:r>
          </a:p>
          <a:p>
            <a:r>
              <a:rPr lang="en-IN" dirty="0" smtClean="0"/>
              <a:t>Version 2</a:t>
            </a:r>
          </a:p>
          <a:p>
            <a:r>
              <a:rPr lang="en-IN" dirty="0" smtClean="0"/>
              <a:t>Version 3</a:t>
            </a:r>
          </a:p>
          <a:p>
            <a:r>
              <a:rPr lang="en-IN" dirty="0" smtClean="0"/>
              <a:t>FHIR</a:t>
            </a:r>
          </a:p>
          <a:p>
            <a:r>
              <a:rPr lang="en-IN" dirty="0" smtClean="0"/>
              <a:t>Features of FHIR</a:t>
            </a:r>
          </a:p>
          <a:p>
            <a:pPr lvl="1"/>
            <a:r>
              <a:rPr lang="en-IN" dirty="0" smtClean="0"/>
              <a:t> </a:t>
            </a:r>
            <a:r>
              <a:rPr lang="en-IN" dirty="0" err="1" smtClean="0"/>
              <a:t>RESTful</a:t>
            </a:r>
            <a:r>
              <a:rPr lang="en-IN" dirty="0" smtClean="0"/>
              <a:t> APIs</a:t>
            </a:r>
          </a:p>
          <a:p>
            <a:pPr lvl="1"/>
            <a:r>
              <a:rPr lang="en-IN" dirty="0" smtClean="0"/>
              <a:t> Resources</a:t>
            </a:r>
          </a:p>
          <a:p>
            <a:pPr lvl="1"/>
            <a:r>
              <a:rPr lang="en-IN" dirty="0" smtClean="0"/>
              <a:t> The Epilepsy example</a:t>
            </a:r>
          </a:p>
          <a:p>
            <a:r>
              <a:rPr lang="en-IN" dirty="0" smtClean="0"/>
              <a:t>Conclusion and Future Scope</a:t>
            </a: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p:txBody>
          <a:bodyPr/>
          <a:lstStyle/>
          <a:p>
            <a:pPr>
              <a:buNone/>
            </a:pPr>
            <a:r>
              <a:rPr lang="en-IN" dirty="0" smtClean="0"/>
              <a:t>About Electronic Health Records</a:t>
            </a:r>
          </a:p>
          <a:p>
            <a:r>
              <a:rPr lang="en-IN" dirty="0" smtClean="0"/>
              <a:t>Longitudinal health record with complete patient medical history</a:t>
            </a:r>
          </a:p>
          <a:p>
            <a:r>
              <a:rPr lang="en-IN" dirty="0" smtClean="0"/>
              <a:t>Supports care related activities </a:t>
            </a:r>
          </a:p>
          <a:p>
            <a:pPr lvl="1"/>
            <a:r>
              <a:rPr lang="en-IN" dirty="0" smtClean="0"/>
              <a:t>evidence-based decision support</a:t>
            </a:r>
          </a:p>
          <a:p>
            <a:pPr lvl="1"/>
            <a:r>
              <a:rPr lang="en-IN" dirty="0" smtClean="0"/>
              <a:t> quality management</a:t>
            </a:r>
          </a:p>
          <a:p>
            <a:pPr lvl="1"/>
            <a:r>
              <a:rPr lang="en-IN" dirty="0" smtClean="0"/>
              <a:t> outcomes reporting</a:t>
            </a:r>
          </a:p>
          <a:p>
            <a:r>
              <a:rPr lang="en-IN" dirty="0" smtClean="0"/>
              <a:t>Privacy and security of patient data</a:t>
            </a:r>
          </a:p>
          <a:p>
            <a:pPr lvl="1">
              <a:buNone/>
            </a:pPr>
            <a:endParaRPr lang="en-IN"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HL7</a:t>
            </a:r>
            <a:endParaRPr lang="en-IN" dirty="0"/>
          </a:p>
        </p:txBody>
      </p:sp>
      <p:sp>
        <p:nvSpPr>
          <p:cNvPr id="3" name="Content Placeholder 2"/>
          <p:cNvSpPr>
            <a:spLocks noGrp="1"/>
          </p:cNvSpPr>
          <p:nvPr>
            <p:ph sz="quarter" idx="1"/>
          </p:nvPr>
        </p:nvSpPr>
        <p:spPr/>
        <p:txBody>
          <a:bodyPr>
            <a:normAutofit/>
          </a:bodyPr>
          <a:lstStyle/>
          <a:p>
            <a:r>
              <a:rPr lang="en-IN" dirty="0" smtClean="0"/>
              <a:t>set of international standards</a:t>
            </a:r>
          </a:p>
          <a:p>
            <a:pPr lvl="1"/>
            <a:r>
              <a:rPr lang="en-IN" dirty="0" smtClean="0"/>
              <a:t>clinical and administrative data</a:t>
            </a:r>
          </a:p>
          <a:p>
            <a:pPr lvl="1"/>
            <a:r>
              <a:rPr lang="en-IN" dirty="0" smtClean="0"/>
              <a:t>Software applications of healthcare providers</a:t>
            </a:r>
          </a:p>
          <a:p>
            <a:r>
              <a:rPr lang="en-IN" dirty="0" smtClean="0"/>
              <a:t>All  systems should communicate with each other </a:t>
            </a:r>
          </a:p>
          <a:p>
            <a:r>
              <a:rPr lang="en-IN" dirty="0" smtClean="0"/>
              <a:t> to easily share clinical information</a:t>
            </a:r>
          </a:p>
          <a:p>
            <a:r>
              <a:rPr lang="en-IN" dirty="0" smtClean="0"/>
              <a:t> flexible standards, guidelines, and methodologies</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Interoperability</a:t>
            </a:r>
            <a:endParaRPr lang="en-IN" dirty="0"/>
          </a:p>
        </p:txBody>
      </p:sp>
      <p:sp>
        <p:nvSpPr>
          <p:cNvPr id="3" name="Content Placeholder 2"/>
          <p:cNvSpPr>
            <a:spLocks noGrp="1"/>
          </p:cNvSpPr>
          <p:nvPr>
            <p:ph sz="quarter" idx="1"/>
          </p:nvPr>
        </p:nvSpPr>
        <p:spPr/>
        <p:txBody>
          <a:bodyPr>
            <a:normAutofit/>
          </a:bodyPr>
          <a:lstStyle/>
          <a:p>
            <a:pPr>
              <a:buNone/>
            </a:pPr>
            <a:r>
              <a:rPr lang="en-IN" b="1" dirty="0" smtClean="0"/>
              <a:t>    Interoperability</a:t>
            </a:r>
            <a:r>
              <a:rPr lang="en-IN" dirty="0" smtClean="0"/>
              <a:t> is a characteristic of a product or system, whose interfaces are completely understood, to work with other products or systems, present or future, in either implementation or access, without any restrictions.</a:t>
            </a:r>
          </a:p>
          <a:p>
            <a:pPr>
              <a:buNone/>
            </a:pPr>
            <a:r>
              <a:rPr lang="en-IN" dirty="0" smtClean="0"/>
              <a:t>    Flexibility and interoperability has an inverse relation</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Syntactic Interoperability</a:t>
            </a:r>
            <a:endParaRPr lang="en-IN" dirty="0"/>
          </a:p>
        </p:txBody>
      </p:sp>
      <p:sp>
        <p:nvSpPr>
          <p:cNvPr id="3" name="Content Placeholder 2"/>
          <p:cNvSpPr>
            <a:spLocks noGrp="1"/>
          </p:cNvSpPr>
          <p:nvPr>
            <p:ph sz="quarter" idx="1"/>
          </p:nvPr>
        </p:nvSpPr>
        <p:spPr/>
        <p:txBody>
          <a:bodyPr/>
          <a:lstStyle/>
          <a:p>
            <a:r>
              <a:rPr lang="en-IN" dirty="0" smtClean="0"/>
              <a:t>for machine-to-machine exchange of data</a:t>
            </a:r>
          </a:p>
          <a:p>
            <a:r>
              <a:rPr lang="en-IN" dirty="0" smtClean="0"/>
              <a:t>using specified data formats, communication protocols</a:t>
            </a:r>
          </a:p>
          <a:p>
            <a:r>
              <a:rPr lang="en-IN" dirty="0" smtClean="0"/>
              <a:t> XML or SQL as tools</a:t>
            </a:r>
            <a:endParaRPr lang="en-IN" dirty="0"/>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Semantic Interoperability</a:t>
            </a:r>
            <a:endParaRPr lang="en-IN" dirty="0"/>
          </a:p>
        </p:txBody>
      </p:sp>
      <p:sp>
        <p:nvSpPr>
          <p:cNvPr id="3" name="Content Placeholder 2"/>
          <p:cNvSpPr>
            <a:spLocks noGrp="1"/>
          </p:cNvSpPr>
          <p:nvPr>
            <p:ph sz="quarter" idx="1"/>
          </p:nvPr>
        </p:nvSpPr>
        <p:spPr/>
        <p:txBody>
          <a:bodyPr>
            <a:normAutofit/>
          </a:bodyPr>
          <a:lstStyle/>
          <a:p>
            <a:r>
              <a:rPr lang="en-IN" dirty="0" smtClean="0"/>
              <a:t>exchange data with unambiguous, shared meaning</a:t>
            </a:r>
          </a:p>
          <a:p>
            <a:r>
              <a:rPr lang="en-IN" dirty="0" smtClean="0"/>
              <a:t>to enable</a:t>
            </a:r>
          </a:p>
          <a:p>
            <a:pPr lvl="1"/>
            <a:r>
              <a:rPr lang="en-IN" dirty="0" smtClean="0"/>
              <a:t> machine computable logic</a:t>
            </a:r>
          </a:p>
          <a:p>
            <a:pPr lvl="1"/>
            <a:r>
              <a:rPr lang="en-IN" dirty="0" smtClean="0"/>
              <a:t> </a:t>
            </a:r>
            <a:r>
              <a:rPr lang="en-IN" dirty="0" err="1" smtClean="0"/>
              <a:t>inferencing</a:t>
            </a:r>
            <a:endParaRPr lang="en-IN" dirty="0" smtClean="0"/>
          </a:p>
          <a:p>
            <a:pPr lvl="1"/>
            <a:r>
              <a:rPr lang="en-IN" dirty="0" smtClean="0"/>
              <a:t> knowledge discovery</a:t>
            </a:r>
          </a:p>
          <a:p>
            <a:pPr lvl="1"/>
            <a:r>
              <a:rPr lang="en-IN" dirty="0" smtClean="0"/>
              <a:t>data federation between information systems</a:t>
            </a:r>
          </a:p>
          <a:p>
            <a:r>
              <a:rPr lang="en-IN" dirty="0" smtClean="0"/>
              <a:t>Metadata -links each data element to a controlled, shared vocabulary</a:t>
            </a:r>
          </a:p>
          <a:p>
            <a:r>
              <a:rPr lang="en-IN" dirty="0" smtClean="0"/>
              <a:t>Syntactic interoperability is a prerequisite</a:t>
            </a:r>
            <a:endParaRPr lang="en-IN" dirty="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143000"/>
          </a:xfrm>
        </p:spPr>
        <p:txBody>
          <a:bodyPr/>
          <a:lstStyle/>
          <a:p>
            <a:r>
              <a:rPr lang="en-IN" dirty="0" smtClean="0"/>
              <a:t>Version 2</a:t>
            </a:r>
            <a:endParaRPr lang="en-IN" dirty="0"/>
          </a:p>
        </p:txBody>
      </p:sp>
      <p:sp>
        <p:nvSpPr>
          <p:cNvPr id="3" name="Content Placeholder 2"/>
          <p:cNvSpPr>
            <a:spLocks noGrp="1"/>
          </p:cNvSpPr>
          <p:nvPr>
            <p:ph sz="quarter" idx="1"/>
          </p:nvPr>
        </p:nvSpPr>
        <p:spPr>
          <a:xfrm>
            <a:off x="395536" y="1988840"/>
            <a:ext cx="8229600" cy="4525963"/>
          </a:xfrm>
        </p:spPr>
        <p:txBody>
          <a:bodyPr/>
          <a:lstStyle/>
          <a:p>
            <a:r>
              <a:rPr lang="en-IN" dirty="0" smtClean="0"/>
              <a:t> backward compatible</a:t>
            </a:r>
          </a:p>
          <a:p>
            <a:r>
              <a:rPr lang="en-IN" dirty="0" smtClean="0"/>
              <a:t>encoding syntax based on segments (lines) and one-character delimiters</a:t>
            </a:r>
          </a:p>
          <a:p>
            <a:pPr>
              <a:buNone/>
            </a:pPr>
            <a:endParaRPr lang="en-IN" dirty="0"/>
          </a:p>
        </p:txBody>
      </p:sp>
      <p:pic>
        <p:nvPicPr>
          <p:cNvPr id="4" name="Picture 3" descr="Image result for hl7 v2 dat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212976"/>
            <a:ext cx="7776864" cy="3267806"/>
          </a:xfrm>
          <a:prstGeom prst="rect">
            <a:avLst/>
          </a:prstGeom>
          <a:noFill/>
          <a:ln>
            <a:noFill/>
          </a:ln>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415"/>
            <a:ext cx="7467600" cy="1143000"/>
          </a:xfrm>
        </p:spPr>
        <p:txBody>
          <a:bodyPr/>
          <a:lstStyle/>
          <a:p>
            <a:r>
              <a:rPr lang="en-IN" dirty="0" smtClean="0"/>
              <a:t>Version 2</a:t>
            </a:r>
            <a:endParaRPr lang="en-IN" dirty="0"/>
          </a:p>
        </p:txBody>
      </p:sp>
      <p:sp>
        <p:nvSpPr>
          <p:cNvPr id="3" name="Content Placeholder 2"/>
          <p:cNvSpPr>
            <a:spLocks noGrp="1"/>
          </p:cNvSpPr>
          <p:nvPr>
            <p:ph sz="quarter" idx="1"/>
          </p:nvPr>
        </p:nvSpPr>
        <p:spPr>
          <a:xfrm>
            <a:off x="467544" y="1268760"/>
            <a:ext cx="4320480" cy="4873752"/>
          </a:xfrm>
        </p:spPr>
        <p:txBody>
          <a:bodyPr>
            <a:normAutofit fontScale="70000" lnSpcReduction="20000"/>
          </a:bodyPr>
          <a:lstStyle/>
          <a:p>
            <a:r>
              <a:rPr lang="en-IN" dirty="0" smtClean="0"/>
              <a:t>Still widely accepted as standard in USA</a:t>
            </a:r>
          </a:p>
          <a:p>
            <a:r>
              <a:rPr lang="en-IN" dirty="0"/>
              <a:t>“Loose and  optional ridden” HL7 definitions lead  to discrepancies  in HL7 interfaces</a:t>
            </a:r>
          </a:p>
          <a:p>
            <a:endParaRPr lang="en-IN" dirty="0"/>
          </a:p>
          <a:p>
            <a:r>
              <a:rPr lang="en-IN" dirty="0"/>
              <a:t>Not  inclusive of international needs</a:t>
            </a:r>
          </a:p>
          <a:p>
            <a:endParaRPr lang="en-IN" dirty="0"/>
          </a:p>
          <a:p>
            <a:r>
              <a:rPr lang="en-IN" dirty="0"/>
              <a:t>No compatibility with HL7 V3</a:t>
            </a:r>
          </a:p>
          <a:p>
            <a:endParaRPr lang="en-IN" dirty="0"/>
          </a:p>
          <a:p>
            <a:r>
              <a:rPr lang="en-IN" dirty="0"/>
              <a:t>Defining  a detailed list of items to be discussed and negotiated before interfacing can occur  is required</a:t>
            </a:r>
          </a:p>
          <a:p>
            <a:endParaRPr lang="en-IN" dirty="0" smtClean="0"/>
          </a:p>
          <a:p>
            <a:r>
              <a:rPr lang="en-IN" dirty="0"/>
              <a:t>Application vendors do not  support the latest and  best- defined versions of </a:t>
            </a:r>
            <a:r>
              <a:rPr lang="en-IN" dirty="0" smtClean="0"/>
              <a:t>HL7.</a:t>
            </a:r>
            <a:endParaRPr lang="en-IN" dirty="0"/>
          </a:p>
        </p:txBody>
      </p:sp>
      <p:sp>
        <p:nvSpPr>
          <p:cNvPr id="4" name="TextBox 3"/>
          <p:cNvSpPr txBox="1"/>
          <p:nvPr/>
        </p:nvSpPr>
        <p:spPr>
          <a:xfrm>
            <a:off x="4940560" y="1124744"/>
            <a:ext cx="2952328" cy="4524315"/>
          </a:xfrm>
          <a:prstGeom prst="rect">
            <a:avLst/>
          </a:prstGeom>
          <a:noFill/>
        </p:spPr>
        <p:txBody>
          <a:bodyPr wrap="square" rtlCol="0">
            <a:spAutoFit/>
          </a:bodyPr>
          <a:lstStyle/>
          <a:p>
            <a:pPr lvl="0"/>
            <a:r>
              <a:rPr lang="en-US" b="1" dirty="0" smtClean="0">
                <a:solidFill>
                  <a:srgbClr val="FF0000"/>
                </a:solidFill>
              </a:rPr>
              <a:t>CHALLENGES</a:t>
            </a:r>
            <a:endParaRPr lang="en-IN" b="1" dirty="0" smtClean="0">
              <a:solidFill>
                <a:srgbClr val="FF0000"/>
              </a:solidFill>
            </a:endParaRPr>
          </a:p>
          <a:p>
            <a:pPr lvl="0"/>
            <a:r>
              <a:rPr lang="en-IN" b="1" dirty="0" smtClean="0"/>
              <a:t>Lack </a:t>
            </a:r>
            <a:r>
              <a:rPr lang="en-IN" b="1" dirty="0"/>
              <a:t>of consistent application data model which is only implied in the v2 standard</a:t>
            </a:r>
            <a:r>
              <a:rPr lang="en-IN" dirty="0"/>
              <a:t> </a:t>
            </a:r>
            <a:endParaRPr lang="en-IN" dirty="0"/>
          </a:p>
          <a:p>
            <a:pPr lvl="0"/>
            <a:endParaRPr lang="en-IN" dirty="0"/>
          </a:p>
          <a:p>
            <a:pPr lvl="0"/>
            <a:r>
              <a:rPr lang="en-IN" b="1" dirty="0"/>
              <a:t>Lack of formal methodologies</a:t>
            </a:r>
            <a:r>
              <a:rPr lang="en-IN" dirty="0"/>
              <a:t> </a:t>
            </a:r>
            <a:r>
              <a:rPr lang="en-IN" b="1" dirty="0"/>
              <a:t>to model data elements and </a:t>
            </a:r>
            <a:r>
              <a:rPr lang="en-IN" b="1" dirty="0" smtClean="0"/>
              <a:t>messages</a:t>
            </a:r>
          </a:p>
          <a:p>
            <a:pPr lvl="0"/>
            <a:r>
              <a:rPr lang="en-IN" dirty="0" smtClean="0"/>
              <a:t>. </a:t>
            </a:r>
            <a:endParaRPr lang="en-IN" dirty="0"/>
          </a:p>
          <a:p>
            <a:r>
              <a:rPr lang="en-IN" b="1" dirty="0"/>
              <a:t>Lack of well-defined application and  user  roles </a:t>
            </a:r>
            <a:endParaRPr lang="en-IN" b="1" dirty="0"/>
          </a:p>
          <a:p>
            <a:endParaRPr lang="en-US" b="1" dirty="0"/>
          </a:p>
          <a:p>
            <a:endParaRPr lang="en-IN" dirty="0"/>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489</TotalTime>
  <Words>590</Words>
  <Application>Microsoft Office PowerPoint</Application>
  <PresentationFormat>On-screen Show (4:3)</PresentationFormat>
  <Paragraphs>149</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Semantic Interoperability in FHIR</vt:lpstr>
      <vt:lpstr>Contents</vt:lpstr>
      <vt:lpstr>Introduction</vt:lpstr>
      <vt:lpstr>About HL7</vt:lpstr>
      <vt:lpstr>Interoperability</vt:lpstr>
      <vt:lpstr>Syntactic Interoperability</vt:lpstr>
      <vt:lpstr>Semantic Interoperability</vt:lpstr>
      <vt:lpstr>Version 2</vt:lpstr>
      <vt:lpstr>Version 2</vt:lpstr>
      <vt:lpstr>Version 3</vt:lpstr>
      <vt:lpstr>Version 3</vt:lpstr>
      <vt:lpstr>FHIR</vt:lpstr>
      <vt:lpstr>RESTful APIs</vt:lpstr>
      <vt:lpstr>About Resources</vt:lpstr>
      <vt:lpstr>The Epilepsy Example</vt:lpstr>
      <vt:lpstr>The Epilepsy Example</vt:lpstr>
      <vt:lpstr>Semantic Interoperability in fhir</vt:lpstr>
      <vt:lpstr>Conclusion and Future Work</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Interoperability in FHIR</dc:title>
  <dc:creator>Home</dc:creator>
  <cp:lastModifiedBy>Manish</cp:lastModifiedBy>
  <cp:revision>52</cp:revision>
  <dcterms:created xsi:type="dcterms:W3CDTF">2016-12-05T06:03:05Z</dcterms:created>
  <dcterms:modified xsi:type="dcterms:W3CDTF">2016-12-05T20:30:23Z</dcterms:modified>
</cp:coreProperties>
</file>