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7" r:id="rId3"/>
    <p:sldId id="276" r:id="rId4"/>
    <p:sldId id="259" r:id="rId5"/>
    <p:sldId id="258" r:id="rId6"/>
    <p:sldId id="260" r:id="rId7"/>
    <p:sldId id="261" r:id="rId8"/>
    <p:sldId id="263" r:id="rId9"/>
    <p:sldId id="275" r:id="rId10"/>
    <p:sldId id="279" r:id="rId11"/>
    <p:sldId id="262" r:id="rId12"/>
    <p:sldId id="283"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D5E6"/>
          </a:solidFill>
        </a:fill>
      </a:tcStyle>
    </a:wholeTbl>
    <a:band2H>
      <a:tcTxStyle/>
      <a:tcStyle>
        <a:tcBdr/>
        <a:fill>
          <a:solidFill>
            <a:srgbClr val="E6EBF3"/>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BE4CA"/>
          </a:solidFill>
        </a:fill>
      </a:tcStyle>
    </a:wholeTbl>
    <a:band2H>
      <a:tcTxStyle/>
      <a:tcStyle>
        <a:tcBdr/>
        <a:fill>
          <a:solidFill>
            <a:srgbClr val="E7F2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CCBD6"/>
          </a:solidFill>
        </a:fill>
      </a:tcStyle>
    </a:wholeTbl>
    <a:band2H>
      <a:tcTxStyle/>
      <a:tcStyle>
        <a:tcBdr/>
        <a:fill>
          <a:solidFill>
            <a:srgbClr val="F6E7EC"/>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474" y="58"/>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1557337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270000" y="6362700"/>
            <a:ext cx="10464800" cy="461366"/>
          </a:xfrm>
          <a:prstGeom prst="rect">
            <a:avLst/>
          </a:prstGeom>
        </p:spPr>
        <p:txBody>
          <a:bodyPr anchor="t"/>
          <a:lstStyle>
            <a:lvl1pPr marL="0" indent="0" algn="ctr">
              <a:spcBef>
                <a:spcPts val="0"/>
              </a:spcBef>
              <a:buSzTx/>
              <a:buNone/>
              <a:defRPr sz="2400" i="1"/>
            </a:lvl1pPr>
            <a:lvl2pPr marL="777875" indent="-333375" algn="ctr">
              <a:spcBef>
                <a:spcPts val="0"/>
              </a:spcBef>
              <a:defRPr sz="2400" i="1"/>
            </a:lvl2pPr>
            <a:lvl3pPr marL="1222375" indent="-333375" algn="ctr">
              <a:spcBef>
                <a:spcPts val="0"/>
              </a:spcBef>
              <a:defRPr sz="2400" i="1"/>
            </a:lvl3pPr>
            <a:lvl4pPr marL="1666875" indent="-333375" algn="ctr">
              <a:spcBef>
                <a:spcPts val="0"/>
              </a:spcBef>
              <a:defRPr sz="2400" i="1"/>
            </a:lvl4pPr>
            <a:lvl5pPr marL="2111375" indent="-333375" algn="ctr">
              <a:spcBef>
                <a:spcPts val="0"/>
              </a:spcBef>
              <a:defRPr sz="24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270000" y="4308599"/>
            <a:ext cx="10464800" cy="609778"/>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73100"/>
            <a:ext cx="9758017"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8917"/>
            <a:ext cx="5334002" cy="8216904"/>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solidFill>
                  <a:srgbClr val="FFFFFF"/>
                </a:solidFill>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sz="7600" b="0" i="0" u="none" strike="noStrike" cap="none" spc="0" baseline="0">
          <a:ln>
            <a:noFill/>
          </a:ln>
          <a:solidFill>
            <a:srgbClr val="FFFFFF"/>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FFFFFF"/>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tackoverflow.com/questions/12201577/how-can-i-convert-an-rgb-image-into-grayscale-in-python"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C97EC1-DF5B-44D2-8AB9-66A13904E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13252"/>
            <a:ext cx="4742070" cy="4777901"/>
          </a:xfrm>
          <a:prstGeom prst="rect">
            <a:avLst/>
          </a:prstGeom>
        </p:spPr>
      </p:pic>
      <p:sp>
        <p:nvSpPr>
          <p:cNvPr id="119" name="Remote Sensing Image Analysis using Merkel Quad Trees"/>
          <p:cNvSpPr txBox="1">
            <a:spLocks noGrp="1"/>
          </p:cNvSpPr>
          <p:nvPr>
            <p:ph type="ctrTitle"/>
          </p:nvPr>
        </p:nvSpPr>
        <p:spPr>
          <a:prstGeom prst="rect">
            <a:avLst/>
          </a:prstGeom>
        </p:spPr>
        <p:txBody>
          <a:bodyPr/>
          <a:lstStyle>
            <a:lvl1pPr defTabSz="531622">
              <a:defRPr sz="6900"/>
            </a:lvl1pPr>
          </a:lstStyle>
          <a:p>
            <a:r>
              <a:rPr lang="en-IN" dirty="0"/>
              <a:t>Web Crawler</a:t>
            </a:r>
            <a:br>
              <a:rPr lang="en-IN" dirty="0"/>
            </a:br>
            <a:r>
              <a:rPr lang="en-IN" dirty="0"/>
              <a:t> using BASH</a:t>
            </a:r>
            <a:endParaRPr dirty="0"/>
          </a:p>
        </p:txBody>
      </p:sp>
      <p:sp>
        <p:nvSpPr>
          <p:cNvPr id="120" name="Akash Rao - 17IT205…"/>
          <p:cNvSpPr txBox="1">
            <a:spLocks noGrp="1"/>
          </p:cNvSpPr>
          <p:nvPr>
            <p:ph type="subTitle" sz="quarter" idx="1"/>
          </p:nvPr>
        </p:nvSpPr>
        <p:spPr>
          <a:xfrm>
            <a:off x="1498600" y="5310632"/>
            <a:ext cx="10464800" cy="1928369"/>
          </a:xfrm>
          <a:prstGeom prst="rect">
            <a:avLst/>
          </a:prstGeom>
        </p:spPr>
        <p:txBody>
          <a:bodyPr/>
          <a:lstStyle/>
          <a:p>
            <a:pPr defTabSz="233679">
              <a:defRPr sz="2400"/>
            </a:pPr>
            <a:r>
              <a:t>Akash Rao - 17IT205</a:t>
            </a:r>
          </a:p>
          <a:p>
            <a:pPr defTabSz="233679">
              <a:defRPr sz="2400"/>
            </a:pPr>
            <a:r>
              <a:t>Harsh Maru - 17IT215</a:t>
            </a:r>
          </a:p>
          <a:p>
            <a:pPr defTabSz="233679">
              <a:defRPr sz="2400"/>
            </a:pPr>
            <a:r>
              <a:t>Pranav P - 17IT229</a:t>
            </a:r>
          </a:p>
          <a:p>
            <a:pPr defTabSz="233679">
              <a:defRPr sz="2400"/>
            </a:pPr>
            <a:r>
              <a:t>Shashank KV - 17IT140</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5000" y="1066800"/>
            <a:ext cx="11099800" cy="76200"/>
          </a:xfrm>
        </p:spPr>
        <p:txBody>
          <a:bodyPr>
            <a:normAutofit fontScale="25000" lnSpcReduction="20000"/>
          </a:bodyPr>
          <a:lstStyle/>
          <a:p>
            <a:pPr marL="0" indent="0" algn="just">
              <a:buNone/>
            </a:pPr>
            <a:endParaRPr lang="en-US" dirty="0"/>
          </a:p>
        </p:txBody>
      </p:sp>
      <p:pic>
        <p:nvPicPr>
          <p:cNvPr id="5" name="Picture 4">
            <a:extLst>
              <a:ext uri="{FF2B5EF4-FFF2-40B4-BE49-F238E27FC236}">
                <a16:creationId xmlns:a16="http://schemas.microsoft.com/office/drawing/2014/main" id="{D987B5BD-3491-4340-B256-9AF24E1D5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609600"/>
            <a:ext cx="11887200" cy="8672348"/>
          </a:xfrm>
          <a:prstGeom prst="rect">
            <a:avLst/>
          </a:prstGeom>
        </p:spPr>
      </p:pic>
    </p:spTree>
    <p:extLst>
      <p:ext uri="{BB962C8B-B14F-4D97-AF65-F5344CB8AC3E}">
        <p14:creationId xmlns:p14="http://schemas.microsoft.com/office/powerpoint/2010/main" val="256490559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Quad Tree"/>
          <p:cNvSpPr txBox="1">
            <a:spLocks noGrp="1"/>
          </p:cNvSpPr>
          <p:nvPr>
            <p:ph type="title"/>
          </p:nvPr>
        </p:nvSpPr>
        <p:spPr>
          <a:prstGeom prst="rect">
            <a:avLst/>
          </a:prstGeom>
        </p:spPr>
        <p:txBody>
          <a:bodyPr/>
          <a:lstStyle/>
          <a:p>
            <a:r>
              <a:rPr lang="en-IN" dirty="0"/>
              <a:t>USES</a:t>
            </a:r>
            <a:endParaRPr dirty="0"/>
          </a:p>
        </p:txBody>
      </p:sp>
      <p:sp>
        <p:nvSpPr>
          <p:cNvPr id="152" name="Quadtrees are trees used to efficiently store data of points on a two-dimensional space. In this tree, each node has at most four children. We can construct a quadtree from a two-dimensional area using the following steps:…"/>
          <p:cNvSpPr txBox="1">
            <a:spLocks noGrp="1"/>
          </p:cNvSpPr>
          <p:nvPr>
            <p:ph type="body" idx="1"/>
          </p:nvPr>
        </p:nvSpPr>
        <p:spPr>
          <a:prstGeom prst="rect">
            <a:avLst/>
          </a:prstGeom>
        </p:spPr>
        <p:txBody>
          <a:bodyPr>
            <a:normAutofit fontScale="77500" lnSpcReduction="20000"/>
          </a:bodyPr>
          <a:lstStyle/>
          <a:p>
            <a:pPr marL="0" indent="0" algn="just" defTabSz="525779">
              <a:lnSpc>
                <a:spcPct val="90000"/>
              </a:lnSpc>
              <a:spcBef>
                <a:spcPts val="3700"/>
              </a:spcBef>
              <a:buNone/>
              <a:defRPr sz="2800"/>
            </a:pPr>
            <a:r>
              <a:rPr lang="en-IN" dirty="0"/>
              <a:t> Editor’s use programs to find repetitive words as repetition of words creates a hesitation to the reader and for an average reader repetition will be boredom and will preferably discontinue to read. Repetition leads loss of impact of individual words. It weakens the body of writing.</a:t>
            </a:r>
          </a:p>
          <a:p>
            <a:pPr marL="0" indent="0" algn="just" defTabSz="525779">
              <a:lnSpc>
                <a:spcPct val="90000"/>
              </a:lnSpc>
              <a:spcBef>
                <a:spcPts val="3700"/>
              </a:spcBef>
              <a:buNone/>
              <a:defRPr sz="2800"/>
            </a:pPr>
            <a:r>
              <a:rPr lang="en-IN" dirty="0"/>
              <a:t>Such programs are used in web app penetration </a:t>
            </a:r>
            <a:r>
              <a:rPr lang="en-IN" dirty="0" err="1"/>
              <a:t>testing,finding</a:t>
            </a:r>
            <a:r>
              <a:rPr lang="en-IN" dirty="0"/>
              <a:t> malicious chat rooms.</a:t>
            </a:r>
          </a:p>
          <a:p>
            <a:pPr marL="0" indent="0" algn="just" defTabSz="525779">
              <a:lnSpc>
                <a:spcPct val="90000"/>
              </a:lnSpc>
              <a:spcBef>
                <a:spcPts val="3700"/>
              </a:spcBef>
              <a:buNone/>
              <a:defRPr sz="2800"/>
            </a:pPr>
            <a:r>
              <a:rPr lang="en-IN" dirty="0"/>
              <a:t>Check the </a:t>
            </a:r>
            <a:r>
              <a:rPr lang="en-IN" dirty="0" err="1"/>
              <a:t>authencity</a:t>
            </a:r>
            <a:r>
              <a:rPr lang="en-IN" dirty="0"/>
              <a:t> of Wikipedia pages</a:t>
            </a:r>
          </a:p>
          <a:p>
            <a:pPr marL="0" indent="0" algn="just" defTabSz="525779">
              <a:lnSpc>
                <a:spcPct val="90000"/>
              </a:lnSpc>
              <a:spcBef>
                <a:spcPts val="3700"/>
              </a:spcBef>
              <a:buNone/>
              <a:defRPr sz="2800"/>
            </a:pPr>
            <a:r>
              <a:rPr lang="en-IN" dirty="0"/>
              <a:t>Build celebrity rankings.</a:t>
            </a:r>
          </a:p>
          <a:p>
            <a:pPr marL="0" indent="0" algn="just" defTabSz="525779">
              <a:lnSpc>
                <a:spcPct val="90000"/>
              </a:lnSpc>
              <a:spcBef>
                <a:spcPts val="3700"/>
              </a:spcBef>
              <a:buNone/>
              <a:defRPr sz="2800"/>
            </a:pPr>
            <a:r>
              <a:rPr lang="en-IN" dirty="0"/>
              <a:t>Automatic Site Maintenance – Block and navigation errors</a:t>
            </a:r>
          </a:p>
          <a:p>
            <a:pPr marL="0" indent="0" algn="just" defTabSz="525779">
              <a:lnSpc>
                <a:spcPct val="90000"/>
              </a:lnSpc>
              <a:spcBef>
                <a:spcPts val="3700"/>
              </a:spcBef>
              <a:buNone/>
              <a:defRPr sz="2800"/>
            </a:pPr>
            <a:r>
              <a:rPr lang="en-IN" dirty="0"/>
              <a:t>SEO- Search Engine Optimization </a:t>
            </a:r>
          </a:p>
          <a:p>
            <a:pPr marL="0" indent="0" algn="just" defTabSz="525779">
              <a:lnSpc>
                <a:spcPct val="90000"/>
              </a:lnSpc>
              <a:spcBef>
                <a:spcPts val="3700"/>
              </a:spcBef>
              <a:buNone/>
              <a:defRPr sz="2800"/>
            </a:pPr>
            <a:endParaRPr lang="en-IN" dirty="0"/>
          </a:p>
          <a:p>
            <a:pPr marL="0" indent="0" algn="just" defTabSz="525779">
              <a:lnSpc>
                <a:spcPct val="90000"/>
              </a:lnSpc>
              <a:spcBef>
                <a:spcPts val="3700"/>
              </a:spcBef>
              <a:buNone/>
              <a:defRPr sz="2800"/>
            </a:pPr>
            <a:r>
              <a:rPr lang="en-IN" dirty="0"/>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2500" y="381000"/>
            <a:ext cx="11099800" cy="8496300"/>
          </a:xfrm>
        </p:spPr>
        <p:style>
          <a:lnRef idx="2">
            <a:schemeClr val="accent5"/>
          </a:lnRef>
          <a:fillRef idx="1">
            <a:schemeClr val="lt1"/>
          </a:fillRef>
          <a:effectRef idx="0">
            <a:schemeClr val="accent5"/>
          </a:effectRef>
          <a:fontRef idx="minor">
            <a:schemeClr val="dk1"/>
          </a:fontRef>
        </p:style>
        <p:txBody>
          <a:bodyPr/>
          <a:lstStyle/>
          <a:p>
            <a:endParaRPr lang="en-US" dirty="0"/>
          </a:p>
        </p:txBody>
      </p:sp>
      <p:sp>
        <p:nvSpPr>
          <p:cNvPr id="5" name="Rectangle 4"/>
          <p:cNvSpPr/>
          <p:nvPr/>
        </p:nvSpPr>
        <p:spPr>
          <a:xfrm>
            <a:off x="3813202" y="4415135"/>
            <a:ext cx="4647427"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a:ln w="11430"/>
                <a:solidFill>
                  <a:srgbClr val="F8F8F8"/>
                </a:solidFill>
                <a:effectLst>
                  <a:outerShdw blurRad="25400" algn="tl" rotWithShape="0">
                    <a:srgbClr val="000000">
                      <a:alpha val="43000"/>
                    </a:srgbClr>
                  </a:outerShdw>
                </a:effectLst>
              </a:rP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1B12-2309-4BCB-ADF6-85B23E3A0BD1}"/>
              </a:ext>
            </a:extLst>
          </p:cNvPr>
          <p:cNvSpPr>
            <a:spLocks noGrp="1"/>
          </p:cNvSpPr>
          <p:nvPr>
            <p:ph type="title"/>
          </p:nvPr>
        </p:nvSpPr>
        <p:spPr/>
        <p:txBody>
          <a:bodyPr>
            <a:normAutofit fontScale="90000"/>
          </a:bodyPr>
          <a:lstStyle/>
          <a:p>
            <a:r>
              <a:rPr lang="en-IN" dirty="0"/>
              <a:t>HISTORY OF WEB CRAWLING</a:t>
            </a:r>
          </a:p>
        </p:txBody>
      </p:sp>
      <p:sp>
        <p:nvSpPr>
          <p:cNvPr id="3" name="Text Placeholder 2"/>
          <p:cNvSpPr>
            <a:spLocks noGrp="1"/>
          </p:cNvSpPr>
          <p:nvPr>
            <p:ph type="body" idx="1"/>
          </p:nvPr>
        </p:nvSpPr>
        <p:spPr>
          <a:xfrm>
            <a:off x="918265" y="3657600"/>
            <a:ext cx="11099800" cy="6286500"/>
          </a:xfrm>
        </p:spPr>
        <p:txBody>
          <a:bodyPr>
            <a:normAutofit fontScale="92500" lnSpcReduction="10000"/>
          </a:bodyPr>
          <a:lstStyle/>
          <a:p>
            <a:pPr marL="0" indent="0" algn="just">
              <a:buNone/>
            </a:pPr>
            <a:r>
              <a:rPr lang="en-US" sz="2000" dirty="0"/>
              <a:t>First Web Crawlers</a:t>
            </a:r>
          </a:p>
          <a:p>
            <a:pPr marL="0" indent="0" algn="just">
              <a:buNone/>
            </a:pPr>
            <a:r>
              <a:rPr lang="en-US" sz="2000" dirty="0"/>
              <a:t>Here’s a brief history of the first generation of web crawlers.</a:t>
            </a:r>
          </a:p>
          <a:p>
            <a:pPr marL="0" indent="0" algn="just">
              <a:buNone/>
            </a:pPr>
            <a:r>
              <a:rPr lang="en-US" sz="2000" dirty="0"/>
              <a:t>1. RBSE spider – developed and used by the NASA funded Repository Based Software Engineering (RBSE) program in the year 1994, at the University of Houston, Clear Lake. It was built by David Eichmann of NASA using the languages Oracle, C, and </a:t>
            </a:r>
            <a:r>
              <a:rPr lang="en-US" sz="2000" dirty="0" err="1"/>
              <a:t>wais</a:t>
            </a:r>
            <a:r>
              <a:rPr lang="en-US" sz="2000" dirty="0"/>
              <a:t>. The primary purpose of this crawler was indexing and statistics source. At the time when this crawler was built, size of the web was just about 100,000 web pages.</a:t>
            </a:r>
          </a:p>
          <a:p>
            <a:pPr marL="0" indent="0" algn="just">
              <a:buNone/>
            </a:pPr>
            <a:r>
              <a:rPr lang="en-US" sz="2000" dirty="0"/>
              <a:t>2. WebCrawler – created by Brian Pinkerton of the University of Washington and launched on April 20, 1994, WebCrawler was the first search engine that was powered by a web crawler. According to Wikipedia, WebCrawler was the first web search engine to provide full text search.</a:t>
            </a:r>
          </a:p>
          <a:p>
            <a:pPr marL="0" indent="0" algn="just">
              <a:buNone/>
            </a:pPr>
            <a:r>
              <a:rPr lang="en-US" sz="2000" dirty="0"/>
              <a:t>3. Archive.org – Internet Archive, also known as The </a:t>
            </a:r>
            <a:r>
              <a:rPr lang="en-US" sz="2000" dirty="0" err="1"/>
              <a:t>Wayback</a:t>
            </a:r>
            <a:r>
              <a:rPr lang="en-US" sz="2000" dirty="0"/>
              <a:t> Machine, used </a:t>
            </a:r>
            <a:r>
              <a:rPr lang="en-US" sz="2000" dirty="0" err="1"/>
              <a:t>Heritrix</a:t>
            </a:r>
            <a:r>
              <a:rPr lang="en-US" sz="2000" dirty="0"/>
              <a:t> as its web crawler for archiving the entire web. Written in Java, it has a free software license accessible either via a web browser or through a command line tool. It is also worth noting that </a:t>
            </a:r>
            <a:r>
              <a:rPr lang="en-US" sz="2000" dirty="0" err="1"/>
              <a:t>Heritrix</a:t>
            </a:r>
            <a:r>
              <a:rPr lang="en-US" sz="2000" dirty="0"/>
              <a:t> is not the only crawler that was used in building the Internet Archive. In fact, most of the data has been donated by Alexa Internet, which crawls data for its own purposes with a crawler called </a:t>
            </a:r>
            <a:r>
              <a:rPr lang="en-US" sz="2000" dirty="0" err="1"/>
              <a:t>ia_archiver</a:t>
            </a:r>
            <a:r>
              <a:rPr lang="en-US" sz="2000" dirty="0"/>
              <a:t>.</a:t>
            </a:r>
          </a:p>
          <a:p>
            <a:pPr marL="0" indent="0" algn="just">
              <a:buNone/>
            </a:pPr>
            <a:endParaRPr lang="en-US" sz="1400" dirty="0"/>
          </a:p>
          <a:p>
            <a:pPr marL="0" indent="0" algn="just">
              <a:buNone/>
            </a:pPr>
            <a:endParaRPr lang="en-US" sz="1400" dirty="0"/>
          </a:p>
        </p:txBody>
      </p:sp>
    </p:spTree>
    <p:extLst>
      <p:ext uri="{BB962C8B-B14F-4D97-AF65-F5344CB8AC3E}">
        <p14:creationId xmlns:p14="http://schemas.microsoft.com/office/powerpoint/2010/main" val="26778563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https://ieeexplore.ieee.org/document/8128423…"/>
          <p:cNvSpPr txBox="1">
            <a:spLocks noGrp="1"/>
          </p:cNvSpPr>
          <p:nvPr>
            <p:ph type="body" idx="1"/>
          </p:nvPr>
        </p:nvSpPr>
        <p:spPr>
          <a:prstGeom prst="rect">
            <a:avLst/>
          </a:prstGeom>
        </p:spPr>
        <p:txBody>
          <a:bodyPr/>
          <a:lstStyle/>
          <a:p>
            <a:pPr marL="0" indent="0" fontAlgn="base">
              <a:buNone/>
            </a:pPr>
            <a:r>
              <a:rPr lang="en-US" dirty="0"/>
              <a:t>Second Generation Crawlers</a:t>
            </a:r>
          </a:p>
          <a:p>
            <a:pPr fontAlgn="base"/>
            <a:r>
              <a:rPr lang="en-US" dirty="0"/>
              <a:t>The second generation crawlers are either a) focused crawlers or b) large scale crawlers. Focused crawlers were site specific, personally customized and relocatable crawlers such as SPHINX and Mercator. Search engine providers such as Google, Lycos and Excite developed crawlers that were capable of global-scale crawling and indexing of data.</a:t>
            </a:r>
          </a:p>
          <a:p>
            <a:pPr marL="422275" indent="-422275" defTabSz="554990">
              <a:spcBef>
                <a:spcPts val="3900"/>
              </a:spcBef>
              <a:defRPr sz="3000" u="sng">
                <a:solidFill>
                  <a:srgbClr val="0000FF"/>
                </a:solidFill>
                <a:uFill>
                  <a:solidFill>
                    <a:srgbClr val="0000FF"/>
                  </a:solidFill>
                </a:uFill>
              </a:defRPr>
            </a:pPr>
            <a:endParaRPr dirty="0">
              <a:hlinkClick r:id="rId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ata Structures used"/>
          <p:cNvSpPr txBox="1">
            <a:spLocks noGrp="1"/>
          </p:cNvSpPr>
          <p:nvPr>
            <p:ph type="title"/>
          </p:nvPr>
        </p:nvSpPr>
        <p:spPr>
          <a:prstGeom prst="rect">
            <a:avLst/>
          </a:prstGeom>
        </p:spPr>
        <p:txBody>
          <a:bodyPr/>
          <a:lstStyle>
            <a:lvl1pPr>
              <a:defRPr sz="7500"/>
            </a:lvl1pPr>
          </a:lstStyle>
          <a:p>
            <a:r>
              <a:rPr lang="en-IN" dirty="0"/>
              <a:t>Topic</a:t>
            </a:r>
            <a:endParaRPr dirty="0"/>
          </a:p>
        </p:txBody>
      </p:sp>
      <p:sp>
        <p:nvSpPr>
          <p:cNvPr id="2" name="Text Placeholder 1">
            <a:extLst>
              <a:ext uri="{FF2B5EF4-FFF2-40B4-BE49-F238E27FC236}">
                <a16:creationId xmlns:a16="http://schemas.microsoft.com/office/drawing/2014/main" id="{1CE258EE-8DC0-4C64-A3AB-6590F269B261}"/>
              </a:ext>
            </a:extLst>
          </p:cNvPr>
          <p:cNvSpPr>
            <a:spLocks noGrp="1"/>
          </p:cNvSpPr>
          <p:nvPr>
            <p:ph type="body" idx="1"/>
          </p:nvPr>
        </p:nvSpPr>
        <p:spPr>
          <a:xfrm>
            <a:off x="952500" y="3486978"/>
            <a:ext cx="11099800" cy="6286500"/>
          </a:xfrm>
        </p:spPr>
        <p:txBody>
          <a:bodyPr/>
          <a:lstStyle/>
          <a:p>
            <a:r>
              <a:rPr lang="en-IN" dirty="0"/>
              <a:t>Implementing a BASH Web Crawler to crawl through a given Wikipedia </a:t>
            </a:r>
            <a:r>
              <a:rPr lang="en-IN" dirty="0" err="1"/>
              <a:t>url</a:t>
            </a:r>
            <a:r>
              <a:rPr lang="en-IN" dirty="0"/>
              <a:t> and crawl through all links in the given Wikipedia </a:t>
            </a:r>
            <a:r>
              <a:rPr lang="en-IN" dirty="0" err="1"/>
              <a:t>url</a:t>
            </a:r>
            <a:r>
              <a:rPr lang="en-IN" dirty="0"/>
              <a:t> and store the web pages.</a:t>
            </a:r>
          </a:p>
          <a:p>
            <a:r>
              <a:rPr lang="en-IN" dirty="0"/>
              <a:t>A</a:t>
            </a:r>
            <a:r>
              <a:rPr lang="en-US" dirty="0" err="1"/>
              <a:t>fter</a:t>
            </a:r>
            <a:r>
              <a:rPr lang="en-US" dirty="0"/>
              <a:t> processing the  stored web pages and extracting the words inside each file and saving them in form of an indexer in which each file has an alphabetically sorted list of words in which each line has the word and the number of times that word has shown up in that file.</a:t>
            </a:r>
            <a:endParaRPr lang="en-IN" dirty="0"/>
          </a:p>
          <a:p>
            <a:pPr marL="0" indent="0">
              <a:buNone/>
            </a:pPr>
            <a:endParaRPr lang="en-IN" dirty="0"/>
          </a:p>
          <a:p>
            <a:endParaRPr lang="en-IN" dirty="0"/>
          </a:p>
          <a:p>
            <a:endParaRPr lang="en-IN" dirty="0"/>
          </a:p>
          <a:p>
            <a:endParaRPr lang="en-IN" dirty="0"/>
          </a:p>
        </p:txBody>
      </p:sp>
      <p:sp>
        <p:nvSpPr>
          <p:cNvPr id="137" name="Merkle Quadtree"/>
          <p:cNvSpPr txBox="1"/>
          <p:nvPr/>
        </p:nvSpPr>
        <p:spPr>
          <a:xfrm>
            <a:off x="14761817" y="6096000"/>
            <a:ext cx="1508967" cy="7792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200">
                <a:latin typeface="Helvetica Neue Medium"/>
                <a:ea typeface="Helvetica Neue Medium"/>
                <a:cs typeface="Helvetica Neue Medium"/>
                <a:sym typeface="Helvetica Neue Medium"/>
              </a:defRPr>
            </a:lvl1pPr>
          </a:lstStyle>
          <a:p>
            <a:r>
              <a:rPr dirty="0"/>
              <a:t>Merkle Quadtree</a:t>
            </a:r>
          </a:p>
        </p:txBody>
      </p:sp>
      <p:sp>
        <p:nvSpPr>
          <p:cNvPr id="139" name="Line"/>
          <p:cNvSpPr/>
          <p:nvPr/>
        </p:nvSpPr>
        <p:spPr>
          <a:xfrm flipV="1">
            <a:off x="14655800" y="4419600"/>
            <a:ext cx="106017" cy="119270"/>
          </a:xfrm>
          <a:prstGeom prst="line">
            <a:avLst/>
          </a:prstGeom>
          <a:ln w="25400">
            <a:solidFill>
              <a:srgbClr val="FFFFFF"/>
            </a:solidFill>
            <a:miter lim="400000"/>
            <a:tailEnd type="triangle"/>
          </a:ln>
        </p:spPr>
        <p:txBody>
          <a:bodyPr lIns="45718" tIns="45718" rIns="45718" bIns="45718"/>
          <a:lstStyle/>
          <a:p>
            <a:endParaRPr/>
          </a:p>
        </p:txBody>
      </p:sp>
      <p:sp>
        <p:nvSpPr>
          <p:cNvPr id="140" name="Line"/>
          <p:cNvSpPr/>
          <p:nvPr/>
        </p:nvSpPr>
        <p:spPr>
          <a:xfrm flipH="1">
            <a:off x="14250867" y="4876800"/>
            <a:ext cx="176333" cy="352112"/>
          </a:xfrm>
          <a:prstGeom prst="line">
            <a:avLst/>
          </a:prstGeom>
          <a:ln w="25400">
            <a:solidFill>
              <a:srgbClr val="FFFFFF"/>
            </a:solidFill>
            <a:miter lim="400000"/>
            <a:tailEnd type="triangle"/>
          </a:ln>
        </p:spPr>
        <p:txBody>
          <a:bodyPr lIns="45718" tIns="45718" rIns="45718" bIns="45718"/>
          <a:lstStyle/>
          <a:p>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mote Sensing Image Analysis"/>
          <p:cNvSpPr txBox="1">
            <a:spLocks noGrp="1"/>
          </p:cNvSpPr>
          <p:nvPr>
            <p:ph type="title"/>
          </p:nvPr>
        </p:nvSpPr>
        <p:spPr>
          <a:prstGeom prst="rect">
            <a:avLst/>
          </a:prstGeom>
        </p:spPr>
        <p:txBody>
          <a:bodyPr/>
          <a:lstStyle>
            <a:lvl1pPr defTabSz="508254">
              <a:defRPr sz="6600"/>
            </a:lvl1pPr>
          </a:lstStyle>
          <a:p>
            <a:r>
              <a:rPr lang="en-IN" dirty="0"/>
              <a:t>PROJECT</a:t>
            </a:r>
            <a:endParaRPr dirty="0"/>
          </a:p>
        </p:txBody>
      </p:sp>
      <p:sp>
        <p:nvSpPr>
          <p:cNvPr id="126" name="Remote sensing is the science of obtaining information about about objects or areas from a distance, typically from aircraft or satellites.…"/>
          <p:cNvSpPr txBox="1">
            <a:spLocks noGrp="1"/>
          </p:cNvSpPr>
          <p:nvPr>
            <p:ph type="body" idx="1"/>
          </p:nvPr>
        </p:nvSpPr>
        <p:spPr>
          <a:xfrm>
            <a:off x="952500" y="2286000"/>
            <a:ext cx="11417300" cy="6629400"/>
          </a:xfrm>
          <a:prstGeom prst="rect">
            <a:avLst/>
          </a:prstGeom>
        </p:spPr>
        <p:txBody>
          <a:bodyPr/>
          <a:lstStyle/>
          <a:p>
            <a:pPr marL="426719" indent="-426719" algn="just" defTabSz="560830">
              <a:spcBef>
                <a:spcPts val="4000"/>
              </a:spcBef>
              <a:defRPr sz="3000"/>
            </a:pPr>
            <a:r>
              <a:rPr lang="en-US" dirty="0"/>
              <a:t>PART I – Web Crawler</a:t>
            </a:r>
          </a:p>
          <a:p>
            <a:pPr marL="426719" indent="-426719" algn="just" defTabSz="560830">
              <a:spcBef>
                <a:spcPts val="4000"/>
              </a:spcBef>
              <a:defRPr sz="3000"/>
            </a:pPr>
            <a:r>
              <a:rPr lang="en-US" dirty="0"/>
              <a:t>Web Crawling is an Internet BOT that systematically browses the World Wide Web ,typically for the Web Indexing.</a:t>
            </a:r>
          </a:p>
          <a:p>
            <a:pPr marL="426719" indent="-426719" algn="just" defTabSz="560830">
              <a:spcBef>
                <a:spcPts val="4000"/>
              </a:spcBef>
              <a:defRPr sz="3000"/>
            </a:pPr>
            <a:r>
              <a:rPr lang="en-IN" dirty="0"/>
              <a:t> PART – II - Indexer</a:t>
            </a:r>
            <a:endParaRPr dirty="0"/>
          </a:p>
          <a:p>
            <a:pPr marL="426719" indent="-426719" algn="just" defTabSz="560830">
              <a:spcBef>
                <a:spcPts val="4000"/>
              </a:spcBef>
              <a:defRPr sz="3000"/>
            </a:pPr>
            <a:r>
              <a:rPr lang="en-US" sz="3000" dirty="0"/>
              <a:t>After crawling web pages and saving them on </a:t>
            </a:r>
            <a:r>
              <a:rPr lang="en-US" sz="3000" dirty="0" err="1"/>
              <a:t>disk,we</a:t>
            </a:r>
            <a:r>
              <a:rPr lang="en-US" sz="3000" dirty="0"/>
              <a:t>  process the files and extract the words inside each file and save them in form of an indexer in which each file has an alphabetically sorted list of words in which each line has the word and the number of times that word has shown up in that file.</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Merkle Tree"/>
          <p:cNvSpPr txBox="1">
            <a:spLocks noGrp="1"/>
          </p:cNvSpPr>
          <p:nvPr>
            <p:ph type="title"/>
          </p:nvPr>
        </p:nvSpPr>
        <p:spPr>
          <a:prstGeom prst="rect">
            <a:avLst/>
          </a:prstGeom>
        </p:spPr>
        <p:txBody>
          <a:bodyPr/>
          <a:lstStyle/>
          <a:p>
            <a:r>
              <a:rPr lang="en-IN" dirty="0"/>
              <a:t>Web Crawler</a:t>
            </a:r>
            <a:endParaRPr dirty="0"/>
          </a:p>
        </p:txBody>
      </p:sp>
      <p:sp>
        <p:nvSpPr>
          <p:cNvPr id="143" name="In cryptography and computer science, a Hash tree or Merkle tree is a tree in which every leaf node is labelled with the hash of a data block and every non-leaf node is labelled with the cryptography hash of the labels of its child nodes…"/>
          <p:cNvSpPr txBox="1">
            <a:spLocks noGrp="1"/>
          </p:cNvSpPr>
          <p:nvPr>
            <p:ph type="body" idx="1"/>
          </p:nvPr>
        </p:nvSpPr>
        <p:spPr>
          <a:xfrm>
            <a:off x="1002421" y="2066955"/>
            <a:ext cx="11264903" cy="6315045"/>
          </a:xfrm>
          <a:prstGeom prst="rect">
            <a:avLst/>
          </a:prstGeom>
        </p:spPr>
        <p:txBody>
          <a:bodyPr>
            <a:normAutofit fontScale="92500" lnSpcReduction="10000"/>
          </a:bodyPr>
          <a:lstStyle/>
          <a:p>
            <a:pPr marL="342262" indent="-342262" algn="just" defTabSz="449833">
              <a:spcBef>
                <a:spcPts val="3200"/>
              </a:spcBef>
              <a:defRPr sz="2800"/>
            </a:pPr>
            <a:r>
              <a:rPr lang="en-US" dirty="0"/>
              <a:t> Web crawler, sometimes called a spider or </a:t>
            </a:r>
            <a:r>
              <a:rPr lang="en-US" dirty="0" err="1"/>
              <a:t>spiderbot</a:t>
            </a:r>
            <a:r>
              <a:rPr lang="en-US" dirty="0"/>
              <a:t> and often shortened to crawler, that systematically browses the World Wide Web, typically for the purpose of Web indexing (web spidering).</a:t>
            </a:r>
          </a:p>
          <a:p>
            <a:pPr marL="342262" indent="-342262" algn="just" defTabSz="449833">
              <a:spcBef>
                <a:spcPts val="3200"/>
              </a:spcBef>
              <a:defRPr sz="2800"/>
            </a:pPr>
            <a:r>
              <a:rPr lang="en-US" dirty="0"/>
              <a:t>Web search engines and some other sites use Web crawling or spidering software to update their web content or indices of others sites' web content. Web crawlers copy pages for processing by a search engine which indexes the downloaded pages so users can search more efficiently.</a:t>
            </a:r>
          </a:p>
          <a:p>
            <a:pPr marL="342262" indent="-342262" algn="just" defTabSz="449833">
              <a:spcBef>
                <a:spcPts val="3200"/>
              </a:spcBef>
              <a:defRPr sz="2800"/>
            </a:pPr>
            <a:r>
              <a:rPr lang="en-US" dirty="0"/>
              <a:t>Crawlers consume resources on visited systems and often visit sites without approval. Issues of schedule, load, and "politeness" come into play when large collections of pages are accessed. Mechanisms exist for public sites not wishing to be crawled to make this known to the crawling agent. For example, including a robots.txt file can request bots to index only parts of a website, or nothing at all.</a:t>
            </a:r>
            <a:endParaRPr b="0" i="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Title"/>
          <p:cNvSpPr txBox="1">
            <a:spLocks noGrp="1"/>
          </p:cNvSpPr>
          <p:nvPr>
            <p:ph type="title"/>
          </p:nvPr>
        </p:nvSpPr>
        <p:spPr>
          <a:prstGeom prst="rect">
            <a:avLst/>
          </a:prstGeom>
        </p:spPr>
        <p:txBody>
          <a:bodyPr/>
          <a:lstStyle/>
          <a:p>
            <a:endParaRPr dirty="0"/>
          </a:p>
        </p:txBody>
      </p:sp>
      <p:sp>
        <p:nvSpPr>
          <p:cNvPr id="146" name="Body"/>
          <p:cNvSpPr txBox="1">
            <a:spLocks noGrp="1"/>
          </p:cNvSpPr>
          <p:nvPr>
            <p:ph type="body" idx="1"/>
          </p:nvPr>
        </p:nvSpPr>
        <p:spPr>
          <a:prstGeom prst="rect">
            <a:avLst/>
          </a:prstGeom>
        </p:spPr>
        <p:txBody>
          <a:bodyPr/>
          <a:lstStyle/>
          <a:p>
            <a:endParaRPr/>
          </a:p>
        </p:txBody>
      </p:sp>
      <p:pic>
        <p:nvPicPr>
          <p:cNvPr id="5" name="Picture 4">
            <a:extLst>
              <a:ext uri="{FF2B5EF4-FFF2-40B4-BE49-F238E27FC236}">
                <a16:creationId xmlns:a16="http://schemas.microsoft.com/office/drawing/2014/main" id="{B562E23F-BEF6-4BE8-8721-232AD3A65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 y="457200"/>
            <a:ext cx="13014118" cy="92964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Quadtree"/>
          <p:cNvSpPr txBox="1">
            <a:spLocks noGrp="1"/>
          </p:cNvSpPr>
          <p:nvPr>
            <p:ph type="title" idx="4294967295"/>
          </p:nvPr>
        </p:nvSpPr>
        <p:spPr>
          <a:xfrm>
            <a:off x="14122400" y="4114800"/>
            <a:ext cx="7061200" cy="1168400"/>
          </a:xfrm>
          <a:prstGeom prst="rect">
            <a:avLst/>
          </a:prstGeom>
        </p:spPr>
        <p:txBody>
          <a:bodyPr>
            <a:normAutofit fontScale="90000"/>
          </a:bodyPr>
          <a:lstStyle/>
          <a:p>
            <a:endParaRPr dirty="0"/>
          </a:p>
        </p:txBody>
      </p:sp>
      <p:pic>
        <p:nvPicPr>
          <p:cNvPr id="7" name="Picture Placeholder 6">
            <a:extLst>
              <a:ext uri="{FF2B5EF4-FFF2-40B4-BE49-F238E27FC236}">
                <a16:creationId xmlns:a16="http://schemas.microsoft.com/office/drawing/2014/main" id="{209F140E-7175-42F0-8D81-A072C896B8E1}"/>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768" r="1768"/>
          <a:stretch>
            <a:fillRect/>
          </a:stretch>
        </p:blipFill>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Limitations"/>
          <p:cNvSpPr txBox="1">
            <a:spLocks noGrp="1"/>
          </p:cNvSpPr>
          <p:nvPr>
            <p:ph type="title"/>
          </p:nvPr>
        </p:nvSpPr>
        <p:spPr>
          <a:prstGeom prst="rect">
            <a:avLst/>
          </a:prstGeom>
        </p:spPr>
        <p:txBody>
          <a:bodyPr/>
          <a:lstStyle/>
          <a:p>
            <a:r>
              <a:rPr lang="en-IN" dirty="0"/>
              <a:t>Breadth First Search</a:t>
            </a:r>
            <a:endParaRPr dirty="0"/>
          </a:p>
        </p:txBody>
      </p:sp>
      <p:sp>
        <p:nvSpPr>
          <p:cNvPr id="206" name="The code can work only on images which are of the same size."/>
          <p:cNvSpPr txBox="1">
            <a:spLocks noGrp="1"/>
          </p:cNvSpPr>
          <p:nvPr>
            <p:ph type="body" idx="1"/>
          </p:nvPr>
        </p:nvSpPr>
        <p:spPr>
          <a:xfrm>
            <a:off x="939800" y="1981200"/>
            <a:ext cx="11099800" cy="6286502"/>
          </a:xfrm>
          <a:prstGeom prst="rect">
            <a:avLst/>
          </a:prstGeom>
        </p:spPr>
        <p:txBody>
          <a:bodyPr/>
          <a:lstStyle/>
          <a:p>
            <a:pPr>
              <a:defRPr sz="4000"/>
            </a:pPr>
            <a:r>
              <a:rPr lang="en-IN" dirty="0"/>
              <a:t>Implementation of Breadth First Search to crawl through the given Wikipedia BFS.</a:t>
            </a:r>
          </a:p>
          <a:p>
            <a:pPr>
              <a:defRPr sz="4000"/>
            </a:pPr>
            <a:endParaRPr lang="en-IN" dirty="0"/>
          </a:p>
          <a:p>
            <a:pPr>
              <a:defRPr sz="4000"/>
            </a:pPr>
            <a:endParaRPr lang="en-IN" dirty="0"/>
          </a:p>
          <a:p>
            <a:pPr>
              <a:defRPr sz="4000"/>
            </a:pPr>
            <a:endParaRPr lang="en-IN" dirty="0"/>
          </a:p>
          <a:p>
            <a:pPr>
              <a:defRPr sz="4000"/>
            </a:pPr>
            <a:endParaRPr lang="en-IN" dirty="0"/>
          </a:p>
        </p:txBody>
      </p:sp>
      <p:pic>
        <p:nvPicPr>
          <p:cNvPr id="5" name="Picture 4">
            <a:extLst>
              <a:ext uri="{FF2B5EF4-FFF2-40B4-BE49-F238E27FC236}">
                <a16:creationId xmlns:a16="http://schemas.microsoft.com/office/drawing/2014/main" id="{5077F3E8-FB96-4EC7-B79A-1F656DAC3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70" y="3581400"/>
            <a:ext cx="10612230" cy="5969379"/>
          </a:xfrm>
          <a:prstGeom prst="rect">
            <a:avLst/>
          </a:prstGeom>
        </p:spPr>
      </p:pic>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00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Custom</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Helvetica</vt:lpstr>
      <vt:lpstr>Helvetica Neue</vt:lpstr>
      <vt:lpstr>Helvetica Neue Light</vt:lpstr>
      <vt:lpstr>Helvetica Neue Medium</vt:lpstr>
      <vt:lpstr>Black</vt:lpstr>
      <vt:lpstr>Web Crawler  using BASH</vt:lpstr>
      <vt:lpstr>HISTORY OF WEB CRAWLING</vt:lpstr>
      <vt:lpstr>PowerPoint Presentation</vt:lpstr>
      <vt:lpstr>Topic</vt:lpstr>
      <vt:lpstr>PROJECT</vt:lpstr>
      <vt:lpstr>Web Crawler</vt:lpstr>
      <vt:lpstr>PowerPoint Presentation</vt:lpstr>
      <vt:lpstr>PowerPoint Presentation</vt:lpstr>
      <vt:lpstr>Breadth First Search</vt:lpstr>
      <vt:lpstr>PowerPoint Presentation</vt:lpstr>
      <vt:lpstr>USES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Sensing Image Analysis using Merkel Quad Trees</dc:title>
  <dc:creator>Harsh</dc:creator>
  <cp:lastModifiedBy>Harsh Maru</cp:lastModifiedBy>
  <cp:revision>15</cp:revision>
  <dcterms:modified xsi:type="dcterms:W3CDTF">2018-11-14T18:05:09Z</dcterms:modified>
</cp:coreProperties>
</file>