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0C62C5D-FCC8-420A-B450-2FECC2DBDCD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01DCB6B-A54D-4EA1-AE28-F2CD27BD47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524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2C5D-FCC8-420A-B450-2FECC2DBDCD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CB6B-A54D-4EA1-AE28-F2CD27BD4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3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2C5D-FCC8-420A-B450-2FECC2DBDCD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CB6B-A54D-4EA1-AE28-F2CD27BD4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0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2C5D-FCC8-420A-B450-2FECC2DBDCD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CB6B-A54D-4EA1-AE28-F2CD27BD4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3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0C62C5D-FCC8-420A-B450-2FECC2DBDCD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01DCB6B-A54D-4EA1-AE28-F2CD27BD47B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50408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2C5D-FCC8-420A-B450-2FECC2DBDCD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CB6B-A54D-4EA1-AE28-F2CD27BD4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12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2C5D-FCC8-420A-B450-2FECC2DBDCD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CB6B-A54D-4EA1-AE28-F2CD27BD4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925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2C5D-FCC8-420A-B450-2FECC2DBDCD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CB6B-A54D-4EA1-AE28-F2CD27BD4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8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2C5D-FCC8-420A-B450-2FECC2DBDCD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CB6B-A54D-4EA1-AE28-F2CD27BD4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7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0C62C5D-FCC8-420A-B450-2FECC2DBDCD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01DCB6B-A54D-4EA1-AE28-F2CD27BD47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09214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0C62C5D-FCC8-420A-B450-2FECC2DBDCD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01DCB6B-A54D-4EA1-AE28-F2CD27BD4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5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0C62C5D-FCC8-420A-B450-2FECC2DBDCD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1DCB6B-A54D-4EA1-AE28-F2CD27BD47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468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19420" y="1787860"/>
            <a:ext cx="52571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/>
              <a:t>Business Analyst Career Program - Capstone Project</a:t>
            </a:r>
            <a:endParaRPr lang="en-US" sz="34400" dirty="0">
              <a:latin typeface="Bahnschrift Semi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71904" y="4096184"/>
            <a:ext cx="175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By Harsh Matra</a:t>
            </a:r>
            <a:endParaRPr lang="en-US" dirty="0"/>
          </a:p>
        </p:txBody>
      </p:sp>
      <p:pic>
        <p:nvPicPr>
          <p:cNvPr id="1026" name="Picture 2" descr="What is Project Design? 7 Steps with Expert Tips [2022] • Asa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56713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8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2777" y="274319"/>
            <a:ext cx="285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Inference: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53148" y="731519"/>
            <a:ext cx="6001790" cy="5016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Paseo is the most sold </a:t>
            </a:r>
            <a:r>
              <a:rPr lang="en-US" sz="2000" dirty="0" smtClean="0">
                <a:solidFill>
                  <a:schemeClr val="tx1"/>
                </a:solidFill>
                <a:latin typeface="Bahnschrift SemiLight" panose="020B0502040204020203" pitchFamily="34" charset="0"/>
              </a:rPr>
              <a:t>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Government segment accounts for highest number of </a:t>
            </a:r>
            <a:r>
              <a:rPr lang="en-US" sz="2000" dirty="0" smtClean="0">
                <a:solidFill>
                  <a:schemeClr val="tx1"/>
                </a:solidFill>
                <a:latin typeface="Bahnschrift SemiLight" panose="020B0502040204020203" pitchFamily="34" charset="0"/>
              </a:rPr>
              <a:t>sales.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Bahnschrift SemiLight" panose="020B0502040204020203" pitchFamily="34" charset="0"/>
              </a:rPr>
              <a:t>USA has highest number of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Bahnschrift SemiLight" panose="020B0502040204020203" pitchFamily="34" charset="0"/>
              </a:rPr>
              <a:t>Paseo yields more profit 28% share as it has more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As countries have most sales in Government , they have more profit from this </a:t>
            </a:r>
            <a:r>
              <a:rPr lang="en-US" sz="2000" dirty="0" smtClean="0">
                <a:solidFill>
                  <a:schemeClr val="tx1"/>
                </a:solidFill>
                <a:latin typeface="Bahnschrift SemiLight" panose="020B0502040204020203" pitchFamily="34" charset="0"/>
              </a:rPr>
              <a:t>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Meanwhile there is loss in Enterprise sector- Countries need to discontinue </a:t>
            </a:r>
            <a:r>
              <a:rPr lang="en-US" sz="2000" dirty="0" smtClean="0">
                <a:solidFill>
                  <a:schemeClr val="tx1"/>
                </a:solidFill>
                <a:latin typeface="Bahnschrift SemiLight" panose="020B0502040204020203" pitchFamily="34" charset="0"/>
              </a:rPr>
              <a:t>business </a:t>
            </a:r>
            <a:r>
              <a:rPr lang="en-US" sz="20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in this </a:t>
            </a:r>
            <a:r>
              <a:rPr lang="en-US" sz="2000" dirty="0" smtClean="0">
                <a:solidFill>
                  <a:schemeClr val="tx1"/>
                </a:solidFill>
                <a:latin typeface="Bahnschrift SemiLight" panose="020B0502040204020203" pitchFamily="34" charset="0"/>
              </a:rPr>
              <a:t>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Bahnschrift SemiLight" panose="020B0502040204020203" pitchFamily="34" charset="0"/>
              </a:rPr>
              <a:t>France and Germany account for 22% profit  - Highest.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Bahnschrift SemiLight" panose="020B0502040204020203" pitchFamily="34" charset="0"/>
              </a:rPr>
              <a:t>As there is slight increase in discount, it results in increase in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Bahnschrift SemiLight" panose="020B0502040204020203" pitchFamily="34" charset="0"/>
              </a:rPr>
              <a:t>October month accounts for highest sales.</a:t>
            </a:r>
            <a:endParaRPr lang="en-US" sz="20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3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9213" y="1704109"/>
            <a:ext cx="84207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b="1" dirty="0"/>
              <a:t>Data Exploration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b="1" dirty="0"/>
              <a:t>Statistical Analysis using Excel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b="1" dirty="0"/>
              <a:t>Graphical Analysis using Excel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b="1" dirty="0"/>
              <a:t>Insert the given data into the SQL server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b="1" dirty="0"/>
              <a:t>Import the Data from the SQL Database into </a:t>
            </a:r>
            <a:r>
              <a:rPr lang="en-US" sz="2800" b="1" dirty="0" smtClean="0"/>
              <a:t>PowerBI</a:t>
            </a:r>
            <a:endParaRPr lang="en-US" sz="2800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b="1" dirty="0"/>
              <a:t>Interactive Dashboard by using visualization tools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b="1" dirty="0"/>
              <a:t>Conclusion and Inferences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b="1" dirty="0" smtClean="0"/>
              <a:t>Endnotes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30284" y="432261"/>
            <a:ext cx="4588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Agenda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755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1" y="2143290"/>
            <a:ext cx="5788232" cy="31352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670" y="2392671"/>
            <a:ext cx="7481634" cy="40330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83433" y="506008"/>
            <a:ext cx="4688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Firstly  I did an exploratory analysis and calculated the essential quantities </a:t>
            </a:r>
          </a:p>
          <a:p>
            <a:r>
              <a:rPr lang="en-US" dirty="0" smtClean="0"/>
              <a:t>There are 6 types of products which were sold across 5 countries within 5 segments from the given dataset.</a:t>
            </a:r>
          </a:p>
        </p:txBody>
      </p:sp>
    </p:spTree>
    <p:extLst>
      <p:ext uri="{BB962C8B-B14F-4D97-AF65-F5344CB8AC3E}">
        <p14:creationId xmlns:p14="http://schemas.microsoft.com/office/powerpoint/2010/main" val="349701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99" y="1601579"/>
            <a:ext cx="9484450" cy="51472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96101" y="432261"/>
            <a:ext cx="3183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is the Statistical Analysis where I calculated all values of statistical tools.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12" y="1696281"/>
            <a:ext cx="9127374" cy="49154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13222" y="133004"/>
            <a:ext cx="3665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Graphical Analysis, I tried to make all the required charts from which we can get a clarity about the financial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0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44" y="1791502"/>
            <a:ext cx="8989978" cy="48836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0" y="440575"/>
            <a:ext cx="4821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I imported excel data into MySQL and performed some basic queries to find maximum and minimum profit by a 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1" y="1711127"/>
            <a:ext cx="8927870" cy="47925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7432" y="216131"/>
            <a:ext cx="5070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 I imported that data into Tableau and made the dashboard to solve questions given to solve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4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23804" y="166787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given dashboard has </a:t>
            </a:r>
          </a:p>
          <a:p>
            <a:endParaRPr lang="en-US" dirty="0"/>
          </a:p>
          <a:p>
            <a:r>
              <a:rPr lang="en-US" dirty="0" smtClean="0"/>
              <a:t>➔ </a:t>
            </a:r>
            <a:r>
              <a:rPr lang="en-US" dirty="0" smtClean="0"/>
              <a:t>Product wise Sales </a:t>
            </a:r>
          </a:p>
          <a:p>
            <a:r>
              <a:rPr lang="en-US" dirty="0" smtClean="0"/>
              <a:t>➔Segment wise Profit </a:t>
            </a:r>
          </a:p>
          <a:p>
            <a:r>
              <a:rPr lang="en-US" dirty="0" smtClean="0"/>
              <a:t>➔Yearly sales </a:t>
            </a:r>
          </a:p>
          <a:p>
            <a:r>
              <a:rPr lang="en-US" dirty="0" smtClean="0"/>
              <a:t>➔Country wise Sales </a:t>
            </a:r>
          </a:p>
          <a:p>
            <a:r>
              <a:rPr lang="en-US" dirty="0" smtClean="0"/>
              <a:t>➔ Profit and sales by Qtr. </a:t>
            </a:r>
          </a:p>
          <a:p>
            <a:r>
              <a:rPr lang="en-US" dirty="0" smtClean="0"/>
              <a:t>➔ Yearly profit </a:t>
            </a:r>
          </a:p>
          <a:p>
            <a:r>
              <a:rPr lang="en-US" dirty="0" smtClean="0"/>
              <a:t>➔ Product wise discount </a:t>
            </a:r>
          </a:p>
          <a:p>
            <a:r>
              <a:rPr lang="en-US" dirty="0" smtClean="0"/>
              <a:t>➔ No. of units sold year over year </a:t>
            </a:r>
          </a:p>
          <a:p>
            <a:r>
              <a:rPr lang="en-US" dirty="0" smtClean="0"/>
              <a:t>➔ Segment wise Product Sales </a:t>
            </a:r>
          </a:p>
          <a:p>
            <a:r>
              <a:rPr lang="en-US" dirty="0" smtClean="0"/>
              <a:t>➔ Segment wise product wise profit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69432" y="1967129"/>
            <a:ext cx="23940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➔ Top 2 countries </a:t>
            </a:r>
          </a:p>
          <a:p>
            <a:r>
              <a:rPr lang="en-US" dirty="0" smtClean="0"/>
              <a:t>As we can see revenue wise USA and Canada has highest sales</a:t>
            </a:r>
          </a:p>
          <a:p>
            <a:endParaRPr lang="en-US" dirty="0"/>
          </a:p>
          <a:p>
            <a:r>
              <a:rPr lang="en-US" dirty="0" smtClean="0"/>
              <a:t>While France and Germany has highest profit share.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➔ Bottom 3 products- </a:t>
            </a:r>
          </a:p>
          <a:p>
            <a:endParaRPr lang="en-US" dirty="0" smtClean="0"/>
          </a:p>
          <a:p>
            <a:r>
              <a:rPr lang="en-US" dirty="0" smtClean="0"/>
              <a:t>Carretera, Montana, </a:t>
            </a:r>
            <a:r>
              <a:rPr lang="en-US" dirty="0" err="1" smtClean="0"/>
              <a:t>Velo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7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69737" y="2967334"/>
            <a:ext cx="46251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79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369</TotalTime>
  <Words>317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 SemiLight</vt:lpstr>
      <vt:lpstr>Calibri</vt:lpstr>
      <vt:lpstr>Gill Sans MT</vt:lpstr>
      <vt:lpstr>Impact</vt:lpstr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Pandeglang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Cyberrocknet</dc:creator>
  <cp:lastModifiedBy>Cyberrocknet</cp:lastModifiedBy>
  <cp:revision>13</cp:revision>
  <dcterms:created xsi:type="dcterms:W3CDTF">2023-01-22T07:07:34Z</dcterms:created>
  <dcterms:modified xsi:type="dcterms:W3CDTF">2023-01-22T13:17:29Z</dcterms:modified>
</cp:coreProperties>
</file>