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8" r:id="rId7"/>
    <p:sldId id="287" r:id="rId8"/>
    <p:sldId id="289" r:id="rId9"/>
    <p:sldId id="290" r:id="rId10"/>
    <p:sldId id="291" r:id="rId11"/>
    <p:sldId id="293" r:id="rId12"/>
    <p:sldId id="284" r:id="rId13"/>
    <p:sldId id="294" r:id="rId14"/>
    <p:sldId id="292" r:id="rId15"/>
    <p:sldId id="295" r:id="rId16"/>
    <p:sldId id="29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State%20wise%20Profi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Category%20spending%20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State</a:t>
            </a:r>
            <a:r>
              <a:rPr lang="en-US" sz="2000" baseline="0">
                <a:solidFill>
                  <a:schemeClr val="bg1"/>
                </a:solidFill>
              </a:rPr>
              <a:t> wise profit</a:t>
            </a:r>
            <a:endParaRPr lang="en-US" sz="200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13538875822340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47476627732712"/>
          <c:y val="7.6631227939180022E-2"/>
          <c:w val="0.86953403551828745"/>
          <c:h val="0.79070270270270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'State wise Profit'!$B$1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'State wise Profit'!$A$2:$A$4</c:f>
              <c:strCache>
                <c:ptCount val="3"/>
                <c:pt idx="0">
                  <c:v>New York</c:v>
                </c:pt>
                <c:pt idx="1">
                  <c:v>Florida</c:v>
                </c:pt>
                <c:pt idx="2">
                  <c:v>California</c:v>
                </c:pt>
              </c:strCache>
            </c:strRef>
          </c:cat>
          <c:val>
            <c:numRef>
              <c:f>'State wise Profit'!$B$2:$B$4</c:f>
              <c:numCache>
                <c:formatCode>General</c:formatCode>
                <c:ptCount val="3"/>
                <c:pt idx="0">
                  <c:v>1933859.59</c:v>
                </c:pt>
                <c:pt idx="1">
                  <c:v>1900384.39</c:v>
                </c:pt>
                <c:pt idx="2">
                  <c:v>1766387.98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5-4306-93BE-8990E1AA5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946208"/>
        <c:axId val="440808400"/>
      </c:barChart>
      <c:catAx>
        <c:axId val="52194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08400"/>
        <c:crosses val="autoZero"/>
        <c:auto val="1"/>
        <c:lblAlgn val="ctr"/>
        <c:lblOffset val="100"/>
        <c:noMultiLvlLbl val="0"/>
      </c:catAx>
      <c:valAx>
        <c:axId val="44080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4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>
                <a:solidFill>
                  <a:schemeClr val="bg1"/>
                </a:solidFill>
              </a:rPr>
              <a:t>category</a:t>
            </a:r>
            <a:r>
              <a:rPr lang="en-IN" sz="1800" baseline="0" dirty="0">
                <a:solidFill>
                  <a:schemeClr val="bg1"/>
                </a:solidFill>
              </a:rPr>
              <a:t> spending analysis</a:t>
            </a:r>
            <a:endParaRPr lang="en-IN" sz="18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4879855643044618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E-4D57-946D-208B1C87F3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E-4D57-946D-208B1C87F3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E-4D57-946D-208B1C87F383}"/>
              </c:ext>
            </c:extLst>
          </c:dPt>
          <c:dLbls>
            <c:dLbl>
              <c:idx val="0"/>
              <c:layout>
                <c:manualLayout>
                  <c:x val="0.11388888888888879"/>
                  <c:y val="-0.11111111111111113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F2E-4D57-946D-208B1C87F383}"/>
                </c:ext>
              </c:extLst>
            </c:dLbl>
            <c:dLbl>
              <c:idx val="1"/>
              <c:layout>
                <c:manualLayout>
                  <c:x val="0.12777777777777777"/>
                  <c:y val="5.092592592592584E-2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F2E-4D57-946D-208B1C87F383}"/>
                </c:ext>
              </c:extLst>
            </c:dLbl>
            <c:dLbl>
              <c:idx val="2"/>
              <c:layout>
                <c:manualLayout>
                  <c:x val="-0.1277777777777778"/>
                  <c:y val="-0.16203703703703703"/>
                </c:manualLayout>
              </c:layout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9F2E-4D57-946D-208B1C87F383}"/>
                </c:ext>
              </c:extLst>
            </c:dLbl>
            <c:spPr>
              <a:noFill/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'Category spending Analysis'!$A$1:$C$1</c:f>
              <c:strCache>
                <c:ptCount val="3"/>
                <c:pt idx="0">
                  <c:v>Sum of Administration</c:v>
                </c:pt>
                <c:pt idx="1">
                  <c:v>Sum of RD_Spend</c:v>
                </c:pt>
                <c:pt idx="2">
                  <c:v>Sum of Marketing_Spend</c:v>
                </c:pt>
              </c:strCache>
            </c:strRef>
          </c:cat>
          <c:val>
            <c:numRef>
              <c:f>'Category spending Analysis'!$A$2:$C$2</c:f>
              <c:numCache>
                <c:formatCode>General</c:formatCode>
                <c:ptCount val="3"/>
                <c:pt idx="0">
                  <c:v>6067231.9800000004</c:v>
                </c:pt>
                <c:pt idx="1">
                  <c:v>3686080.78</c:v>
                </c:pt>
                <c:pt idx="2">
                  <c:v>10551254.890000001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2E-4D57-946D-208B1C87F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ysClr val="windowText" lastClr="000000">
          <a:lumMod val="25000"/>
          <a:lumOff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spending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F0366-E954-4770-A318-982A461E4084}"/>
              </a:ext>
            </a:extLst>
          </p:cNvPr>
          <p:cNvSpPr/>
          <p:nvPr/>
        </p:nvSpPr>
        <p:spPr>
          <a:xfrm>
            <a:off x="223520" y="2111216"/>
            <a:ext cx="4257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8F0EB3-42EC-4B3E-8E06-D775F82E2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189137"/>
              </p:ext>
            </p:extLst>
          </p:nvPr>
        </p:nvGraphicFramePr>
        <p:xfrm>
          <a:off x="7310120" y="2205785"/>
          <a:ext cx="4572000" cy="298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AE47B5A-022C-4CD8-88BD-056F9A57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" y="1794061"/>
            <a:ext cx="42570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R&amp;D 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18% (low)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Marketing Spend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52%(most)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Administration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: 30%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          Marketing is the biggest budget area  and align with the moderate correlation with the profit .</a:t>
            </a:r>
          </a:p>
        </p:txBody>
      </p:sp>
    </p:spTree>
    <p:extLst>
      <p:ext uri="{BB962C8B-B14F-4D97-AF65-F5344CB8AC3E}">
        <p14:creationId xmlns:p14="http://schemas.microsoft.com/office/powerpoint/2010/main" val="12203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84637-423B-4479-928F-BB28BEA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01DCF-9188-4E30-8A64-D3B63906FEDB}"/>
              </a:ext>
            </a:extLst>
          </p:cNvPr>
          <p:cNvSpPr/>
          <p:nvPr/>
        </p:nvSpPr>
        <p:spPr>
          <a:xfrm>
            <a:off x="873760" y="434439"/>
            <a:ext cx="6096000" cy="60631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🔍 Key Insights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R&amp;D Spend is the Most Impactful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From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"Profit Correlated with RD_Spends"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scatter plot, there's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 positive correlation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Higher R&amp;D investments → higher profits.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Marketing Spend Has Moderate Influence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"Correlation with Profit and Marketing Spend" shows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positive trend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but with more scatter.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Marketing impacts profit but less consistently than R&amp;D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Spends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Improves efficiency of marketing budget.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950365-80C1-416D-B608-DD08F9332D7F}"/>
              </a:ext>
            </a:extLst>
          </p:cNvPr>
          <p:cNvSpPr/>
          <p:nvPr/>
        </p:nvSpPr>
        <p:spPr>
          <a:xfrm>
            <a:off x="487680" y="1793240"/>
            <a:ext cx="386080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42BDE-F553-40FF-A9B0-A772CEB1BBCE}"/>
              </a:ext>
            </a:extLst>
          </p:cNvPr>
          <p:cNvSpPr/>
          <p:nvPr/>
        </p:nvSpPr>
        <p:spPr>
          <a:xfrm>
            <a:off x="487680" y="3906678"/>
            <a:ext cx="386080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84637-423B-4479-928F-BB28BEA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01DCF-9188-4E30-8A64-D3B63906FEDB}"/>
              </a:ext>
            </a:extLst>
          </p:cNvPr>
          <p:cNvSpPr/>
          <p:nvPr/>
        </p:nvSpPr>
        <p:spPr>
          <a:xfrm>
            <a:off x="873760" y="434439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🔍 Key Insights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Administrative Optimization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Administrative costs negatively impact profit (-0.0268). This suggests overhead reduction opportunities and the need for operational efficiency improvements across all states.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 Reliability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95% R2 score value, the prediction model is highly reliable. This strong correlation enables confident forecasting and strategic planning for future investments</a:t>
            </a:r>
            <a:r>
              <a:rPr lang="en-US" dirty="0"/>
              <a:t>.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3677CD0-7D50-494E-864A-63D90223B574}"/>
              </a:ext>
            </a:extLst>
          </p:cNvPr>
          <p:cNvSpPr/>
          <p:nvPr/>
        </p:nvSpPr>
        <p:spPr>
          <a:xfrm>
            <a:off x="487680" y="1788161"/>
            <a:ext cx="365760" cy="157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CEFE07-4515-4CB1-95B1-F75D7F86CAF1}"/>
              </a:ext>
            </a:extLst>
          </p:cNvPr>
          <p:cNvSpPr/>
          <p:nvPr/>
        </p:nvSpPr>
        <p:spPr>
          <a:xfrm>
            <a:off x="497840" y="3982721"/>
            <a:ext cx="365760" cy="157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9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84637-423B-4479-928F-BB28BEA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1364-D1A9-4BE2-BF41-474A31310E0E}"/>
              </a:ext>
            </a:extLst>
          </p:cNvPr>
          <p:cNvSpPr/>
          <p:nvPr/>
        </p:nvSpPr>
        <p:spPr>
          <a:xfrm>
            <a:off x="985520" y="353536"/>
            <a:ext cx="601472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egoe UI" panose="020B0502040204020203" pitchFamily="34" charset="0"/>
              </a:rPr>
              <a:t>Strategic Recommendations</a:t>
            </a:r>
          </a:p>
          <a:p>
            <a:endParaRPr lang="en-US" sz="3200" b="1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</a:rPr>
              <a:t>1.  </a:t>
            </a:r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Increase R&amp;D budget allocation.</a:t>
            </a:r>
          </a:p>
          <a:p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2 . Optimize marketing spend efficiency.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Reallocate marketing spend to higher-ROI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channels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 Methods:</a:t>
            </a:r>
            <a:r>
              <a:rPr lang="en-US" sz="2000" dirty="0">
                <a:solidFill>
                  <a:schemeClr val="bg1"/>
                </a:solidFill>
              </a:rPr>
              <a:t> Digital transformation, data-driven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campaigns, customer segmentation.</a:t>
            </a:r>
          </a:p>
          <a:p>
            <a:endParaRPr lang="en-US" sz="20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3. Reduce administrative overhead.</a:t>
            </a:r>
          </a:p>
          <a:p>
            <a:b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4. Leverage New York success model in other states.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Embed the predictive model in financial planning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and forecasting.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1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Business Performance Analytics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Comprehensive analysis of R&amp;D, Marketing, and Administrative spending impact on profitability across New York, California, and Florida.</a:t>
            </a:r>
          </a:p>
          <a:p>
            <a:endParaRPr lang="en-US" sz="1800" dirty="0"/>
          </a:p>
          <a:p>
            <a:r>
              <a:rPr lang="en-US" sz="2000" dirty="0"/>
              <a:t>Dataset: 50 business records with regression analysis</a:t>
            </a:r>
          </a:p>
          <a:p>
            <a:endParaRPr lang="en-US" sz="2000" dirty="0"/>
          </a:p>
          <a:p>
            <a:r>
              <a:rPr lang="pt-BR" sz="2400" dirty="0"/>
              <a:t>Model Accuracy: 97.5% (R² = 0.9507)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269833"/>
            <a:ext cx="5124450" cy="480131"/>
          </a:xfrm>
        </p:spPr>
        <p:txBody>
          <a:bodyPr/>
          <a:lstStyle/>
          <a:p>
            <a:r>
              <a:rPr lang="en-US" sz="2800" dirty="0"/>
              <a:t>Regression Analysis with Excel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14600"/>
            <a:ext cx="6718300" cy="20955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F0D86B-38FE-4862-9406-5CC2237EAD4F}"/>
              </a:ext>
            </a:extLst>
          </p:cNvPr>
          <p:cNvSpPr/>
          <p:nvPr/>
        </p:nvSpPr>
        <p:spPr>
          <a:xfrm>
            <a:off x="1085851" y="2843212"/>
            <a:ext cx="7707313" cy="1171575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Profit(y)=(Rd_spend*0.8057) + (Administration * - 0.0268) + (Marketing spends * 0.0272) + (50122.19299)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BD9BBF-8B06-40CD-9A9C-C4BFC978703E}"/>
              </a:ext>
            </a:extLst>
          </p:cNvPr>
          <p:cNvSpPr/>
          <p:nvPr/>
        </p:nvSpPr>
        <p:spPr>
          <a:xfrm>
            <a:off x="1085851" y="1178719"/>
            <a:ext cx="4191000" cy="1000125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Predictive Model Formula 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8FB783-31A3-46B8-A348-D4B722555A9D}"/>
              </a:ext>
            </a:extLst>
          </p:cNvPr>
          <p:cNvSpPr/>
          <p:nvPr/>
        </p:nvSpPr>
        <p:spPr>
          <a:xfrm>
            <a:off x="1079499" y="4805769"/>
            <a:ext cx="2688432" cy="14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+0.8057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R&amp;D Coefficient</a:t>
            </a:r>
          </a:p>
          <a:p>
            <a:pPr algn="ctr"/>
            <a:r>
              <a:rPr lang="en-IN" dirty="0"/>
              <a:t>Strong Positive Impact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4FA4E1-1707-4861-8074-BD6990CA8FF0}"/>
              </a:ext>
            </a:extLst>
          </p:cNvPr>
          <p:cNvSpPr/>
          <p:nvPr/>
        </p:nvSpPr>
        <p:spPr>
          <a:xfrm>
            <a:off x="4385070" y="4805769"/>
            <a:ext cx="2688432" cy="14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+0.0272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IN" dirty="0"/>
              <a:t>Marketing Coefficient</a:t>
            </a:r>
          </a:p>
          <a:p>
            <a:pPr algn="ctr"/>
            <a:r>
              <a:rPr lang="en-IN" dirty="0"/>
              <a:t>Moderate Positive Impact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BD4B59-2C8C-46A0-82DA-788828DA215D}"/>
              </a:ext>
            </a:extLst>
          </p:cNvPr>
          <p:cNvSpPr/>
          <p:nvPr/>
        </p:nvSpPr>
        <p:spPr>
          <a:xfrm>
            <a:off x="7690641" y="4805769"/>
            <a:ext cx="2688432" cy="14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-0.0268</a:t>
            </a:r>
          </a:p>
          <a:p>
            <a:pPr algn="ctr"/>
            <a:endParaRPr lang="en-IN" sz="2000" b="1" dirty="0">
              <a:solidFill>
                <a:schemeClr val="tx1"/>
              </a:solidFill>
            </a:endParaRPr>
          </a:p>
          <a:p>
            <a:pPr algn="ctr"/>
            <a:r>
              <a:rPr lang="en-IN" dirty="0"/>
              <a:t>Admin Coefficient</a:t>
            </a:r>
          </a:p>
          <a:p>
            <a:pPr algn="ctr"/>
            <a:r>
              <a:rPr lang="en-IN" dirty="0"/>
              <a:t>Negative Impact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7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0D1E0-FD7D-49C1-8585-72BFBFE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29C7-6867-493D-9648-0C71B003B1EA}"/>
              </a:ext>
            </a:extLst>
          </p:cNvPr>
          <p:cNvSpPr/>
          <p:nvPr/>
        </p:nvSpPr>
        <p:spPr>
          <a:xfrm>
            <a:off x="1165430" y="195959"/>
            <a:ext cx="4543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Regression Model Metrics: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69240-769D-4EC3-B390-8D106A8804B4}"/>
              </a:ext>
            </a:extLst>
          </p:cNvPr>
          <p:cNvSpPr/>
          <p:nvPr/>
        </p:nvSpPr>
        <p:spPr>
          <a:xfrm>
            <a:off x="3276599" y="1716902"/>
            <a:ext cx="2895600" cy="723900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2000" b="1" dirty="0"/>
              <a:t>0.97</a:t>
            </a:r>
            <a:endParaRPr lang="en-IN" sz="20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C6BCF2-58FD-4CBA-8FE7-5E1D0B93CC18}"/>
              </a:ext>
            </a:extLst>
          </p:cNvPr>
          <p:cNvSpPr/>
          <p:nvPr/>
        </p:nvSpPr>
        <p:spPr>
          <a:xfrm>
            <a:off x="380999" y="3429000"/>
            <a:ext cx="2895600" cy="723900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 Square</a:t>
            </a:r>
          </a:p>
          <a:p>
            <a:pPr algn="ctr"/>
            <a:r>
              <a:rPr lang="en-US" sz="2000" b="1" dirty="0"/>
              <a:t>0.95</a:t>
            </a:r>
            <a:endParaRPr lang="en-IN" sz="20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CE0932-2184-46FA-9643-3367E25675F6}"/>
              </a:ext>
            </a:extLst>
          </p:cNvPr>
          <p:cNvSpPr/>
          <p:nvPr/>
        </p:nvSpPr>
        <p:spPr>
          <a:xfrm>
            <a:off x="6172199" y="3448050"/>
            <a:ext cx="2895600" cy="723900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Adjusted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Square</a:t>
            </a:r>
          </a:p>
          <a:p>
            <a:pPr algn="ctr"/>
            <a:r>
              <a:rPr lang="en-US" sz="2000" b="1" dirty="0"/>
              <a:t>0.94</a:t>
            </a:r>
            <a:endParaRPr lang="en-IN" sz="20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FE3ADC-899F-45C3-80F3-1E5859C4DDA2}"/>
              </a:ext>
            </a:extLst>
          </p:cNvPr>
          <p:cNvSpPr/>
          <p:nvPr/>
        </p:nvSpPr>
        <p:spPr>
          <a:xfrm>
            <a:off x="3276599" y="5317351"/>
            <a:ext cx="2895600" cy="723900"/>
          </a:xfrm>
          <a:prstGeom prst="roundRect">
            <a:avLst/>
          </a:prstGeom>
          <a:solidFill>
            <a:srgbClr val="63B7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sz="2000" b="1" dirty="0"/>
              <a:t>9232.33</a:t>
            </a:r>
            <a:endParaRPr lang="en-IN" sz="20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6617B-1CA6-4C74-A296-2B9A9DAFBA0D}"/>
              </a:ext>
            </a:extLst>
          </p:cNvPr>
          <p:cNvSpPr/>
          <p:nvPr/>
        </p:nvSpPr>
        <p:spPr>
          <a:xfrm>
            <a:off x="3500436" y="3012302"/>
            <a:ext cx="2447925" cy="1733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Observations</a:t>
            </a:r>
          </a:p>
          <a:p>
            <a:pPr algn="ctr"/>
            <a:r>
              <a:rPr lang="en-US" sz="2000" b="1" dirty="0"/>
              <a:t>50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6466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666875"/>
            <a:ext cx="6896099" cy="867930"/>
          </a:xfrm>
        </p:spPr>
        <p:txBody>
          <a:bodyPr/>
          <a:lstStyle/>
          <a:p>
            <a:pPr algn="ctr"/>
            <a:r>
              <a:rPr lang="en-US" sz="2800" dirty="0"/>
              <a:t>Predicted  profit for given input feature: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50" y="1447800"/>
            <a:ext cx="6677024" cy="952500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282B9-2F61-4551-86DE-BD80236C6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72452"/>
              </p:ext>
            </p:extLst>
          </p:nvPr>
        </p:nvGraphicFramePr>
        <p:xfrm>
          <a:off x="1123950" y="3267075"/>
          <a:ext cx="8248650" cy="1666874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579299">
                  <a:extLst>
                    <a:ext uri="{9D8B030D-6E8A-4147-A177-3AD203B41FA5}">
                      <a16:colId xmlns:a16="http://schemas.microsoft.com/office/drawing/2014/main" val="1321545647"/>
                    </a:ext>
                  </a:extLst>
                </a:gridCol>
                <a:gridCol w="1889784">
                  <a:extLst>
                    <a:ext uri="{9D8B030D-6E8A-4147-A177-3AD203B41FA5}">
                      <a16:colId xmlns:a16="http://schemas.microsoft.com/office/drawing/2014/main" val="3169553486"/>
                    </a:ext>
                  </a:extLst>
                </a:gridCol>
                <a:gridCol w="2094085">
                  <a:extLst>
                    <a:ext uri="{9D8B030D-6E8A-4147-A177-3AD203B41FA5}">
                      <a16:colId xmlns:a16="http://schemas.microsoft.com/office/drawing/2014/main" val="392175591"/>
                    </a:ext>
                  </a:extLst>
                </a:gridCol>
                <a:gridCol w="1685482">
                  <a:extLst>
                    <a:ext uri="{9D8B030D-6E8A-4147-A177-3AD203B41FA5}">
                      <a16:colId xmlns:a16="http://schemas.microsoft.com/office/drawing/2014/main" val="2334420634"/>
                    </a:ext>
                  </a:extLst>
                </a:gridCol>
              </a:tblGrid>
              <a:tr h="774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RD_Spend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Administration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Marketing_spend</a:t>
                      </a:r>
                      <a:endParaRPr lang="en-IN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Predicted Profit</a:t>
                      </a:r>
                      <a:endParaRPr lang="en-IN" sz="18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62160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21892.92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81910.77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164270.7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highlight>
                            <a:srgbClr val="0C4360"/>
                          </a:highlight>
                        </a:rPr>
                        <a:t>70037.90477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C4360"/>
                        </a:highlight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06100"/>
                  </a:ext>
                </a:extLst>
              </a:tr>
              <a:tr h="4462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23940.93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96489.63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137001.1</a:t>
                      </a:r>
                      <a:endParaRPr lang="en-IN" sz="1800" b="0" i="0" u="none" strike="noStrike" dirty="0">
                        <a:solidFill>
                          <a:srgbClr val="3C404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highlight>
                            <a:srgbClr val="0C4360"/>
                          </a:highlight>
                        </a:rPr>
                        <a:t>70554.57256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C4360"/>
                        </a:highlight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88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0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9D009-A150-4260-B56B-4EBC6DD9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96D72C-03D8-4ABF-9C82-480F8C2EFDA6}"/>
              </a:ext>
            </a:extLst>
          </p:cNvPr>
          <p:cNvSpPr/>
          <p:nvPr/>
        </p:nvSpPr>
        <p:spPr>
          <a:xfrm>
            <a:off x="1771650" y="3505200"/>
            <a:ext cx="8134350" cy="22479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Visualize the data using Power Bi 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11B2D-44A9-4F11-8088-FB0DC84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148B5-57A6-4E6B-9C2E-C50DFD67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370F5-0FFA-4273-962E-B5D40864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79999E-525E-42EF-BC2D-0615930D85AC}"/>
              </a:ext>
            </a:extLst>
          </p:cNvPr>
          <p:cNvSpPr/>
          <p:nvPr/>
        </p:nvSpPr>
        <p:spPr>
          <a:xfrm>
            <a:off x="1310640" y="2088852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Total Records: 50</a:t>
            </a: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R² Score: 0.95 (strong predictive model)</a:t>
            </a: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Mean Absolute Error: 6.47K</a:t>
            </a: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Average Profit: 112.01K</a:t>
            </a: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Strong correlation between R&amp;D spend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and profit.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CC56CF-24E6-46ED-A37E-BD13B1430A2D}"/>
              </a:ext>
            </a:extLst>
          </p:cNvPr>
          <p:cNvSpPr/>
          <p:nvPr/>
        </p:nvSpPr>
        <p:spPr>
          <a:xfrm>
            <a:off x="1310640" y="365760"/>
            <a:ext cx="478536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03350"/>
                </a:solidFill>
              </a:rPr>
              <a:t>Dashboard Summary</a:t>
            </a:r>
          </a:p>
        </p:txBody>
      </p:sp>
    </p:spTree>
    <p:extLst>
      <p:ext uri="{BB962C8B-B14F-4D97-AF65-F5344CB8AC3E}">
        <p14:creationId xmlns:p14="http://schemas.microsoft.com/office/powerpoint/2010/main" val="405382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wise profit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5255D8-D3D0-49F1-8ABD-46D33A46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333819"/>
              </p:ext>
            </p:extLst>
          </p:nvPr>
        </p:nvGraphicFramePr>
        <p:xfrm>
          <a:off x="4993640" y="1483360"/>
          <a:ext cx="6725920" cy="47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B5F0366-E954-4770-A318-982A461E4084}"/>
              </a:ext>
            </a:extLst>
          </p:cNvPr>
          <p:cNvSpPr/>
          <p:nvPr/>
        </p:nvSpPr>
        <p:spPr>
          <a:xfrm>
            <a:off x="223520" y="2111216"/>
            <a:ext cx="425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.  New York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the top-performing state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(1.93M total profit).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Followed by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Florida (1.90M)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bg1"/>
                </a:solidFill>
              </a:rPr>
              <a:t>California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(1.77M)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Differences are marginal, suggesting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near-equal regional profitability.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insights 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New York leads in profitability .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532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Segoe UI</vt:lpstr>
      <vt:lpstr>Tahoma</vt:lpstr>
      <vt:lpstr>Trade Gothic LT Pro</vt:lpstr>
      <vt:lpstr>Trebuchet MS</vt:lpstr>
      <vt:lpstr>Office Theme</vt:lpstr>
      <vt:lpstr>Profit Analysis</vt:lpstr>
      <vt:lpstr>Business Performance Analytics</vt:lpstr>
      <vt:lpstr>Regression Analysis with Excel</vt:lpstr>
      <vt:lpstr>PowerPoint Presentation</vt:lpstr>
      <vt:lpstr>Predicted  profit for given input feature: </vt:lpstr>
      <vt:lpstr>PowerPoint Presentation</vt:lpstr>
      <vt:lpstr>PowerPoint Presentation</vt:lpstr>
      <vt:lpstr>PowerPoint Presentation</vt:lpstr>
      <vt:lpstr>State wise profit Distribution</vt:lpstr>
      <vt:lpstr>Category spending analysis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2025-06-23T12:02:20Z</dcterms:created>
  <dcterms:modified xsi:type="dcterms:W3CDTF">2025-06-24T09:25:50Z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