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281" r:id="rId1"/>
  </p:sldMasterIdLst>
  <p:notesMasterIdLst>
    <p:notesMasterId r:id="rId30"/>
  </p:notesMasterIdLst>
  <p:sldIdLst>
    <p:sldId id="262" r:id="rId2"/>
    <p:sldId id="266" r:id="rId3"/>
    <p:sldId id="273" r:id="rId4"/>
    <p:sldId id="272" r:id="rId5"/>
    <p:sldId id="270" r:id="rId6"/>
    <p:sldId id="277" r:id="rId7"/>
    <p:sldId id="278" r:id="rId8"/>
    <p:sldId id="271" r:id="rId9"/>
    <p:sldId id="279" r:id="rId10"/>
    <p:sldId id="267" r:id="rId11"/>
    <p:sldId id="269" r:id="rId12"/>
    <p:sldId id="274" r:id="rId13"/>
    <p:sldId id="280" r:id="rId14"/>
    <p:sldId id="275" r:id="rId15"/>
    <p:sldId id="281" r:id="rId16"/>
    <p:sldId id="276" r:id="rId17"/>
    <p:sldId id="263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64" r:id="rId27"/>
    <p:sldId id="290" r:id="rId28"/>
    <p:sldId id="265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ABD64ED-8130-4291-A17D-99A73C719FD6}">
          <p14:sldIdLst>
            <p14:sldId id="262"/>
          </p14:sldIdLst>
        </p14:section>
        <p14:section name="Untitled Section" id="{6D11FE19-1D24-4B53-B425-7F2DD3D7D94F}">
          <p14:sldIdLst>
            <p14:sldId id="266"/>
            <p14:sldId id="273"/>
            <p14:sldId id="272"/>
            <p14:sldId id="270"/>
            <p14:sldId id="277"/>
            <p14:sldId id="278"/>
            <p14:sldId id="271"/>
            <p14:sldId id="279"/>
            <p14:sldId id="267"/>
            <p14:sldId id="269"/>
            <p14:sldId id="274"/>
            <p14:sldId id="280"/>
            <p14:sldId id="275"/>
            <p14:sldId id="281"/>
            <p14:sldId id="276"/>
            <p14:sldId id="263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64"/>
            <p14:sldId id="290"/>
            <p14:sldId id="26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78" autoAdjust="0"/>
    <p:restoredTop sz="93784" autoAdjust="0"/>
  </p:normalViewPr>
  <p:slideViewPr>
    <p:cSldViewPr snapToGrid="0" snapToObjects="1">
      <p:cViewPr varScale="1">
        <p:scale>
          <a:sx n="67" d="100"/>
          <a:sy n="67" d="100"/>
        </p:scale>
        <p:origin x="624" y="4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apstone%20projects\customer%20data%20analysi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apstone%20projects\customer%20data%20analysi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apstone%20projects\customer%20data%20analysi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apstone%20projects\customer%20data%20analysi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E:\Capstone%20projects\customer%20data%20analysi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 task 1,2,3!PivotTable6</c:name>
    <c:fmtId val="10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4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solidFill>
            <a:schemeClr val="accent2"/>
          </a:solidFill>
          <a:ln w="19050">
            <a:solidFill>
              <a:schemeClr val="lt1"/>
            </a:solidFill>
          </a:ln>
          <a:effectLst/>
        </c:spPr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1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/>
      <c:pieChart>
        <c:varyColors val="1"/>
        <c:ser>
          <c:idx val="0"/>
          <c:order val="0"/>
          <c:tx>
            <c:strRef>
              <c:f>' task 1,2,3'!$H$2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4CF-46E8-B2B0-E17294B5F96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4CF-46E8-B2B0-E17294B5F96E}"/>
              </c:ext>
            </c:extLst>
          </c:dPt>
          <c:dLbls>
            <c:spPr>
              <a:solidFill>
                <a:prstClr val="white"/>
              </a:solidFill>
              <a:ln>
                <a:solidFill>
                  <a:prstClr val="black">
                    <a:lumMod val="25000"/>
                    <a:lumOff val="75000"/>
                  </a:prstClr>
                </a:solidFill>
              </a:ln>
              <a:effectLst/>
            </c:spPr>
            <c:txPr>
              <a:bodyPr rot="0" spcFirstLastPara="1" vertOverflow="clip" horzOverflow="clip" vert="horz" wrap="square" lIns="36576" tIns="18288" rIns="36576" bIns="18288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</c:ext>
            </c:extLst>
          </c:dLbls>
          <c:cat>
            <c:strRef>
              <c:f>' task 1,2,3'!$G$3:$G$5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 task 1,2,3'!$H$3:$H$5</c:f>
              <c:numCache>
                <c:formatCode>General</c:formatCode>
                <c:ptCount val="2"/>
                <c:pt idx="0">
                  <c:v>178659</c:v>
                </c:pt>
                <c:pt idx="1">
                  <c:v>120053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4CF-46E8-B2B0-E17294B5F9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15875" cap="rnd" cmpd="sng" algn="ctr">
      <a:solidFill>
        <a:schemeClr val="accent2"/>
      </a:solidFill>
      <a:prstDash val="solid"/>
    </a:ln>
    <a:effectLst/>
  </c:spPr>
  <c:txPr>
    <a:bodyPr/>
    <a:lstStyle/>
    <a:p>
      <a:pPr>
        <a:defRPr sz="12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[customer data analysis.xlsx] task 1,2,3!PivotTable9</c:name>
    <c:fmtId val="4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80" b="0" i="0" u="none" strike="noStrike" kern="1200" spc="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.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.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numFmt formatCode="#,##0.0,,\ &quot;M&quot;" sourceLinked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3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873237621785692"/>
          <c:y val="0.22392158130765805"/>
          <c:w val="0.46681253471662693"/>
          <c:h val="0.62325714821069844"/>
        </c:manualLayout>
      </c:layout>
      <c:doughnutChart>
        <c:varyColors val="1"/>
        <c:ser>
          <c:idx val="0"/>
          <c:order val="0"/>
          <c:tx>
            <c:strRef>
              <c:f>' task 1,2,3'!$H$9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3">
                  <a:shade val="76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A29-47CE-951F-9D82DFDF3137}"/>
              </c:ext>
            </c:extLst>
          </c:dPt>
          <c:dPt>
            <c:idx val="1"/>
            <c:bubble3D val="0"/>
            <c:spPr>
              <a:solidFill>
                <a:schemeClr val="accent3">
                  <a:tint val="77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A29-47CE-951F-9D82DFDF3137}"/>
              </c:ext>
            </c:extLst>
          </c:dPt>
          <c:dLbls>
            <c:dLbl>
              <c:idx val="0"/>
              <c:layout>
                <c:manualLayout>
                  <c:x val="9.8580472248588041E-2"/>
                  <c:y val="0.19479480425588708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A29-47CE-951F-9D82DFDF3137}"/>
                </c:ext>
              </c:extLst>
            </c:dLbl>
            <c:dLbl>
              <c:idx val="1"/>
              <c:layout>
                <c:manualLayout>
                  <c:x val="-5.1261845569265746E-2"/>
                  <c:y val="-0.2527067730887184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A29-47CE-951F-9D82DFDF3137}"/>
                </c:ext>
              </c:extLst>
            </c:dLbl>
            <c:numFmt formatCode="#,##0.0,,\ &quot;M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 task 1,2,3'!$G$10:$G$12</c:f>
              <c:strCache>
                <c:ptCount val="2"/>
                <c:pt idx="0">
                  <c:v>Female</c:v>
                </c:pt>
                <c:pt idx="1">
                  <c:v>Male</c:v>
                </c:pt>
              </c:strCache>
            </c:strRef>
          </c:cat>
          <c:val>
            <c:numRef>
              <c:f>' task 1,2,3'!$H$10:$H$12</c:f>
              <c:numCache>
                <c:formatCode>"₹"\ #,##0.00</c:formatCode>
                <c:ptCount val="2"/>
                <c:pt idx="0">
                  <c:v>150207136.0199863</c:v>
                </c:pt>
                <c:pt idx="1">
                  <c:v>101298658.22999506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29-47CE-951F-9D82DFDF31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dk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tx2">
        <a:lumMod val="20000"/>
        <a:lumOff val="80000"/>
      </a:schemeClr>
    </a:solidFill>
    <a:ln w="15875" cap="rnd" cmpd="sng" algn="ctr">
      <a:solidFill>
        <a:schemeClr val="dk1"/>
      </a:solidFill>
      <a:prstDash val="solid"/>
    </a:ln>
    <a:effectLst/>
  </c:spPr>
  <c:txPr>
    <a:bodyPr/>
    <a:lstStyle/>
    <a:p>
      <a:pPr>
        <a:defRPr sz="1400"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analysis.xlsx]Task 4!PivotTable17</c:name>
    <c:fmtId val="5"/>
  </c:pivotSource>
  <c:chart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9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9.8457923231527716E-2"/>
          <c:y val="4.6492890678741502E-2"/>
          <c:w val="0.89500080142071881"/>
          <c:h val="0.80250285508204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'Task 4'!$F$73:$F$74</c:f>
              <c:strCache>
                <c:ptCount val="1"/>
                <c:pt idx="0">
                  <c:v>18-30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lumMod val="104000"/>
                  </a:schemeClr>
                </a:gs>
                <a:gs pos="100000">
                  <a:schemeClr val="accent1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'Task 4'!$E$75:$E$83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'Task 4'!$F$75:$F$83</c:f>
              <c:numCache>
                <c:formatCode>General</c:formatCode>
                <c:ptCount val="8"/>
                <c:pt idx="0">
                  <c:v>26094</c:v>
                </c:pt>
                <c:pt idx="1">
                  <c:v>11203</c:v>
                </c:pt>
                <c:pt idx="2">
                  <c:v>11051</c:v>
                </c:pt>
                <c:pt idx="3">
                  <c:v>7853</c:v>
                </c:pt>
                <c:pt idx="4">
                  <c:v>7684</c:v>
                </c:pt>
                <c:pt idx="5">
                  <c:v>3839</c:v>
                </c:pt>
                <c:pt idx="6">
                  <c:v>3767</c:v>
                </c:pt>
                <c:pt idx="7">
                  <c:v>3681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7D-46D9-A61C-822468BE7F5A}"/>
            </c:ext>
          </c:extLst>
        </c:ser>
        <c:ser>
          <c:idx val="1"/>
          <c:order val="1"/>
          <c:tx>
            <c:strRef>
              <c:f>'Task 4'!$G$73:$G$74</c:f>
              <c:strCache>
                <c:ptCount val="1"/>
                <c:pt idx="0">
                  <c:v>31 -40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lumMod val="104000"/>
                  </a:schemeClr>
                </a:gs>
                <a:gs pos="100000">
                  <a:schemeClr val="accent2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'Task 4'!$E$75:$E$83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'Task 4'!$G$75:$G$83</c:f>
              <c:numCache>
                <c:formatCode>General</c:formatCode>
                <c:ptCount val="8"/>
                <c:pt idx="0">
                  <c:v>19694</c:v>
                </c:pt>
                <c:pt idx="1">
                  <c:v>8987</c:v>
                </c:pt>
                <c:pt idx="2">
                  <c:v>8864</c:v>
                </c:pt>
                <c:pt idx="3">
                  <c:v>5682</c:v>
                </c:pt>
                <c:pt idx="4">
                  <c:v>5771</c:v>
                </c:pt>
                <c:pt idx="5">
                  <c:v>2881</c:v>
                </c:pt>
                <c:pt idx="6">
                  <c:v>2954</c:v>
                </c:pt>
                <c:pt idx="7">
                  <c:v>3017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7D-46D9-A61C-822468BE7F5A}"/>
            </c:ext>
          </c:extLst>
        </c:ser>
        <c:ser>
          <c:idx val="2"/>
          <c:order val="2"/>
          <c:tx>
            <c:strRef>
              <c:f>'Task 4'!$H$73:$H$74</c:f>
              <c:strCache>
                <c:ptCount val="1"/>
                <c:pt idx="0">
                  <c:v>41-50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'Task 4'!$E$75:$E$83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'Task 4'!$H$75:$H$83</c:f>
              <c:numCache>
                <c:formatCode>General</c:formatCode>
                <c:ptCount val="8"/>
                <c:pt idx="0">
                  <c:v>20083</c:v>
                </c:pt>
                <c:pt idx="1">
                  <c:v>8579</c:v>
                </c:pt>
                <c:pt idx="2">
                  <c:v>8354</c:v>
                </c:pt>
                <c:pt idx="3">
                  <c:v>5791</c:v>
                </c:pt>
                <c:pt idx="4">
                  <c:v>5863</c:v>
                </c:pt>
                <c:pt idx="5">
                  <c:v>2819</c:v>
                </c:pt>
                <c:pt idx="6">
                  <c:v>2754</c:v>
                </c:pt>
                <c:pt idx="7">
                  <c:v>2913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7D-46D9-A61C-822468BE7F5A}"/>
            </c:ext>
          </c:extLst>
        </c:ser>
        <c:ser>
          <c:idx val="3"/>
          <c:order val="3"/>
          <c:tx>
            <c:strRef>
              <c:f>'Task 4'!$I$73:$I$74</c:f>
              <c:strCache>
                <c:ptCount val="1"/>
                <c:pt idx="0">
                  <c:v>51-60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lumMod val="104000"/>
                  </a:schemeClr>
                </a:gs>
                <a:gs pos="100000">
                  <a:schemeClr val="accent4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'Task 4'!$E$75:$E$83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'Task 4'!$I$75:$I$83</c:f>
              <c:numCache>
                <c:formatCode>General</c:formatCode>
                <c:ptCount val="8"/>
                <c:pt idx="0">
                  <c:v>19849</c:v>
                </c:pt>
                <c:pt idx="1">
                  <c:v>8829</c:v>
                </c:pt>
                <c:pt idx="2">
                  <c:v>8441</c:v>
                </c:pt>
                <c:pt idx="3">
                  <c:v>5632</c:v>
                </c:pt>
                <c:pt idx="4">
                  <c:v>5665</c:v>
                </c:pt>
                <c:pt idx="5">
                  <c:v>2862</c:v>
                </c:pt>
                <c:pt idx="6">
                  <c:v>2902</c:v>
                </c:pt>
                <c:pt idx="7">
                  <c:v>2817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7D-46D9-A61C-822468BE7F5A}"/>
            </c:ext>
          </c:extLst>
        </c:ser>
        <c:ser>
          <c:idx val="4"/>
          <c:order val="4"/>
          <c:tx>
            <c:strRef>
              <c:f>'Task 4'!$J$73:$J$74</c:f>
              <c:strCache>
                <c:ptCount val="1"/>
                <c:pt idx="0">
                  <c:v>60 -70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lumMod val="104000"/>
                  </a:schemeClr>
                </a:gs>
                <a:gs pos="100000">
                  <a:schemeClr val="accent5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38100" dist="25400" dir="5400000" rotWithShape="0">
                <a:srgbClr val="000000">
                  <a:alpha val="25000"/>
                </a:srgbClr>
              </a:outerShdw>
            </a:effectLst>
          </c:spPr>
          <c:invertIfNegative val="0"/>
          <c:cat>
            <c:strRef>
              <c:f>'Task 4'!$E$75:$E$83</c:f>
              <c:strCache>
                <c:ptCount val="8"/>
                <c:pt idx="0">
                  <c:v>Clothing</c:v>
                </c:pt>
                <c:pt idx="1">
                  <c:v>Cosmetics</c:v>
                </c:pt>
                <c:pt idx="2">
                  <c:v>Food &amp; Beverage</c:v>
                </c:pt>
                <c:pt idx="3">
                  <c:v>Toys</c:v>
                </c:pt>
                <c:pt idx="4">
                  <c:v>Shoes</c:v>
                </c:pt>
                <c:pt idx="5">
                  <c:v>Books</c:v>
                </c:pt>
                <c:pt idx="6">
                  <c:v>Souvenir</c:v>
                </c:pt>
                <c:pt idx="7">
                  <c:v>Technology</c:v>
                </c:pt>
              </c:strCache>
            </c:strRef>
          </c:cat>
          <c:val>
            <c:numRef>
              <c:f>'Task 4'!$J$75:$J$83</c:f>
              <c:numCache>
                <c:formatCode>General</c:formatCode>
                <c:ptCount val="8"/>
                <c:pt idx="0">
                  <c:v>17838</c:v>
                </c:pt>
                <c:pt idx="1">
                  <c:v>7867</c:v>
                </c:pt>
                <c:pt idx="2">
                  <c:v>7567</c:v>
                </c:pt>
                <c:pt idx="3">
                  <c:v>5363</c:v>
                </c:pt>
                <c:pt idx="4">
                  <c:v>5234</c:v>
                </c:pt>
                <c:pt idx="5">
                  <c:v>2581</c:v>
                </c:pt>
                <c:pt idx="6">
                  <c:v>2494</c:v>
                </c:pt>
                <c:pt idx="7">
                  <c:v>2593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7D-46D9-A61C-822468BE7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24473999"/>
        <c:axId val="518913567"/>
      </c:barChart>
      <c:catAx>
        <c:axId val="1244739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18913567"/>
        <c:crosses val="autoZero"/>
        <c:auto val="1"/>
        <c:lblAlgn val="ctr"/>
        <c:lblOffset val="100"/>
        <c:noMultiLvlLbl val="0"/>
      </c:catAx>
      <c:valAx>
        <c:axId val="51891356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47399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pivotSource>
    <c:name>[customer data analysis.xlsx]taske 6,7!PivotTable28</c:name>
    <c:fmtId val="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/>
              <a:t>Age Category wise quantity sold</a:t>
            </a:r>
          </a:p>
        </c:rich>
      </c:tx>
      <c:layout>
        <c:manualLayout>
          <c:xMode val="edge"/>
          <c:yMode val="edge"/>
          <c:x val="0.14813420440704242"/>
          <c:y val="3.378379277074717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ysClr val="window" lastClr="FFFFFF"/>
            </a:solidFill>
            <a:ln>
              <a:solidFill>
                <a:sysClr val="windowText" lastClr="000000">
                  <a:lumMod val="25000"/>
                  <a:lumOff val="75000"/>
                </a:sysClr>
              </a:solidFill>
            </a:ln>
            <a:effectLst/>
          </c:spPr>
          <c:txPr>
            <a:bodyPr rot="0" spcFirstLastPara="1" vertOverflow="clip" horzOverflow="clip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Base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>
              <c15:spPr xmlns:c15="http://schemas.microsoft.com/office/drawing/2012/chart">
                <a:prstGeom prst="wedgeRectCallout">
                  <a:avLst/>
                </a:prstGeom>
                <a:noFill/>
                <a:ln>
                  <a:noFill/>
                </a:ln>
              </c15:spPr>
            </c:ext>
          </c:extLst>
        </c:dLbl>
      </c:pivotFmt>
      <c:pivotFmt>
        <c:idx val="1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  <c:pivotFmt>
        <c:idx val="2"/>
        <c:spPr>
          <a:gradFill rotWithShape="1">
            <a:gsLst>
              <a:gs pos="0">
                <a:schemeClr val="accent3">
                  <a:tint val="96000"/>
                  <a:lumMod val="104000"/>
                </a:schemeClr>
              </a:gs>
              <a:gs pos="100000">
                <a:schemeClr val="accent3">
                  <a:shade val="98000"/>
                  <a:lumMod val="94000"/>
                </a:schemeClr>
              </a:gs>
            </a:gsLst>
            <a:lin ang="5400000" scaled="0"/>
          </a:gra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0362138460961677"/>
          <c:y val="0.17273653243683029"/>
          <c:w val="0.86364699509927079"/>
          <c:h val="0.74018703972683031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'taske 6,7'!$B$3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lumMod val="104000"/>
                  </a:schemeClr>
                </a:gs>
                <a:gs pos="100000">
                  <a:schemeClr val="accent3">
                    <a:shade val="98000"/>
                    <a:lumMod val="94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0800" dist="38100" dir="5400000" rotWithShape="0">
                <a:srgbClr val="000000">
                  <a:alpha val="60000"/>
                </a:srgbClr>
              </a:outerShdw>
            </a:effectLst>
          </c:spPr>
          <c:invertIfNegative val="0"/>
          <c:cat>
            <c:strRef>
              <c:f>'taske 6,7'!$A$4:$A$8</c:f>
              <c:strCache>
                <c:ptCount val="5"/>
                <c:pt idx="0">
                  <c:v>18-30</c:v>
                </c:pt>
                <c:pt idx="1">
                  <c:v>31 -40</c:v>
                </c:pt>
                <c:pt idx="2">
                  <c:v>41-50</c:v>
                </c:pt>
                <c:pt idx="3">
                  <c:v>51-60</c:v>
                </c:pt>
                <c:pt idx="4">
                  <c:v>60 -70</c:v>
                </c:pt>
              </c:strCache>
            </c:strRef>
          </c:cat>
          <c:val>
            <c:numRef>
              <c:f>'taske 6,7'!$B$4:$B$8</c:f>
              <c:numCache>
                <c:formatCode>General</c:formatCode>
                <c:ptCount val="5"/>
                <c:pt idx="0">
                  <c:v>75172</c:v>
                </c:pt>
                <c:pt idx="1">
                  <c:v>57850</c:v>
                </c:pt>
                <c:pt idx="2">
                  <c:v>57156</c:v>
                </c:pt>
                <c:pt idx="3">
                  <c:v>56997</c:v>
                </c:pt>
                <c:pt idx="4">
                  <c:v>51537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E4-4745-A827-3D7B238A7E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604847"/>
        <c:axId val="124328335"/>
      </c:barChart>
      <c:catAx>
        <c:axId val="134604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328335"/>
        <c:crosses val="autoZero"/>
        <c:auto val="1"/>
        <c:lblAlgn val="ctr"/>
        <c:lblOffset val="100"/>
        <c:noMultiLvlLbl val="0"/>
      </c:catAx>
      <c:valAx>
        <c:axId val="1243283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04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[customer data analysis.xlsx]taske 6,7!PivotTable30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IN" sz="1600" b="1" dirty="0"/>
              <a:t>Age Category wise revenue generated</a:t>
            </a:r>
          </a:p>
        </c:rich>
      </c:tx>
      <c:layout>
        <c:manualLayout>
          <c:xMode val="edge"/>
          <c:yMode val="edge"/>
          <c:x val="0.20983081766652131"/>
          <c:y val="1.694245088751275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</c:pivotFmt>
      <c:pivotFmt>
        <c:idx val="6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7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</c:pivotFmts>
    <c:plotArea>
      <c:layout>
        <c:manualLayout>
          <c:layoutTarget val="inner"/>
          <c:xMode val="edge"/>
          <c:yMode val="edge"/>
          <c:x val="0.13803696412948385"/>
          <c:y val="0.14428258967629043"/>
          <c:w val="0.81751859142607175"/>
          <c:h val="0.77216827063283755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'taske 6,7'!$B$14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'taske 6,7'!$A$15:$A$19</c:f>
              <c:strCache>
                <c:ptCount val="5"/>
                <c:pt idx="0">
                  <c:v>18-30</c:v>
                </c:pt>
                <c:pt idx="1">
                  <c:v>41-50</c:v>
                </c:pt>
                <c:pt idx="2">
                  <c:v>31 -40</c:v>
                </c:pt>
                <c:pt idx="3">
                  <c:v>51-60</c:v>
                </c:pt>
                <c:pt idx="4">
                  <c:v>60 -70</c:v>
                </c:pt>
              </c:strCache>
            </c:strRef>
          </c:cat>
          <c:val>
            <c:numRef>
              <c:f>'taske 6,7'!$B$15:$B$19</c:f>
              <c:numCache>
                <c:formatCode>General</c:formatCode>
                <c:ptCount val="5"/>
                <c:pt idx="0">
                  <c:v>63047402.109998606</c:v>
                </c:pt>
                <c:pt idx="1">
                  <c:v>48779846.579999216</c:v>
                </c:pt>
                <c:pt idx="2">
                  <c:v>48370413.319999412</c:v>
                </c:pt>
                <c:pt idx="3">
                  <c:v>47788662.57999941</c:v>
                </c:pt>
                <c:pt idx="4">
                  <c:v>43519469.659999862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85-45E8-920F-FE5D1DFB00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4604447"/>
        <c:axId val="694077311"/>
      </c:barChart>
      <c:catAx>
        <c:axId val="1346044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4077311"/>
        <c:crosses val="autoZero"/>
        <c:auto val="1"/>
        <c:lblAlgn val="ctr"/>
        <c:lblOffset val="100"/>
        <c:noMultiLvlLbl val="0"/>
      </c:catAx>
      <c:valAx>
        <c:axId val="69407731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6044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34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30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1A116-9094-44C8-80F3-A55B4C1E1D34}" type="datetimeFigureOut">
              <a:rPr lang="en-IN" smtClean="0"/>
              <a:t>19-06-2025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87980A-5CF6-40A4-BC71-B571AFB02C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6175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7980A-5CF6-40A4-BC71-B571AFB02C46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0807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87980A-5CF6-40A4-BC71-B571AFB02C46}" type="slidenum">
              <a:rPr lang="en-IN" smtClean="0"/>
              <a:t>28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3141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04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939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1367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304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9377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39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8513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11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2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30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34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353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31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364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79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7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82" r:id="rId1"/>
    <p:sldLayoutId id="2147485283" r:id="rId2"/>
    <p:sldLayoutId id="2147485284" r:id="rId3"/>
    <p:sldLayoutId id="2147485285" r:id="rId4"/>
    <p:sldLayoutId id="2147485286" r:id="rId5"/>
    <p:sldLayoutId id="2147485287" r:id="rId6"/>
    <p:sldLayoutId id="2147485288" r:id="rId7"/>
    <p:sldLayoutId id="2147485289" r:id="rId8"/>
    <p:sldLayoutId id="2147485290" r:id="rId9"/>
    <p:sldLayoutId id="2147485291" r:id="rId10"/>
    <p:sldLayoutId id="2147485292" r:id="rId11"/>
    <p:sldLayoutId id="2147485293" r:id="rId12"/>
    <p:sldLayoutId id="2147485294" r:id="rId13"/>
    <p:sldLayoutId id="2147485295" r:id="rId14"/>
    <p:sldLayoutId id="2147485296" r:id="rId15"/>
    <p:sldLayoutId id="214748529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77503-94CE-49C9-A9FB-19DEDD3EE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0913" y="537483"/>
            <a:ext cx="8911687" cy="1280890"/>
          </a:xfrm>
        </p:spPr>
        <p:txBody>
          <a:bodyPr>
            <a:normAutofit/>
          </a:bodyPr>
          <a:lstStyle/>
          <a:p>
            <a:r>
              <a:rPr lang="en-IN" sz="4800" b="1" dirty="0"/>
              <a:t>Customer</a:t>
            </a:r>
            <a:r>
              <a:rPr lang="en-IN" sz="4800" dirty="0"/>
              <a:t> </a:t>
            </a:r>
            <a:r>
              <a:rPr lang="en-IN" sz="4800" b="1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B6C84-2324-4382-AA6D-FEF519AE5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13280"/>
            <a:ext cx="8915400" cy="3797942"/>
          </a:xfrm>
        </p:spPr>
        <p:txBody>
          <a:bodyPr>
            <a:normAutofit/>
          </a:bodyPr>
          <a:lstStyle/>
          <a:p>
            <a:r>
              <a:rPr lang="en-IN" sz="3600" dirty="0"/>
              <a:t>Year 2021-2023</a:t>
            </a:r>
          </a:p>
        </p:txBody>
      </p:sp>
    </p:spTree>
    <p:extLst>
      <p:ext uri="{BB962C8B-B14F-4D97-AF65-F5344CB8AC3E}">
        <p14:creationId xmlns:p14="http://schemas.microsoft.com/office/powerpoint/2010/main" val="294725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- 6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DFA2A07-1F0C-4065-8FB5-32DC0D255286}"/>
              </a:ext>
            </a:extLst>
          </p:cNvPr>
          <p:cNvSpPr/>
          <p:nvPr/>
        </p:nvSpPr>
        <p:spPr>
          <a:xfrm>
            <a:off x="2504721" y="1709011"/>
            <a:ext cx="6179661" cy="47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Which age cat did we sell more products to?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6F98DEC-4F1C-49AD-9C4A-1183BFA034C5}"/>
              </a:ext>
            </a:extLst>
          </p:cNvPr>
          <p:cNvSpPr/>
          <p:nvPr/>
        </p:nvSpPr>
        <p:spPr>
          <a:xfrm>
            <a:off x="2022381" y="1858410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6BA758D9-9598-4EC8-B2D3-94393EA2D7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19824643"/>
              </p:ext>
            </p:extLst>
          </p:nvPr>
        </p:nvGraphicFramePr>
        <p:xfrm>
          <a:off x="6160737" y="2222270"/>
          <a:ext cx="5734685" cy="37591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11318AD0-7298-4F4E-B312-29651F8332BC}"/>
              </a:ext>
            </a:extLst>
          </p:cNvPr>
          <p:cNvSpPr/>
          <p:nvPr/>
        </p:nvSpPr>
        <p:spPr>
          <a:xfrm>
            <a:off x="1277282" y="6185942"/>
            <a:ext cx="263619" cy="965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B4D62E-7B03-41E4-BD92-D55AF6615994}"/>
              </a:ext>
            </a:extLst>
          </p:cNvPr>
          <p:cNvSpPr/>
          <p:nvPr/>
        </p:nvSpPr>
        <p:spPr>
          <a:xfrm>
            <a:off x="1723781" y="6011019"/>
            <a:ext cx="49384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Calibri" panose="020F0502020204030204" pitchFamily="34" charset="0"/>
              </a:rPr>
              <a:t>we sell more products to 18-30 age category 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12242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C9B0D-4ADC-48E7-A90C-C940269CB121}"/>
              </a:ext>
            </a:extLst>
          </p:cNvPr>
          <p:cNvSpPr/>
          <p:nvPr/>
        </p:nvSpPr>
        <p:spPr>
          <a:xfrm>
            <a:off x="2504721" y="1710038"/>
            <a:ext cx="61430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Which age cat generated more revenue?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- 7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E3EEC38B-FD99-46A3-A948-C27806D54FC4}"/>
              </a:ext>
            </a:extLst>
          </p:cNvPr>
          <p:cNvSpPr/>
          <p:nvPr/>
        </p:nvSpPr>
        <p:spPr>
          <a:xfrm>
            <a:off x="2022381" y="1858410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0593145-69B7-4331-8F8D-3404EDAFFD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4383142"/>
              </p:ext>
            </p:extLst>
          </p:nvPr>
        </p:nvGraphicFramePr>
        <p:xfrm>
          <a:off x="5811520" y="2180038"/>
          <a:ext cx="6238240" cy="42918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Arrow: Right 3">
            <a:extLst>
              <a:ext uri="{FF2B5EF4-FFF2-40B4-BE49-F238E27FC236}">
                <a16:creationId xmlns:a16="http://schemas.microsoft.com/office/drawing/2014/main" id="{6DB41A03-0DE5-4457-9B68-13A30BD4BC7D}"/>
              </a:ext>
            </a:extLst>
          </p:cNvPr>
          <p:cNvSpPr/>
          <p:nvPr/>
        </p:nvSpPr>
        <p:spPr>
          <a:xfrm>
            <a:off x="1981741" y="6133566"/>
            <a:ext cx="394636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BA1CDD-D2BB-4ECC-9ED2-64638C4F3082}"/>
              </a:ext>
            </a:extLst>
          </p:cNvPr>
          <p:cNvSpPr txBox="1"/>
          <p:nvPr/>
        </p:nvSpPr>
        <p:spPr>
          <a:xfrm>
            <a:off x="2508998" y="5761067"/>
            <a:ext cx="31741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18 t0 30 age category generated more revenue other than .</a:t>
            </a:r>
          </a:p>
        </p:txBody>
      </p:sp>
    </p:spTree>
    <p:extLst>
      <p:ext uri="{BB962C8B-B14F-4D97-AF65-F5344CB8AC3E}">
        <p14:creationId xmlns:p14="http://schemas.microsoft.com/office/powerpoint/2010/main" val="2342666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3FD52-A9DA-4854-BB02-57726C11B125}"/>
              </a:ext>
            </a:extLst>
          </p:cNvPr>
          <p:cNvSpPr/>
          <p:nvPr/>
        </p:nvSpPr>
        <p:spPr>
          <a:xfrm>
            <a:off x="2504720" y="1710036"/>
            <a:ext cx="8294825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Does the payment method have a relation with other columns?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C1C5C4-7CD1-4222-93DD-A53F87EDCDB3}"/>
              </a:ext>
            </a:extLst>
          </p:cNvPr>
          <p:cNvSpPr/>
          <p:nvPr/>
        </p:nvSpPr>
        <p:spPr>
          <a:xfrm>
            <a:off x="2022381" y="1858409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3411C8-9148-444A-873C-9E35E3E53D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89632"/>
              </p:ext>
            </p:extLst>
          </p:nvPr>
        </p:nvGraphicFramePr>
        <p:xfrm>
          <a:off x="3466971" y="3766204"/>
          <a:ext cx="6370321" cy="27635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37208">
                  <a:extLst>
                    <a:ext uri="{9D8B030D-6E8A-4147-A177-3AD203B41FA5}">
                      <a16:colId xmlns:a16="http://schemas.microsoft.com/office/drawing/2014/main" val="3763062477"/>
                    </a:ext>
                  </a:extLst>
                </a:gridCol>
                <a:gridCol w="1138271">
                  <a:extLst>
                    <a:ext uri="{9D8B030D-6E8A-4147-A177-3AD203B41FA5}">
                      <a16:colId xmlns:a16="http://schemas.microsoft.com/office/drawing/2014/main" val="3460820435"/>
                    </a:ext>
                  </a:extLst>
                </a:gridCol>
                <a:gridCol w="1138271">
                  <a:extLst>
                    <a:ext uri="{9D8B030D-6E8A-4147-A177-3AD203B41FA5}">
                      <a16:colId xmlns:a16="http://schemas.microsoft.com/office/drawing/2014/main" val="3745177848"/>
                    </a:ext>
                  </a:extLst>
                </a:gridCol>
                <a:gridCol w="1078361">
                  <a:extLst>
                    <a:ext uri="{9D8B030D-6E8A-4147-A177-3AD203B41FA5}">
                      <a16:colId xmlns:a16="http://schemas.microsoft.com/office/drawing/2014/main" val="995014311"/>
                    </a:ext>
                  </a:extLst>
                </a:gridCol>
                <a:gridCol w="1178210">
                  <a:extLst>
                    <a:ext uri="{9D8B030D-6E8A-4147-A177-3AD203B41FA5}">
                      <a16:colId xmlns:a16="http://schemas.microsoft.com/office/drawing/2014/main" val="2441372215"/>
                    </a:ext>
                  </a:extLst>
                </a:gridCol>
              </a:tblGrid>
              <a:tr h="70238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Payment </a:t>
                      </a:r>
                      <a:r>
                        <a:rPr lang="en-IN" sz="1400" u="none" strike="noStrike" kern="1200" dirty="0">
                          <a:effectLst/>
                        </a:rPr>
                        <a:t>method</a:t>
                      </a:r>
                      <a:endParaRPr lang="en-IN" sz="1400" u="none" strike="noStrike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Cash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Credit Card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Debit Card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317500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18-30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11177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8785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5062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25024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616985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31 -40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8618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6771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19266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069835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41-50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8464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6700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3902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19066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4887104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51-60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8423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6630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3879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18932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1738747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60 -70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7765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6045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3359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17169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489010"/>
                  </a:ext>
                </a:extLst>
              </a:tr>
              <a:tr h="343523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44447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34931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20079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99457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186751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5B66FF0-7FDC-4D27-B9CB-819B5E72E835}"/>
              </a:ext>
            </a:extLst>
          </p:cNvPr>
          <p:cNvSpPr/>
          <p:nvPr/>
        </p:nvSpPr>
        <p:spPr>
          <a:xfrm>
            <a:off x="2504720" y="2907130"/>
            <a:ext cx="382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age group wise total transaction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21DA1A5-5A13-4D2C-B54D-29A2390DC9C4}"/>
              </a:ext>
            </a:extLst>
          </p:cNvPr>
          <p:cNvSpPr/>
          <p:nvPr/>
        </p:nvSpPr>
        <p:spPr>
          <a:xfrm>
            <a:off x="2219699" y="3091796"/>
            <a:ext cx="1973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2603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- 9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3FD52-A9DA-4854-BB02-57726C11B125}"/>
              </a:ext>
            </a:extLst>
          </p:cNvPr>
          <p:cNvSpPr/>
          <p:nvPr/>
        </p:nvSpPr>
        <p:spPr>
          <a:xfrm>
            <a:off x="2657120" y="1475036"/>
            <a:ext cx="8294825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Does the payment method have a relation with other columns?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6C1C5C4-7CD1-4222-93DD-A53F87EDCDB3}"/>
              </a:ext>
            </a:extLst>
          </p:cNvPr>
          <p:cNvSpPr/>
          <p:nvPr/>
        </p:nvSpPr>
        <p:spPr>
          <a:xfrm>
            <a:off x="2022381" y="1858409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B66FF0-7FDC-4D27-B9CB-819B5E72E835}"/>
              </a:ext>
            </a:extLst>
          </p:cNvPr>
          <p:cNvSpPr/>
          <p:nvPr/>
        </p:nvSpPr>
        <p:spPr>
          <a:xfrm>
            <a:off x="2504720" y="2579808"/>
            <a:ext cx="59314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Payment method related to category and revenue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21DA1A5-5A13-4D2C-B54D-29A2390DC9C4}"/>
              </a:ext>
            </a:extLst>
          </p:cNvPr>
          <p:cNvSpPr/>
          <p:nvPr/>
        </p:nvSpPr>
        <p:spPr>
          <a:xfrm>
            <a:off x="2201257" y="2764474"/>
            <a:ext cx="197318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BCA55B-CC63-4183-8A57-5E7DFCE66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03139"/>
              </p:ext>
            </p:extLst>
          </p:nvPr>
        </p:nvGraphicFramePr>
        <p:xfrm>
          <a:off x="5364480" y="3412808"/>
          <a:ext cx="5069839" cy="326136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793943">
                  <a:extLst>
                    <a:ext uri="{9D8B030D-6E8A-4147-A177-3AD203B41FA5}">
                      <a16:colId xmlns:a16="http://schemas.microsoft.com/office/drawing/2014/main" val="1842149320"/>
                    </a:ext>
                  </a:extLst>
                </a:gridCol>
                <a:gridCol w="1146563">
                  <a:extLst>
                    <a:ext uri="{9D8B030D-6E8A-4147-A177-3AD203B41FA5}">
                      <a16:colId xmlns:a16="http://schemas.microsoft.com/office/drawing/2014/main" val="1149363974"/>
                    </a:ext>
                  </a:extLst>
                </a:gridCol>
                <a:gridCol w="1076366">
                  <a:extLst>
                    <a:ext uri="{9D8B030D-6E8A-4147-A177-3AD203B41FA5}">
                      <a16:colId xmlns:a16="http://schemas.microsoft.com/office/drawing/2014/main" val="3678634483"/>
                    </a:ext>
                  </a:extLst>
                </a:gridCol>
                <a:gridCol w="1052967">
                  <a:extLst>
                    <a:ext uri="{9D8B030D-6E8A-4147-A177-3AD203B41FA5}">
                      <a16:colId xmlns:a16="http://schemas.microsoft.com/office/drawing/2014/main" val="3313228906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Category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revenue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069491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Payment method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Cash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Credit Card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Debit Card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832755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Clothing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51308879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39351591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23336321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16300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Shoes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29782836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23560874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13209742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67961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Technology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25937100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20493900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11431350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06803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Cosmetics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2962691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2454604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1375568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785407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Toys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1810601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1403494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766331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8655736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Books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379947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280608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173998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2302891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Food &amp; Beverage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375708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302943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170885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5424414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Souvenir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274482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229110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132232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797779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- 10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B3FD52-A9DA-4854-BB02-57726C11B125}"/>
              </a:ext>
            </a:extLst>
          </p:cNvPr>
          <p:cNvSpPr/>
          <p:nvPr/>
        </p:nvSpPr>
        <p:spPr>
          <a:xfrm>
            <a:off x="2504721" y="2004619"/>
            <a:ext cx="6779394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How is the distribution of the payment method?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BE481AD-09D5-43A3-AF99-55E29CF7B389}"/>
              </a:ext>
            </a:extLst>
          </p:cNvPr>
          <p:cNvSpPr/>
          <p:nvPr/>
        </p:nvSpPr>
        <p:spPr>
          <a:xfrm>
            <a:off x="2022381" y="2152991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A6605F5-7E34-4660-BF11-C0ECF20F30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670142"/>
              </p:ext>
            </p:extLst>
          </p:nvPr>
        </p:nvGraphicFramePr>
        <p:xfrm>
          <a:off x="2504721" y="3047670"/>
          <a:ext cx="8915400" cy="146304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412460258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701018302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4289727610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3129404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Payment 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 Quantity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Total Revenue (₹)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Transaction Count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280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Cash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133,370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₹112.83 million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44,447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3117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Credit 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105,045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₹88.08 million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34,931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102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Debit Card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60,297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₹50.60 million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20,079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7972469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9B6B07E6-0A92-4B26-AD02-44C4BA682879}"/>
              </a:ext>
            </a:extLst>
          </p:cNvPr>
          <p:cNvSpPr/>
          <p:nvPr/>
        </p:nvSpPr>
        <p:spPr>
          <a:xfrm>
            <a:off x="2417017" y="4959936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/>
              <a:t> 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Cash</a:t>
            </a:r>
            <a:r>
              <a:rPr lang="en-US" dirty="0"/>
              <a:t> is the most used payment method in terms of </a:t>
            </a:r>
            <a:r>
              <a:rPr lang="en-US" b="1" dirty="0"/>
              <a:t>quantity sold</a:t>
            </a:r>
            <a:r>
              <a:rPr lang="en-US" dirty="0"/>
              <a:t>, </a:t>
            </a:r>
            <a:r>
              <a:rPr lang="en-US" b="1" dirty="0"/>
              <a:t>revenue</a:t>
            </a:r>
            <a:r>
              <a:rPr lang="en-US" dirty="0"/>
              <a:t>, and </a:t>
            </a:r>
            <a:r>
              <a:rPr lang="en-US" b="1" dirty="0"/>
              <a:t>transactions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Credit Card</a:t>
            </a:r>
            <a:r>
              <a:rPr lang="en-US" dirty="0"/>
              <a:t> ranks second, showing strong usage for higher-value purchases.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Debit Card</a:t>
            </a:r>
            <a:r>
              <a:rPr lang="en-US" dirty="0"/>
              <a:t> has the lowest usage in all three metrics.</a:t>
            </a:r>
          </a:p>
        </p:txBody>
      </p:sp>
    </p:spTree>
    <p:extLst>
      <p:ext uri="{BB962C8B-B14F-4D97-AF65-F5344CB8AC3E}">
        <p14:creationId xmlns:p14="http://schemas.microsoft.com/office/powerpoint/2010/main" val="2177431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1C2EC6E-2B57-4DA7-8717-3640588F9705}"/>
              </a:ext>
            </a:extLst>
          </p:cNvPr>
          <p:cNvSpPr/>
          <p:nvPr/>
        </p:nvSpPr>
        <p:spPr>
          <a:xfrm>
            <a:off x="2466038" y="2859584"/>
            <a:ext cx="8613255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3">
                    <a:lumMod val="75000"/>
                  </a:schemeClr>
                </a:solidFill>
                <a:latin typeface="Book Antiqua" panose="02040602050305030304" pitchFamily="18" charset="0"/>
              </a:rPr>
              <a:t>Visualize the data using  PowerBI</a:t>
            </a:r>
            <a:endParaRPr lang="en-IN" sz="44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11883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3A499B7-3EA6-4869-B781-31296914F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54" y="113837"/>
            <a:ext cx="11925701" cy="6630325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3199821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96C51E-1481-4592-8384-085B3E168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32"/>
            <a:ext cx="12192000" cy="685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350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Performance Dashboard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Analysis Based on Dashboard Visuals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Performance Indicators (KPIs)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Revenue: $251.51M</a:t>
            </a:r>
          </a:p>
          <a:p>
            <a:r>
              <a:t>• Average Spent per Order: $2.53K</a:t>
            </a:r>
          </a:p>
          <a:p>
            <a:r>
              <a:t>• Total Quantity Sold: 299K</a:t>
            </a:r>
          </a:p>
          <a:p>
            <a:r>
              <a:t>• Total Orders: 99.46K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C9B0D-4ADC-48E7-A90C-C940269CB121}"/>
              </a:ext>
            </a:extLst>
          </p:cNvPr>
          <p:cNvSpPr/>
          <p:nvPr/>
        </p:nvSpPr>
        <p:spPr>
          <a:xfrm>
            <a:off x="2504721" y="1710038"/>
            <a:ext cx="6143028" cy="47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Shopping distribution according to gender.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– 1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A4A66A2-0D35-41CA-91B3-9B4EDC7B4E46}"/>
              </a:ext>
            </a:extLst>
          </p:cNvPr>
          <p:cNvSpPr/>
          <p:nvPr/>
        </p:nvSpPr>
        <p:spPr>
          <a:xfrm>
            <a:off x="2022381" y="1896176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26F29D-0F29-4A1E-9940-87A0C515E4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693612"/>
              </p:ext>
            </p:extLst>
          </p:nvPr>
        </p:nvGraphicFramePr>
        <p:xfrm>
          <a:off x="2417017" y="3048000"/>
          <a:ext cx="8565310" cy="1714500"/>
        </p:xfrm>
        <a:graphic>
          <a:graphicData uri="http://schemas.openxmlformats.org/drawingml/2006/table">
            <a:tbl>
              <a:tblPr/>
              <a:tblGrid>
                <a:gridCol w="1713062">
                  <a:extLst>
                    <a:ext uri="{9D8B030D-6E8A-4147-A177-3AD203B41FA5}">
                      <a16:colId xmlns:a16="http://schemas.microsoft.com/office/drawing/2014/main" val="3449789836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2852008587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4240496871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750120806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2579338436"/>
                    </a:ext>
                  </a:extLst>
                </a:gridCol>
              </a:tblGrid>
              <a:tr h="8001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64668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205002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3336749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BF47868-7052-4BA3-BA40-BB8E528447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584536"/>
              </p:ext>
            </p:extLst>
          </p:nvPr>
        </p:nvGraphicFramePr>
        <p:xfrm>
          <a:off x="2504719" y="2779606"/>
          <a:ext cx="8565310" cy="178025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713062">
                  <a:extLst>
                    <a:ext uri="{9D8B030D-6E8A-4147-A177-3AD203B41FA5}">
                      <a16:colId xmlns:a16="http://schemas.microsoft.com/office/drawing/2014/main" val="4273997307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943970622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3537325790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3706421278"/>
                    </a:ext>
                  </a:extLst>
                </a:gridCol>
                <a:gridCol w="1713062">
                  <a:extLst>
                    <a:ext uri="{9D8B030D-6E8A-4147-A177-3AD203B41FA5}">
                      <a16:colId xmlns:a16="http://schemas.microsoft.com/office/drawing/2014/main" val="659761387"/>
                    </a:ext>
                  </a:extLst>
                </a:gridCol>
              </a:tblGrid>
              <a:tr h="432929">
                <a:tc>
                  <a:txBody>
                    <a:bodyPr/>
                    <a:lstStyle/>
                    <a:p>
                      <a:r>
                        <a:rPr lang="en-IN" dirty="0"/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Quantity Purchased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Avg Revenue per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Number of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6287084"/>
                  </a:ext>
                </a:extLst>
              </a:tr>
              <a:tr h="432929">
                <a:tc>
                  <a:txBody>
                    <a:bodyPr/>
                    <a:lstStyle/>
                    <a:p>
                      <a:r>
                        <a:rPr lang="en-IN"/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₹150.2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178,659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₹2,525.25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59,482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8029464"/>
                  </a:ext>
                </a:extLst>
              </a:tr>
              <a:tr h="432929">
                <a:tc>
                  <a:txBody>
                    <a:bodyPr/>
                    <a:lstStyle/>
                    <a:p>
                      <a:r>
                        <a:rPr lang="en-IN"/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₹101.3 Million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120,053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/>
                        <a:t>₹2,534.05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IN" dirty="0"/>
                        <a:t>39,975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0798024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01D9E70-4A37-44C7-95BD-D3C858B5AE52}"/>
              </a:ext>
            </a:extLst>
          </p:cNvPr>
          <p:cNvSpPr/>
          <p:nvPr/>
        </p:nvSpPr>
        <p:spPr>
          <a:xfrm>
            <a:off x="2504719" y="4617782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                          </a:t>
            </a:r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7DC709D0-BE5B-4A0C-A4AA-4B61E75BD6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4781" y="4927470"/>
            <a:ext cx="939809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customers contributed approximately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48% more revenue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than male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made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49% more transactions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males.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The </a:t>
            </a:r>
            <a:r>
              <a:rPr lang="en-US" b="1" dirty="0"/>
              <a:t>average revenue per transaction</a:t>
            </a:r>
            <a:r>
              <a:rPr lang="en-US" dirty="0"/>
              <a:t> is almost identical between genders, indicating similar purchasing power per visit.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4584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Gender-wise Revenue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Female customers generated higher revenue: $150.21M</a:t>
            </a:r>
          </a:p>
          <a:p>
            <a:r>
              <a:t>• Male customers generated $101.30M</a:t>
            </a:r>
          </a:p>
          <a:p>
            <a:r>
              <a:t>• Female customers show stronger purchasing behavior across most age groups and categories.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 Group and Gender-wise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18–30 age group leads in revenue, especially among females (~$40M).</a:t>
            </a:r>
          </a:p>
          <a:p>
            <a:r>
              <a:t>• Revenue is more consistent across other age groups but slightly declines with age.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&amp; Gender-wise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performing categories:</a:t>
            </a:r>
          </a:p>
          <a:p>
            <a:r>
              <a:t>   - Clothing: &gt;$50M (dominant among females)</a:t>
            </a:r>
          </a:p>
          <a:p>
            <a:r>
              <a:t>   - Shoes and Technology also perform well</a:t>
            </a:r>
          </a:p>
          <a:p>
            <a:r>
              <a:t>• Cosmetics, Toys, Books, Souvenirs contribute marginally.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Quantity Sold by Age Group &amp;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Clothing is the most sold category across all age groups.</a:t>
            </a:r>
          </a:p>
          <a:p>
            <a:r>
              <a:t>• Other frequently purchased items include Cosmetics and Technology.</a:t>
            </a:r>
          </a:p>
          <a:p>
            <a:r>
              <a:t>• Distribution of purchases remains steady across age brackets.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Payment Method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Most preferred payment method: Cash (44.86%)</a:t>
            </a:r>
          </a:p>
          <a:p>
            <a:r>
              <a:t>• Credit Cards follow (35.02%), then Debit Cards (20.12%)</a:t>
            </a:r>
          </a:p>
          <a:p>
            <a:r>
              <a:t>• Female users dominate revenue in all payment methods.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Shopping Mall-wise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Top Malls: Mall of Istanbul and Kanyon each at $51M</a:t>
            </a:r>
          </a:p>
          <a:p>
            <a:r>
              <a:t>• Metrocity, Metropol AVM, and Istinye Park follow with ~$25M–$37M</a:t>
            </a:r>
          </a:p>
          <a:p>
            <a:r>
              <a:t>• Others generate around $12M–$13M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Month-wise Revenue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Highest Revenue in January: $28.9M</a:t>
            </a:r>
          </a:p>
          <a:p>
            <a:r>
              <a:t>• Notable drop in April and steady performance afterward</a:t>
            </a:r>
          </a:p>
          <a:p>
            <a:r>
              <a:t>• Small peaks in July and October (~$20.5M)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Focus on female-targeted campaigns, especially in Clothing and Shoes.</a:t>
            </a:r>
          </a:p>
          <a:p>
            <a:r>
              <a:rPr dirty="0"/>
              <a:t>• Enhance promotions for the 18–30 age group.</a:t>
            </a:r>
          </a:p>
          <a:p>
            <a:r>
              <a:rPr dirty="0"/>
              <a:t>• Promote cash payment incentives in top-performing malls.</a:t>
            </a:r>
          </a:p>
          <a:p>
            <a:r>
              <a:rPr dirty="0"/>
              <a:t>• Plan for revenue dips during April–June with seasonal offers.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FAC077-D214-483B-9E0D-0DE4DCA89370}"/>
              </a:ext>
            </a:extLst>
          </p:cNvPr>
          <p:cNvSpPr txBox="1"/>
          <p:nvPr/>
        </p:nvSpPr>
        <p:spPr>
          <a:xfrm>
            <a:off x="6253899" y="5355649"/>
            <a:ext cx="60823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latin typeface="Algerian" panose="04020705040A02060702" pitchFamily="82" charset="0"/>
              </a:rPr>
              <a:t>THANK</a:t>
            </a:r>
            <a:r>
              <a:rPr lang="en-IN" sz="8000" dirty="0"/>
              <a:t> </a:t>
            </a:r>
            <a:r>
              <a:rPr lang="en-IN" sz="8000" dirty="0">
                <a:latin typeface="Algerian" panose="04020705040A02060702" pitchFamily="82" charset="0"/>
              </a:rPr>
              <a:t>YOU </a:t>
            </a:r>
          </a:p>
        </p:txBody>
      </p:sp>
    </p:spTree>
    <p:extLst>
      <p:ext uri="{BB962C8B-B14F-4D97-AF65-F5344CB8AC3E}">
        <p14:creationId xmlns:p14="http://schemas.microsoft.com/office/powerpoint/2010/main" val="1308294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–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B2619D-AA00-48A8-91F5-47620D389759}"/>
              </a:ext>
            </a:extLst>
          </p:cNvPr>
          <p:cNvSpPr/>
          <p:nvPr/>
        </p:nvSpPr>
        <p:spPr>
          <a:xfrm>
            <a:off x="2504721" y="1835167"/>
            <a:ext cx="6227987" cy="4720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Which gender did we sell more products to?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0A01AD0-00D0-4207-A5CF-A662CC0397C4}"/>
              </a:ext>
            </a:extLst>
          </p:cNvPr>
          <p:cNvSpPr/>
          <p:nvPr/>
        </p:nvSpPr>
        <p:spPr>
          <a:xfrm>
            <a:off x="2022381" y="1982803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7119B4-4093-4117-A8FD-A7E74FD4895E}"/>
              </a:ext>
            </a:extLst>
          </p:cNvPr>
          <p:cNvSpPr/>
          <p:nvPr/>
        </p:nvSpPr>
        <p:spPr>
          <a:xfrm>
            <a:off x="2504721" y="5561012"/>
            <a:ext cx="694836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This confirms that </a:t>
            </a:r>
            <a:r>
              <a:rPr lang="en-US" sz="2000" b="1" dirty="0"/>
              <a:t>Female customers purchased significantly more products</a:t>
            </a:r>
            <a:r>
              <a:rPr lang="en-US" sz="2000" dirty="0"/>
              <a:t> overall, aligning with the higher number of transactions and total revenue.</a:t>
            </a:r>
            <a:endParaRPr lang="en-IN" sz="2000" dirty="0"/>
          </a:p>
          <a:p>
            <a:r>
              <a:rPr lang="en-IN" sz="2000" dirty="0"/>
              <a:t>                          </a:t>
            </a:r>
            <a:endParaRPr lang="en-IN" dirty="0"/>
          </a:p>
        </p:txBody>
      </p:sp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CB0662F1-D87C-4C62-BF52-77A8080743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8775067"/>
              </p:ext>
            </p:extLst>
          </p:nvPr>
        </p:nvGraphicFramePr>
        <p:xfrm>
          <a:off x="8350567" y="2530300"/>
          <a:ext cx="3414713" cy="26553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C034769-92E2-4A86-BB18-02D096D60F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5921213"/>
              </p:ext>
            </p:extLst>
          </p:nvPr>
        </p:nvGraphicFramePr>
        <p:xfrm>
          <a:off x="2586001" y="3087742"/>
          <a:ext cx="3509999" cy="1737360"/>
        </p:xfrm>
        <a:graphic>
          <a:graphicData uri="http://schemas.openxmlformats.org/drawingml/2006/table">
            <a:tbl>
              <a:tblPr>
                <a:tableStyleId>{8799B23B-EC83-4686-B30A-512413B5E67A}</a:tableStyleId>
              </a:tblPr>
              <a:tblGrid>
                <a:gridCol w="1408776">
                  <a:extLst>
                    <a:ext uri="{9D8B030D-6E8A-4147-A177-3AD203B41FA5}">
                      <a16:colId xmlns:a16="http://schemas.microsoft.com/office/drawing/2014/main" val="856771855"/>
                    </a:ext>
                  </a:extLst>
                </a:gridCol>
                <a:gridCol w="2101223">
                  <a:extLst>
                    <a:ext uri="{9D8B030D-6E8A-4147-A177-3AD203B41FA5}">
                      <a16:colId xmlns:a16="http://schemas.microsoft.com/office/drawing/2014/main" val="2793286900"/>
                    </a:ext>
                  </a:extLst>
                </a:gridCol>
              </a:tblGrid>
              <a:tr h="337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Gender</a:t>
                      </a:r>
                      <a:endParaRPr lang="en-IN" sz="18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 dirty="0">
                          <a:effectLst/>
                        </a:rPr>
                        <a:t>Product quantity</a:t>
                      </a:r>
                      <a:endParaRPr lang="en-IN" sz="18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08487019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Female</a:t>
                      </a:r>
                      <a:endParaRPr lang="en-IN" sz="18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178659</a:t>
                      </a:r>
                      <a:endParaRPr lang="en-IN" sz="18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097736453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Male</a:t>
                      </a:r>
                      <a:endParaRPr lang="en-IN" sz="18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>
                          <a:effectLst/>
                        </a:rPr>
                        <a:t>120053</a:t>
                      </a:r>
                      <a:endParaRPr lang="en-IN" sz="1800" b="0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704521028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u="none" strike="noStrike">
                          <a:effectLst/>
                        </a:rPr>
                        <a:t>Grand Total</a:t>
                      </a:r>
                      <a:endParaRPr lang="en-IN" sz="1800" b="1" i="0" u="none" strike="noStrike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800" u="none" strike="noStrike" dirty="0">
                          <a:effectLst/>
                        </a:rPr>
                        <a:t>298712</a:t>
                      </a:r>
                      <a:endParaRPr lang="en-IN" sz="1800" b="1" i="0" u="none" strike="noStrike" dirty="0">
                        <a:solidFill>
                          <a:schemeClr val="accent3">
                            <a:lumMod val="50000"/>
                          </a:schemeClr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205711540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92C5175F-A932-4A8A-A467-FE7CC4FB1221}"/>
              </a:ext>
            </a:extLst>
          </p:cNvPr>
          <p:cNvSpPr/>
          <p:nvPr/>
        </p:nvSpPr>
        <p:spPr>
          <a:xfrm>
            <a:off x="2219699" y="5770880"/>
            <a:ext cx="197318" cy="60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2857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C9B0D-4ADC-48E7-A90C-C940269CB121}"/>
              </a:ext>
            </a:extLst>
          </p:cNvPr>
          <p:cNvSpPr/>
          <p:nvPr/>
        </p:nvSpPr>
        <p:spPr>
          <a:xfrm>
            <a:off x="2504721" y="1710038"/>
            <a:ext cx="61430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Which gender generated more revenue?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- 3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B1015E8-436B-4ED8-A525-C6C9D5763A1D}"/>
              </a:ext>
            </a:extLst>
          </p:cNvPr>
          <p:cNvSpPr/>
          <p:nvPr/>
        </p:nvSpPr>
        <p:spPr>
          <a:xfrm>
            <a:off x="2022381" y="1858410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519CE3-0E0B-455D-BB0B-83D34CDACA2D}"/>
              </a:ext>
            </a:extLst>
          </p:cNvPr>
          <p:cNvSpPr txBox="1"/>
          <p:nvPr/>
        </p:nvSpPr>
        <p:spPr>
          <a:xfrm>
            <a:off x="2504721" y="5551156"/>
            <a:ext cx="97215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Explanations:-</a:t>
            </a:r>
          </a:p>
          <a:p>
            <a:r>
              <a:rPr lang="en-IN" sz="2000" dirty="0"/>
              <a:t>                            Female customers generated more revenue</a:t>
            </a:r>
            <a:r>
              <a:rPr lang="en-IN" dirty="0"/>
              <a:t>. (150 million)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195C9D7-3496-41F1-B6EB-D10303F2A342}"/>
              </a:ext>
            </a:extLst>
          </p:cNvPr>
          <p:cNvSpPr/>
          <p:nvPr/>
        </p:nvSpPr>
        <p:spPr>
          <a:xfrm>
            <a:off x="3852258" y="6054291"/>
            <a:ext cx="96252" cy="481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DA9D29B-CE45-4D8F-839F-0DC64B945A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6279495"/>
              </p:ext>
            </p:extLst>
          </p:nvPr>
        </p:nvGraphicFramePr>
        <p:xfrm>
          <a:off x="2590800" y="2546922"/>
          <a:ext cx="3505200" cy="1578040"/>
        </p:xfrm>
        <a:graphic>
          <a:graphicData uri="http://schemas.openxmlformats.org/drawingml/2006/table">
            <a:tbl>
              <a:tblPr>
                <a:tableStyleId>{0505E3EF-67EA-436B-97B2-0124C06EBD24}</a:tableStyleId>
              </a:tblPr>
              <a:tblGrid>
                <a:gridCol w="1406849">
                  <a:extLst>
                    <a:ext uri="{9D8B030D-6E8A-4147-A177-3AD203B41FA5}">
                      <a16:colId xmlns:a16="http://schemas.microsoft.com/office/drawing/2014/main" val="4112168237"/>
                    </a:ext>
                  </a:extLst>
                </a:gridCol>
                <a:gridCol w="2098351">
                  <a:extLst>
                    <a:ext uri="{9D8B030D-6E8A-4147-A177-3AD203B41FA5}">
                      <a16:colId xmlns:a16="http://schemas.microsoft.com/office/drawing/2014/main" val="841826566"/>
                    </a:ext>
                  </a:extLst>
                </a:gridCol>
              </a:tblGrid>
              <a:tr h="394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Gender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Total Revenue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76976219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Female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₹ 15,02,07,136.02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1554426959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Male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₹ 10,12,98,658.23</a:t>
                      </a:r>
                      <a:endParaRPr lang="en-IN" sz="16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212481730"/>
                  </a:ext>
                </a:extLst>
              </a:tr>
              <a:tr h="394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₹ 25,15,05,794.25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849558949"/>
                  </a:ext>
                </a:extLst>
              </a:tr>
            </a:tbl>
          </a:graphicData>
        </a:graphic>
      </p:graphicFrame>
      <p:graphicFrame>
        <p:nvGraphicFramePr>
          <p:cNvPr id="10" name="Chart 9">
            <a:extLst>
              <a:ext uri="{FF2B5EF4-FFF2-40B4-BE49-F238E27FC236}">
                <a16:creationId xmlns:a16="http://schemas.microsoft.com/office/drawing/2014/main" id="{934C4EDB-1745-49FC-89D9-009518A174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98112895"/>
              </p:ext>
            </p:extLst>
          </p:nvPr>
        </p:nvGraphicFramePr>
        <p:xfrm>
          <a:off x="8321040" y="2400091"/>
          <a:ext cx="3220719" cy="24122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403858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E2F23-5435-413A-9BCD-308C7A857AD3}"/>
              </a:ext>
            </a:extLst>
          </p:cNvPr>
          <p:cNvSpPr/>
          <p:nvPr/>
        </p:nvSpPr>
        <p:spPr>
          <a:xfrm>
            <a:off x="2504721" y="1898741"/>
            <a:ext cx="8766462" cy="47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Distribution of purchase categories relative to other columns?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80080C-7895-419C-926A-382FEF5695AB}"/>
              </a:ext>
            </a:extLst>
          </p:cNvPr>
          <p:cNvSpPr/>
          <p:nvPr/>
        </p:nvSpPr>
        <p:spPr>
          <a:xfrm>
            <a:off x="1926129" y="2069431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40FED-9188-43E8-ADE4-3ADB701C5A3D}"/>
              </a:ext>
            </a:extLst>
          </p:cNvPr>
          <p:cNvSpPr/>
          <p:nvPr/>
        </p:nvSpPr>
        <p:spPr>
          <a:xfrm>
            <a:off x="2609983" y="2577188"/>
            <a:ext cx="51796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1. </a:t>
            </a:r>
            <a:r>
              <a:rPr lang="en-IN" b="1" dirty="0"/>
              <a:t>Category vs Gender wise product quantity</a:t>
            </a:r>
            <a:endParaRPr lang="en-IN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0C09529-9858-43E4-9BEA-F9DF80A04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722637"/>
              </p:ext>
            </p:extLst>
          </p:nvPr>
        </p:nvGraphicFramePr>
        <p:xfrm>
          <a:off x="5801360" y="3264302"/>
          <a:ext cx="5760719" cy="3135712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810701">
                  <a:extLst>
                    <a:ext uri="{9D8B030D-6E8A-4147-A177-3AD203B41FA5}">
                      <a16:colId xmlns:a16="http://schemas.microsoft.com/office/drawing/2014/main" val="2734627037"/>
                    </a:ext>
                  </a:extLst>
                </a:gridCol>
                <a:gridCol w="2719684">
                  <a:extLst>
                    <a:ext uri="{9D8B030D-6E8A-4147-A177-3AD203B41FA5}">
                      <a16:colId xmlns:a16="http://schemas.microsoft.com/office/drawing/2014/main" val="500214888"/>
                    </a:ext>
                  </a:extLst>
                </a:gridCol>
                <a:gridCol w="1230334">
                  <a:extLst>
                    <a:ext uri="{9D8B030D-6E8A-4147-A177-3AD203B41FA5}">
                      <a16:colId xmlns:a16="http://schemas.microsoft.com/office/drawing/2014/main" val="1098265002"/>
                    </a:ext>
                  </a:extLst>
                </a:gridCol>
              </a:tblGrid>
              <a:tr h="34938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Category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Female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Male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9074828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Clothing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62039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41519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96774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Cosmetics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27261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18204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5488410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Food &amp; Beverage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26362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17915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839421"/>
                  </a:ext>
                </a:extLst>
              </a:tr>
              <a:tr h="34792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Toys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18362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11959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076643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Shoes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17906</a:t>
                      </a:r>
                      <a:endParaRPr lang="en-IN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12311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5125955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Technology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8977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6044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368718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Books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8776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6206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3070530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Souvenir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8976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5895</a:t>
                      </a:r>
                      <a:endParaRPr lang="en-IN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5882595"/>
                  </a:ext>
                </a:extLst>
              </a:tr>
              <a:tr h="291698"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Grand Total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>
                          <a:effectLst/>
                        </a:rPr>
                        <a:t>178659</a:t>
                      </a:r>
                      <a:endParaRPr lang="en-IN" sz="1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400" u="none" strike="noStrike" dirty="0">
                          <a:effectLst/>
                        </a:rPr>
                        <a:t>120053</a:t>
                      </a:r>
                      <a:endParaRPr lang="en-IN" sz="14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2476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17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E2F23-5435-413A-9BCD-308C7A857AD3}"/>
              </a:ext>
            </a:extLst>
          </p:cNvPr>
          <p:cNvSpPr/>
          <p:nvPr/>
        </p:nvSpPr>
        <p:spPr>
          <a:xfrm>
            <a:off x="2504721" y="1898741"/>
            <a:ext cx="8766462" cy="47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Distribution of purchase categories relative to other columns?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80080C-7895-419C-926A-382FEF5695AB}"/>
              </a:ext>
            </a:extLst>
          </p:cNvPr>
          <p:cNvSpPr/>
          <p:nvPr/>
        </p:nvSpPr>
        <p:spPr>
          <a:xfrm>
            <a:off x="1926129" y="2069431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40FED-9188-43E8-ADE4-3ADB701C5A3D}"/>
              </a:ext>
            </a:extLst>
          </p:cNvPr>
          <p:cNvSpPr/>
          <p:nvPr/>
        </p:nvSpPr>
        <p:spPr>
          <a:xfrm>
            <a:off x="2609983" y="2577188"/>
            <a:ext cx="4289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1. category wise revenue generated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80A9101-8D90-4032-8DBA-D2FBD9717F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832023"/>
              </p:ext>
            </p:extLst>
          </p:nvPr>
        </p:nvGraphicFramePr>
        <p:xfrm>
          <a:off x="8369300" y="2729767"/>
          <a:ext cx="3469640" cy="335280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945812">
                  <a:extLst>
                    <a:ext uri="{9D8B030D-6E8A-4147-A177-3AD203B41FA5}">
                      <a16:colId xmlns:a16="http://schemas.microsoft.com/office/drawing/2014/main" val="396945525"/>
                    </a:ext>
                  </a:extLst>
                </a:gridCol>
                <a:gridCol w="1523828">
                  <a:extLst>
                    <a:ext uri="{9D8B030D-6E8A-4147-A177-3AD203B41FA5}">
                      <a16:colId xmlns:a16="http://schemas.microsoft.com/office/drawing/2014/main" val="104379340"/>
                    </a:ext>
                  </a:extLst>
                </a:gridCol>
              </a:tblGrid>
              <a:tr h="276576"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Category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600" b="1" u="none" strike="noStrike" dirty="0">
                          <a:effectLst/>
                        </a:rPr>
                        <a:t>Revenue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838151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Clothing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113996791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1993904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Shoes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66553451.47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592064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Technology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57862350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4728207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Cosmetics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6792862.9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655747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Toys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3980426.24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18286670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Food &amp; Beverage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849535.05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60656857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Books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834552.9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8809215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Souvenir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635824.65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2854972"/>
                  </a:ext>
                </a:extLst>
              </a:tr>
              <a:tr h="276576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Grand Total</a:t>
                      </a:r>
                      <a:endParaRPr lang="en-IN" sz="16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251505794.2</a:t>
                      </a:r>
                      <a:endParaRPr lang="en-IN" sz="16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57687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0342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CE2F23-5435-413A-9BCD-308C7A857AD3}"/>
              </a:ext>
            </a:extLst>
          </p:cNvPr>
          <p:cNvSpPr/>
          <p:nvPr/>
        </p:nvSpPr>
        <p:spPr>
          <a:xfrm>
            <a:off x="2504721" y="1898741"/>
            <a:ext cx="8766462" cy="472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en-IN" sz="2400" dirty="0">
                <a:latin typeface="Book Antiqua" panose="02040602050305030304" pitchFamily="18" charset="0"/>
                <a:ea typeface="Book Antiqua" panose="02040602050305030304" pitchFamily="18" charset="0"/>
                <a:cs typeface="Book Antiqua" panose="02040602050305030304" pitchFamily="18" charset="0"/>
              </a:rPr>
              <a:t>Distribution of purchase categories relative to other columns?</a:t>
            </a:r>
            <a:endParaRPr lang="en-IN" sz="24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B80080C-7895-419C-926A-382FEF5695AB}"/>
              </a:ext>
            </a:extLst>
          </p:cNvPr>
          <p:cNvSpPr/>
          <p:nvPr/>
        </p:nvSpPr>
        <p:spPr>
          <a:xfrm>
            <a:off x="1926129" y="2069431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C440FED-9188-43E8-ADE4-3ADB701C5A3D}"/>
              </a:ext>
            </a:extLst>
          </p:cNvPr>
          <p:cNvSpPr/>
          <p:nvPr/>
        </p:nvSpPr>
        <p:spPr>
          <a:xfrm>
            <a:off x="2441043" y="2557048"/>
            <a:ext cx="53799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1. </a:t>
            </a:r>
            <a:r>
              <a:rPr lang="en-US" b="1" dirty="0"/>
              <a:t>Age group and category wise quantity sold </a:t>
            </a:r>
            <a:endParaRPr lang="en-IN" b="1" dirty="0"/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C33A521-25BC-498A-AA8C-4EC528F203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9940831"/>
              </p:ext>
            </p:extLst>
          </p:nvPr>
        </p:nvGraphicFramePr>
        <p:xfrm>
          <a:off x="1685925" y="3179310"/>
          <a:ext cx="8353425" cy="37453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62881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C9B0D-4ADC-48E7-A90C-C940269CB121}"/>
              </a:ext>
            </a:extLst>
          </p:cNvPr>
          <p:cNvSpPr/>
          <p:nvPr/>
        </p:nvSpPr>
        <p:spPr>
          <a:xfrm>
            <a:off x="2504721" y="1710038"/>
            <a:ext cx="61430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Shopping distribution according to 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F16A65-5D58-4CC7-9706-805F4CFABC67}"/>
              </a:ext>
            </a:extLst>
          </p:cNvPr>
          <p:cNvSpPr/>
          <p:nvPr/>
        </p:nvSpPr>
        <p:spPr>
          <a:xfrm>
            <a:off x="2022381" y="1858410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FBD3A6-5704-486E-9663-63DBFB4B5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5250026"/>
              </p:ext>
            </p:extLst>
          </p:nvPr>
        </p:nvGraphicFramePr>
        <p:xfrm>
          <a:off x="2333625" y="3474720"/>
          <a:ext cx="3143250" cy="2255521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99198">
                  <a:extLst>
                    <a:ext uri="{9D8B030D-6E8A-4147-A177-3AD203B41FA5}">
                      <a16:colId xmlns:a16="http://schemas.microsoft.com/office/drawing/2014/main" val="4045514367"/>
                    </a:ext>
                  </a:extLst>
                </a:gridCol>
                <a:gridCol w="1544052">
                  <a:extLst>
                    <a:ext uri="{9D8B030D-6E8A-4147-A177-3AD203B41FA5}">
                      <a16:colId xmlns:a16="http://schemas.microsoft.com/office/drawing/2014/main" val="2787476620"/>
                    </a:ext>
                  </a:extLst>
                </a:gridCol>
              </a:tblGrid>
              <a:tr h="386661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 Age group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revenue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6160226"/>
                  </a:ext>
                </a:extLst>
              </a:tr>
              <a:tr h="373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18-30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63047402.11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7364180"/>
                  </a:ext>
                </a:extLst>
              </a:tr>
              <a:tr h="373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 dirty="0">
                          <a:effectLst/>
                        </a:rPr>
                        <a:t>41-50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48779846.58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2991563"/>
                  </a:ext>
                </a:extLst>
              </a:tr>
              <a:tr h="373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31 -40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48370413.32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1094894"/>
                  </a:ext>
                </a:extLst>
              </a:tr>
              <a:tr h="373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51-60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>
                          <a:effectLst/>
                        </a:rPr>
                        <a:t>47788662.58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901121"/>
                  </a:ext>
                </a:extLst>
              </a:tr>
              <a:tr h="373772">
                <a:tc>
                  <a:txBody>
                    <a:bodyPr/>
                    <a:lstStyle/>
                    <a:p>
                      <a:pPr algn="l" fontAlgn="b"/>
                      <a:r>
                        <a:rPr lang="en-IN" sz="1400" u="none" strike="noStrike">
                          <a:effectLst/>
                        </a:rPr>
                        <a:t>60 -70</a:t>
                      </a:r>
                      <a:endParaRPr lang="en-IN" sz="1400" b="1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400" u="none" strike="noStrike" dirty="0">
                          <a:effectLst/>
                        </a:rPr>
                        <a:t>43519469.66</a:t>
                      </a:r>
                      <a:endParaRPr lang="en-IN" sz="1400" b="1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363473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4338E76-FAD2-43EC-BD02-840788BB9C10}"/>
              </a:ext>
            </a:extLst>
          </p:cNvPr>
          <p:cNvSpPr/>
          <p:nvPr/>
        </p:nvSpPr>
        <p:spPr>
          <a:xfrm>
            <a:off x="2417017" y="2362256"/>
            <a:ext cx="43717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Age group wise revenue generated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B9624C2-EB10-4069-8B13-8EF91EECFA87}"/>
              </a:ext>
            </a:extLst>
          </p:cNvPr>
          <p:cNvSpPr/>
          <p:nvPr/>
        </p:nvSpPr>
        <p:spPr>
          <a:xfrm>
            <a:off x="2124075" y="2546922"/>
            <a:ext cx="20955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194BAA-AE9A-40BA-AA5A-F414F35F7A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86884"/>
              </p:ext>
            </p:extLst>
          </p:nvPr>
        </p:nvGraphicFramePr>
        <p:xfrm>
          <a:off x="8348662" y="3474720"/>
          <a:ext cx="3019425" cy="2255520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1536199">
                  <a:extLst>
                    <a:ext uri="{9D8B030D-6E8A-4147-A177-3AD203B41FA5}">
                      <a16:colId xmlns:a16="http://schemas.microsoft.com/office/drawing/2014/main" val="1141483709"/>
                    </a:ext>
                  </a:extLst>
                </a:gridCol>
                <a:gridCol w="1483226">
                  <a:extLst>
                    <a:ext uri="{9D8B030D-6E8A-4147-A177-3AD203B41FA5}">
                      <a16:colId xmlns:a16="http://schemas.microsoft.com/office/drawing/2014/main" val="1425371658"/>
                    </a:ext>
                  </a:extLst>
                </a:gridCol>
              </a:tblGrid>
              <a:tr h="559359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Age group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Sum of quantity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12721373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18-30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75172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9956737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>
                          <a:effectLst/>
                        </a:rPr>
                        <a:t>31 -40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57850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2425651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41-50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57156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6962248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51-60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>
                          <a:effectLst/>
                        </a:rPr>
                        <a:t>56997</a:t>
                      </a:r>
                      <a:endParaRPr lang="en-IN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937315"/>
                  </a:ext>
                </a:extLst>
              </a:tr>
              <a:tr h="301513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60 -70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600" u="none" strike="noStrike" dirty="0">
                          <a:effectLst/>
                        </a:rPr>
                        <a:t>51537</a:t>
                      </a:r>
                      <a:endParaRPr lang="en-IN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908150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46E081B-14AF-4516-A26F-557E1A0C7BEB}"/>
              </a:ext>
            </a:extLst>
          </p:cNvPr>
          <p:cNvSpPr/>
          <p:nvPr/>
        </p:nvSpPr>
        <p:spPr>
          <a:xfrm>
            <a:off x="7581900" y="2546922"/>
            <a:ext cx="390525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1E8F8C-6761-4630-BC03-83F06C1A1566}"/>
              </a:ext>
            </a:extLst>
          </p:cNvPr>
          <p:cNvCxnSpPr/>
          <p:nvPr/>
        </p:nvCxnSpPr>
        <p:spPr>
          <a:xfrm>
            <a:off x="6915150" y="2466975"/>
            <a:ext cx="0" cy="42957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0D53EE8-E726-4322-93C6-83CB80DBC1F7}"/>
              </a:ext>
            </a:extLst>
          </p:cNvPr>
          <p:cNvSpPr/>
          <p:nvPr/>
        </p:nvSpPr>
        <p:spPr>
          <a:xfrm>
            <a:off x="8227002" y="2385115"/>
            <a:ext cx="34403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Age group wise quantity sold</a:t>
            </a:r>
          </a:p>
        </p:txBody>
      </p:sp>
    </p:spTree>
    <p:extLst>
      <p:ext uri="{BB962C8B-B14F-4D97-AF65-F5344CB8AC3E}">
        <p14:creationId xmlns:p14="http://schemas.microsoft.com/office/powerpoint/2010/main" val="34472095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C9B0D-4ADC-48E7-A90C-C940269CB121}"/>
              </a:ext>
            </a:extLst>
          </p:cNvPr>
          <p:cNvSpPr/>
          <p:nvPr/>
        </p:nvSpPr>
        <p:spPr>
          <a:xfrm>
            <a:off x="2504721" y="1710038"/>
            <a:ext cx="6143028" cy="470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IN" sz="2400" dirty="0"/>
              <a:t>Shopping distribution according to 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E7525C-11C9-4F39-92D2-62D76A721407}"/>
              </a:ext>
            </a:extLst>
          </p:cNvPr>
          <p:cNvSpPr txBox="1"/>
          <p:nvPr/>
        </p:nvSpPr>
        <p:spPr>
          <a:xfrm>
            <a:off x="2504721" y="635268"/>
            <a:ext cx="269507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cap="all" dirty="0"/>
              <a:t>Task - 5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AF16A65-5D58-4CC7-9706-805F4CFABC67}"/>
              </a:ext>
            </a:extLst>
          </p:cNvPr>
          <p:cNvSpPr/>
          <p:nvPr/>
        </p:nvSpPr>
        <p:spPr>
          <a:xfrm>
            <a:off x="2022381" y="1858410"/>
            <a:ext cx="394636" cy="17325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2B4859-7946-4CBE-8A2F-33C4613A56A8}"/>
              </a:ext>
            </a:extLst>
          </p:cNvPr>
          <p:cNvSpPr/>
          <p:nvPr/>
        </p:nvSpPr>
        <p:spPr>
          <a:xfrm>
            <a:off x="3990620" y="2341365"/>
            <a:ext cx="64011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Age_group related to the quantity sold by the category </a:t>
            </a:r>
            <a:endParaRPr lang="en-IN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7DE9713-152F-4582-A0ED-D71A0FDEF861}"/>
              </a:ext>
            </a:extLst>
          </p:cNvPr>
          <p:cNvSpPr/>
          <p:nvPr/>
        </p:nvSpPr>
        <p:spPr>
          <a:xfrm>
            <a:off x="3462087" y="2510793"/>
            <a:ext cx="371121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9EC9F8-7E1A-4794-AE4B-954331EDD3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450563"/>
              </p:ext>
            </p:extLst>
          </p:nvPr>
        </p:nvGraphicFramePr>
        <p:xfrm>
          <a:off x="2352675" y="3041452"/>
          <a:ext cx="6667499" cy="3150428"/>
        </p:xfrm>
        <a:graphic>
          <a:graphicData uri="http://schemas.openxmlformats.org/drawingml/2006/table">
            <a:tbl>
              <a:tblPr>
                <a:tableStyleId>{306799F8-075E-4A3A-A7F6-7FBC6576F1A4}</a:tableStyleId>
              </a:tblPr>
              <a:tblGrid>
                <a:gridCol w="2324100">
                  <a:extLst>
                    <a:ext uri="{9D8B030D-6E8A-4147-A177-3AD203B41FA5}">
                      <a16:colId xmlns:a16="http://schemas.microsoft.com/office/drawing/2014/main" val="199959739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245218707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120566622"/>
                    </a:ext>
                  </a:extLst>
                </a:gridCol>
                <a:gridCol w="828675">
                  <a:extLst>
                    <a:ext uri="{9D8B030D-6E8A-4147-A177-3AD203B41FA5}">
                      <a16:colId xmlns:a16="http://schemas.microsoft.com/office/drawing/2014/main" val="1409139890"/>
                    </a:ext>
                  </a:extLst>
                </a:gridCol>
                <a:gridCol w="895350">
                  <a:extLst>
                    <a:ext uri="{9D8B030D-6E8A-4147-A177-3AD203B41FA5}">
                      <a16:colId xmlns:a16="http://schemas.microsoft.com/office/drawing/2014/main" val="2759116192"/>
                    </a:ext>
                  </a:extLst>
                </a:gridCol>
                <a:gridCol w="904874">
                  <a:extLst>
                    <a:ext uri="{9D8B030D-6E8A-4147-A177-3AD203B41FA5}">
                      <a16:colId xmlns:a16="http://schemas.microsoft.com/office/drawing/2014/main" val="1122781083"/>
                    </a:ext>
                  </a:extLst>
                </a:gridCol>
              </a:tblGrid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 Age group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18-30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31 -40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41-50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51-60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600" u="none" strike="noStrike" dirty="0">
                          <a:effectLst/>
                        </a:rPr>
                        <a:t>60 -70</a:t>
                      </a:r>
                      <a:endParaRPr lang="en-IN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83939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Clothing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26094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19694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20083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19849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17838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957371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Cosmetics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11203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8987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8579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8829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0854812"/>
                  </a:ext>
                </a:extLst>
              </a:tr>
              <a:tr h="390980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 dirty="0">
                          <a:effectLst/>
                        </a:rPr>
                        <a:t>Food &amp; Beverage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11051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8864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8354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8441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7567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143391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Shoes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7684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5771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5863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5665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5234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74675551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Toys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7853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5682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5791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5632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5363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91558386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Technology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3681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3017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2913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2817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2593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1185981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Souvenir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3767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2754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2902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2494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3978576"/>
                  </a:ext>
                </a:extLst>
              </a:tr>
              <a:tr h="344931">
                <a:tc>
                  <a:txBody>
                    <a:bodyPr/>
                    <a:lstStyle/>
                    <a:p>
                      <a:pPr algn="l" fontAlgn="b"/>
                      <a:r>
                        <a:rPr lang="en-IN" sz="1100" u="none" strike="noStrike">
                          <a:effectLst/>
                        </a:rPr>
                        <a:t>Books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3839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2881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2819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>
                          <a:effectLst/>
                        </a:rPr>
                        <a:t>2862</a:t>
                      </a:r>
                      <a:endParaRPr lang="en-IN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1100" u="none" strike="noStrike" dirty="0">
                          <a:effectLst/>
                        </a:rPr>
                        <a:t>2581</a:t>
                      </a:r>
                      <a:endParaRPr lang="en-IN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1796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39569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883</TotalTime>
  <Words>1032</Words>
  <Application>Microsoft Office PowerPoint</Application>
  <PresentationFormat>Widescreen</PresentationFormat>
  <Paragraphs>348</Paragraphs>
  <Slides>28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Algerian</vt:lpstr>
      <vt:lpstr>Arial</vt:lpstr>
      <vt:lpstr>Book Antiqua</vt:lpstr>
      <vt:lpstr>Calibri</vt:lpstr>
      <vt:lpstr>Century Gothic</vt:lpstr>
      <vt:lpstr>Wingdings 3</vt:lpstr>
      <vt:lpstr>Wisp</vt:lpstr>
      <vt:lpstr>Customer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Sales Performance Dashboard Insights</vt:lpstr>
      <vt:lpstr>Key Performance Indicators (KPIs)</vt:lpstr>
      <vt:lpstr>Gender-wise Revenue Insights</vt:lpstr>
      <vt:lpstr>Age Group and Gender-wise Revenue</vt:lpstr>
      <vt:lpstr>Category &amp; Gender-wise Revenue</vt:lpstr>
      <vt:lpstr>Quantity Sold by Age Group &amp; Category</vt:lpstr>
      <vt:lpstr>Payment Method Analysis</vt:lpstr>
      <vt:lpstr>Shopping Mall-wise Revenue</vt:lpstr>
      <vt:lpstr>Month-wise Revenue Trend</vt:lpstr>
      <vt:lpstr>Strategic Recommendations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Performance Dashboard Insights</dc:title>
  <dc:subject/>
  <dc:creator>Harsh</dc:creator>
  <cp:keywords/>
  <dc:description>generated using python-pptx</dc:description>
  <cp:lastModifiedBy>dell</cp:lastModifiedBy>
  <cp:revision>47</cp:revision>
  <dcterms:created xsi:type="dcterms:W3CDTF">2013-01-27T09:14:16Z</dcterms:created>
  <dcterms:modified xsi:type="dcterms:W3CDTF">2025-06-19T06:29:03Z</dcterms:modified>
  <cp:category/>
</cp:coreProperties>
</file>