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58400" cy="7772400"/>
  <p:notesSz cx="10058400" cy="7772400"/>
  <p:embeddedFontLst>
    <p:embeddedFont>
      <p:font typeface="Calibri" panose="020F0502020204030204"/>
      <p:regular r:id="rId32"/>
      <p:bold r:id="rId33"/>
      <p:italic r:id="rId34"/>
      <p:boldItalic r:id="rId35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8" Type="http://schemas.openxmlformats.org/officeDocument/2006/relationships/slide" Target="slides/slide16.xml"/><Relationship Id="rId13" Type="http://schemas.openxmlformats.org/officeDocument/2006/relationships/slide" Target="slides/slide11.xml"/><Relationship Id="rId34" Type="http://schemas.openxmlformats.org/officeDocument/2006/relationships/font" Target="fonts/font3.fntdata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33" Type="http://schemas.openxmlformats.org/officeDocument/2006/relationships/font" Target="fonts/font2.fntdata"/><Relationship Id="rId25" Type="http://schemas.openxmlformats.org/officeDocument/2006/relationships/slide" Target="slides/slide23.xml"/><Relationship Id="rId17" Type="http://schemas.openxmlformats.org/officeDocument/2006/relationships/slide" Target="slides/slide15.xml"/><Relationship Id="rId12" Type="http://schemas.openxmlformats.org/officeDocument/2006/relationships/slide" Target="slides/slide10.xml"/><Relationship Id="rId38" Type="http://schemas.openxmlformats.org/officeDocument/2006/relationships/customXml" Target="../customXml/item3.xml"/><Relationship Id="rId29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6" Type="http://schemas.openxmlformats.org/officeDocument/2006/relationships/slide" Target="slides/slide14.xml"/><Relationship Id="rId6" Type="http://schemas.openxmlformats.org/officeDocument/2006/relationships/slide" Target="slides/slide4.xml"/><Relationship Id="rId32" Type="http://schemas.openxmlformats.org/officeDocument/2006/relationships/font" Target="fonts/font1.fntdata"/><Relationship Id="rId24" Type="http://schemas.openxmlformats.org/officeDocument/2006/relationships/slide" Target="slides/slide22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37" Type="http://schemas.openxmlformats.org/officeDocument/2006/relationships/customXml" Target="../customXml/item2.xml"/><Relationship Id="rId5" Type="http://schemas.openxmlformats.org/officeDocument/2006/relationships/slide" Target="slides/slide3.xml"/><Relationship Id="rId28" Type="http://schemas.openxmlformats.org/officeDocument/2006/relationships/slide" Target="slides/slide26.xml"/><Relationship Id="rId23" Type="http://schemas.openxmlformats.org/officeDocument/2006/relationships/slide" Target="slides/slide21.xml"/><Relationship Id="rId15" Type="http://schemas.openxmlformats.org/officeDocument/2006/relationships/slide" Target="slides/slide13.xml"/><Relationship Id="rId36" Type="http://schemas.openxmlformats.org/officeDocument/2006/relationships/customXml" Target="../customXml/item1.xml"/><Relationship Id="rId31" Type="http://schemas.openxmlformats.org/officeDocument/2006/relationships/tableStyles" Target="tableStyles.xml"/><Relationship Id="rId19" Type="http://schemas.openxmlformats.org/officeDocument/2006/relationships/slide" Target="slides/slide17.xml"/><Relationship Id="rId10" Type="http://schemas.openxmlformats.org/officeDocument/2006/relationships/slide" Target="slides/slide8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35" Type="http://schemas.openxmlformats.org/officeDocument/2006/relationships/font" Target="fonts/font4.fntdata"/><Relationship Id="rId30" Type="http://schemas.openxmlformats.org/officeDocument/2006/relationships/viewProps" Target="viewProps.xml"/><Relationship Id="rId27" Type="http://schemas.openxmlformats.org/officeDocument/2006/relationships/slide" Target="slides/slide25.xml"/><Relationship Id="rId22" Type="http://schemas.openxmlformats.org/officeDocument/2006/relationships/slide" Target="slides/slide20.xml"/><Relationship Id="rId14" Type="http://schemas.openxmlformats.org/officeDocument/2006/relationships/slide" Target="slides/slide12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52525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©2015 </a:t>
            </a:r>
            <a:r>
              <a:rPr spc="-5" dirty="0"/>
              <a:t>Cengage Learning. All Rights Reserved. May not be scanned, copied </a:t>
            </a:r>
            <a:r>
              <a:rPr dirty="0"/>
              <a:t>or </a:t>
            </a:r>
            <a:r>
              <a:rPr spc="-10" dirty="0"/>
              <a:t>duplicated, </a:t>
            </a:r>
            <a:r>
              <a:rPr dirty="0"/>
              <a:t>or </a:t>
            </a:r>
            <a:r>
              <a:rPr spc="-5" dirty="0"/>
              <a:t>posted to </a:t>
            </a:r>
            <a:r>
              <a:rPr dirty="0"/>
              <a:t>a </a:t>
            </a:r>
            <a:r>
              <a:rPr spc="-10" dirty="0"/>
              <a:t>publicly </a:t>
            </a:r>
            <a:r>
              <a:rPr spc="-5" dirty="0"/>
              <a:t>accessible website, in whole </a:t>
            </a:r>
            <a:r>
              <a:rPr dirty="0"/>
              <a:t>or</a:t>
            </a:r>
            <a:r>
              <a:rPr spc="100" dirty="0"/>
              <a:t> </a:t>
            </a:r>
            <a:r>
              <a:rPr spc="-5" dirty="0"/>
              <a:t>in part.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1435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52525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©2015 </a:t>
            </a:r>
            <a:r>
              <a:rPr spc="-5" dirty="0"/>
              <a:t>Cengage Learning. All Rights Reserved. May not be scanned, copied </a:t>
            </a:r>
            <a:r>
              <a:rPr dirty="0"/>
              <a:t>or </a:t>
            </a:r>
            <a:r>
              <a:rPr spc="-10" dirty="0"/>
              <a:t>duplicated, </a:t>
            </a:r>
            <a:r>
              <a:rPr dirty="0"/>
              <a:t>or </a:t>
            </a:r>
            <a:r>
              <a:rPr spc="-5" dirty="0"/>
              <a:t>posted to </a:t>
            </a:r>
            <a:r>
              <a:rPr dirty="0"/>
              <a:t>a </a:t>
            </a:r>
            <a:r>
              <a:rPr spc="-10" dirty="0"/>
              <a:t>publicly </a:t>
            </a:r>
            <a:r>
              <a:rPr spc="-5" dirty="0"/>
              <a:t>accessible website, in whole </a:t>
            </a:r>
            <a:r>
              <a:rPr dirty="0"/>
              <a:t>or</a:t>
            </a:r>
            <a:r>
              <a:rPr spc="100" dirty="0"/>
              <a:t> </a:t>
            </a:r>
            <a:r>
              <a:rPr spc="-5" dirty="0"/>
              <a:t>in part.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1435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26667" y="2666927"/>
            <a:ext cx="3601720" cy="4023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3E3E3E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63969" y="2678181"/>
            <a:ext cx="3717290" cy="395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3E3E3E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52525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©2015 </a:t>
            </a:r>
            <a:r>
              <a:rPr spc="-5" dirty="0"/>
              <a:t>Cengage Learning. All Rights Reserved. May not be scanned, copied </a:t>
            </a:r>
            <a:r>
              <a:rPr dirty="0"/>
              <a:t>or </a:t>
            </a:r>
            <a:r>
              <a:rPr spc="-10" dirty="0"/>
              <a:t>duplicated, </a:t>
            </a:r>
            <a:r>
              <a:rPr dirty="0"/>
              <a:t>or </a:t>
            </a:r>
            <a:r>
              <a:rPr spc="-5" dirty="0"/>
              <a:t>posted to </a:t>
            </a:r>
            <a:r>
              <a:rPr dirty="0"/>
              <a:t>a </a:t>
            </a:r>
            <a:r>
              <a:rPr spc="-10" dirty="0"/>
              <a:t>publicly </a:t>
            </a:r>
            <a:r>
              <a:rPr spc="-5" dirty="0"/>
              <a:t>accessible website, in whole </a:t>
            </a:r>
            <a:r>
              <a:rPr dirty="0"/>
              <a:t>or</a:t>
            </a:r>
            <a:r>
              <a:rPr spc="100" dirty="0"/>
              <a:t> </a:t>
            </a:r>
            <a:r>
              <a:rPr spc="-5" dirty="0"/>
              <a:t>in part.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1435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52525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©2015 </a:t>
            </a:r>
            <a:r>
              <a:rPr spc="-5" dirty="0"/>
              <a:t>Cengage Learning. All Rights Reserved. May not be scanned, copied </a:t>
            </a:r>
            <a:r>
              <a:rPr dirty="0"/>
              <a:t>or </a:t>
            </a:r>
            <a:r>
              <a:rPr spc="-10" dirty="0"/>
              <a:t>duplicated, </a:t>
            </a:r>
            <a:r>
              <a:rPr dirty="0"/>
              <a:t>or </a:t>
            </a:r>
            <a:r>
              <a:rPr spc="-5" dirty="0"/>
              <a:t>posted to </a:t>
            </a:r>
            <a:r>
              <a:rPr dirty="0"/>
              <a:t>a </a:t>
            </a:r>
            <a:r>
              <a:rPr spc="-10" dirty="0"/>
              <a:t>publicly </a:t>
            </a:r>
            <a:r>
              <a:rPr spc="-5" dirty="0"/>
              <a:t>accessible website, in whole </a:t>
            </a:r>
            <a:r>
              <a:rPr dirty="0"/>
              <a:t>or</a:t>
            </a:r>
            <a:r>
              <a:rPr spc="100" dirty="0"/>
              <a:t> </a:t>
            </a:r>
            <a:r>
              <a:rPr spc="-5" dirty="0"/>
              <a:t>in part.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52525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©2015 </a:t>
            </a:r>
            <a:r>
              <a:rPr spc="-5" dirty="0"/>
              <a:t>Cengage Learning. All Rights Reserved. May not be scanned, copied </a:t>
            </a:r>
            <a:r>
              <a:rPr dirty="0"/>
              <a:t>or </a:t>
            </a:r>
            <a:r>
              <a:rPr spc="-10" dirty="0"/>
              <a:t>duplicated, </a:t>
            </a:r>
            <a:r>
              <a:rPr dirty="0"/>
              <a:t>or </a:t>
            </a:r>
            <a:r>
              <a:rPr spc="-5" dirty="0"/>
              <a:t>posted to </a:t>
            </a:r>
            <a:r>
              <a:rPr dirty="0"/>
              <a:t>a </a:t>
            </a:r>
            <a:r>
              <a:rPr spc="-10" dirty="0"/>
              <a:t>publicly </a:t>
            </a:r>
            <a:r>
              <a:rPr spc="-5" dirty="0"/>
              <a:t>accessible website, in whole </a:t>
            </a:r>
            <a:r>
              <a:rPr dirty="0"/>
              <a:t>or</a:t>
            </a:r>
            <a:r>
              <a:rPr spc="100" dirty="0"/>
              <a:t> </a:t>
            </a:r>
            <a:r>
              <a:rPr spc="-5" dirty="0"/>
              <a:t>in part.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685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399"/>
                </a:moveTo>
                <a:lnTo>
                  <a:pt x="9143999" y="152399"/>
                </a:lnTo>
                <a:lnTo>
                  <a:pt x="91439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57200" y="457200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9143"/>
                </a:moveTo>
                <a:lnTo>
                  <a:pt x="9143999" y="9143"/>
                </a:lnTo>
                <a:lnTo>
                  <a:pt x="9143999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57200" y="466343"/>
            <a:ext cx="9144000" cy="219710"/>
          </a:xfrm>
          <a:custGeom>
            <a:avLst/>
            <a:gdLst/>
            <a:ahLst/>
            <a:cxnLst/>
            <a:rect l="l" t="t" r="r" b="b"/>
            <a:pathLst>
              <a:path w="9144000" h="219709">
                <a:moveTo>
                  <a:pt x="9143999" y="219455"/>
                </a:moveTo>
                <a:lnTo>
                  <a:pt x="9143999" y="0"/>
                </a:lnTo>
                <a:lnTo>
                  <a:pt x="0" y="0"/>
                </a:lnTo>
                <a:lnTo>
                  <a:pt x="0" y="219455"/>
                </a:lnTo>
                <a:lnTo>
                  <a:pt x="9143999" y="21945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4767" y="871219"/>
            <a:ext cx="7928864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1435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2867" y="1954844"/>
            <a:ext cx="7677150" cy="409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00631" y="7139047"/>
            <a:ext cx="705358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52525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©2015 </a:t>
            </a:r>
            <a:r>
              <a:rPr spc="-5" dirty="0"/>
              <a:t>Cengage Learning. All Rights Reserved. May not be scanned, copied </a:t>
            </a:r>
            <a:r>
              <a:rPr dirty="0"/>
              <a:t>or </a:t>
            </a:r>
            <a:r>
              <a:rPr spc="-10" dirty="0"/>
              <a:t>duplicated, </a:t>
            </a:r>
            <a:r>
              <a:rPr dirty="0"/>
              <a:t>or </a:t>
            </a:r>
            <a:r>
              <a:rPr spc="-5" dirty="0"/>
              <a:t>posted to </a:t>
            </a:r>
            <a:r>
              <a:rPr dirty="0"/>
              <a:t>a </a:t>
            </a:r>
            <a:r>
              <a:rPr spc="-10" dirty="0"/>
              <a:t>publicly </a:t>
            </a:r>
            <a:r>
              <a:rPr spc="-5" dirty="0"/>
              <a:t>accessible website, in whole </a:t>
            </a:r>
            <a:r>
              <a:rPr dirty="0"/>
              <a:t>or</a:t>
            </a:r>
            <a:r>
              <a:rPr spc="100" dirty="0"/>
              <a:t> </a:t>
            </a:r>
            <a:r>
              <a:rPr spc="-5" dirty="0"/>
              <a:t>in part.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9444" y="7103932"/>
            <a:ext cx="2463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jpe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5035" y="1113535"/>
            <a:ext cx="6686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Data </a:t>
            </a:r>
            <a:r>
              <a:rPr sz="4000" dirty="0"/>
              <a:t>Modeling </a:t>
            </a:r>
            <a:r>
              <a:rPr sz="4000" spc="-5" dirty="0"/>
              <a:t>and Data</a:t>
            </a:r>
            <a:r>
              <a:rPr sz="4000" spc="-35" dirty="0"/>
              <a:t> </a:t>
            </a:r>
            <a:r>
              <a:rPr sz="4000" spc="-5" dirty="0"/>
              <a:t>Models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4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7755255" cy="323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Font typeface="Times New Roman" panose="02020603050405020304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latin typeface="Times New Roman" panose="02020603050405020304"/>
                <a:cs typeface="Times New Roman" panose="02020603050405020304"/>
              </a:rPr>
              <a:t>Data modeling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Iterative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and progressive process of 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creating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specific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data model for a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determined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problem  domain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377825" marR="352425" lvl="1" indent="-256540">
              <a:lnSpc>
                <a:spcPct val="100000"/>
              </a:lnSpc>
              <a:spcBef>
                <a:spcPts val="89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378460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Data models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: Simple representations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complex 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real-world data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structures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70560" lvl="2" indent="-247650">
              <a:lnSpc>
                <a:spcPct val="100000"/>
              </a:lnSpc>
              <a:spcBef>
                <a:spcPts val="90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671195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Useful for supporting a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specific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6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domain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378460" lvl="1" indent="-256540">
              <a:lnSpc>
                <a:spcPct val="100000"/>
              </a:lnSpc>
              <a:spcBef>
                <a:spcPts val="89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378460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Model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- Abstraction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 real-world object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event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2250" y="1800859"/>
            <a:ext cx="3990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Hierarchical</a:t>
            </a:r>
            <a:r>
              <a:rPr sz="4000" spc="-30" dirty="0"/>
              <a:t> </a:t>
            </a:r>
            <a:r>
              <a:rPr sz="4000" spc="-5" dirty="0"/>
              <a:t>Model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838200" y="2702051"/>
            <a:ext cx="4043171" cy="45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2104" y="2695956"/>
            <a:ext cx="4055745" cy="471170"/>
          </a:xfrm>
          <a:custGeom>
            <a:avLst/>
            <a:gdLst/>
            <a:ahLst/>
            <a:cxnLst/>
            <a:rect l="l" t="t" r="r" b="b"/>
            <a:pathLst>
              <a:path w="4055745" h="471169">
                <a:moveTo>
                  <a:pt x="4055364" y="467868"/>
                </a:moveTo>
                <a:lnTo>
                  <a:pt x="4055364" y="3048"/>
                </a:lnTo>
                <a:lnTo>
                  <a:pt x="4052316" y="0"/>
                </a:lnTo>
                <a:lnTo>
                  <a:pt x="3048" y="0"/>
                </a:lnTo>
                <a:lnTo>
                  <a:pt x="0" y="3048"/>
                </a:lnTo>
                <a:lnTo>
                  <a:pt x="0" y="467868"/>
                </a:lnTo>
                <a:lnTo>
                  <a:pt x="3048" y="470916"/>
                </a:lnTo>
                <a:lnTo>
                  <a:pt x="6096" y="470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041648" y="13716"/>
                </a:lnTo>
                <a:lnTo>
                  <a:pt x="4041648" y="6096"/>
                </a:lnTo>
                <a:lnTo>
                  <a:pt x="4049268" y="13716"/>
                </a:lnTo>
                <a:lnTo>
                  <a:pt x="4049268" y="470916"/>
                </a:lnTo>
                <a:lnTo>
                  <a:pt x="4052316" y="470916"/>
                </a:lnTo>
                <a:lnTo>
                  <a:pt x="4055364" y="467868"/>
                </a:lnTo>
                <a:close/>
              </a:path>
              <a:path w="4055745" h="47116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055745" h="471169">
                <a:moveTo>
                  <a:pt x="13716" y="457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457200"/>
                </a:lnTo>
                <a:lnTo>
                  <a:pt x="13716" y="457200"/>
                </a:lnTo>
                <a:close/>
              </a:path>
              <a:path w="4055745" h="471169">
                <a:moveTo>
                  <a:pt x="4049268" y="457200"/>
                </a:moveTo>
                <a:lnTo>
                  <a:pt x="6096" y="457200"/>
                </a:lnTo>
                <a:lnTo>
                  <a:pt x="13716" y="463296"/>
                </a:lnTo>
                <a:lnTo>
                  <a:pt x="13716" y="470916"/>
                </a:lnTo>
                <a:lnTo>
                  <a:pt x="4041648" y="470916"/>
                </a:lnTo>
                <a:lnTo>
                  <a:pt x="4041648" y="463296"/>
                </a:lnTo>
                <a:lnTo>
                  <a:pt x="4049268" y="457200"/>
                </a:lnTo>
                <a:close/>
              </a:path>
              <a:path w="4055745" h="471169">
                <a:moveTo>
                  <a:pt x="13716" y="470916"/>
                </a:moveTo>
                <a:lnTo>
                  <a:pt x="13716" y="463296"/>
                </a:lnTo>
                <a:lnTo>
                  <a:pt x="6096" y="457200"/>
                </a:lnTo>
                <a:lnTo>
                  <a:pt x="6096" y="470916"/>
                </a:lnTo>
                <a:lnTo>
                  <a:pt x="13716" y="470916"/>
                </a:lnTo>
                <a:close/>
              </a:path>
              <a:path w="4055745" h="471169">
                <a:moveTo>
                  <a:pt x="4049268" y="13716"/>
                </a:moveTo>
                <a:lnTo>
                  <a:pt x="4041648" y="6096"/>
                </a:lnTo>
                <a:lnTo>
                  <a:pt x="4041648" y="13716"/>
                </a:lnTo>
                <a:lnTo>
                  <a:pt x="4049268" y="13716"/>
                </a:lnTo>
                <a:close/>
              </a:path>
              <a:path w="4055745" h="471169">
                <a:moveTo>
                  <a:pt x="4049268" y="457200"/>
                </a:moveTo>
                <a:lnTo>
                  <a:pt x="4049268" y="13716"/>
                </a:lnTo>
                <a:lnTo>
                  <a:pt x="4041648" y="13716"/>
                </a:lnTo>
                <a:lnTo>
                  <a:pt x="4041648" y="457200"/>
                </a:lnTo>
                <a:lnTo>
                  <a:pt x="4049268" y="457200"/>
                </a:lnTo>
                <a:close/>
              </a:path>
              <a:path w="4055745" h="471169">
                <a:moveTo>
                  <a:pt x="4049268" y="470916"/>
                </a:moveTo>
                <a:lnTo>
                  <a:pt x="4049268" y="457200"/>
                </a:lnTo>
                <a:lnTo>
                  <a:pt x="4041648" y="463296"/>
                </a:lnTo>
                <a:lnTo>
                  <a:pt x="4041648" y="470916"/>
                </a:lnTo>
                <a:lnTo>
                  <a:pt x="4049268" y="470916"/>
                </a:lnTo>
                <a:close/>
              </a:path>
            </a:pathLst>
          </a:custGeom>
          <a:solidFill>
            <a:srgbClr val="427F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78551" y="2702051"/>
            <a:ext cx="4041647" cy="45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72455" y="2695956"/>
            <a:ext cx="4055745" cy="471170"/>
          </a:xfrm>
          <a:custGeom>
            <a:avLst/>
            <a:gdLst/>
            <a:ahLst/>
            <a:cxnLst/>
            <a:rect l="l" t="t" r="r" b="b"/>
            <a:pathLst>
              <a:path w="4055745" h="471169">
                <a:moveTo>
                  <a:pt x="4055364" y="467868"/>
                </a:moveTo>
                <a:lnTo>
                  <a:pt x="4055364" y="3048"/>
                </a:lnTo>
                <a:lnTo>
                  <a:pt x="4052316" y="0"/>
                </a:lnTo>
                <a:lnTo>
                  <a:pt x="3048" y="0"/>
                </a:lnTo>
                <a:lnTo>
                  <a:pt x="0" y="3048"/>
                </a:lnTo>
                <a:lnTo>
                  <a:pt x="0" y="467868"/>
                </a:lnTo>
                <a:lnTo>
                  <a:pt x="3048" y="470916"/>
                </a:lnTo>
                <a:lnTo>
                  <a:pt x="6096" y="470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041648" y="13716"/>
                </a:lnTo>
                <a:lnTo>
                  <a:pt x="4041648" y="6096"/>
                </a:lnTo>
                <a:lnTo>
                  <a:pt x="4047744" y="13716"/>
                </a:lnTo>
                <a:lnTo>
                  <a:pt x="4047744" y="470916"/>
                </a:lnTo>
                <a:lnTo>
                  <a:pt x="4052316" y="470916"/>
                </a:lnTo>
                <a:lnTo>
                  <a:pt x="4055364" y="467868"/>
                </a:lnTo>
                <a:close/>
              </a:path>
              <a:path w="4055745" h="47116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055745" h="471169">
                <a:moveTo>
                  <a:pt x="13716" y="457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457200"/>
                </a:lnTo>
                <a:lnTo>
                  <a:pt x="13716" y="457200"/>
                </a:lnTo>
                <a:close/>
              </a:path>
              <a:path w="4055745" h="471169">
                <a:moveTo>
                  <a:pt x="4047744" y="457200"/>
                </a:moveTo>
                <a:lnTo>
                  <a:pt x="6096" y="457200"/>
                </a:lnTo>
                <a:lnTo>
                  <a:pt x="13716" y="463296"/>
                </a:lnTo>
                <a:lnTo>
                  <a:pt x="13716" y="470916"/>
                </a:lnTo>
                <a:lnTo>
                  <a:pt x="4041648" y="470916"/>
                </a:lnTo>
                <a:lnTo>
                  <a:pt x="4041648" y="463296"/>
                </a:lnTo>
                <a:lnTo>
                  <a:pt x="4047744" y="457200"/>
                </a:lnTo>
                <a:close/>
              </a:path>
              <a:path w="4055745" h="471169">
                <a:moveTo>
                  <a:pt x="13716" y="470916"/>
                </a:moveTo>
                <a:lnTo>
                  <a:pt x="13716" y="463296"/>
                </a:lnTo>
                <a:lnTo>
                  <a:pt x="6096" y="457200"/>
                </a:lnTo>
                <a:lnTo>
                  <a:pt x="6096" y="470916"/>
                </a:lnTo>
                <a:lnTo>
                  <a:pt x="13716" y="470916"/>
                </a:lnTo>
                <a:close/>
              </a:path>
              <a:path w="4055745" h="471169">
                <a:moveTo>
                  <a:pt x="4047744" y="13716"/>
                </a:moveTo>
                <a:lnTo>
                  <a:pt x="4041648" y="6096"/>
                </a:lnTo>
                <a:lnTo>
                  <a:pt x="4041648" y="13716"/>
                </a:lnTo>
                <a:lnTo>
                  <a:pt x="4047744" y="13716"/>
                </a:lnTo>
                <a:close/>
              </a:path>
              <a:path w="4055745" h="471169">
                <a:moveTo>
                  <a:pt x="4047744" y="457200"/>
                </a:moveTo>
                <a:lnTo>
                  <a:pt x="4047744" y="13716"/>
                </a:lnTo>
                <a:lnTo>
                  <a:pt x="4041648" y="13716"/>
                </a:lnTo>
                <a:lnTo>
                  <a:pt x="4041648" y="457200"/>
                </a:lnTo>
                <a:lnTo>
                  <a:pt x="4047744" y="457200"/>
                </a:lnTo>
                <a:close/>
              </a:path>
              <a:path w="4055745" h="471169">
                <a:moveTo>
                  <a:pt x="4047744" y="470916"/>
                </a:moveTo>
                <a:lnTo>
                  <a:pt x="4047744" y="457200"/>
                </a:lnTo>
                <a:lnTo>
                  <a:pt x="4041648" y="463296"/>
                </a:lnTo>
                <a:lnTo>
                  <a:pt x="4041648" y="470916"/>
                </a:lnTo>
                <a:lnTo>
                  <a:pt x="4047744" y="470916"/>
                </a:lnTo>
                <a:close/>
              </a:path>
            </a:pathLst>
          </a:custGeom>
          <a:solidFill>
            <a:srgbClr val="427F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26667" y="2638089"/>
            <a:ext cx="3773170" cy="30537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51585">
              <a:lnSpc>
                <a:spcPct val="100000"/>
              </a:lnSpc>
              <a:spcBef>
                <a:spcPts val="1100"/>
              </a:spcBef>
            </a:pPr>
            <a:r>
              <a:rPr sz="1900" b="1" spc="-5" dirty="0">
                <a:solidFill>
                  <a:srgbClr val="3E3E3E"/>
                </a:solidFill>
                <a:latin typeface="Times New Roman" panose="02020603050405020304"/>
                <a:cs typeface="Times New Roman" panose="02020603050405020304"/>
              </a:rPr>
              <a:t>Advantages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106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Promotes data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sharing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Parent/child relationship promotes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conceptual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simplicity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data  integrity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8605" marR="72390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Database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security is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provided</a:t>
            </a:r>
            <a:r>
              <a:rPr sz="20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  enforced by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DBMS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Efficient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1:M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relationships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13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5363969" y="2638089"/>
            <a:ext cx="3547110" cy="41967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114425">
              <a:lnSpc>
                <a:spcPct val="100000"/>
              </a:lnSpc>
              <a:spcBef>
                <a:spcPts val="1100"/>
              </a:spcBef>
            </a:pPr>
            <a:r>
              <a:rPr sz="1900" b="1" spc="-5" dirty="0">
                <a:solidFill>
                  <a:srgbClr val="3E3E3E"/>
                </a:solidFill>
                <a:latin typeface="Times New Roman" panose="02020603050405020304"/>
                <a:cs typeface="Times New Roman" panose="02020603050405020304"/>
              </a:rPr>
              <a:t>Disadvantages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68605" marR="5080" indent="-256540">
              <a:lnSpc>
                <a:spcPct val="100000"/>
              </a:lnSpc>
              <a:spcBef>
                <a:spcPts val="106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Requires knowledge of</a:t>
            </a:r>
            <a:r>
              <a:rPr sz="20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physical  data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storage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characteristics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8605" marR="120650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Navigational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requires  knowledge of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hierarchical</a:t>
            </a:r>
            <a:r>
              <a:rPr sz="20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path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8605" marR="400050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Changes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structure</a:t>
            </a:r>
            <a:r>
              <a:rPr sz="20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require  changes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 all application  programs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Implementation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limitations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definition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Lack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standards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9534" y="1800859"/>
            <a:ext cx="3257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Network</a:t>
            </a:r>
            <a:r>
              <a:rPr sz="4000" spc="-55" dirty="0"/>
              <a:t> </a:t>
            </a:r>
            <a:r>
              <a:rPr sz="4000" spc="-5" dirty="0"/>
              <a:t>Model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838200" y="2702051"/>
            <a:ext cx="4043171" cy="45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2104" y="2695956"/>
            <a:ext cx="4055745" cy="471170"/>
          </a:xfrm>
          <a:custGeom>
            <a:avLst/>
            <a:gdLst/>
            <a:ahLst/>
            <a:cxnLst/>
            <a:rect l="l" t="t" r="r" b="b"/>
            <a:pathLst>
              <a:path w="4055745" h="471169">
                <a:moveTo>
                  <a:pt x="4055364" y="467868"/>
                </a:moveTo>
                <a:lnTo>
                  <a:pt x="4055364" y="3048"/>
                </a:lnTo>
                <a:lnTo>
                  <a:pt x="4052316" y="0"/>
                </a:lnTo>
                <a:lnTo>
                  <a:pt x="3048" y="0"/>
                </a:lnTo>
                <a:lnTo>
                  <a:pt x="0" y="3048"/>
                </a:lnTo>
                <a:lnTo>
                  <a:pt x="0" y="467868"/>
                </a:lnTo>
                <a:lnTo>
                  <a:pt x="3048" y="470916"/>
                </a:lnTo>
                <a:lnTo>
                  <a:pt x="6096" y="470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041648" y="13716"/>
                </a:lnTo>
                <a:lnTo>
                  <a:pt x="4041648" y="6096"/>
                </a:lnTo>
                <a:lnTo>
                  <a:pt x="4049268" y="13716"/>
                </a:lnTo>
                <a:lnTo>
                  <a:pt x="4049268" y="470916"/>
                </a:lnTo>
                <a:lnTo>
                  <a:pt x="4052316" y="470916"/>
                </a:lnTo>
                <a:lnTo>
                  <a:pt x="4055364" y="467868"/>
                </a:lnTo>
                <a:close/>
              </a:path>
              <a:path w="4055745" h="47116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055745" h="471169">
                <a:moveTo>
                  <a:pt x="13716" y="457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457200"/>
                </a:lnTo>
                <a:lnTo>
                  <a:pt x="13716" y="457200"/>
                </a:lnTo>
                <a:close/>
              </a:path>
              <a:path w="4055745" h="471169">
                <a:moveTo>
                  <a:pt x="4049268" y="457200"/>
                </a:moveTo>
                <a:lnTo>
                  <a:pt x="6096" y="457200"/>
                </a:lnTo>
                <a:lnTo>
                  <a:pt x="13716" y="463296"/>
                </a:lnTo>
                <a:lnTo>
                  <a:pt x="13716" y="470916"/>
                </a:lnTo>
                <a:lnTo>
                  <a:pt x="4041648" y="470916"/>
                </a:lnTo>
                <a:lnTo>
                  <a:pt x="4041648" y="463296"/>
                </a:lnTo>
                <a:lnTo>
                  <a:pt x="4049268" y="457200"/>
                </a:lnTo>
                <a:close/>
              </a:path>
              <a:path w="4055745" h="471169">
                <a:moveTo>
                  <a:pt x="13716" y="470916"/>
                </a:moveTo>
                <a:lnTo>
                  <a:pt x="13716" y="463296"/>
                </a:lnTo>
                <a:lnTo>
                  <a:pt x="6096" y="457200"/>
                </a:lnTo>
                <a:lnTo>
                  <a:pt x="6096" y="470916"/>
                </a:lnTo>
                <a:lnTo>
                  <a:pt x="13716" y="470916"/>
                </a:lnTo>
                <a:close/>
              </a:path>
              <a:path w="4055745" h="471169">
                <a:moveTo>
                  <a:pt x="4049268" y="13716"/>
                </a:moveTo>
                <a:lnTo>
                  <a:pt x="4041648" y="6096"/>
                </a:lnTo>
                <a:lnTo>
                  <a:pt x="4041648" y="13716"/>
                </a:lnTo>
                <a:lnTo>
                  <a:pt x="4049268" y="13716"/>
                </a:lnTo>
                <a:close/>
              </a:path>
              <a:path w="4055745" h="471169">
                <a:moveTo>
                  <a:pt x="4049268" y="457200"/>
                </a:moveTo>
                <a:lnTo>
                  <a:pt x="4049268" y="13716"/>
                </a:lnTo>
                <a:lnTo>
                  <a:pt x="4041648" y="13716"/>
                </a:lnTo>
                <a:lnTo>
                  <a:pt x="4041648" y="457200"/>
                </a:lnTo>
                <a:lnTo>
                  <a:pt x="4049268" y="457200"/>
                </a:lnTo>
                <a:close/>
              </a:path>
              <a:path w="4055745" h="471169">
                <a:moveTo>
                  <a:pt x="4049268" y="470916"/>
                </a:moveTo>
                <a:lnTo>
                  <a:pt x="4049268" y="457200"/>
                </a:lnTo>
                <a:lnTo>
                  <a:pt x="4041648" y="463296"/>
                </a:lnTo>
                <a:lnTo>
                  <a:pt x="4041648" y="470916"/>
                </a:lnTo>
                <a:lnTo>
                  <a:pt x="4049268" y="470916"/>
                </a:lnTo>
                <a:close/>
              </a:path>
            </a:pathLst>
          </a:custGeom>
          <a:solidFill>
            <a:srgbClr val="427F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78551" y="2702051"/>
            <a:ext cx="4041647" cy="45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72455" y="2695956"/>
            <a:ext cx="4055745" cy="471170"/>
          </a:xfrm>
          <a:custGeom>
            <a:avLst/>
            <a:gdLst/>
            <a:ahLst/>
            <a:cxnLst/>
            <a:rect l="l" t="t" r="r" b="b"/>
            <a:pathLst>
              <a:path w="4055745" h="471169">
                <a:moveTo>
                  <a:pt x="4055364" y="467868"/>
                </a:moveTo>
                <a:lnTo>
                  <a:pt x="4055364" y="3048"/>
                </a:lnTo>
                <a:lnTo>
                  <a:pt x="4052316" y="0"/>
                </a:lnTo>
                <a:lnTo>
                  <a:pt x="3048" y="0"/>
                </a:lnTo>
                <a:lnTo>
                  <a:pt x="0" y="3048"/>
                </a:lnTo>
                <a:lnTo>
                  <a:pt x="0" y="467868"/>
                </a:lnTo>
                <a:lnTo>
                  <a:pt x="3048" y="470916"/>
                </a:lnTo>
                <a:lnTo>
                  <a:pt x="6096" y="470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041648" y="13716"/>
                </a:lnTo>
                <a:lnTo>
                  <a:pt x="4041648" y="6096"/>
                </a:lnTo>
                <a:lnTo>
                  <a:pt x="4047744" y="13716"/>
                </a:lnTo>
                <a:lnTo>
                  <a:pt x="4047744" y="470916"/>
                </a:lnTo>
                <a:lnTo>
                  <a:pt x="4052316" y="470916"/>
                </a:lnTo>
                <a:lnTo>
                  <a:pt x="4055364" y="467868"/>
                </a:lnTo>
                <a:close/>
              </a:path>
              <a:path w="4055745" h="47116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055745" h="471169">
                <a:moveTo>
                  <a:pt x="13716" y="457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457200"/>
                </a:lnTo>
                <a:lnTo>
                  <a:pt x="13716" y="457200"/>
                </a:lnTo>
                <a:close/>
              </a:path>
              <a:path w="4055745" h="471169">
                <a:moveTo>
                  <a:pt x="4047744" y="457200"/>
                </a:moveTo>
                <a:lnTo>
                  <a:pt x="6096" y="457200"/>
                </a:lnTo>
                <a:lnTo>
                  <a:pt x="13716" y="463296"/>
                </a:lnTo>
                <a:lnTo>
                  <a:pt x="13716" y="470916"/>
                </a:lnTo>
                <a:lnTo>
                  <a:pt x="4041648" y="470916"/>
                </a:lnTo>
                <a:lnTo>
                  <a:pt x="4041648" y="463296"/>
                </a:lnTo>
                <a:lnTo>
                  <a:pt x="4047744" y="457200"/>
                </a:lnTo>
                <a:close/>
              </a:path>
              <a:path w="4055745" h="471169">
                <a:moveTo>
                  <a:pt x="13716" y="470916"/>
                </a:moveTo>
                <a:lnTo>
                  <a:pt x="13716" y="463296"/>
                </a:lnTo>
                <a:lnTo>
                  <a:pt x="6096" y="457200"/>
                </a:lnTo>
                <a:lnTo>
                  <a:pt x="6096" y="470916"/>
                </a:lnTo>
                <a:lnTo>
                  <a:pt x="13716" y="470916"/>
                </a:lnTo>
                <a:close/>
              </a:path>
              <a:path w="4055745" h="471169">
                <a:moveTo>
                  <a:pt x="4047744" y="13716"/>
                </a:moveTo>
                <a:lnTo>
                  <a:pt x="4041648" y="6096"/>
                </a:lnTo>
                <a:lnTo>
                  <a:pt x="4041648" y="13716"/>
                </a:lnTo>
                <a:lnTo>
                  <a:pt x="4047744" y="13716"/>
                </a:lnTo>
                <a:close/>
              </a:path>
              <a:path w="4055745" h="471169">
                <a:moveTo>
                  <a:pt x="4047744" y="457200"/>
                </a:moveTo>
                <a:lnTo>
                  <a:pt x="4047744" y="13716"/>
                </a:lnTo>
                <a:lnTo>
                  <a:pt x="4041648" y="13716"/>
                </a:lnTo>
                <a:lnTo>
                  <a:pt x="4041648" y="457200"/>
                </a:lnTo>
                <a:lnTo>
                  <a:pt x="4047744" y="457200"/>
                </a:lnTo>
                <a:close/>
              </a:path>
              <a:path w="4055745" h="471169">
                <a:moveTo>
                  <a:pt x="4047744" y="470916"/>
                </a:moveTo>
                <a:lnTo>
                  <a:pt x="4047744" y="457200"/>
                </a:lnTo>
                <a:lnTo>
                  <a:pt x="4041648" y="463296"/>
                </a:lnTo>
                <a:lnTo>
                  <a:pt x="4041648" y="470916"/>
                </a:lnTo>
                <a:lnTo>
                  <a:pt x="4047744" y="470916"/>
                </a:lnTo>
                <a:close/>
              </a:path>
            </a:pathLst>
          </a:custGeom>
          <a:solidFill>
            <a:srgbClr val="427F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26667" y="2638089"/>
            <a:ext cx="3657600" cy="38919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51585">
              <a:lnSpc>
                <a:spcPct val="100000"/>
              </a:lnSpc>
              <a:spcBef>
                <a:spcPts val="1100"/>
              </a:spcBef>
            </a:pPr>
            <a:r>
              <a:rPr sz="1900" b="1" spc="-5" dirty="0">
                <a:solidFill>
                  <a:srgbClr val="3E3E3E"/>
                </a:solidFill>
                <a:latin typeface="Times New Roman" panose="02020603050405020304"/>
                <a:cs typeface="Times New Roman" panose="02020603050405020304"/>
              </a:rPr>
              <a:t>Advantages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106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Conceptual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simplicity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Handles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more relationship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types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Data access is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flexible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8605" marR="39370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Data owner/member relationship  promotes data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integrity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Conformance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standards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Includes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data definition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language  (DDL) and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data manipulation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(DML)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14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5363969" y="2638089"/>
            <a:ext cx="3275329" cy="35490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114425">
              <a:lnSpc>
                <a:spcPct val="100000"/>
              </a:lnSpc>
              <a:spcBef>
                <a:spcPts val="1100"/>
              </a:spcBef>
            </a:pPr>
            <a:r>
              <a:rPr sz="1900" b="1" spc="-5" dirty="0">
                <a:solidFill>
                  <a:srgbClr val="3E3E3E"/>
                </a:solidFill>
                <a:latin typeface="Times New Roman" panose="02020603050405020304"/>
                <a:cs typeface="Times New Roman" panose="02020603050405020304"/>
              </a:rPr>
              <a:t>Disadvantages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68605" marR="410845" indent="-256540">
              <a:lnSpc>
                <a:spcPct val="100000"/>
              </a:lnSpc>
              <a:spcBef>
                <a:spcPts val="106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System complexity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limits  efficiency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Navigational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system yields  complex implementation,  application development,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management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8605" marR="332740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Structural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changes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require  changes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 all application  programs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9791" y="1419859"/>
            <a:ext cx="525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Standard Database</a:t>
            </a:r>
            <a:r>
              <a:rPr spc="-10" dirty="0"/>
              <a:t> </a:t>
            </a:r>
            <a:r>
              <a:rPr spc="-5" dirty="0"/>
              <a:t>Concepts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90600" y="2286000"/>
            <a:ext cx="8001000" cy="891540"/>
          </a:xfrm>
          <a:custGeom>
            <a:avLst/>
            <a:gdLst/>
            <a:ahLst/>
            <a:cxnLst/>
            <a:rect l="l" t="t" r="r" b="b"/>
            <a:pathLst>
              <a:path w="8001000" h="891539">
                <a:moveTo>
                  <a:pt x="8000999" y="742187"/>
                </a:moveTo>
                <a:lnTo>
                  <a:pt x="8000999" y="149351"/>
                </a:lnTo>
                <a:lnTo>
                  <a:pt x="7993526" y="102217"/>
                </a:lnTo>
                <a:lnTo>
                  <a:pt x="7972665" y="61228"/>
                </a:lnTo>
                <a:lnTo>
                  <a:pt x="7940759" y="28870"/>
                </a:lnTo>
                <a:lnTo>
                  <a:pt x="7900147" y="7632"/>
                </a:lnTo>
                <a:lnTo>
                  <a:pt x="7853171" y="0"/>
                </a:lnTo>
                <a:lnTo>
                  <a:pt x="149351" y="0"/>
                </a:lnTo>
                <a:lnTo>
                  <a:pt x="102217" y="7632"/>
                </a:lnTo>
                <a:lnTo>
                  <a:pt x="61228" y="28870"/>
                </a:lnTo>
                <a:lnTo>
                  <a:pt x="28870" y="61228"/>
                </a:lnTo>
                <a:lnTo>
                  <a:pt x="7632" y="102217"/>
                </a:lnTo>
                <a:lnTo>
                  <a:pt x="0" y="149351"/>
                </a:lnTo>
                <a:lnTo>
                  <a:pt x="0" y="742187"/>
                </a:lnTo>
                <a:lnTo>
                  <a:pt x="7632" y="789322"/>
                </a:lnTo>
                <a:lnTo>
                  <a:pt x="28870" y="830311"/>
                </a:lnTo>
                <a:lnTo>
                  <a:pt x="61228" y="862669"/>
                </a:lnTo>
                <a:lnTo>
                  <a:pt x="102217" y="883907"/>
                </a:lnTo>
                <a:lnTo>
                  <a:pt x="149351" y="891539"/>
                </a:lnTo>
                <a:lnTo>
                  <a:pt x="7853171" y="891539"/>
                </a:lnTo>
                <a:lnTo>
                  <a:pt x="7900147" y="883907"/>
                </a:lnTo>
                <a:lnTo>
                  <a:pt x="7940759" y="862669"/>
                </a:lnTo>
                <a:lnTo>
                  <a:pt x="7972665" y="830311"/>
                </a:lnTo>
                <a:lnTo>
                  <a:pt x="7993526" y="789322"/>
                </a:lnTo>
                <a:lnTo>
                  <a:pt x="8000999" y="742187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1455" y="2276855"/>
            <a:ext cx="8021320" cy="909955"/>
          </a:xfrm>
          <a:custGeom>
            <a:avLst/>
            <a:gdLst/>
            <a:ahLst/>
            <a:cxnLst/>
            <a:rect l="l" t="t" r="r" b="b"/>
            <a:pathLst>
              <a:path w="8021320" h="909955">
                <a:moveTo>
                  <a:pt x="8020812" y="751332"/>
                </a:moveTo>
                <a:lnTo>
                  <a:pt x="8020812" y="158496"/>
                </a:lnTo>
                <a:lnTo>
                  <a:pt x="8017764" y="126492"/>
                </a:lnTo>
                <a:lnTo>
                  <a:pt x="8001000" y="82296"/>
                </a:lnTo>
                <a:lnTo>
                  <a:pt x="7973568" y="45720"/>
                </a:lnTo>
                <a:lnTo>
                  <a:pt x="7923276" y="12192"/>
                </a:lnTo>
                <a:lnTo>
                  <a:pt x="7877556" y="1524"/>
                </a:lnTo>
                <a:lnTo>
                  <a:pt x="7862316" y="0"/>
                </a:lnTo>
                <a:lnTo>
                  <a:pt x="158496" y="0"/>
                </a:lnTo>
                <a:lnTo>
                  <a:pt x="111252" y="7620"/>
                </a:lnTo>
                <a:lnTo>
                  <a:pt x="70104" y="27432"/>
                </a:lnTo>
                <a:lnTo>
                  <a:pt x="36576" y="57912"/>
                </a:lnTo>
                <a:lnTo>
                  <a:pt x="12192" y="97536"/>
                </a:lnTo>
                <a:lnTo>
                  <a:pt x="0" y="158496"/>
                </a:lnTo>
                <a:lnTo>
                  <a:pt x="0" y="752856"/>
                </a:lnTo>
                <a:lnTo>
                  <a:pt x="3048" y="784860"/>
                </a:lnTo>
                <a:lnTo>
                  <a:pt x="7620" y="800100"/>
                </a:lnTo>
                <a:lnTo>
                  <a:pt x="19812" y="827532"/>
                </a:lnTo>
                <a:lnTo>
                  <a:pt x="19812" y="143256"/>
                </a:lnTo>
                <a:lnTo>
                  <a:pt x="25908" y="115824"/>
                </a:lnTo>
                <a:lnTo>
                  <a:pt x="42672" y="80772"/>
                </a:lnTo>
                <a:lnTo>
                  <a:pt x="70104" y="50292"/>
                </a:lnTo>
                <a:lnTo>
                  <a:pt x="105156" y="30480"/>
                </a:lnTo>
                <a:lnTo>
                  <a:pt x="144780" y="19812"/>
                </a:lnTo>
                <a:lnTo>
                  <a:pt x="7877556" y="19812"/>
                </a:lnTo>
                <a:lnTo>
                  <a:pt x="7904988" y="25908"/>
                </a:lnTo>
                <a:lnTo>
                  <a:pt x="7940040" y="42672"/>
                </a:lnTo>
                <a:lnTo>
                  <a:pt x="7970520" y="70104"/>
                </a:lnTo>
                <a:lnTo>
                  <a:pt x="7990332" y="105156"/>
                </a:lnTo>
                <a:lnTo>
                  <a:pt x="8001000" y="144780"/>
                </a:lnTo>
                <a:lnTo>
                  <a:pt x="8001000" y="827532"/>
                </a:lnTo>
                <a:lnTo>
                  <a:pt x="8008620" y="813816"/>
                </a:lnTo>
                <a:lnTo>
                  <a:pt x="8017764" y="783336"/>
                </a:lnTo>
                <a:lnTo>
                  <a:pt x="8020812" y="751332"/>
                </a:lnTo>
                <a:close/>
              </a:path>
              <a:path w="8021320" h="909955">
                <a:moveTo>
                  <a:pt x="8001000" y="827532"/>
                </a:moveTo>
                <a:lnTo>
                  <a:pt x="8001000" y="766572"/>
                </a:lnTo>
                <a:lnTo>
                  <a:pt x="7994904" y="794004"/>
                </a:lnTo>
                <a:lnTo>
                  <a:pt x="7990332" y="806196"/>
                </a:lnTo>
                <a:lnTo>
                  <a:pt x="7968996" y="841248"/>
                </a:lnTo>
                <a:lnTo>
                  <a:pt x="7940040" y="867156"/>
                </a:lnTo>
                <a:lnTo>
                  <a:pt x="7903464" y="885444"/>
                </a:lnTo>
                <a:lnTo>
                  <a:pt x="7862316" y="891540"/>
                </a:lnTo>
                <a:lnTo>
                  <a:pt x="158496" y="891540"/>
                </a:lnTo>
                <a:lnTo>
                  <a:pt x="143256" y="890016"/>
                </a:lnTo>
                <a:lnTo>
                  <a:pt x="103632" y="879348"/>
                </a:lnTo>
                <a:lnTo>
                  <a:pt x="70104" y="859536"/>
                </a:lnTo>
                <a:lnTo>
                  <a:pt x="42672" y="829056"/>
                </a:lnTo>
                <a:lnTo>
                  <a:pt x="25908" y="792480"/>
                </a:lnTo>
                <a:lnTo>
                  <a:pt x="19812" y="765048"/>
                </a:lnTo>
                <a:lnTo>
                  <a:pt x="19812" y="827532"/>
                </a:lnTo>
                <a:lnTo>
                  <a:pt x="57912" y="874776"/>
                </a:lnTo>
                <a:lnTo>
                  <a:pt x="111252" y="903732"/>
                </a:lnTo>
                <a:lnTo>
                  <a:pt x="143256" y="909828"/>
                </a:lnTo>
                <a:lnTo>
                  <a:pt x="7879080" y="909828"/>
                </a:lnTo>
                <a:lnTo>
                  <a:pt x="7924800" y="897636"/>
                </a:lnTo>
                <a:lnTo>
                  <a:pt x="7975092" y="864108"/>
                </a:lnTo>
                <a:lnTo>
                  <a:pt x="7993380" y="839724"/>
                </a:lnTo>
                <a:lnTo>
                  <a:pt x="8001000" y="827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0600" y="4110227"/>
            <a:ext cx="8001000" cy="890269"/>
          </a:xfrm>
          <a:custGeom>
            <a:avLst/>
            <a:gdLst/>
            <a:ahLst/>
            <a:cxnLst/>
            <a:rect l="l" t="t" r="r" b="b"/>
            <a:pathLst>
              <a:path w="8001000" h="890270">
                <a:moveTo>
                  <a:pt x="8000999" y="742187"/>
                </a:moveTo>
                <a:lnTo>
                  <a:pt x="8000999" y="147827"/>
                </a:lnTo>
                <a:lnTo>
                  <a:pt x="7993526" y="100852"/>
                </a:lnTo>
                <a:lnTo>
                  <a:pt x="7972665" y="60240"/>
                </a:lnTo>
                <a:lnTo>
                  <a:pt x="7940759" y="28334"/>
                </a:lnTo>
                <a:lnTo>
                  <a:pt x="7900147" y="7473"/>
                </a:lnTo>
                <a:lnTo>
                  <a:pt x="7853171" y="0"/>
                </a:lnTo>
                <a:lnTo>
                  <a:pt x="149351" y="0"/>
                </a:lnTo>
                <a:lnTo>
                  <a:pt x="102217" y="7473"/>
                </a:lnTo>
                <a:lnTo>
                  <a:pt x="61228" y="28334"/>
                </a:lnTo>
                <a:lnTo>
                  <a:pt x="28870" y="60240"/>
                </a:lnTo>
                <a:lnTo>
                  <a:pt x="7632" y="100852"/>
                </a:lnTo>
                <a:lnTo>
                  <a:pt x="0" y="147827"/>
                </a:lnTo>
                <a:lnTo>
                  <a:pt x="0" y="742187"/>
                </a:lnTo>
                <a:lnTo>
                  <a:pt x="7632" y="789163"/>
                </a:lnTo>
                <a:lnTo>
                  <a:pt x="28870" y="829775"/>
                </a:lnTo>
                <a:lnTo>
                  <a:pt x="61228" y="861681"/>
                </a:lnTo>
                <a:lnTo>
                  <a:pt x="102217" y="882542"/>
                </a:lnTo>
                <a:lnTo>
                  <a:pt x="149351" y="890015"/>
                </a:lnTo>
                <a:lnTo>
                  <a:pt x="7853171" y="890015"/>
                </a:lnTo>
                <a:lnTo>
                  <a:pt x="7900147" y="882542"/>
                </a:lnTo>
                <a:lnTo>
                  <a:pt x="7940759" y="861681"/>
                </a:lnTo>
                <a:lnTo>
                  <a:pt x="7972665" y="829775"/>
                </a:lnTo>
                <a:lnTo>
                  <a:pt x="7993526" y="789163"/>
                </a:lnTo>
                <a:lnTo>
                  <a:pt x="8000999" y="742187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81455" y="4101084"/>
            <a:ext cx="8021320" cy="908685"/>
          </a:xfrm>
          <a:custGeom>
            <a:avLst/>
            <a:gdLst/>
            <a:ahLst/>
            <a:cxnLst/>
            <a:rect l="l" t="t" r="r" b="b"/>
            <a:pathLst>
              <a:path w="8021320" h="908685">
                <a:moveTo>
                  <a:pt x="8020812" y="751332"/>
                </a:moveTo>
                <a:lnTo>
                  <a:pt x="8020812" y="156972"/>
                </a:lnTo>
                <a:lnTo>
                  <a:pt x="8017764" y="124968"/>
                </a:lnTo>
                <a:lnTo>
                  <a:pt x="8001000" y="82296"/>
                </a:lnTo>
                <a:lnTo>
                  <a:pt x="7962900" y="35052"/>
                </a:lnTo>
                <a:lnTo>
                  <a:pt x="7909560" y="6096"/>
                </a:lnTo>
                <a:lnTo>
                  <a:pt x="7877556" y="0"/>
                </a:lnTo>
                <a:lnTo>
                  <a:pt x="141732" y="0"/>
                </a:lnTo>
                <a:lnTo>
                  <a:pt x="96012" y="12192"/>
                </a:lnTo>
                <a:lnTo>
                  <a:pt x="57912" y="35052"/>
                </a:lnTo>
                <a:lnTo>
                  <a:pt x="27432" y="70104"/>
                </a:lnTo>
                <a:lnTo>
                  <a:pt x="3048" y="126492"/>
                </a:lnTo>
                <a:lnTo>
                  <a:pt x="0" y="156972"/>
                </a:lnTo>
                <a:lnTo>
                  <a:pt x="0" y="751332"/>
                </a:lnTo>
                <a:lnTo>
                  <a:pt x="3048" y="783336"/>
                </a:lnTo>
                <a:lnTo>
                  <a:pt x="7620" y="798576"/>
                </a:lnTo>
                <a:lnTo>
                  <a:pt x="19812" y="826008"/>
                </a:lnTo>
                <a:lnTo>
                  <a:pt x="19812" y="143256"/>
                </a:lnTo>
                <a:lnTo>
                  <a:pt x="25908" y="115824"/>
                </a:lnTo>
                <a:lnTo>
                  <a:pt x="42672" y="79248"/>
                </a:lnTo>
                <a:lnTo>
                  <a:pt x="70104" y="50292"/>
                </a:lnTo>
                <a:lnTo>
                  <a:pt x="105156" y="28956"/>
                </a:lnTo>
                <a:lnTo>
                  <a:pt x="144780" y="18288"/>
                </a:lnTo>
                <a:lnTo>
                  <a:pt x="7862316" y="18288"/>
                </a:lnTo>
                <a:lnTo>
                  <a:pt x="7877556" y="19812"/>
                </a:lnTo>
                <a:lnTo>
                  <a:pt x="7917180" y="28956"/>
                </a:lnTo>
                <a:lnTo>
                  <a:pt x="7950708" y="50292"/>
                </a:lnTo>
                <a:lnTo>
                  <a:pt x="7978140" y="79248"/>
                </a:lnTo>
                <a:lnTo>
                  <a:pt x="7994904" y="115824"/>
                </a:lnTo>
                <a:lnTo>
                  <a:pt x="8001000" y="143256"/>
                </a:lnTo>
                <a:lnTo>
                  <a:pt x="8001000" y="826008"/>
                </a:lnTo>
                <a:lnTo>
                  <a:pt x="8008620" y="812292"/>
                </a:lnTo>
                <a:lnTo>
                  <a:pt x="8017764" y="781812"/>
                </a:lnTo>
                <a:lnTo>
                  <a:pt x="8020812" y="751332"/>
                </a:lnTo>
                <a:close/>
              </a:path>
              <a:path w="8021320" h="908685">
                <a:moveTo>
                  <a:pt x="8001000" y="826008"/>
                </a:moveTo>
                <a:lnTo>
                  <a:pt x="8001000" y="765048"/>
                </a:lnTo>
                <a:lnTo>
                  <a:pt x="7994904" y="792480"/>
                </a:lnTo>
                <a:lnTo>
                  <a:pt x="7990332" y="806196"/>
                </a:lnTo>
                <a:lnTo>
                  <a:pt x="7968996" y="839724"/>
                </a:lnTo>
                <a:lnTo>
                  <a:pt x="7940040" y="867156"/>
                </a:lnTo>
                <a:lnTo>
                  <a:pt x="7903464" y="883920"/>
                </a:lnTo>
                <a:lnTo>
                  <a:pt x="7862316" y="890016"/>
                </a:lnTo>
                <a:lnTo>
                  <a:pt x="158496" y="890016"/>
                </a:lnTo>
                <a:lnTo>
                  <a:pt x="143256" y="888492"/>
                </a:lnTo>
                <a:lnTo>
                  <a:pt x="103632" y="879348"/>
                </a:lnTo>
                <a:lnTo>
                  <a:pt x="70104" y="858012"/>
                </a:lnTo>
                <a:lnTo>
                  <a:pt x="42672" y="827532"/>
                </a:lnTo>
                <a:lnTo>
                  <a:pt x="25908" y="792480"/>
                </a:lnTo>
                <a:lnTo>
                  <a:pt x="19812" y="765048"/>
                </a:lnTo>
                <a:lnTo>
                  <a:pt x="19812" y="826008"/>
                </a:lnTo>
                <a:lnTo>
                  <a:pt x="57912" y="873252"/>
                </a:lnTo>
                <a:lnTo>
                  <a:pt x="111252" y="902208"/>
                </a:lnTo>
                <a:lnTo>
                  <a:pt x="143256" y="908304"/>
                </a:lnTo>
                <a:lnTo>
                  <a:pt x="7879080" y="908304"/>
                </a:lnTo>
                <a:lnTo>
                  <a:pt x="7924800" y="896112"/>
                </a:lnTo>
                <a:lnTo>
                  <a:pt x="7962900" y="873252"/>
                </a:lnTo>
                <a:lnTo>
                  <a:pt x="7993380" y="838200"/>
                </a:lnTo>
                <a:lnTo>
                  <a:pt x="8001000" y="8260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36395" y="2453131"/>
            <a:ext cx="7719695" cy="371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Schema</a:t>
            </a: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265430" marR="123190" indent="-228600">
              <a:lnSpc>
                <a:spcPts val="2480"/>
              </a:lnSpc>
              <a:buChar char="•"/>
              <a:tabLst>
                <a:tab pos="266065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Conceptual organization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the entire database as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viewed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  the database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administrator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 panose="02020603050405020304"/>
              <a:buChar char="•"/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Subschema</a:t>
            </a: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imes New Roman" panose="02020603050405020304"/>
              <a:cs typeface="Times New Roman" panose="02020603050405020304"/>
            </a:endParaRPr>
          </a:p>
          <a:p>
            <a:pPr marL="265430" marR="5080" indent="-228600">
              <a:lnSpc>
                <a:spcPts val="2480"/>
              </a:lnSpc>
              <a:buChar char="•"/>
              <a:tabLst>
                <a:tab pos="266065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Portion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the database seen by the application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programs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that  produce the desired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information from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 data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within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  database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15</a:t>
            </a:r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9791" y="1419859"/>
            <a:ext cx="525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Standard Database</a:t>
            </a:r>
            <a:r>
              <a:rPr spc="-10" dirty="0"/>
              <a:t> </a:t>
            </a:r>
            <a:r>
              <a:rPr spc="-5" dirty="0"/>
              <a:t>Concepts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219200" y="2209800"/>
            <a:ext cx="7620000" cy="1275715"/>
          </a:xfrm>
          <a:custGeom>
            <a:avLst/>
            <a:gdLst/>
            <a:ahLst/>
            <a:cxnLst/>
            <a:rect l="l" t="t" r="r" b="b"/>
            <a:pathLst>
              <a:path w="7620000" h="1275714">
                <a:moveTo>
                  <a:pt x="7619999" y="1063751"/>
                </a:moveTo>
                <a:lnTo>
                  <a:pt x="7619999" y="213359"/>
                </a:lnTo>
                <a:lnTo>
                  <a:pt x="7614423" y="164591"/>
                </a:lnTo>
                <a:lnTo>
                  <a:pt x="7598530" y="119742"/>
                </a:lnTo>
                <a:lnTo>
                  <a:pt x="7573573" y="80118"/>
                </a:lnTo>
                <a:lnTo>
                  <a:pt x="7540805" y="47026"/>
                </a:lnTo>
                <a:lnTo>
                  <a:pt x="7501478" y="21771"/>
                </a:lnTo>
                <a:lnTo>
                  <a:pt x="7456847" y="5660"/>
                </a:lnTo>
                <a:lnTo>
                  <a:pt x="7408163" y="0"/>
                </a:lnTo>
                <a:lnTo>
                  <a:pt x="213359" y="0"/>
                </a:lnTo>
                <a:lnTo>
                  <a:pt x="164591" y="5660"/>
                </a:lnTo>
                <a:lnTo>
                  <a:pt x="119742" y="21771"/>
                </a:lnTo>
                <a:lnTo>
                  <a:pt x="80118" y="47026"/>
                </a:lnTo>
                <a:lnTo>
                  <a:pt x="47026" y="80118"/>
                </a:lnTo>
                <a:lnTo>
                  <a:pt x="21771" y="119742"/>
                </a:lnTo>
                <a:lnTo>
                  <a:pt x="5660" y="164591"/>
                </a:lnTo>
                <a:lnTo>
                  <a:pt x="0" y="213359"/>
                </a:lnTo>
                <a:lnTo>
                  <a:pt x="0" y="1063751"/>
                </a:lnTo>
                <a:lnTo>
                  <a:pt x="5660" y="1112435"/>
                </a:lnTo>
                <a:lnTo>
                  <a:pt x="21771" y="1157066"/>
                </a:lnTo>
                <a:lnTo>
                  <a:pt x="47026" y="1196393"/>
                </a:lnTo>
                <a:lnTo>
                  <a:pt x="80118" y="1229161"/>
                </a:lnTo>
                <a:lnTo>
                  <a:pt x="119742" y="1254118"/>
                </a:lnTo>
                <a:lnTo>
                  <a:pt x="164591" y="1270011"/>
                </a:lnTo>
                <a:lnTo>
                  <a:pt x="213359" y="1275587"/>
                </a:lnTo>
                <a:lnTo>
                  <a:pt x="7408163" y="1275587"/>
                </a:lnTo>
                <a:lnTo>
                  <a:pt x="7456847" y="1270011"/>
                </a:lnTo>
                <a:lnTo>
                  <a:pt x="7501478" y="1254118"/>
                </a:lnTo>
                <a:lnTo>
                  <a:pt x="7540805" y="1229161"/>
                </a:lnTo>
                <a:lnTo>
                  <a:pt x="7573573" y="1196393"/>
                </a:lnTo>
                <a:lnTo>
                  <a:pt x="7598530" y="1157066"/>
                </a:lnTo>
                <a:lnTo>
                  <a:pt x="7614423" y="1112435"/>
                </a:lnTo>
                <a:lnTo>
                  <a:pt x="7619999" y="1063751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10056" y="2200655"/>
            <a:ext cx="7640320" cy="1295400"/>
          </a:xfrm>
          <a:custGeom>
            <a:avLst/>
            <a:gdLst/>
            <a:ahLst/>
            <a:cxnLst/>
            <a:rect l="l" t="t" r="r" b="b"/>
            <a:pathLst>
              <a:path w="7640320" h="1295400">
                <a:moveTo>
                  <a:pt x="7639812" y="1072896"/>
                </a:moveTo>
                <a:lnTo>
                  <a:pt x="7639812" y="222504"/>
                </a:lnTo>
                <a:lnTo>
                  <a:pt x="7638288" y="199644"/>
                </a:lnTo>
                <a:lnTo>
                  <a:pt x="7629144" y="155448"/>
                </a:lnTo>
                <a:lnTo>
                  <a:pt x="7612380" y="115824"/>
                </a:lnTo>
                <a:lnTo>
                  <a:pt x="7587996" y="80772"/>
                </a:lnTo>
                <a:lnTo>
                  <a:pt x="7557516" y="50292"/>
                </a:lnTo>
                <a:lnTo>
                  <a:pt x="7522464" y="27432"/>
                </a:lnTo>
                <a:lnTo>
                  <a:pt x="7482840" y="10668"/>
                </a:lnTo>
                <a:lnTo>
                  <a:pt x="7440168" y="1524"/>
                </a:lnTo>
                <a:lnTo>
                  <a:pt x="7417308" y="0"/>
                </a:lnTo>
                <a:lnTo>
                  <a:pt x="222504" y="0"/>
                </a:lnTo>
                <a:lnTo>
                  <a:pt x="176784" y="4572"/>
                </a:lnTo>
                <a:lnTo>
                  <a:pt x="135636" y="18288"/>
                </a:lnTo>
                <a:lnTo>
                  <a:pt x="97536" y="38100"/>
                </a:lnTo>
                <a:lnTo>
                  <a:pt x="65532" y="65532"/>
                </a:lnTo>
                <a:lnTo>
                  <a:pt x="38100" y="99060"/>
                </a:lnTo>
                <a:lnTo>
                  <a:pt x="18288" y="137160"/>
                </a:lnTo>
                <a:lnTo>
                  <a:pt x="4572" y="178308"/>
                </a:lnTo>
                <a:lnTo>
                  <a:pt x="0" y="222504"/>
                </a:lnTo>
                <a:lnTo>
                  <a:pt x="0" y="1072896"/>
                </a:lnTo>
                <a:lnTo>
                  <a:pt x="4572" y="1118616"/>
                </a:lnTo>
                <a:lnTo>
                  <a:pt x="18288" y="1159764"/>
                </a:lnTo>
                <a:lnTo>
                  <a:pt x="19812" y="1163066"/>
                </a:lnTo>
                <a:lnTo>
                  <a:pt x="19812" y="201168"/>
                </a:lnTo>
                <a:lnTo>
                  <a:pt x="22860" y="181356"/>
                </a:lnTo>
                <a:lnTo>
                  <a:pt x="35052" y="143256"/>
                </a:lnTo>
                <a:lnTo>
                  <a:pt x="54864" y="108204"/>
                </a:lnTo>
                <a:lnTo>
                  <a:pt x="92964" y="65532"/>
                </a:lnTo>
                <a:lnTo>
                  <a:pt x="143256" y="35052"/>
                </a:lnTo>
                <a:lnTo>
                  <a:pt x="163068" y="28956"/>
                </a:lnTo>
                <a:lnTo>
                  <a:pt x="181356" y="22860"/>
                </a:lnTo>
                <a:lnTo>
                  <a:pt x="202692" y="19812"/>
                </a:lnTo>
                <a:lnTo>
                  <a:pt x="7438644" y="19812"/>
                </a:lnTo>
                <a:lnTo>
                  <a:pt x="7458456" y="22860"/>
                </a:lnTo>
                <a:lnTo>
                  <a:pt x="7496556" y="35052"/>
                </a:lnTo>
                <a:lnTo>
                  <a:pt x="7531608" y="54864"/>
                </a:lnTo>
                <a:lnTo>
                  <a:pt x="7574280" y="92964"/>
                </a:lnTo>
                <a:lnTo>
                  <a:pt x="7604760" y="143256"/>
                </a:lnTo>
                <a:lnTo>
                  <a:pt x="7610856" y="163068"/>
                </a:lnTo>
                <a:lnTo>
                  <a:pt x="7616952" y="181356"/>
                </a:lnTo>
                <a:lnTo>
                  <a:pt x="7620000" y="202692"/>
                </a:lnTo>
                <a:lnTo>
                  <a:pt x="7620000" y="1161542"/>
                </a:lnTo>
                <a:lnTo>
                  <a:pt x="7621524" y="1158240"/>
                </a:lnTo>
                <a:lnTo>
                  <a:pt x="7629144" y="1138428"/>
                </a:lnTo>
                <a:lnTo>
                  <a:pt x="7635240" y="1117092"/>
                </a:lnTo>
                <a:lnTo>
                  <a:pt x="7638288" y="1095756"/>
                </a:lnTo>
                <a:lnTo>
                  <a:pt x="7639812" y="1072896"/>
                </a:lnTo>
                <a:close/>
              </a:path>
              <a:path w="7640320" h="1295400">
                <a:moveTo>
                  <a:pt x="7620000" y="1161542"/>
                </a:moveTo>
                <a:lnTo>
                  <a:pt x="7620000" y="1072896"/>
                </a:lnTo>
                <a:lnTo>
                  <a:pt x="7618476" y="1094232"/>
                </a:lnTo>
                <a:lnTo>
                  <a:pt x="7615428" y="1114044"/>
                </a:lnTo>
                <a:lnTo>
                  <a:pt x="7604760" y="1152144"/>
                </a:lnTo>
                <a:lnTo>
                  <a:pt x="7584948" y="1187196"/>
                </a:lnTo>
                <a:lnTo>
                  <a:pt x="7546848" y="1229868"/>
                </a:lnTo>
                <a:lnTo>
                  <a:pt x="7496556" y="1260348"/>
                </a:lnTo>
                <a:lnTo>
                  <a:pt x="7476744" y="1266444"/>
                </a:lnTo>
                <a:lnTo>
                  <a:pt x="7458456" y="1272540"/>
                </a:lnTo>
                <a:lnTo>
                  <a:pt x="7437120" y="1275588"/>
                </a:lnTo>
                <a:lnTo>
                  <a:pt x="201168" y="1275588"/>
                </a:lnTo>
                <a:lnTo>
                  <a:pt x="181356" y="1272540"/>
                </a:lnTo>
                <a:lnTo>
                  <a:pt x="143256" y="1260348"/>
                </a:lnTo>
                <a:lnTo>
                  <a:pt x="108204" y="1240536"/>
                </a:lnTo>
                <a:lnTo>
                  <a:pt x="65532" y="1202436"/>
                </a:lnTo>
                <a:lnTo>
                  <a:pt x="35052" y="1152144"/>
                </a:lnTo>
                <a:lnTo>
                  <a:pt x="28956" y="1132332"/>
                </a:lnTo>
                <a:lnTo>
                  <a:pt x="22860" y="1114044"/>
                </a:lnTo>
                <a:lnTo>
                  <a:pt x="19812" y="1092708"/>
                </a:lnTo>
                <a:lnTo>
                  <a:pt x="19812" y="1163066"/>
                </a:lnTo>
                <a:lnTo>
                  <a:pt x="38100" y="1197864"/>
                </a:lnTo>
                <a:lnTo>
                  <a:pt x="65532" y="1229868"/>
                </a:lnTo>
                <a:lnTo>
                  <a:pt x="99060" y="1257300"/>
                </a:lnTo>
                <a:lnTo>
                  <a:pt x="137160" y="1277112"/>
                </a:lnTo>
                <a:lnTo>
                  <a:pt x="178308" y="1290828"/>
                </a:lnTo>
                <a:lnTo>
                  <a:pt x="222504" y="1295400"/>
                </a:lnTo>
                <a:lnTo>
                  <a:pt x="7417308" y="1295400"/>
                </a:lnTo>
                <a:lnTo>
                  <a:pt x="7463028" y="1290828"/>
                </a:lnTo>
                <a:lnTo>
                  <a:pt x="7504176" y="1277112"/>
                </a:lnTo>
                <a:lnTo>
                  <a:pt x="7542276" y="1257300"/>
                </a:lnTo>
                <a:lnTo>
                  <a:pt x="7574280" y="1229868"/>
                </a:lnTo>
                <a:lnTo>
                  <a:pt x="7601712" y="1196340"/>
                </a:lnTo>
                <a:lnTo>
                  <a:pt x="7612380" y="1178052"/>
                </a:lnTo>
                <a:lnTo>
                  <a:pt x="7620000" y="11615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77187" y="2541522"/>
            <a:ext cx="6911975" cy="171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33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manipulation </a:t>
            </a:r>
            <a:r>
              <a:rPr sz="33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3300" b="1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(DML)</a:t>
            </a:r>
            <a:endParaRPr sz="3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240665" marR="5080" indent="-228600">
              <a:lnSpc>
                <a:spcPts val="2700"/>
              </a:lnSpc>
              <a:buChar char="•"/>
              <a:tabLst>
                <a:tab pos="24130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Environment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which data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be managed and</a:t>
            </a:r>
            <a:r>
              <a:rPr sz="26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is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work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the data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database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9200" y="4541520"/>
            <a:ext cx="7620000" cy="1275715"/>
          </a:xfrm>
          <a:custGeom>
            <a:avLst/>
            <a:gdLst/>
            <a:ahLst/>
            <a:cxnLst/>
            <a:rect l="l" t="t" r="r" b="b"/>
            <a:pathLst>
              <a:path w="7620000" h="1275714">
                <a:moveTo>
                  <a:pt x="7619999" y="1063751"/>
                </a:moveTo>
                <a:lnTo>
                  <a:pt x="7619999" y="213359"/>
                </a:lnTo>
                <a:lnTo>
                  <a:pt x="7614423" y="164591"/>
                </a:lnTo>
                <a:lnTo>
                  <a:pt x="7598530" y="119742"/>
                </a:lnTo>
                <a:lnTo>
                  <a:pt x="7573573" y="80118"/>
                </a:lnTo>
                <a:lnTo>
                  <a:pt x="7540805" y="47026"/>
                </a:lnTo>
                <a:lnTo>
                  <a:pt x="7501478" y="21771"/>
                </a:lnTo>
                <a:lnTo>
                  <a:pt x="7456847" y="5660"/>
                </a:lnTo>
                <a:lnTo>
                  <a:pt x="7408163" y="0"/>
                </a:lnTo>
                <a:lnTo>
                  <a:pt x="213359" y="0"/>
                </a:lnTo>
                <a:lnTo>
                  <a:pt x="164591" y="5660"/>
                </a:lnTo>
                <a:lnTo>
                  <a:pt x="119742" y="21771"/>
                </a:lnTo>
                <a:lnTo>
                  <a:pt x="80118" y="47026"/>
                </a:lnTo>
                <a:lnTo>
                  <a:pt x="47026" y="80118"/>
                </a:lnTo>
                <a:lnTo>
                  <a:pt x="21771" y="119742"/>
                </a:lnTo>
                <a:lnTo>
                  <a:pt x="5660" y="164591"/>
                </a:lnTo>
                <a:lnTo>
                  <a:pt x="0" y="213359"/>
                </a:lnTo>
                <a:lnTo>
                  <a:pt x="0" y="1063751"/>
                </a:lnTo>
                <a:lnTo>
                  <a:pt x="5660" y="1112435"/>
                </a:lnTo>
                <a:lnTo>
                  <a:pt x="21771" y="1157066"/>
                </a:lnTo>
                <a:lnTo>
                  <a:pt x="47026" y="1196393"/>
                </a:lnTo>
                <a:lnTo>
                  <a:pt x="80118" y="1229161"/>
                </a:lnTo>
                <a:lnTo>
                  <a:pt x="119742" y="1254118"/>
                </a:lnTo>
                <a:lnTo>
                  <a:pt x="164591" y="1270011"/>
                </a:lnTo>
                <a:lnTo>
                  <a:pt x="213359" y="1275587"/>
                </a:lnTo>
                <a:lnTo>
                  <a:pt x="7408163" y="1275587"/>
                </a:lnTo>
                <a:lnTo>
                  <a:pt x="7456847" y="1270011"/>
                </a:lnTo>
                <a:lnTo>
                  <a:pt x="7501478" y="1254118"/>
                </a:lnTo>
                <a:lnTo>
                  <a:pt x="7540805" y="1229161"/>
                </a:lnTo>
                <a:lnTo>
                  <a:pt x="7573573" y="1196393"/>
                </a:lnTo>
                <a:lnTo>
                  <a:pt x="7598530" y="1157066"/>
                </a:lnTo>
                <a:lnTo>
                  <a:pt x="7614423" y="1112435"/>
                </a:lnTo>
                <a:lnTo>
                  <a:pt x="7619999" y="1063751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10056" y="4532376"/>
            <a:ext cx="7640320" cy="1295400"/>
          </a:xfrm>
          <a:custGeom>
            <a:avLst/>
            <a:gdLst/>
            <a:ahLst/>
            <a:cxnLst/>
            <a:rect l="l" t="t" r="r" b="b"/>
            <a:pathLst>
              <a:path w="7640320" h="1295400">
                <a:moveTo>
                  <a:pt x="7639812" y="1072896"/>
                </a:moveTo>
                <a:lnTo>
                  <a:pt x="7639812" y="222504"/>
                </a:lnTo>
                <a:lnTo>
                  <a:pt x="7638288" y="199644"/>
                </a:lnTo>
                <a:lnTo>
                  <a:pt x="7629144" y="155448"/>
                </a:lnTo>
                <a:lnTo>
                  <a:pt x="7612380" y="115824"/>
                </a:lnTo>
                <a:lnTo>
                  <a:pt x="7587996" y="80772"/>
                </a:lnTo>
                <a:lnTo>
                  <a:pt x="7557516" y="50292"/>
                </a:lnTo>
                <a:lnTo>
                  <a:pt x="7522464" y="27432"/>
                </a:lnTo>
                <a:lnTo>
                  <a:pt x="7482840" y="10668"/>
                </a:lnTo>
                <a:lnTo>
                  <a:pt x="7440168" y="1524"/>
                </a:lnTo>
                <a:lnTo>
                  <a:pt x="7417308" y="0"/>
                </a:lnTo>
                <a:lnTo>
                  <a:pt x="222504" y="0"/>
                </a:lnTo>
                <a:lnTo>
                  <a:pt x="176784" y="4572"/>
                </a:lnTo>
                <a:lnTo>
                  <a:pt x="135636" y="18288"/>
                </a:lnTo>
                <a:lnTo>
                  <a:pt x="97536" y="38100"/>
                </a:lnTo>
                <a:lnTo>
                  <a:pt x="65532" y="65532"/>
                </a:lnTo>
                <a:lnTo>
                  <a:pt x="38100" y="99060"/>
                </a:lnTo>
                <a:lnTo>
                  <a:pt x="18288" y="135636"/>
                </a:lnTo>
                <a:lnTo>
                  <a:pt x="4572" y="178308"/>
                </a:lnTo>
                <a:lnTo>
                  <a:pt x="0" y="222504"/>
                </a:lnTo>
                <a:lnTo>
                  <a:pt x="0" y="1072896"/>
                </a:lnTo>
                <a:lnTo>
                  <a:pt x="4572" y="1118616"/>
                </a:lnTo>
                <a:lnTo>
                  <a:pt x="18288" y="1159764"/>
                </a:lnTo>
                <a:lnTo>
                  <a:pt x="19812" y="1163066"/>
                </a:lnTo>
                <a:lnTo>
                  <a:pt x="19812" y="201168"/>
                </a:lnTo>
                <a:lnTo>
                  <a:pt x="22860" y="181356"/>
                </a:lnTo>
                <a:lnTo>
                  <a:pt x="35052" y="143256"/>
                </a:lnTo>
                <a:lnTo>
                  <a:pt x="54864" y="108204"/>
                </a:lnTo>
                <a:lnTo>
                  <a:pt x="79248" y="77724"/>
                </a:lnTo>
                <a:lnTo>
                  <a:pt x="109728" y="53340"/>
                </a:lnTo>
                <a:lnTo>
                  <a:pt x="143256" y="35052"/>
                </a:lnTo>
                <a:lnTo>
                  <a:pt x="163068" y="28956"/>
                </a:lnTo>
                <a:lnTo>
                  <a:pt x="181356" y="22860"/>
                </a:lnTo>
                <a:lnTo>
                  <a:pt x="202692" y="19812"/>
                </a:lnTo>
                <a:lnTo>
                  <a:pt x="7438644" y="19812"/>
                </a:lnTo>
                <a:lnTo>
                  <a:pt x="7458456" y="22860"/>
                </a:lnTo>
                <a:lnTo>
                  <a:pt x="7496556" y="35052"/>
                </a:lnTo>
                <a:lnTo>
                  <a:pt x="7531608" y="54864"/>
                </a:lnTo>
                <a:lnTo>
                  <a:pt x="7574280" y="92964"/>
                </a:lnTo>
                <a:lnTo>
                  <a:pt x="7604760" y="143256"/>
                </a:lnTo>
                <a:lnTo>
                  <a:pt x="7610856" y="163068"/>
                </a:lnTo>
                <a:lnTo>
                  <a:pt x="7616952" y="181356"/>
                </a:lnTo>
                <a:lnTo>
                  <a:pt x="7620000" y="202692"/>
                </a:lnTo>
                <a:lnTo>
                  <a:pt x="7620000" y="1161542"/>
                </a:lnTo>
                <a:lnTo>
                  <a:pt x="7621524" y="1158240"/>
                </a:lnTo>
                <a:lnTo>
                  <a:pt x="7629144" y="1138428"/>
                </a:lnTo>
                <a:lnTo>
                  <a:pt x="7635240" y="1117092"/>
                </a:lnTo>
                <a:lnTo>
                  <a:pt x="7638288" y="1095756"/>
                </a:lnTo>
                <a:lnTo>
                  <a:pt x="7639812" y="1072896"/>
                </a:lnTo>
                <a:close/>
              </a:path>
              <a:path w="7640320" h="1295400">
                <a:moveTo>
                  <a:pt x="7620000" y="1161542"/>
                </a:moveTo>
                <a:lnTo>
                  <a:pt x="7620000" y="1072896"/>
                </a:lnTo>
                <a:lnTo>
                  <a:pt x="7618476" y="1094232"/>
                </a:lnTo>
                <a:lnTo>
                  <a:pt x="7615428" y="1114044"/>
                </a:lnTo>
                <a:lnTo>
                  <a:pt x="7604760" y="1152144"/>
                </a:lnTo>
                <a:lnTo>
                  <a:pt x="7584948" y="1187196"/>
                </a:lnTo>
                <a:lnTo>
                  <a:pt x="7546848" y="1229868"/>
                </a:lnTo>
                <a:lnTo>
                  <a:pt x="7496556" y="1260348"/>
                </a:lnTo>
                <a:lnTo>
                  <a:pt x="7476744" y="1266444"/>
                </a:lnTo>
                <a:lnTo>
                  <a:pt x="7458456" y="1272540"/>
                </a:lnTo>
                <a:lnTo>
                  <a:pt x="7437120" y="1275588"/>
                </a:lnTo>
                <a:lnTo>
                  <a:pt x="222504" y="1275588"/>
                </a:lnTo>
                <a:lnTo>
                  <a:pt x="201168" y="1274064"/>
                </a:lnTo>
                <a:lnTo>
                  <a:pt x="161544" y="1266444"/>
                </a:lnTo>
                <a:lnTo>
                  <a:pt x="124968" y="1251204"/>
                </a:lnTo>
                <a:lnTo>
                  <a:pt x="92964" y="1229868"/>
                </a:lnTo>
                <a:lnTo>
                  <a:pt x="65532" y="1200912"/>
                </a:lnTo>
                <a:lnTo>
                  <a:pt x="35052" y="1152144"/>
                </a:lnTo>
                <a:lnTo>
                  <a:pt x="28956" y="1132332"/>
                </a:lnTo>
                <a:lnTo>
                  <a:pt x="22860" y="1114044"/>
                </a:lnTo>
                <a:lnTo>
                  <a:pt x="19812" y="1092708"/>
                </a:lnTo>
                <a:lnTo>
                  <a:pt x="19812" y="1163066"/>
                </a:lnTo>
                <a:lnTo>
                  <a:pt x="38100" y="1197864"/>
                </a:lnTo>
                <a:lnTo>
                  <a:pt x="65532" y="1229868"/>
                </a:lnTo>
                <a:lnTo>
                  <a:pt x="99060" y="1257300"/>
                </a:lnTo>
                <a:lnTo>
                  <a:pt x="137160" y="1277112"/>
                </a:lnTo>
                <a:lnTo>
                  <a:pt x="178308" y="1290828"/>
                </a:lnTo>
                <a:lnTo>
                  <a:pt x="222504" y="1295400"/>
                </a:lnTo>
                <a:lnTo>
                  <a:pt x="7417308" y="1295400"/>
                </a:lnTo>
                <a:lnTo>
                  <a:pt x="7463028" y="1290828"/>
                </a:lnTo>
                <a:lnTo>
                  <a:pt x="7504176" y="1277112"/>
                </a:lnTo>
                <a:lnTo>
                  <a:pt x="7542276" y="1257300"/>
                </a:lnTo>
                <a:lnTo>
                  <a:pt x="7574280" y="1229868"/>
                </a:lnTo>
                <a:lnTo>
                  <a:pt x="7601712" y="1196340"/>
                </a:lnTo>
                <a:lnTo>
                  <a:pt x="7612380" y="1178052"/>
                </a:lnTo>
                <a:lnTo>
                  <a:pt x="7620000" y="11615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93951" y="4873242"/>
            <a:ext cx="712850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Schema </a:t>
            </a:r>
            <a:r>
              <a:rPr sz="33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33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definition </a:t>
            </a:r>
            <a:r>
              <a:rPr sz="33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3300" b="1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(DDL)</a:t>
            </a:r>
            <a:endParaRPr sz="3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16</a:t>
            </a: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1377187" y="5964425"/>
            <a:ext cx="6582409" cy="7651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40665" marR="5080" indent="-228600">
              <a:lnSpc>
                <a:spcPts val="2700"/>
              </a:lnSpc>
              <a:spcBef>
                <a:spcPts val="540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Enables the database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administrator to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define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schema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 components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6886" y="1113535"/>
            <a:ext cx="4482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</a:t>
            </a:r>
            <a:r>
              <a:rPr sz="4000" dirty="0"/>
              <a:t>Relational</a:t>
            </a:r>
            <a:r>
              <a:rPr sz="4000" spc="-90" dirty="0"/>
              <a:t> </a:t>
            </a:r>
            <a:r>
              <a:rPr sz="4000" spc="-5" dirty="0"/>
              <a:t>Model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17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102867" y="2078227"/>
            <a:ext cx="7374890" cy="425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27305" indent="-256540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Produced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automatic transmission database that 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replaced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standard transmission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databases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Based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 relation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559435" marR="5080" lvl="1" indent="-245745">
              <a:lnSpc>
                <a:spcPct val="100000"/>
              </a:lnSpc>
              <a:spcBef>
                <a:spcPts val="90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0070" algn="l"/>
              </a:tabLst>
            </a:pPr>
            <a:r>
              <a:rPr sz="2600" b="1" dirty="0">
                <a:latin typeface="Times New Roman" panose="02020603050405020304"/>
                <a:cs typeface="Times New Roman" panose="02020603050405020304"/>
              </a:rPr>
              <a:t>Relation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600" b="1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Matrix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composed of</a:t>
            </a:r>
            <a:r>
              <a:rPr sz="26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intersecting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tuple and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attribute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824865" lvl="2" indent="-219075">
              <a:lnSpc>
                <a:spcPct val="100000"/>
              </a:lnSpc>
              <a:spcBef>
                <a:spcPts val="91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825500" algn="l"/>
              </a:tabLst>
            </a:pP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Tuple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Rows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24865" lvl="2" indent="-219075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82550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Attribute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Columns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68605" marR="845820" indent="-256540">
              <a:lnSpc>
                <a:spcPct val="100000"/>
              </a:lnSpc>
              <a:spcBef>
                <a:spcPts val="88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Describes a precise set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data manipulation  constructs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4086" y="1800859"/>
            <a:ext cx="3566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Relational</a:t>
            </a:r>
            <a:r>
              <a:rPr sz="4000" spc="-90" dirty="0"/>
              <a:t> </a:t>
            </a:r>
            <a:r>
              <a:rPr sz="4000" spc="-5" dirty="0"/>
              <a:t>Model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838200" y="2702051"/>
            <a:ext cx="4043171" cy="45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2104" y="2695956"/>
            <a:ext cx="4055745" cy="471170"/>
          </a:xfrm>
          <a:custGeom>
            <a:avLst/>
            <a:gdLst/>
            <a:ahLst/>
            <a:cxnLst/>
            <a:rect l="l" t="t" r="r" b="b"/>
            <a:pathLst>
              <a:path w="4055745" h="471169">
                <a:moveTo>
                  <a:pt x="4055364" y="467868"/>
                </a:moveTo>
                <a:lnTo>
                  <a:pt x="4055364" y="3048"/>
                </a:lnTo>
                <a:lnTo>
                  <a:pt x="4052316" y="0"/>
                </a:lnTo>
                <a:lnTo>
                  <a:pt x="3048" y="0"/>
                </a:lnTo>
                <a:lnTo>
                  <a:pt x="0" y="3048"/>
                </a:lnTo>
                <a:lnTo>
                  <a:pt x="0" y="467868"/>
                </a:lnTo>
                <a:lnTo>
                  <a:pt x="3048" y="470916"/>
                </a:lnTo>
                <a:lnTo>
                  <a:pt x="6096" y="470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041648" y="13716"/>
                </a:lnTo>
                <a:lnTo>
                  <a:pt x="4041648" y="6096"/>
                </a:lnTo>
                <a:lnTo>
                  <a:pt x="4049268" y="13716"/>
                </a:lnTo>
                <a:lnTo>
                  <a:pt x="4049268" y="470916"/>
                </a:lnTo>
                <a:lnTo>
                  <a:pt x="4052316" y="470916"/>
                </a:lnTo>
                <a:lnTo>
                  <a:pt x="4055364" y="467868"/>
                </a:lnTo>
                <a:close/>
              </a:path>
              <a:path w="4055745" h="47116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055745" h="471169">
                <a:moveTo>
                  <a:pt x="13716" y="457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457200"/>
                </a:lnTo>
                <a:lnTo>
                  <a:pt x="13716" y="457200"/>
                </a:lnTo>
                <a:close/>
              </a:path>
              <a:path w="4055745" h="471169">
                <a:moveTo>
                  <a:pt x="4049268" y="457200"/>
                </a:moveTo>
                <a:lnTo>
                  <a:pt x="6096" y="457200"/>
                </a:lnTo>
                <a:lnTo>
                  <a:pt x="13716" y="463296"/>
                </a:lnTo>
                <a:lnTo>
                  <a:pt x="13716" y="470916"/>
                </a:lnTo>
                <a:lnTo>
                  <a:pt x="4041648" y="470916"/>
                </a:lnTo>
                <a:lnTo>
                  <a:pt x="4041648" y="463296"/>
                </a:lnTo>
                <a:lnTo>
                  <a:pt x="4049268" y="457200"/>
                </a:lnTo>
                <a:close/>
              </a:path>
              <a:path w="4055745" h="471169">
                <a:moveTo>
                  <a:pt x="13716" y="470916"/>
                </a:moveTo>
                <a:lnTo>
                  <a:pt x="13716" y="463296"/>
                </a:lnTo>
                <a:lnTo>
                  <a:pt x="6096" y="457200"/>
                </a:lnTo>
                <a:lnTo>
                  <a:pt x="6096" y="470916"/>
                </a:lnTo>
                <a:lnTo>
                  <a:pt x="13716" y="470916"/>
                </a:lnTo>
                <a:close/>
              </a:path>
              <a:path w="4055745" h="471169">
                <a:moveTo>
                  <a:pt x="4049268" y="13716"/>
                </a:moveTo>
                <a:lnTo>
                  <a:pt x="4041648" y="6096"/>
                </a:lnTo>
                <a:lnTo>
                  <a:pt x="4041648" y="13716"/>
                </a:lnTo>
                <a:lnTo>
                  <a:pt x="4049268" y="13716"/>
                </a:lnTo>
                <a:close/>
              </a:path>
              <a:path w="4055745" h="471169">
                <a:moveTo>
                  <a:pt x="4049268" y="457200"/>
                </a:moveTo>
                <a:lnTo>
                  <a:pt x="4049268" y="13716"/>
                </a:lnTo>
                <a:lnTo>
                  <a:pt x="4041648" y="13716"/>
                </a:lnTo>
                <a:lnTo>
                  <a:pt x="4041648" y="457200"/>
                </a:lnTo>
                <a:lnTo>
                  <a:pt x="4049268" y="457200"/>
                </a:lnTo>
                <a:close/>
              </a:path>
              <a:path w="4055745" h="471169">
                <a:moveTo>
                  <a:pt x="4049268" y="470916"/>
                </a:moveTo>
                <a:lnTo>
                  <a:pt x="4049268" y="457200"/>
                </a:lnTo>
                <a:lnTo>
                  <a:pt x="4041648" y="463296"/>
                </a:lnTo>
                <a:lnTo>
                  <a:pt x="4041648" y="470916"/>
                </a:lnTo>
                <a:lnTo>
                  <a:pt x="4049268" y="470916"/>
                </a:lnTo>
                <a:close/>
              </a:path>
            </a:pathLst>
          </a:custGeom>
          <a:solidFill>
            <a:srgbClr val="427F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78551" y="2702051"/>
            <a:ext cx="4041647" cy="45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72455" y="2695956"/>
            <a:ext cx="4055745" cy="471170"/>
          </a:xfrm>
          <a:custGeom>
            <a:avLst/>
            <a:gdLst/>
            <a:ahLst/>
            <a:cxnLst/>
            <a:rect l="l" t="t" r="r" b="b"/>
            <a:pathLst>
              <a:path w="4055745" h="471169">
                <a:moveTo>
                  <a:pt x="4055364" y="467868"/>
                </a:moveTo>
                <a:lnTo>
                  <a:pt x="4055364" y="3048"/>
                </a:lnTo>
                <a:lnTo>
                  <a:pt x="4052316" y="0"/>
                </a:lnTo>
                <a:lnTo>
                  <a:pt x="3048" y="0"/>
                </a:lnTo>
                <a:lnTo>
                  <a:pt x="0" y="3048"/>
                </a:lnTo>
                <a:lnTo>
                  <a:pt x="0" y="467868"/>
                </a:lnTo>
                <a:lnTo>
                  <a:pt x="3048" y="470916"/>
                </a:lnTo>
                <a:lnTo>
                  <a:pt x="6096" y="470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041648" y="13716"/>
                </a:lnTo>
                <a:lnTo>
                  <a:pt x="4041648" y="6096"/>
                </a:lnTo>
                <a:lnTo>
                  <a:pt x="4047744" y="13716"/>
                </a:lnTo>
                <a:lnTo>
                  <a:pt x="4047744" y="470916"/>
                </a:lnTo>
                <a:lnTo>
                  <a:pt x="4052316" y="470916"/>
                </a:lnTo>
                <a:lnTo>
                  <a:pt x="4055364" y="467868"/>
                </a:lnTo>
                <a:close/>
              </a:path>
              <a:path w="4055745" h="47116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055745" h="471169">
                <a:moveTo>
                  <a:pt x="13716" y="457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457200"/>
                </a:lnTo>
                <a:lnTo>
                  <a:pt x="13716" y="457200"/>
                </a:lnTo>
                <a:close/>
              </a:path>
              <a:path w="4055745" h="471169">
                <a:moveTo>
                  <a:pt x="4047744" y="457200"/>
                </a:moveTo>
                <a:lnTo>
                  <a:pt x="6096" y="457200"/>
                </a:lnTo>
                <a:lnTo>
                  <a:pt x="13716" y="463296"/>
                </a:lnTo>
                <a:lnTo>
                  <a:pt x="13716" y="470916"/>
                </a:lnTo>
                <a:lnTo>
                  <a:pt x="4041648" y="470916"/>
                </a:lnTo>
                <a:lnTo>
                  <a:pt x="4041648" y="463296"/>
                </a:lnTo>
                <a:lnTo>
                  <a:pt x="4047744" y="457200"/>
                </a:lnTo>
                <a:close/>
              </a:path>
              <a:path w="4055745" h="471169">
                <a:moveTo>
                  <a:pt x="13716" y="470916"/>
                </a:moveTo>
                <a:lnTo>
                  <a:pt x="13716" y="463296"/>
                </a:lnTo>
                <a:lnTo>
                  <a:pt x="6096" y="457200"/>
                </a:lnTo>
                <a:lnTo>
                  <a:pt x="6096" y="470916"/>
                </a:lnTo>
                <a:lnTo>
                  <a:pt x="13716" y="470916"/>
                </a:lnTo>
                <a:close/>
              </a:path>
              <a:path w="4055745" h="471169">
                <a:moveTo>
                  <a:pt x="4047744" y="13716"/>
                </a:moveTo>
                <a:lnTo>
                  <a:pt x="4041648" y="6096"/>
                </a:lnTo>
                <a:lnTo>
                  <a:pt x="4041648" y="13716"/>
                </a:lnTo>
                <a:lnTo>
                  <a:pt x="4047744" y="13716"/>
                </a:lnTo>
                <a:close/>
              </a:path>
              <a:path w="4055745" h="471169">
                <a:moveTo>
                  <a:pt x="4047744" y="457200"/>
                </a:moveTo>
                <a:lnTo>
                  <a:pt x="4047744" y="13716"/>
                </a:lnTo>
                <a:lnTo>
                  <a:pt x="4041648" y="13716"/>
                </a:lnTo>
                <a:lnTo>
                  <a:pt x="4041648" y="457200"/>
                </a:lnTo>
                <a:lnTo>
                  <a:pt x="4047744" y="457200"/>
                </a:lnTo>
                <a:close/>
              </a:path>
              <a:path w="4055745" h="471169">
                <a:moveTo>
                  <a:pt x="4047744" y="470916"/>
                </a:moveTo>
                <a:lnTo>
                  <a:pt x="4047744" y="457200"/>
                </a:lnTo>
                <a:lnTo>
                  <a:pt x="4041648" y="463296"/>
                </a:lnTo>
                <a:lnTo>
                  <a:pt x="4041648" y="470916"/>
                </a:lnTo>
                <a:lnTo>
                  <a:pt x="4047744" y="470916"/>
                </a:lnTo>
                <a:close/>
              </a:path>
            </a:pathLst>
          </a:custGeom>
          <a:solidFill>
            <a:srgbClr val="427F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51585">
              <a:lnSpc>
                <a:spcPct val="100000"/>
              </a:lnSpc>
              <a:spcBef>
                <a:spcPts val="870"/>
              </a:spcBef>
            </a:pPr>
            <a:r>
              <a:rPr spc="-5" dirty="0"/>
              <a:t>Advantages</a:t>
            </a:r>
            <a:endParaRPr spc="-5" dirty="0"/>
          </a:p>
          <a:p>
            <a:pPr marL="268605" marR="431800" indent="-256540">
              <a:lnSpc>
                <a:spcPts val="2160"/>
              </a:lnSpc>
              <a:spcBef>
                <a:spcPts val="109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b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Structural </a:t>
            </a:r>
            <a:r>
              <a:rPr sz="20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independence </a:t>
            </a:r>
            <a:r>
              <a:rPr sz="2000" b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 promoted </a:t>
            </a:r>
            <a:r>
              <a:rPr sz="20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000" b="0" spc="-10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independent  </a:t>
            </a:r>
            <a:r>
              <a:rPr sz="2000" b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tables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8605" marR="986790" indent="-256540">
              <a:lnSpc>
                <a:spcPts val="216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b="0" spc="-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Tabular </a:t>
            </a:r>
            <a:r>
              <a:rPr sz="2000" b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view improves  </a:t>
            </a:r>
            <a:r>
              <a:rPr sz="20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conceptual</a:t>
            </a:r>
            <a:r>
              <a:rPr sz="2000" b="0" spc="-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simplicity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8605" marR="5080" indent="-256540">
              <a:lnSpc>
                <a:spcPts val="216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Ad </a:t>
            </a:r>
            <a:r>
              <a:rPr sz="2000" b="0" spc="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hoc </a:t>
            </a:r>
            <a:r>
              <a:rPr sz="20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query </a:t>
            </a:r>
            <a:r>
              <a:rPr sz="2000" b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capability is</a:t>
            </a:r>
            <a:r>
              <a:rPr sz="2000" b="0" spc="-1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based  on</a:t>
            </a:r>
            <a:r>
              <a:rPr sz="2000" b="0" spc="-2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SQL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8605" marR="702310" indent="-256540">
              <a:lnSpc>
                <a:spcPts val="216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b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Isolates </a:t>
            </a:r>
            <a:r>
              <a:rPr sz="20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 end user</a:t>
            </a:r>
            <a:r>
              <a:rPr sz="2000" b="0" spc="-12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from  </a:t>
            </a:r>
            <a:r>
              <a:rPr sz="2000" b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physical-level</a:t>
            </a:r>
            <a:r>
              <a:rPr sz="2000" b="0" spc="-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details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8605" marR="283845" indent="-256540">
              <a:lnSpc>
                <a:spcPts val="216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Improves </a:t>
            </a:r>
            <a:r>
              <a:rPr sz="2000" b="0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implementation </a:t>
            </a:r>
            <a:r>
              <a:rPr sz="20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000" b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2000" b="0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simplicity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18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5363969" y="2638089"/>
            <a:ext cx="3769360" cy="29394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114425">
              <a:lnSpc>
                <a:spcPct val="100000"/>
              </a:lnSpc>
              <a:spcBef>
                <a:spcPts val="1100"/>
              </a:spcBef>
            </a:pPr>
            <a:r>
              <a:rPr sz="1900" b="1" spc="-5" dirty="0">
                <a:solidFill>
                  <a:srgbClr val="3E3E3E"/>
                </a:solidFill>
                <a:latin typeface="Times New Roman" panose="02020603050405020304"/>
                <a:cs typeface="Times New Roman" panose="02020603050405020304"/>
              </a:rPr>
              <a:t>Disadvantages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68605" marR="5080" indent="-256540">
              <a:lnSpc>
                <a:spcPct val="100000"/>
              </a:lnSpc>
              <a:spcBef>
                <a:spcPts val="106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Requires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substantial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sz="20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overhead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8605" marR="27940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Conceptual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simplicity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gives  untrained people 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tools to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00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good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poorly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8605" marR="85534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May promote information  problems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6165" marR="5080" indent="-14585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Relational Database Management  System(RDBMS)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19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102867" y="2078227"/>
            <a:ext cx="7900034" cy="2814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Performs basic functions provided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by the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hierarchical  and network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DBMS</a:t>
            </a:r>
            <a:r>
              <a:rPr sz="28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systems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68605" marR="13906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Makes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relational data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model easier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to understand  and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implement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68605" marR="27622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Hides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complexities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 the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relational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model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from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user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4827" y="1113535"/>
            <a:ext cx="696785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Figure </a:t>
            </a:r>
            <a:r>
              <a:rPr sz="4000" spc="-5" dirty="0"/>
              <a:t> - A </a:t>
            </a:r>
            <a:r>
              <a:rPr sz="4000" dirty="0"/>
              <a:t>Relational</a:t>
            </a:r>
            <a:r>
              <a:rPr sz="4000" spc="-509" dirty="0"/>
              <a:t> </a:t>
            </a:r>
            <a:r>
              <a:rPr sz="4000" spc="-5" dirty="0"/>
              <a:t>Diagram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301239" y="2220467"/>
            <a:ext cx="5457444" cy="425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81773" y="6505445"/>
            <a:ext cx="1505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Cengage Learning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©</a:t>
            </a:r>
            <a:r>
              <a:rPr sz="10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2015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20</a:t>
            </a:r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4805" marR="5080" indent="-18808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SQL-Based Relational Database  Application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21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6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pc="-5" dirty="0"/>
              <a:t>End-user interface</a:t>
            </a:r>
            <a:endParaRPr spc="-5" dirty="0"/>
          </a:p>
          <a:p>
            <a:pPr marL="559435" lvl="1" indent="-245745">
              <a:lnSpc>
                <a:spcPct val="100000"/>
              </a:lnSpc>
              <a:spcBef>
                <a:spcPts val="91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007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Allows end user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to interact with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89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pc="-5" dirty="0"/>
              <a:t>Collection </a:t>
            </a:r>
            <a:r>
              <a:rPr dirty="0"/>
              <a:t>of </a:t>
            </a:r>
            <a:r>
              <a:rPr spc="-5" dirty="0"/>
              <a:t>tables stored in </a:t>
            </a:r>
            <a:r>
              <a:rPr dirty="0"/>
              <a:t>the</a:t>
            </a:r>
            <a:r>
              <a:rPr spc="-80" dirty="0"/>
              <a:t> </a:t>
            </a:r>
            <a:r>
              <a:rPr spc="-5" dirty="0"/>
              <a:t>database</a:t>
            </a:r>
            <a:endParaRPr spc="-5" dirty="0"/>
          </a:p>
          <a:p>
            <a:pPr marL="559435" lvl="1" indent="-245745">
              <a:lnSpc>
                <a:spcPct val="100000"/>
              </a:lnSpc>
              <a:spcBef>
                <a:spcPts val="91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007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table is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independent from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another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559435" marR="5080" lvl="1" indent="-245745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007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Rows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00" spc="-10" dirty="0">
                <a:latin typeface="Times New Roman" panose="02020603050405020304"/>
                <a:cs typeface="Times New Roman" panose="02020603050405020304"/>
              </a:rPr>
              <a:t>different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tables are related based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on common  values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common</a:t>
            </a:r>
            <a:r>
              <a:rPr sz="2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attributes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89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pc="-5" dirty="0"/>
              <a:t>SQL</a:t>
            </a:r>
            <a:r>
              <a:rPr spc="-100" dirty="0"/>
              <a:t> </a:t>
            </a:r>
            <a:r>
              <a:rPr spc="-5" dirty="0"/>
              <a:t>engine</a:t>
            </a:r>
            <a:endParaRPr spc="-5" dirty="0"/>
          </a:p>
          <a:p>
            <a:pPr marL="559435" lvl="1" indent="-245745">
              <a:lnSpc>
                <a:spcPct val="100000"/>
              </a:lnSpc>
              <a:spcBef>
                <a:spcPts val="91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007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Executes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queries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1819" y="1113535"/>
            <a:ext cx="6332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</a:t>
            </a:r>
            <a:r>
              <a:rPr sz="4000" dirty="0"/>
              <a:t>Entity Relationship</a:t>
            </a:r>
            <a:r>
              <a:rPr sz="4000" spc="-90" dirty="0"/>
              <a:t> </a:t>
            </a:r>
            <a:r>
              <a:rPr sz="4000" spc="-5" dirty="0"/>
              <a:t>Model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22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102867" y="2078227"/>
            <a:ext cx="7319009" cy="434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701040" indent="-256540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Graphical representation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entities and their  relationships in a database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structure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Entity 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relationship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diagram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(ERD)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560705" marR="489585" lvl="1" indent="-247015">
              <a:lnSpc>
                <a:spcPct val="100000"/>
              </a:lnSpc>
              <a:spcBef>
                <a:spcPts val="90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1340" algn="l"/>
              </a:tabLst>
            </a:pPr>
            <a:r>
              <a:rPr sz="2600" spc="-5" dirty="0">
                <a:latin typeface="Times New Roman" panose="02020603050405020304"/>
                <a:cs typeface="Times New Roman" panose="02020603050405020304"/>
              </a:rPr>
              <a:t>Uses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graphic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representations to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model database  components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89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Entity instance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entity</a:t>
            </a:r>
            <a:r>
              <a:rPr sz="28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occurrence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561340" lvl="1" indent="-247015">
              <a:lnSpc>
                <a:spcPct val="100000"/>
              </a:lnSpc>
              <a:spcBef>
                <a:spcPts val="90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134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Rows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relational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table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68605" marR="5080" indent="-256540">
              <a:lnSpc>
                <a:spcPct val="100000"/>
              </a:lnSpc>
              <a:spcBef>
                <a:spcPts val="89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Connectivity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Term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used to label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relationship  types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3863" y="1113535"/>
            <a:ext cx="5628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Importance of </a:t>
            </a:r>
            <a:r>
              <a:rPr sz="4000" spc="-5" dirty="0"/>
              <a:t>Data</a:t>
            </a:r>
            <a:r>
              <a:rPr sz="4000" spc="-65" dirty="0"/>
              <a:t> </a:t>
            </a:r>
            <a:r>
              <a:rPr sz="4000" spc="-5" dirty="0"/>
              <a:t>Models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1066800" y="2404872"/>
            <a:ext cx="8000999" cy="605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57656" y="2395727"/>
            <a:ext cx="8021320" cy="623570"/>
          </a:xfrm>
          <a:custGeom>
            <a:avLst/>
            <a:gdLst/>
            <a:ahLst/>
            <a:cxnLst/>
            <a:rect l="l" t="t" r="r" b="b"/>
            <a:pathLst>
              <a:path w="8021320" h="623569">
                <a:moveTo>
                  <a:pt x="8020812" y="620268"/>
                </a:moveTo>
                <a:lnTo>
                  <a:pt x="8020812" y="4572"/>
                </a:lnTo>
                <a:lnTo>
                  <a:pt x="8016240" y="0"/>
                </a:lnTo>
                <a:lnTo>
                  <a:pt x="4572" y="0"/>
                </a:lnTo>
                <a:lnTo>
                  <a:pt x="0" y="4572"/>
                </a:lnTo>
                <a:lnTo>
                  <a:pt x="0" y="620268"/>
                </a:lnTo>
                <a:lnTo>
                  <a:pt x="4572" y="623316"/>
                </a:lnTo>
                <a:lnTo>
                  <a:pt x="9144" y="623316"/>
                </a:lnTo>
                <a:lnTo>
                  <a:pt x="9144" y="18288"/>
                </a:lnTo>
                <a:lnTo>
                  <a:pt x="19812" y="9144"/>
                </a:lnTo>
                <a:lnTo>
                  <a:pt x="19812" y="18288"/>
                </a:lnTo>
                <a:lnTo>
                  <a:pt x="8001000" y="18288"/>
                </a:lnTo>
                <a:lnTo>
                  <a:pt x="8001000" y="9144"/>
                </a:lnTo>
                <a:lnTo>
                  <a:pt x="8010144" y="18288"/>
                </a:lnTo>
                <a:lnTo>
                  <a:pt x="8010144" y="623316"/>
                </a:lnTo>
                <a:lnTo>
                  <a:pt x="8016240" y="623316"/>
                </a:lnTo>
                <a:lnTo>
                  <a:pt x="8020812" y="620268"/>
                </a:lnTo>
                <a:close/>
              </a:path>
              <a:path w="8021320" h="623569">
                <a:moveTo>
                  <a:pt x="19812" y="18288"/>
                </a:moveTo>
                <a:lnTo>
                  <a:pt x="19812" y="9144"/>
                </a:lnTo>
                <a:lnTo>
                  <a:pt x="9144" y="18288"/>
                </a:lnTo>
                <a:lnTo>
                  <a:pt x="19812" y="18288"/>
                </a:lnTo>
                <a:close/>
              </a:path>
              <a:path w="8021320" h="623569">
                <a:moveTo>
                  <a:pt x="19812" y="605028"/>
                </a:moveTo>
                <a:lnTo>
                  <a:pt x="19812" y="18288"/>
                </a:lnTo>
                <a:lnTo>
                  <a:pt x="9144" y="18288"/>
                </a:lnTo>
                <a:lnTo>
                  <a:pt x="9144" y="605028"/>
                </a:lnTo>
                <a:lnTo>
                  <a:pt x="19812" y="605028"/>
                </a:lnTo>
                <a:close/>
              </a:path>
              <a:path w="8021320" h="623569">
                <a:moveTo>
                  <a:pt x="8010144" y="605028"/>
                </a:moveTo>
                <a:lnTo>
                  <a:pt x="9144" y="605028"/>
                </a:lnTo>
                <a:lnTo>
                  <a:pt x="19812" y="614172"/>
                </a:lnTo>
                <a:lnTo>
                  <a:pt x="19812" y="623316"/>
                </a:lnTo>
                <a:lnTo>
                  <a:pt x="8001000" y="623316"/>
                </a:lnTo>
                <a:lnTo>
                  <a:pt x="8001000" y="614172"/>
                </a:lnTo>
                <a:lnTo>
                  <a:pt x="8010144" y="605028"/>
                </a:lnTo>
                <a:close/>
              </a:path>
              <a:path w="8021320" h="623569">
                <a:moveTo>
                  <a:pt x="19812" y="623316"/>
                </a:moveTo>
                <a:lnTo>
                  <a:pt x="19812" y="614172"/>
                </a:lnTo>
                <a:lnTo>
                  <a:pt x="9144" y="605028"/>
                </a:lnTo>
                <a:lnTo>
                  <a:pt x="9144" y="623316"/>
                </a:lnTo>
                <a:lnTo>
                  <a:pt x="19812" y="623316"/>
                </a:lnTo>
                <a:close/>
              </a:path>
              <a:path w="8021320" h="623569">
                <a:moveTo>
                  <a:pt x="8010144" y="18288"/>
                </a:moveTo>
                <a:lnTo>
                  <a:pt x="8001000" y="9144"/>
                </a:lnTo>
                <a:lnTo>
                  <a:pt x="8001000" y="18288"/>
                </a:lnTo>
                <a:lnTo>
                  <a:pt x="8010144" y="18288"/>
                </a:lnTo>
                <a:close/>
              </a:path>
              <a:path w="8021320" h="623569">
                <a:moveTo>
                  <a:pt x="8010144" y="605028"/>
                </a:moveTo>
                <a:lnTo>
                  <a:pt x="8010144" y="18288"/>
                </a:lnTo>
                <a:lnTo>
                  <a:pt x="8001000" y="18288"/>
                </a:lnTo>
                <a:lnTo>
                  <a:pt x="8001000" y="605028"/>
                </a:lnTo>
                <a:lnTo>
                  <a:pt x="8010144" y="605028"/>
                </a:lnTo>
                <a:close/>
              </a:path>
              <a:path w="8021320" h="623569">
                <a:moveTo>
                  <a:pt x="8010144" y="623316"/>
                </a:moveTo>
                <a:lnTo>
                  <a:pt x="8010144" y="605028"/>
                </a:lnTo>
                <a:lnTo>
                  <a:pt x="8001000" y="614172"/>
                </a:lnTo>
                <a:lnTo>
                  <a:pt x="8001000" y="623316"/>
                </a:lnTo>
                <a:lnTo>
                  <a:pt x="8010144" y="623316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67611" y="2022347"/>
            <a:ext cx="6400800" cy="737870"/>
          </a:xfrm>
          <a:custGeom>
            <a:avLst/>
            <a:gdLst/>
            <a:ahLst/>
            <a:cxnLst/>
            <a:rect l="l" t="t" r="r" b="b"/>
            <a:pathLst>
              <a:path w="6400800" h="737869">
                <a:moveTo>
                  <a:pt x="6400799" y="614171"/>
                </a:moveTo>
                <a:lnTo>
                  <a:pt x="6400799" y="123443"/>
                </a:lnTo>
                <a:lnTo>
                  <a:pt x="6391155" y="75223"/>
                </a:lnTo>
                <a:lnTo>
                  <a:pt x="6364795" y="36004"/>
                </a:lnTo>
                <a:lnTo>
                  <a:pt x="6325576" y="9644"/>
                </a:lnTo>
                <a:lnTo>
                  <a:pt x="6277355" y="0"/>
                </a:lnTo>
                <a:lnTo>
                  <a:pt x="123443" y="0"/>
                </a:lnTo>
                <a:lnTo>
                  <a:pt x="75223" y="9644"/>
                </a:lnTo>
                <a:lnTo>
                  <a:pt x="36004" y="36004"/>
                </a:lnTo>
                <a:lnTo>
                  <a:pt x="9644" y="75223"/>
                </a:lnTo>
                <a:lnTo>
                  <a:pt x="0" y="123443"/>
                </a:lnTo>
                <a:lnTo>
                  <a:pt x="0" y="614171"/>
                </a:lnTo>
                <a:lnTo>
                  <a:pt x="9644" y="662392"/>
                </a:lnTo>
                <a:lnTo>
                  <a:pt x="36004" y="701611"/>
                </a:lnTo>
                <a:lnTo>
                  <a:pt x="75223" y="727971"/>
                </a:lnTo>
                <a:lnTo>
                  <a:pt x="123443" y="737615"/>
                </a:lnTo>
                <a:lnTo>
                  <a:pt x="6277355" y="737615"/>
                </a:lnTo>
                <a:lnTo>
                  <a:pt x="6325576" y="727971"/>
                </a:lnTo>
                <a:lnTo>
                  <a:pt x="6364795" y="701611"/>
                </a:lnTo>
                <a:lnTo>
                  <a:pt x="6391155" y="662392"/>
                </a:lnTo>
                <a:lnTo>
                  <a:pt x="6400799" y="614171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58468" y="2013204"/>
            <a:ext cx="6419215" cy="756285"/>
          </a:xfrm>
          <a:custGeom>
            <a:avLst/>
            <a:gdLst/>
            <a:ahLst/>
            <a:cxnLst/>
            <a:rect l="l" t="t" r="r" b="b"/>
            <a:pathLst>
              <a:path w="6419215" h="756285">
                <a:moveTo>
                  <a:pt x="6419088" y="637032"/>
                </a:moveTo>
                <a:lnTo>
                  <a:pt x="6419088" y="118872"/>
                </a:lnTo>
                <a:lnTo>
                  <a:pt x="6416040" y="105156"/>
                </a:lnTo>
                <a:lnTo>
                  <a:pt x="6403848" y="68580"/>
                </a:lnTo>
                <a:lnTo>
                  <a:pt x="6380988" y="38100"/>
                </a:lnTo>
                <a:lnTo>
                  <a:pt x="6370320" y="30480"/>
                </a:lnTo>
                <a:lnTo>
                  <a:pt x="6361176" y="22860"/>
                </a:lnTo>
                <a:lnTo>
                  <a:pt x="6350508" y="15240"/>
                </a:lnTo>
                <a:lnTo>
                  <a:pt x="6326124" y="6096"/>
                </a:lnTo>
                <a:lnTo>
                  <a:pt x="6313932" y="3048"/>
                </a:lnTo>
                <a:lnTo>
                  <a:pt x="6300216" y="0"/>
                </a:lnTo>
                <a:lnTo>
                  <a:pt x="131064" y="0"/>
                </a:lnTo>
                <a:lnTo>
                  <a:pt x="92964" y="6096"/>
                </a:lnTo>
                <a:lnTo>
                  <a:pt x="57912" y="22860"/>
                </a:lnTo>
                <a:lnTo>
                  <a:pt x="28956" y="48768"/>
                </a:lnTo>
                <a:lnTo>
                  <a:pt x="6096" y="92964"/>
                </a:lnTo>
                <a:lnTo>
                  <a:pt x="1524" y="106680"/>
                </a:lnTo>
                <a:lnTo>
                  <a:pt x="0" y="118872"/>
                </a:lnTo>
                <a:lnTo>
                  <a:pt x="0" y="637032"/>
                </a:lnTo>
                <a:lnTo>
                  <a:pt x="3048" y="650748"/>
                </a:lnTo>
                <a:lnTo>
                  <a:pt x="6096" y="662940"/>
                </a:lnTo>
                <a:lnTo>
                  <a:pt x="15240" y="687324"/>
                </a:lnTo>
                <a:lnTo>
                  <a:pt x="18288" y="691591"/>
                </a:lnTo>
                <a:lnTo>
                  <a:pt x="18288" y="132588"/>
                </a:lnTo>
                <a:lnTo>
                  <a:pt x="19812" y="120396"/>
                </a:lnTo>
                <a:lnTo>
                  <a:pt x="32004" y="77724"/>
                </a:lnTo>
                <a:lnTo>
                  <a:pt x="60960" y="44196"/>
                </a:lnTo>
                <a:lnTo>
                  <a:pt x="109728" y="21336"/>
                </a:lnTo>
                <a:lnTo>
                  <a:pt x="6298692" y="19812"/>
                </a:lnTo>
                <a:lnTo>
                  <a:pt x="6310884" y="21336"/>
                </a:lnTo>
                <a:lnTo>
                  <a:pt x="6332220" y="27432"/>
                </a:lnTo>
                <a:lnTo>
                  <a:pt x="6341364" y="33528"/>
                </a:lnTo>
                <a:lnTo>
                  <a:pt x="6350508" y="38100"/>
                </a:lnTo>
                <a:lnTo>
                  <a:pt x="6387084" y="79248"/>
                </a:lnTo>
                <a:lnTo>
                  <a:pt x="6399276" y="121920"/>
                </a:lnTo>
                <a:lnTo>
                  <a:pt x="6400800" y="132588"/>
                </a:lnTo>
                <a:lnTo>
                  <a:pt x="6400800" y="691134"/>
                </a:lnTo>
                <a:lnTo>
                  <a:pt x="6409944" y="675132"/>
                </a:lnTo>
                <a:lnTo>
                  <a:pt x="6412992" y="662940"/>
                </a:lnTo>
                <a:lnTo>
                  <a:pt x="6417564" y="649224"/>
                </a:lnTo>
                <a:lnTo>
                  <a:pt x="6419088" y="637032"/>
                </a:lnTo>
                <a:close/>
              </a:path>
              <a:path w="6419215" h="756285">
                <a:moveTo>
                  <a:pt x="6400800" y="691134"/>
                </a:moveTo>
                <a:lnTo>
                  <a:pt x="6400800" y="623316"/>
                </a:lnTo>
                <a:lnTo>
                  <a:pt x="6399276" y="635508"/>
                </a:lnTo>
                <a:lnTo>
                  <a:pt x="6397752" y="646176"/>
                </a:lnTo>
                <a:lnTo>
                  <a:pt x="6374892" y="696468"/>
                </a:lnTo>
                <a:lnTo>
                  <a:pt x="6341364" y="723900"/>
                </a:lnTo>
                <a:lnTo>
                  <a:pt x="6298692" y="736092"/>
                </a:lnTo>
                <a:lnTo>
                  <a:pt x="120396" y="736092"/>
                </a:lnTo>
                <a:lnTo>
                  <a:pt x="108204" y="734568"/>
                </a:lnTo>
                <a:lnTo>
                  <a:pt x="86868" y="728472"/>
                </a:lnTo>
                <a:lnTo>
                  <a:pt x="77724" y="722376"/>
                </a:lnTo>
                <a:lnTo>
                  <a:pt x="68580" y="717804"/>
                </a:lnTo>
                <a:lnTo>
                  <a:pt x="32004" y="676656"/>
                </a:lnTo>
                <a:lnTo>
                  <a:pt x="19812" y="633984"/>
                </a:lnTo>
                <a:lnTo>
                  <a:pt x="18288" y="623316"/>
                </a:lnTo>
                <a:lnTo>
                  <a:pt x="18288" y="691591"/>
                </a:lnTo>
                <a:lnTo>
                  <a:pt x="30480" y="708660"/>
                </a:lnTo>
                <a:lnTo>
                  <a:pt x="38100" y="717804"/>
                </a:lnTo>
                <a:lnTo>
                  <a:pt x="48768" y="725424"/>
                </a:lnTo>
                <a:lnTo>
                  <a:pt x="57912" y="733044"/>
                </a:lnTo>
                <a:lnTo>
                  <a:pt x="68580" y="740664"/>
                </a:lnTo>
                <a:lnTo>
                  <a:pt x="92964" y="749808"/>
                </a:lnTo>
                <a:lnTo>
                  <a:pt x="105156" y="752856"/>
                </a:lnTo>
                <a:lnTo>
                  <a:pt x="118872" y="755904"/>
                </a:lnTo>
                <a:lnTo>
                  <a:pt x="6288024" y="755904"/>
                </a:lnTo>
                <a:lnTo>
                  <a:pt x="6327648" y="749808"/>
                </a:lnTo>
                <a:lnTo>
                  <a:pt x="6371844" y="725424"/>
                </a:lnTo>
                <a:lnTo>
                  <a:pt x="6397752" y="696468"/>
                </a:lnTo>
                <a:lnTo>
                  <a:pt x="6400800" y="6911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6800" y="3521964"/>
            <a:ext cx="8000999" cy="605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57656" y="3512820"/>
            <a:ext cx="8021320" cy="623570"/>
          </a:xfrm>
          <a:custGeom>
            <a:avLst/>
            <a:gdLst/>
            <a:ahLst/>
            <a:cxnLst/>
            <a:rect l="l" t="t" r="r" b="b"/>
            <a:pathLst>
              <a:path w="8021320" h="623570">
                <a:moveTo>
                  <a:pt x="8020812" y="618744"/>
                </a:moveTo>
                <a:lnTo>
                  <a:pt x="8020812" y="4572"/>
                </a:lnTo>
                <a:lnTo>
                  <a:pt x="8016240" y="0"/>
                </a:lnTo>
                <a:lnTo>
                  <a:pt x="4572" y="0"/>
                </a:lnTo>
                <a:lnTo>
                  <a:pt x="0" y="4572"/>
                </a:lnTo>
                <a:lnTo>
                  <a:pt x="0" y="618744"/>
                </a:lnTo>
                <a:lnTo>
                  <a:pt x="4572" y="623316"/>
                </a:lnTo>
                <a:lnTo>
                  <a:pt x="9144" y="623316"/>
                </a:lnTo>
                <a:lnTo>
                  <a:pt x="9144" y="18288"/>
                </a:lnTo>
                <a:lnTo>
                  <a:pt x="19812" y="9144"/>
                </a:lnTo>
                <a:lnTo>
                  <a:pt x="19812" y="18288"/>
                </a:lnTo>
                <a:lnTo>
                  <a:pt x="8001000" y="18288"/>
                </a:lnTo>
                <a:lnTo>
                  <a:pt x="8001000" y="9144"/>
                </a:lnTo>
                <a:lnTo>
                  <a:pt x="8010144" y="18288"/>
                </a:lnTo>
                <a:lnTo>
                  <a:pt x="8010144" y="623316"/>
                </a:lnTo>
                <a:lnTo>
                  <a:pt x="8016240" y="623316"/>
                </a:lnTo>
                <a:lnTo>
                  <a:pt x="8020812" y="618744"/>
                </a:lnTo>
                <a:close/>
              </a:path>
              <a:path w="8021320" h="623570">
                <a:moveTo>
                  <a:pt x="19812" y="18288"/>
                </a:moveTo>
                <a:lnTo>
                  <a:pt x="19812" y="9144"/>
                </a:lnTo>
                <a:lnTo>
                  <a:pt x="9144" y="18288"/>
                </a:lnTo>
                <a:lnTo>
                  <a:pt x="19812" y="18288"/>
                </a:lnTo>
                <a:close/>
              </a:path>
              <a:path w="8021320" h="623570">
                <a:moveTo>
                  <a:pt x="19812" y="605028"/>
                </a:moveTo>
                <a:lnTo>
                  <a:pt x="19812" y="18288"/>
                </a:lnTo>
                <a:lnTo>
                  <a:pt x="9144" y="18288"/>
                </a:lnTo>
                <a:lnTo>
                  <a:pt x="9144" y="605028"/>
                </a:lnTo>
                <a:lnTo>
                  <a:pt x="19812" y="605028"/>
                </a:lnTo>
                <a:close/>
              </a:path>
              <a:path w="8021320" h="623570">
                <a:moveTo>
                  <a:pt x="8010144" y="605028"/>
                </a:moveTo>
                <a:lnTo>
                  <a:pt x="9144" y="605028"/>
                </a:lnTo>
                <a:lnTo>
                  <a:pt x="19812" y="614172"/>
                </a:lnTo>
                <a:lnTo>
                  <a:pt x="19812" y="623316"/>
                </a:lnTo>
                <a:lnTo>
                  <a:pt x="8001000" y="623316"/>
                </a:lnTo>
                <a:lnTo>
                  <a:pt x="8001000" y="614172"/>
                </a:lnTo>
                <a:lnTo>
                  <a:pt x="8010144" y="605028"/>
                </a:lnTo>
                <a:close/>
              </a:path>
              <a:path w="8021320" h="623570">
                <a:moveTo>
                  <a:pt x="19812" y="623316"/>
                </a:moveTo>
                <a:lnTo>
                  <a:pt x="19812" y="614172"/>
                </a:lnTo>
                <a:lnTo>
                  <a:pt x="9144" y="605028"/>
                </a:lnTo>
                <a:lnTo>
                  <a:pt x="9144" y="623316"/>
                </a:lnTo>
                <a:lnTo>
                  <a:pt x="19812" y="623316"/>
                </a:lnTo>
                <a:close/>
              </a:path>
              <a:path w="8021320" h="623570">
                <a:moveTo>
                  <a:pt x="8010144" y="18288"/>
                </a:moveTo>
                <a:lnTo>
                  <a:pt x="8001000" y="9144"/>
                </a:lnTo>
                <a:lnTo>
                  <a:pt x="8001000" y="18288"/>
                </a:lnTo>
                <a:lnTo>
                  <a:pt x="8010144" y="18288"/>
                </a:lnTo>
                <a:close/>
              </a:path>
              <a:path w="8021320" h="623570">
                <a:moveTo>
                  <a:pt x="8010144" y="605028"/>
                </a:moveTo>
                <a:lnTo>
                  <a:pt x="8010144" y="18288"/>
                </a:lnTo>
                <a:lnTo>
                  <a:pt x="8001000" y="18288"/>
                </a:lnTo>
                <a:lnTo>
                  <a:pt x="8001000" y="605028"/>
                </a:lnTo>
                <a:lnTo>
                  <a:pt x="8010144" y="605028"/>
                </a:lnTo>
                <a:close/>
              </a:path>
              <a:path w="8021320" h="623570">
                <a:moveTo>
                  <a:pt x="8010144" y="623316"/>
                </a:moveTo>
                <a:lnTo>
                  <a:pt x="8010144" y="605028"/>
                </a:lnTo>
                <a:lnTo>
                  <a:pt x="8001000" y="614172"/>
                </a:lnTo>
                <a:lnTo>
                  <a:pt x="8001000" y="623316"/>
                </a:lnTo>
                <a:lnTo>
                  <a:pt x="8010144" y="623316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67611" y="3139439"/>
            <a:ext cx="6400800" cy="737870"/>
          </a:xfrm>
          <a:custGeom>
            <a:avLst/>
            <a:gdLst/>
            <a:ahLst/>
            <a:cxnLst/>
            <a:rect l="l" t="t" r="r" b="b"/>
            <a:pathLst>
              <a:path w="6400800" h="737870">
                <a:moveTo>
                  <a:pt x="6400799" y="614171"/>
                </a:moveTo>
                <a:lnTo>
                  <a:pt x="6400799" y="123443"/>
                </a:lnTo>
                <a:lnTo>
                  <a:pt x="6391155" y="75223"/>
                </a:lnTo>
                <a:lnTo>
                  <a:pt x="6364795" y="36004"/>
                </a:lnTo>
                <a:lnTo>
                  <a:pt x="6325576" y="9644"/>
                </a:lnTo>
                <a:lnTo>
                  <a:pt x="6277355" y="0"/>
                </a:lnTo>
                <a:lnTo>
                  <a:pt x="123443" y="0"/>
                </a:lnTo>
                <a:lnTo>
                  <a:pt x="75223" y="9644"/>
                </a:lnTo>
                <a:lnTo>
                  <a:pt x="36004" y="36004"/>
                </a:lnTo>
                <a:lnTo>
                  <a:pt x="9644" y="75223"/>
                </a:lnTo>
                <a:lnTo>
                  <a:pt x="0" y="123443"/>
                </a:lnTo>
                <a:lnTo>
                  <a:pt x="0" y="614171"/>
                </a:lnTo>
                <a:lnTo>
                  <a:pt x="9644" y="661749"/>
                </a:lnTo>
                <a:lnTo>
                  <a:pt x="36004" y="701039"/>
                </a:lnTo>
                <a:lnTo>
                  <a:pt x="75223" y="727757"/>
                </a:lnTo>
                <a:lnTo>
                  <a:pt x="123443" y="737615"/>
                </a:lnTo>
                <a:lnTo>
                  <a:pt x="6277355" y="737615"/>
                </a:lnTo>
                <a:lnTo>
                  <a:pt x="6325576" y="727757"/>
                </a:lnTo>
                <a:lnTo>
                  <a:pt x="6364795" y="701039"/>
                </a:lnTo>
                <a:lnTo>
                  <a:pt x="6391155" y="661749"/>
                </a:lnTo>
                <a:lnTo>
                  <a:pt x="6400799" y="614171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58468" y="3130296"/>
            <a:ext cx="6419215" cy="756285"/>
          </a:xfrm>
          <a:custGeom>
            <a:avLst/>
            <a:gdLst/>
            <a:ahLst/>
            <a:cxnLst/>
            <a:rect l="l" t="t" r="r" b="b"/>
            <a:pathLst>
              <a:path w="6419215" h="756285">
                <a:moveTo>
                  <a:pt x="6419088" y="637032"/>
                </a:moveTo>
                <a:lnTo>
                  <a:pt x="6419088" y="118872"/>
                </a:lnTo>
                <a:lnTo>
                  <a:pt x="6416040" y="105156"/>
                </a:lnTo>
                <a:lnTo>
                  <a:pt x="6403848" y="68580"/>
                </a:lnTo>
                <a:lnTo>
                  <a:pt x="6380988" y="38100"/>
                </a:lnTo>
                <a:lnTo>
                  <a:pt x="6370320" y="30480"/>
                </a:lnTo>
                <a:lnTo>
                  <a:pt x="6361176" y="22860"/>
                </a:lnTo>
                <a:lnTo>
                  <a:pt x="6350508" y="15240"/>
                </a:lnTo>
                <a:lnTo>
                  <a:pt x="6326124" y="6096"/>
                </a:lnTo>
                <a:lnTo>
                  <a:pt x="6313932" y="3048"/>
                </a:lnTo>
                <a:lnTo>
                  <a:pt x="6300216" y="0"/>
                </a:lnTo>
                <a:lnTo>
                  <a:pt x="117348" y="0"/>
                </a:lnTo>
                <a:lnTo>
                  <a:pt x="79248" y="10668"/>
                </a:lnTo>
                <a:lnTo>
                  <a:pt x="28956" y="48768"/>
                </a:lnTo>
                <a:lnTo>
                  <a:pt x="15240" y="70104"/>
                </a:lnTo>
                <a:lnTo>
                  <a:pt x="9144" y="80772"/>
                </a:lnTo>
                <a:lnTo>
                  <a:pt x="6096" y="92964"/>
                </a:lnTo>
                <a:lnTo>
                  <a:pt x="1524" y="106680"/>
                </a:lnTo>
                <a:lnTo>
                  <a:pt x="0" y="118872"/>
                </a:lnTo>
                <a:lnTo>
                  <a:pt x="0" y="637032"/>
                </a:lnTo>
                <a:lnTo>
                  <a:pt x="3048" y="650748"/>
                </a:lnTo>
                <a:lnTo>
                  <a:pt x="6096" y="662940"/>
                </a:lnTo>
                <a:lnTo>
                  <a:pt x="15240" y="687324"/>
                </a:lnTo>
                <a:lnTo>
                  <a:pt x="18288" y="691591"/>
                </a:lnTo>
                <a:lnTo>
                  <a:pt x="18288" y="132588"/>
                </a:lnTo>
                <a:lnTo>
                  <a:pt x="21336" y="108204"/>
                </a:lnTo>
                <a:lnTo>
                  <a:pt x="44196" y="59436"/>
                </a:lnTo>
                <a:lnTo>
                  <a:pt x="77724" y="32004"/>
                </a:lnTo>
                <a:lnTo>
                  <a:pt x="120396" y="19812"/>
                </a:lnTo>
                <a:lnTo>
                  <a:pt x="6286500" y="18288"/>
                </a:lnTo>
                <a:lnTo>
                  <a:pt x="6310884" y="21336"/>
                </a:lnTo>
                <a:lnTo>
                  <a:pt x="6332220" y="27432"/>
                </a:lnTo>
                <a:lnTo>
                  <a:pt x="6341364" y="33528"/>
                </a:lnTo>
                <a:lnTo>
                  <a:pt x="6350508" y="38100"/>
                </a:lnTo>
                <a:lnTo>
                  <a:pt x="6359652" y="45720"/>
                </a:lnTo>
                <a:lnTo>
                  <a:pt x="6367272" y="51816"/>
                </a:lnTo>
                <a:lnTo>
                  <a:pt x="6374892" y="60960"/>
                </a:lnTo>
                <a:lnTo>
                  <a:pt x="6396228" y="99060"/>
                </a:lnTo>
                <a:lnTo>
                  <a:pt x="6400800" y="132588"/>
                </a:lnTo>
                <a:lnTo>
                  <a:pt x="6400800" y="691134"/>
                </a:lnTo>
                <a:lnTo>
                  <a:pt x="6409944" y="675132"/>
                </a:lnTo>
                <a:lnTo>
                  <a:pt x="6412992" y="662940"/>
                </a:lnTo>
                <a:lnTo>
                  <a:pt x="6417564" y="649224"/>
                </a:lnTo>
                <a:lnTo>
                  <a:pt x="6419088" y="637032"/>
                </a:lnTo>
                <a:close/>
              </a:path>
              <a:path w="6419215" h="756285">
                <a:moveTo>
                  <a:pt x="6400800" y="691134"/>
                </a:moveTo>
                <a:lnTo>
                  <a:pt x="6400800" y="623316"/>
                </a:lnTo>
                <a:lnTo>
                  <a:pt x="6399276" y="635508"/>
                </a:lnTo>
                <a:lnTo>
                  <a:pt x="6397752" y="646176"/>
                </a:lnTo>
                <a:lnTo>
                  <a:pt x="6380988" y="687324"/>
                </a:lnTo>
                <a:lnTo>
                  <a:pt x="6350508" y="717804"/>
                </a:lnTo>
                <a:lnTo>
                  <a:pt x="6341364" y="722376"/>
                </a:lnTo>
                <a:lnTo>
                  <a:pt x="6330696" y="728472"/>
                </a:lnTo>
                <a:lnTo>
                  <a:pt x="6309360" y="734568"/>
                </a:lnTo>
                <a:lnTo>
                  <a:pt x="6298692" y="736092"/>
                </a:lnTo>
                <a:lnTo>
                  <a:pt x="120396" y="736092"/>
                </a:lnTo>
                <a:lnTo>
                  <a:pt x="108204" y="734568"/>
                </a:lnTo>
                <a:lnTo>
                  <a:pt x="59436" y="710184"/>
                </a:lnTo>
                <a:lnTo>
                  <a:pt x="32004" y="676656"/>
                </a:lnTo>
                <a:lnTo>
                  <a:pt x="19812" y="633984"/>
                </a:lnTo>
                <a:lnTo>
                  <a:pt x="18288" y="623316"/>
                </a:lnTo>
                <a:lnTo>
                  <a:pt x="18288" y="691591"/>
                </a:lnTo>
                <a:lnTo>
                  <a:pt x="22860" y="697992"/>
                </a:lnTo>
                <a:lnTo>
                  <a:pt x="30480" y="707136"/>
                </a:lnTo>
                <a:lnTo>
                  <a:pt x="38100" y="717804"/>
                </a:lnTo>
                <a:lnTo>
                  <a:pt x="48768" y="725424"/>
                </a:lnTo>
                <a:lnTo>
                  <a:pt x="57912" y="733044"/>
                </a:lnTo>
                <a:lnTo>
                  <a:pt x="68580" y="739140"/>
                </a:lnTo>
                <a:lnTo>
                  <a:pt x="80772" y="745236"/>
                </a:lnTo>
                <a:lnTo>
                  <a:pt x="92964" y="749808"/>
                </a:lnTo>
                <a:lnTo>
                  <a:pt x="105156" y="752856"/>
                </a:lnTo>
                <a:lnTo>
                  <a:pt x="132588" y="755904"/>
                </a:lnTo>
                <a:lnTo>
                  <a:pt x="6288024" y="755904"/>
                </a:lnTo>
                <a:lnTo>
                  <a:pt x="6327648" y="749808"/>
                </a:lnTo>
                <a:lnTo>
                  <a:pt x="6371844" y="725424"/>
                </a:lnTo>
                <a:lnTo>
                  <a:pt x="6397752" y="696468"/>
                </a:lnTo>
                <a:lnTo>
                  <a:pt x="6400800" y="6911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66800" y="4639055"/>
            <a:ext cx="8000999" cy="605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57656" y="4629911"/>
            <a:ext cx="8021320" cy="623570"/>
          </a:xfrm>
          <a:custGeom>
            <a:avLst/>
            <a:gdLst/>
            <a:ahLst/>
            <a:cxnLst/>
            <a:rect l="l" t="t" r="r" b="b"/>
            <a:pathLst>
              <a:path w="8021320" h="623570">
                <a:moveTo>
                  <a:pt x="8020812" y="618744"/>
                </a:moveTo>
                <a:lnTo>
                  <a:pt x="8020812" y="3048"/>
                </a:lnTo>
                <a:lnTo>
                  <a:pt x="8016240" y="0"/>
                </a:lnTo>
                <a:lnTo>
                  <a:pt x="4572" y="0"/>
                </a:lnTo>
                <a:lnTo>
                  <a:pt x="0" y="3048"/>
                </a:lnTo>
                <a:lnTo>
                  <a:pt x="0" y="618744"/>
                </a:lnTo>
                <a:lnTo>
                  <a:pt x="4572" y="623316"/>
                </a:lnTo>
                <a:lnTo>
                  <a:pt x="9144" y="623316"/>
                </a:lnTo>
                <a:lnTo>
                  <a:pt x="9144" y="18288"/>
                </a:lnTo>
                <a:lnTo>
                  <a:pt x="19812" y="9144"/>
                </a:lnTo>
                <a:lnTo>
                  <a:pt x="19812" y="18288"/>
                </a:lnTo>
                <a:lnTo>
                  <a:pt x="8001000" y="18288"/>
                </a:lnTo>
                <a:lnTo>
                  <a:pt x="8001000" y="9144"/>
                </a:lnTo>
                <a:lnTo>
                  <a:pt x="8010144" y="18288"/>
                </a:lnTo>
                <a:lnTo>
                  <a:pt x="8010144" y="623316"/>
                </a:lnTo>
                <a:lnTo>
                  <a:pt x="8016240" y="623316"/>
                </a:lnTo>
                <a:lnTo>
                  <a:pt x="8020812" y="618744"/>
                </a:lnTo>
                <a:close/>
              </a:path>
              <a:path w="8021320" h="623570">
                <a:moveTo>
                  <a:pt x="19812" y="18288"/>
                </a:moveTo>
                <a:lnTo>
                  <a:pt x="19812" y="9144"/>
                </a:lnTo>
                <a:lnTo>
                  <a:pt x="9144" y="18288"/>
                </a:lnTo>
                <a:lnTo>
                  <a:pt x="19812" y="18288"/>
                </a:lnTo>
                <a:close/>
              </a:path>
              <a:path w="8021320" h="623570">
                <a:moveTo>
                  <a:pt x="19812" y="605028"/>
                </a:moveTo>
                <a:lnTo>
                  <a:pt x="19812" y="18288"/>
                </a:lnTo>
                <a:lnTo>
                  <a:pt x="9144" y="18288"/>
                </a:lnTo>
                <a:lnTo>
                  <a:pt x="9144" y="605028"/>
                </a:lnTo>
                <a:lnTo>
                  <a:pt x="19812" y="605028"/>
                </a:lnTo>
                <a:close/>
              </a:path>
              <a:path w="8021320" h="623570">
                <a:moveTo>
                  <a:pt x="8010144" y="605028"/>
                </a:moveTo>
                <a:lnTo>
                  <a:pt x="9144" y="605028"/>
                </a:lnTo>
                <a:lnTo>
                  <a:pt x="19812" y="614172"/>
                </a:lnTo>
                <a:lnTo>
                  <a:pt x="19812" y="623316"/>
                </a:lnTo>
                <a:lnTo>
                  <a:pt x="8001000" y="623316"/>
                </a:lnTo>
                <a:lnTo>
                  <a:pt x="8001000" y="614172"/>
                </a:lnTo>
                <a:lnTo>
                  <a:pt x="8010144" y="605028"/>
                </a:lnTo>
                <a:close/>
              </a:path>
              <a:path w="8021320" h="623570">
                <a:moveTo>
                  <a:pt x="19812" y="623316"/>
                </a:moveTo>
                <a:lnTo>
                  <a:pt x="19812" y="614172"/>
                </a:lnTo>
                <a:lnTo>
                  <a:pt x="9144" y="605028"/>
                </a:lnTo>
                <a:lnTo>
                  <a:pt x="9144" y="623316"/>
                </a:lnTo>
                <a:lnTo>
                  <a:pt x="19812" y="623316"/>
                </a:lnTo>
                <a:close/>
              </a:path>
              <a:path w="8021320" h="623570">
                <a:moveTo>
                  <a:pt x="8010144" y="18288"/>
                </a:moveTo>
                <a:lnTo>
                  <a:pt x="8001000" y="9144"/>
                </a:lnTo>
                <a:lnTo>
                  <a:pt x="8001000" y="18288"/>
                </a:lnTo>
                <a:lnTo>
                  <a:pt x="8010144" y="18288"/>
                </a:lnTo>
                <a:close/>
              </a:path>
              <a:path w="8021320" h="623570">
                <a:moveTo>
                  <a:pt x="8010144" y="605028"/>
                </a:moveTo>
                <a:lnTo>
                  <a:pt x="8010144" y="18288"/>
                </a:lnTo>
                <a:lnTo>
                  <a:pt x="8001000" y="18288"/>
                </a:lnTo>
                <a:lnTo>
                  <a:pt x="8001000" y="605028"/>
                </a:lnTo>
                <a:lnTo>
                  <a:pt x="8010144" y="605028"/>
                </a:lnTo>
                <a:close/>
              </a:path>
              <a:path w="8021320" h="623570">
                <a:moveTo>
                  <a:pt x="8010144" y="623316"/>
                </a:moveTo>
                <a:lnTo>
                  <a:pt x="8010144" y="605028"/>
                </a:lnTo>
                <a:lnTo>
                  <a:pt x="8001000" y="614172"/>
                </a:lnTo>
                <a:lnTo>
                  <a:pt x="8001000" y="623316"/>
                </a:lnTo>
                <a:lnTo>
                  <a:pt x="8010144" y="623316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67611" y="4256532"/>
            <a:ext cx="6400800" cy="736600"/>
          </a:xfrm>
          <a:custGeom>
            <a:avLst/>
            <a:gdLst/>
            <a:ahLst/>
            <a:cxnLst/>
            <a:rect l="l" t="t" r="r" b="b"/>
            <a:pathLst>
              <a:path w="6400800" h="736600">
                <a:moveTo>
                  <a:pt x="6400799" y="614171"/>
                </a:moveTo>
                <a:lnTo>
                  <a:pt x="6400799" y="123443"/>
                </a:lnTo>
                <a:lnTo>
                  <a:pt x="6391155" y="75223"/>
                </a:lnTo>
                <a:lnTo>
                  <a:pt x="6364795" y="36004"/>
                </a:lnTo>
                <a:lnTo>
                  <a:pt x="6325576" y="9644"/>
                </a:lnTo>
                <a:lnTo>
                  <a:pt x="6277355" y="0"/>
                </a:lnTo>
                <a:lnTo>
                  <a:pt x="123443" y="0"/>
                </a:lnTo>
                <a:lnTo>
                  <a:pt x="75223" y="9644"/>
                </a:lnTo>
                <a:lnTo>
                  <a:pt x="36004" y="36004"/>
                </a:lnTo>
                <a:lnTo>
                  <a:pt x="9644" y="75223"/>
                </a:lnTo>
                <a:lnTo>
                  <a:pt x="0" y="123443"/>
                </a:lnTo>
                <a:lnTo>
                  <a:pt x="0" y="614171"/>
                </a:lnTo>
                <a:lnTo>
                  <a:pt x="9644" y="661511"/>
                </a:lnTo>
                <a:lnTo>
                  <a:pt x="36004" y="700277"/>
                </a:lnTo>
                <a:lnTo>
                  <a:pt x="75223" y="726471"/>
                </a:lnTo>
                <a:lnTo>
                  <a:pt x="123443" y="736091"/>
                </a:lnTo>
                <a:lnTo>
                  <a:pt x="6277355" y="736091"/>
                </a:lnTo>
                <a:lnTo>
                  <a:pt x="6325576" y="726471"/>
                </a:lnTo>
                <a:lnTo>
                  <a:pt x="6364795" y="700277"/>
                </a:lnTo>
                <a:lnTo>
                  <a:pt x="6391155" y="661511"/>
                </a:lnTo>
                <a:lnTo>
                  <a:pt x="6400799" y="614171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58468" y="4247388"/>
            <a:ext cx="6419215" cy="756285"/>
          </a:xfrm>
          <a:custGeom>
            <a:avLst/>
            <a:gdLst/>
            <a:ahLst/>
            <a:cxnLst/>
            <a:rect l="l" t="t" r="r" b="b"/>
            <a:pathLst>
              <a:path w="6419215" h="756285">
                <a:moveTo>
                  <a:pt x="6419088" y="635508"/>
                </a:moveTo>
                <a:lnTo>
                  <a:pt x="6419088" y="117348"/>
                </a:lnTo>
                <a:lnTo>
                  <a:pt x="6412992" y="92964"/>
                </a:lnTo>
                <a:lnTo>
                  <a:pt x="6388608" y="47244"/>
                </a:lnTo>
                <a:lnTo>
                  <a:pt x="6350508" y="15240"/>
                </a:lnTo>
                <a:lnTo>
                  <a:pt x="6326124" y="6096"/>
                </a:lnTo>
                <a:lnTo>
                  <a:pt x="6313932" y="1524"/>
                </a:lnTo>
                <a:lnTo>
                  <a:pt x="6300216" y="0"/>
                </a:lnTo>
                <a:lnTo>
                  <a:pt x="117348" y="0"/>
                </a:lnTo>
                <a:lnTo>
                  <a:pt x="92964" y="6096"/>
                </a:lnTo>
                <a:lnTo>
                  <a:pt x="47244" y="30480"/>
                </a:lnTo>
                <a:lnTo>
                  <a:pt x="15240" y="68580"/>
                </a:lnTo>
                <a:lnTo>
                  <a:pt x="6096" y="92964"/>
                </a:lnTo>
                <a:lnTo>
                  <a:pt x="1524" y="105156"/>
                </a:lnTo>
                <a:lnTo>
                  <a:pt x="0" y="118872"/>
                </a:lnTo>
                <a:lnTo>
                  <a:pt x="0" y="637032"/>
                </a:lnTo>
                <a:lnTo>
                  <a:pt x="3048" y="650748"/>
                </a:lnTo>
                <a:lnTo>
                  <a:pt x="6096" y="662940"/>
                </a:lnTo>
                <a:lnTo>
                  <a:pt x="10668" y="675132"/>
                </a:lnTo>
                <a:lnTo>
                  <a:pt x="15240" y="685800"/>
                </a:lnTo>
                <a:lnTo>
                  <a:pt x="18288" y="690676"/>
                </a:lnTo>
                <a:lnTo>
                  <a:pt x="18288" y="132588"/>
                </a:lnTo>
                <a:lnTo>
                  <a:pt x="21336" y="108204"/>
                </a:lnTo>
                <a:lnTo>
                  <a:pt x="44196" y="59436"/>
                </a:lnTo>
                <a:lnTo>
                  <a:pt x="77724" y="32004"/>
                </a:lnTo>
                <a:lnTo>
                  <a:pt x="120396" y="19812"/>
                </a:lnTo>
                <a:lnTo>
                  <a:pt x="6286500" y="18288"/>
                </a:lnTo>
                <a:lnTo>
                  <a:pt x="6310884" y="21336"/>
                </a:lnTo>
                <a:lnTo>
                  <a:pt x="6359652" y="44196"/>
                </a:lnTo>
                <a:lnTo>
                  <a:pt x="6387084" y="77724"/>
                </a:lnTo>
                <a:lnTo>
                  <a:pt x="6399276" y="120396"/>
                </a:lnTo>
                <a:lnTo>
                  <a:pt x="6400800" y="132588"/>
                </a:lnTo>
                <a:lnTo>
                  <a:pt x="6400800" y="691134"/>
                </a:lnTo>
                <a:lnTo>
                  <a:pt x="6403848" y="685800"/>
                </a:lnTo>
                <a:lnTo>
                  <a:pt x="6409944" y="673608"/>
                </a:lnTo>
                <a:lnTo>
                  <a:pt x="6412992" y="661416"/>
                </a:lnTo>
                <a:lnTo>
                  <a:pt x="6417564" y="649224"/>
                </a:lnTo>
                <a:lnTo>
                  <a:pt x="6419088" y="635508"/>
                </a:lnTo>
                <a:close/>
              </a:path>
              <a:path w="6419215" h="756285">
                <a:moveTo>
                  <a:pt x="6400800" y="691134"/>
                </a:moveTo>
                <a:lnTo>
                  <a:pt x="6400800" y="623316"/>
                </a:lnTo>
                <a:lnTo>
                  <a:pt x="6399276" y="635508"/>
                </a:lnTo>
                <a:lnTo>
                  <a:pt x="6397752" y="646176"/>
                </a:lnTo>
                <a:lnTo>
                  <a:pt x="6380988" y="687324"/>
                </a:lnTo>
                <a:lnTo>
                  <a:pt x="6358128" y="710184"/>
                </a:lnTo>
                <a:lnTo>
                  <a:pt x="6350508" y="717804"/>
                </a:lnTo>
                <a:lnTo>
                  <a:pt x="6309360" y="734568"/>
                </a:lnTo>
                <a:lnTo>
                  <a:pt x="120396" y="736092"/>
                </a:lnTo>
                <a:lnTo>
                  <a:pt x="108204" y="734568"/>
                </a:lnTo>
                <a:lnTo>
                  <a:pt x="59436" y="710184"/>
                </a:lnTo>
                <a:lnTo>
                  <a:pt x="32004" y="676656"/>
                </a:lnTo>
                <a:lnTo>
                  <a:pt x="27432" y="665988"/>
                </a:lnTo>
                <a:lnTo>
                  <a:pt x="22860" y="656844"/>
                </a:lnTo>
                <a:lnTo>
                  <a:pt x="21336" y="646176"/>
                </a:lnTo>
                <a:lnTo>
                  <a:pt x="19812" y="633984"/>
                </a:lnTo>
                <a:lnTo>
                  <a:pt x="18288" y="623316"/>
                </a:lnTo>
                <a:lnTo>
                  <a:pt x="18288" y="690676"/>
                </a:lnTo>
                <a:lnTo>
                  <a:pt x="22860" y="697992"/>
                </a:lnTo>
                <a:lnTo>
                  <a:pt x="57912" y="733044"/>
                </a:lnTo>
                <a:lnTo>
                  <a:pt x="92964" y="749808"/>
                </a:lnTo>
                <a:lnTo>
                  <a:pt x="132588" y="755904"/>
                </a:lnTo>
                <a:lnTo>
                  <a:pt x="6288024" y="755904"/>
                </a:lnTo>
                <a:lnTo>
                  <a:pt x="6327648" y="749808"/>
                </a:lnTo>
                <a:lnTo>
                  <a:pt x="6371844" y="725424"/>
                </a:lnTo>
                <a:lnTo>
                  <a:pt x="6397752" y="696468"/>
                </a:lnTo>
                <a:lnTo>
                  <a:pt x="6400800" y="6911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66800" y="5756147"/>
            <a:ext cx="8000999" cy="6050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57656" y="5747004"/>
            <a:ext cx="8021320" cy="623570"/>
          </a:xfrm>
          <a:custGeom>
            <a:avLst/>
            <a:gdLst/>
            <a:ahLst/>
            <a:cxnLst/>
            <a:rect l="l" t="t" r="r" b="b"/>
            <a:pathLst>
              <a:path w="8021320" h="623570">
                <a:moveTo>
                  <a:pt x="8020812" y="618744"/>
                </a:moveTo>
                <a:lnTo>
                  <a:pt x="8020812" y="3048"/>
                </a:lnTo>
                <a:lnTo>
                  <a:pt x="8016240" y="0"/>
                </a:lnTo>
                <a:lnTo>
                  <a:pt x="4572" y="0"/>
                </a:lnTo>
                <a:lnTo>
                  <a:pt x="0" y="3048"/>
                </a:lnTo>
                <a:lnTo>
                  <a:pt x="0" y="618744"/>
                </a:lnTo>
                <a:lnTo>
                  <a:pt x="4572" y="623316"/>
                </a:lnTo>
                <a:lnTo>
                  <a:pt x="9144" y="623316"/>
                </a:lnTo>
                <a:lnTo>
                  <a:pt x="9144" y="18288"/>
                </a:lnTo>
                <a:lnTo>
                  <a:pt x="19812" y="9144"/>
                </a:lnTo>
                <a:lnTo>
                  <a:pt x="19812" y="18288"/>
                </a:lnTo>
                <a:lnTo>
                  <a:pt x="8001000" y="18288"/>
                </a:lnTo>
                <a:lnTo>
                  <a:pt x="8001000" y="9144"/>
                </a:lnTo>
                <a:lnTo>
                  <a:pt x="8010144" y="18288"/>
                </a:lnTo>
                <a:lnTo>
                  <a:pt x="8010144" y="623316"/>
                </a:lnTo>
                <a:lnTo>
                  <a:pt x="8016240" y="623316"/>
                </a:lnTo>
                <a:lnTo>
                  <a:pt x="8020812" y="618744"/>
                </a:lnTo>
                <a:close/>
              </a:path>
              <a:path w="8021320" h="623570">
                <a:moveTo>
                  <a:pt x="19812" y="18288"/>
                </a:moveTo>
                <a:lnTo>
                  <a:pt x="19812" y="9144"/>
                </a:lnTo>
                <a:lnTo>
                  <a:pt x="9144" y="18288"/>
                </a:lnTo>
                <a:lnTo>
                  <a:pt x="19812" y="18288"/>
                </a:lnTo>
                <a:close/>
              </a:path>
              <a:path w="8021320" h="623570">
                <a:moveTo>
                  <a:pt x="19812" y="603504"/>
                </a:moveTo>
                <a:lnTo>
                  <a:pt x="19812" y="18288"/>
                </a:lnTo>
                <a:lnTo>
                  <a:pt x="9144" y="18288"/>
                </a:lnTo>
                <a:lnTo>
                  <a:pt x="9144" y="603504"/>
                </a:lnTo>
                <a:lnTo>
                  <a:pt x="19812" y="603504"/>
                </a:lnTo>
                <a:close/>
              </a:path>
              <a:path w="8021320" h="623570">
                <a:moveTo>
                  <a:pt x="8010144" y="603504"/>
                </a:moveTo>
                <a:lnTo>
                  <a:pt x="9144" y="603504"/>
                </a:lnTo>
                <a:lnTo>
                  <a:pt x="19812" y="614172"/>
                </a:lnTo>
                <a:lnTo>
                  <a:pt x="19812" y="623316"/>
                </a:lnTo>
                <a:lnTo>
                  <a:pt x="8001000" y="623316"/>
                </a:lnTo>
                <a:lnTo>
                  <a:pt x="8001000" y="614172"/>
                </a:lnTo>
                <a:lnTo>
                  <a:pt x="8010144" y="603504"/>
                </a:lnTo>
                <a:close/>
              </a:path>
              <a:path w="8021320" h="623570">
                <a:moveTo>
                  <a:pt x="19812" y="623316"/>
                </a:moveTo>
                <a:lnTo>
                  <a:pt x="19812" y="614172"/>
                </a:lnTo>
                <a:lnTo>
                  <a:pt x="9144" y="603504"/>
                </a:lnTo>
                <a:lnTo>
                  <a:pt x="9144" y="623316"/>
                </a:lnTo>
                <a:lnTo>
                  <a:pt x="19812" y="623316"/>
                </a:lnTo>
                <a:close/>
              </a:path>
              <a:path w="8021320" h="623570">
                <a:moveTo>
                  <a:pt x="8010144" y="18288"/>
                </a:moveTo>
                <a:lnTo>
                  <a:pt x="8001000" y="9144"/>
                </a:lnTo>
                <a:lnTo>
                  <a:pt x="8001000" y="18288"/>
                </a:lnTo>
                <a:lnTo>
                  <a:pt x="8010144" y="18288"/>
                </a:lnTo>
                <a:close/>
              </a:path>
              <a:path w="8021320" h="623570">
                <a:moveTo>
                  <a:pt x="8010144" y="603504"/>
                </a:moveTo>
                <a:lnTo>
                  <a:pt x="8010144" y="18288"/>
                </a:lnTo>
                <a:lnTo>
                  <a:pt x="8001000" y="18288"/>
                </a:lnTo>
                <a:lnTo>
                  <a:pt x="8001000" y="603504"/>
                </a:lnTo>
                <a:lnTo>
                  <a:pt x="8010144" y="603504"/>
                </a:lnTo>
                <a:close/>
              </a:path>
              <a:path w="8021320" h="623570">
                <a:moveTo>
                  <a:pt x="8010144" y="623316"/>
                </a:moveTo>
                <a:lnTo>
                  <a:pt x="8010144" y="603504"/>
                </a:lnTo>
                <a:lnTo>
                  <a:pt x="8001000" y="614172"/>
                </a:lnTo>
                <a:lnTo>
                  <a:pt x="8001000" y="623316"/>
                </a:lnTo>
                <a:lnTo>
                  <a:pt x="8010144" y="623316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67611" y="5373623"/>
            <a:ext cx="6400800" cy="736600"/>
          </a:xfrm>
          <a:custGeom>
            <a:avLst/>
            <a:gdLst/>
            <a:ahLst/>
            <a:cxnLst/>
            <a:rect l="l" t="t" r="r" b="b"/>
            <a:pathLst>
              <a:path w="6400800" h="736600">
                <a:moveTo>
                  <a:pt x="6400799" y="614171"/>
                </a:moveTo>
                <a:lnTo>
                  <a:pt x="6400799" y="121919"/>
                </a:lnTo>
                <a:lnTo>
                  <a:pt x="6391155" y="74580"/>
                </a:lnTo>
                <a:lnTo>
                  <a:pt x="6364795" y="35813"/>
                </a:lnTo>
                <a:lnTo>
                  <a:pt x="6325576" y="9620"/>
                </a:lnTo>
                <a:lnTo>
                  <a:pt x="6277355" y="0"/>
                </a:lnTo>
                <a:lnTo>
                  <a:pt x="123443" y="0"/>
                </a:lnTo>
                <a:lnTo>
                  <a:pt x="75223" y="9620"/>
                </a:lnTo>
                <a:lnTo>
                  <a:pt x="36004" y="35813"/>
                </a:lnTo>
                <a:lnTo>
                  <a:pt x="9644" y="74580"/>
                </a:lnTo>
                <a:lnTo>
                  <a:pt x="0" y="121919"/>
                </a:lnTo>
                <a:lnTo>
                  <a:pt x="0" y="614171"/>
                </a:lnTo>
                <a:lnTo>
                  <a:pt x="9644" y="661511"/>
                </a:lnTo>
                <a:lnTo>
                  <a:pt x="36004" y="700277"/>
                </a:lnTo>
                <a:lnTo>
                  <a:pt x="75223" y="726471"/>
                </a:lnTo>
                <a:lnTo>
                  <a:pt x="123443" y="736091"/>
                </a:lnTo>
                <a:lnTo>
                  <a:pt x="6277355" y="736091"/>
                </a:lnTo>
                <a:lnTo>
                  <a:pt x="6325576" y="726471"/>
                </a:lnTo>
                <a:lnTo>
                  <a:pt x="6364795" y="700277"/>
                </a:lnTo>
                <a:lnTo>
                  <a:pt x="6391155" y="661511"/>
                </a:lnTo>
                <a:lnTo>
                  <a:pt x="6400799" y="614171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58468" y="5364480"/>
            <a:ext cx="6419215" cy="756285"/>
          </a:xfrm>
          <a:custGeom>
            <a:avLst/>
            <a:gdLst/>
            <a:ahLst/>
            <a:cxnLst/>
            <a:rect l="l" t="t" r="r" b="b"/>
            <a:pathLst>
              <a:path w="6419215" h="756285">
                <a:moveTo>
                  <a:pt x="6419088" y="635508"/>
                </a:moveTo>
                <a:lnTo>
                  <a:pt x="6419088" y="117348"/>
                </a:lnTo>
                <a:lnTo>
                  <a:pt x="6416040" y="105156"/>
                </a:lnTo>
                <a:lnTo>
                  <a:pt x="6412992" y="91440"/>
                </a:lnTo>
                <a:lnTo>
                  <a:pt x="6388608" y="47244"/>
                </a:lnTo>
                <a:lnTo>
                  <a:pt x="6350508" y="15240"/>
                </a:lnTo>
                <a:lnTo>
                  <a:pt x="6313932" y="1524"/>
                </a:lnTo>
                <a:lnTo>
                  <a:pt x="6300216" y="0"/>
                </a:lnTo>
                <a:lnTo>
                  <a:pt x="117348" y="0"/>
                </a:lnTo>
                <a:lnTo>
                  <a:pt x="105156" y="1524"/>
                </a:lnTo>
                <a:lnTo>
                  <a:pt x="92964" y="6096"/>
                </a:lnTo>
                <a:lnTo>
                  <a:pt x="79248" y="10668"/>
                </a:lnTo>
                <a:lnTo>
                  <a:pt x="38100" y="38100"/>
                </a:lnTo>
                <a:lnTo>
                  <a:pt x="15240" y="68580"/>
                </a:lnTo>
                <a:lnTo>
                  <a:pt x="6096" y="92964"/>
                </a:lnTo>
                <a:lnTo>
                  <a:pt x="1524" y="105156"/>
                </a:lnTo>
                <a:lnTo>
                  <a:pt x="0" y="118872"/>
                </a:lnTo>
                <a:lnTo>
                  <a:pt x="0" y="637032"/>
                </a:lnTo>
                <a:lnTo>
                  <a:pt x="10668" y="675132"/>
                </a:lnTo>
                <a:lnTo>
                  <a:pt x="18288" y="690676"/>
                </a:lnTo>
                <a:lnTo>
                  <a:pt x="18288" y="131064"/>
                </a:lnTo>
                <a:lnTo>
                  <a:pt x="19812" y="120396"/>
                </a:lnTo>
                <a:lnTo>
                  <a:pt x="32004" y="77724"/>
                </a:lnTo>
                <a:lnTo>
                  <a:pt x="60960" y="44196"/>
                </a:lnTo>
                <a:lnTo>
                  <a:pt x="99060" y="22860"/>
                </a:lnTo>
                <a:lnTo>
                  <a:pt x="109728" y="21336"/>
                </a:lnTo>
                <a:lnTo>
                  <a:pt x="120396" y="18288"/>
                </a:lnTo>
                <a:lnTo>
                  <a:pt x="6286500" y="18288"/>
                </a:lnTo>
                <a:lnTo>
                  <a:pt x="6332220" y="27432"/>
                </a:lnTo>
                <a:lnTo>
                  <a:pt x="6374892" y="59436"/>
                </a:lnTo>
                <a:lnTo>
                  <a:pt x="6396228" y="99060"/>
                </a:lnTo>
                <a:lnTo>
                  <a:pt x="6400800" y="132588"/>
                </a:lnTo>
                <a:lnTo>
                  <a:pt x="6400800" y="691134"/>
                </a:lnTo>
                <a:lnTo>
                  <a:pt x="6403848" y="685800"/>
                </a:lnTo>
                <a:lnTo>
                  <a:pt x="6409944" y="673608"/>
                </a:lnTo>
                <a:lnTo>
                  <a:pt x="6412992" y="661416"/>
                </a:lnTo>
                <a:lnTo>
                  <a:pt x="6417564" y="649224"/>
                </a:lnTo>
                <a:lnTo>
                  <a:pt x="6419088" y="635508"/>
                </a:lnTo>
                <a:close/>
              </a:path>
              <a:path w="6419215" h="756285">
                <a:moveTo>
                  <a:pt x="6400800" y="691134"/>
                </a:moveTo>
                <a:lnTo>
                  <a:pt x="6400800" y="623316"/>
                </a:lnTo>
                <a:lnTo>
                  <a:pt x="6399276" y="635508"/>
                </a:lnTo>
                <a:lnTo>
                  <a:pt x="6397752" y="646176"/>
                </a:lnTo>
                <a:lnTo>
                  <a:pt x="6380988" y="687324"/>
                </a:lnTo>
                <a:lnTo>
                  <a:pt x="6358128" y="710184"/>
                </a:lnTo>
                <a:lnTo>
                  <a:pt x="6350508" y="717804"/>
                </a:lnTo>
                <a:lnTo>
                  <a:pt x="6309360" y="734568"/>
                </a:lnTo>
                <a:lnTo>
                  <a:pt x="120396" y="736092"/>
                </a:lnTo>
                <a:lnTo>
                  <a:pt x="108204" y="733044"/>
                </a:lnTo>
                <a:lnTo>
                  <a:pt x="97536" y="731520"/>
                </a:lnTo>
                <a:lnTo>
                  <a:pt x="59436" y="710184"/>
                </a:lnTo>
                <a:lnTo>
                  <a:pt x="32004" y="676656"/>
                </a:lnTo>
                <a:lnTo>
                  <a:pt x="27432" y="665988"/>
                </a:lnTo>
                <a:lnTo>
                  <a:pt x="22860" y="656844"/>
                </a:lnTo>
                <a:lnTo>
                  <a:pt x="21336" y="644652"/>
                </a:lnTo>
                <a:lnTo>
                  <a:pt x="19812" y="633984"/>
                </a:lnTo>
                <a:lnTo>
                  <a:pt x="18288" y="621792"/>
                </a:lnTo>
                <a:lnTo>
                  <a:pt x="18288" y="690676"/>
                </a:lnTo>
                <a:lnTo>
                  <a:pt x="22860" y="697992"/>
                </a:lnTo>
                <a:lnTo>
                  <a:pt x="57912" y="733044"/>
                </a:lnTo>
                <a:lnTo>
                  <a:pt x="92964" y="749808"/>
                </a:lnTo>
                <a:lnTo>
                  <a:pt x="132588" y="755904"/>
                </a:lnTo>
                <a:lnTo>
                  <a:pt x="6288024" y="755904"/>
                </a:lnTo>
                <a:lnTo>
                  <a:pt x="6327648" y="749808"/>
                </a:lnTo>
                <a:lnTo>
                  <a:pt x="6371844" y="723900"/>
                </a:lnTo>
                <a:lnTo>
                  <a:pt x="6380988" y="716280"/>
                </a:lnTo>
                <a:lnTo>
                  <a:pt x="6390132" y="707136"/>
                </a:lnTo>
                <a:lnTo>
                  <a:pt x="6397752" y="696468"/>
                </a:lnTo>
                <a:lnTo>
                  <a:pt x="6400800" y="6911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01799" y="2165095"/>
            <a:ext cx="5213350" cy="389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2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tool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739775">
              <a:lnSpc>
                <a:spcPct val="305000"/>
              </a:lnSpc>
            </a:pP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Give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 overall view of the</a:t>
            </a:r>
            <a:r>
              <a:rPr sz="2400" spc="-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database 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Organize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24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248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 abstraction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 creation of</a:t>
            </a:r>
            <a:r>
              <a:rPr sz="2400" spc="-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good  database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5</a:t>
            </a:r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9019" y="1800859"/>
            <a:ext cx="5417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Entity Relationship</a:t>
            </a:r>
            <a:r>
              <a:rPr sz="4000" spc="-95" dirty="0"/>
              <a:t> </a:t>
            </a:r>
            <a:r>
              <a:rPr sz="4000" spc="-5" dirty="0"/>
              <a:t>Model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838200" y="2702051"/>
            <a:ext cx="4043171" cy="45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2104" y="2695956"/>
            <a:ext cx="4055745" cy="471170"/>
          </a:xfrm>
          <a:custGeom>
            <a:avLst/>
            <a:gdLst/>
            <a:ahLst/>
            <a:cxnLst/>
            <a:rect l="l" t="t" r="r" b="b"/>
            <a:pathLst>
              <a:path w="4055745" h="471169">
                <a:moveTo>
                  <a:pt x="4055364" y="467868"/>
                </a:moveTo>
                <a:lnTo>
                  <a:pt x="4055364" y="3048"/>
                </a:lnTo>
                <a:lnTo>
                  <a:pt x="4052316" y="0"/>
                </a:lnTo>
                <a:lnTo>
                  <a:pt x="3048" y="0"/>
                </a:lnTo>
                <a:lnTo>
                  <a:pt x="0" y="3048"/>
                </a:lnTo>
                <a:lnTo>
                  <a:pt x="0" y="467868"/>
                </a:lnTo>
                <a:lnTo>
                  <a:pt x="3048" y="470916"/>
                </a:lnTo>
                <a:lnTo>
                  <a:pt x="6096" y="470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041648" y="13716"/>
                </a:lnTo>
                <a:lnTo>
                  <a:pt x="4041648" y="6096"/>
                </a:lnTo>
                <a:lnTo>
                  <a:pt x="4049268" y="13716"/>
                </a:lnTo>
                <a:lnTo>
                  <a:pt x="4049268" y="470916"/>
                </a:lnTo>
                <a:lnTo>
                  <a:pt x="4052316" y="470916"/>
                </a:lnTo>
                <a:lnTo>
                  <a:pt x="4055364" y="467868"/>
                </a:lnTo>
                <a:close/>
              </a:path>
              <a:path w="4055745" h="47116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055745" h="471169">
                <a:moveTo>
                  <a:pt x="13716" y="457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457200"/>
                </a:lnTo>
                <a:lnTo>
                  <a:pt x="13716" y="457200"/>
                </a:lnTo>
                <a:close/>
              </a:path>
              <a:path w="4055745" h="471169">
                <a:moveTo>
                  <a:pt x="4049268" y="457200"/>
                </a:moveTo>
                <a:lnTo>
                  <a:pt x="6096" y="457200"/>
                </a:lnTo>
                <a:lnTo>
                  <a:pt x="13716" y="463296"/>
                </a:lnTo>
                <a:lnTo>
                  <a:pt x="13716" y="470916"/>
                </a:lnTo>
                <a:lnTo>
                  <a:pt x="4041648" y="470916"/>
                </a:lnTo>
                <a:lnTo>
                  <a:pt x="4041648" y="463296"/>
                </a:lnTo>
                <a:lnTo>
                  <a:pt x="4049268" y="457200"/>
                </a:lnTo>
                <a:close/>
              </a:path>
              <a:path w="4055745" h="471169">
                <a:moveTo>
                  <a:pt x="13716" y="470916"/>
                </a:moveTo>
                <a:lnTo>
                  <a:pt x="13716" y="463296"/>
                </a:lnTo>
                <a:lnTo>
                  <a:pt x="6096" y="457200"/>
                </a:lnTo>
                <a:lnTo>
                  <a:pt x="6096" y="470916"/>
                </a:lnTo>
                <a:lnTo>
                  <a:pt x="13716" y="470916"/>
                </a:lnTo>
                <a:close/>
              </a:path>
              <a:path w="4055745" h="471169">
                <a:moveTo>
                  <a:pt x="4049268" y="13716"/>
                </a:moveTo>
                <a:lnTo>
                  <a:pt x="4041648" y="6096"/>
                </a:lnTo>
                <a:lnTo>
                  <a:pt x="4041648" y="13716"/>
                </a:lnTo>
                <a:lnTo>
                  <a:pt x="4049268" y="13716"/>
                </a:lnTo>
                <a:close/>
              </a:path>
              <a:path w="4055745" h="471169">
                <a:moveTo>
                  <a:pt x="4049268" y="457200"/>
                </a:moveTo>
                <a:lnTo>
                  <a:pt x="4049268" y="13716"/>
                </a:lnTo>
                <a:lnTo>
                  <a:pt x="4041648" y="13716"/>
                </a:lnTo>
                <a:lnTo>
                  <a:pt x="4041648" y="457200"/>
                </a:lnTo>
                <a:lnTo>
                  <a:pt x="4049268" y="457200"/>
                </a:lnTo>
                <a:close/>
              </a:path>
              <a:path w="4055745" h="471169">
                <a:moveTo>
                  <a:pt x="4049268" y="470916"/>
                </a:moveTo>
                <a:lnTo>
                  <a:pt x="4049268" y="457200"/>
                </a:lnTo>
                <a:lnTo>
                  <a:pt x="4041648" y="463296"/>
                </a:lnTo>
                <a:lnTo>
                  <a:pt x="4041648" y="470916"/>
                </a:lnTo>
                <a:lnTo>
                  <a:pt x="4049268" y="470916"/>
                </a:lnTo>
                <a:close/>
              </a:path>
            </a:pathLst>
          </a:custGeom>
          <a:solidFill>
            <a:srgbClr val="427F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78551" y="2702051"/>
            <a:ext cx="4041647" cy="45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72455" y="2695956"/>
            <a:ext cx="4055745" cy="471170"/>
          </a:xfrm>
          <a:custGeom>
            <a:avLst/>
            <a:gdLst/>
            <a:ahLst/>
            <a:cxnLst/>
            <a:rect l="l" t="t" r="r" b="b"/>
            <a:pathLst>
              <a:path w="4055745" h="471169">
                <a:moveTo>
                  <a:pt x="4055364" y="467868"/>
                </a:moveTo>
                <a:lnTo>
                  <a:pt x="4055364" y="3048"/>
                </a:lnTo>
                <a:lnTo>
                  <a:pt x="4052316" y="0"/>
                </a:lnTo>
                <a:lnTo>
                  <a:pt x="3048" y="0"/>
                </a:lnTo>
                <a:lnTo>
                  <a:pt x="0" y="3048"/>
                </a:lnTo>
                <a:lnTo>
                  <a:pt x="0" y="467868"/>
                </a:lnTo>
                <a:lnTo>
                  <a:pt x="3048" y="470916"/>
                </a:lnTo>
                <a:lnTo>
                  <a:pt x="6096" y="470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041648" y="13716"/>
                </a:lnTo>
                <a:lnTo>
                  <a:pt x="4041648" y="6096"/>
                </a:lnTo>
                <a:lnTo>
                  <a:pt x="4047744" y="13716"/>
                </a:lnTo>
                <a:lnTo>
                  <a:pt x="4047744" y="470916"/>
                </a:lnTo>
                <a:lnTo>
                  <a:pt x="4052316" y="470916"/>
                </a:lnTo>
                <a:lnTo>
                  <a:pt x="4055364" y="467868"/>
                </a:lnTo>
                <a:close/>
              </a:path>
              <a:path w="4055745" h="47116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055745" h="471169">
                <a:moveTo>
                  <a:pt x="13716" y="457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457200"/>
                </a:lnTo>
                <a:lnTo>
                  <a:pt x="13716" y="457200"/>
                </a:lnTo>
                <a:close/>
              </a:path>
              <a:path w="4055745" h="471169">
                <a:moveTo>
                  <a:pt x="4047744" y="457200"/>
                </a:moveTo>
                <a:lnTo>
                  <a:pt x="6096" y="457200"/>
                </a:lnTo>
                <a:lnTo>
                  <a:pt x="13716" y="463296"/>
                </a:lnTo>
                <a:lnTo>
                  <a:pt x="13716" y="470916"/>
                </a:lnTo>
                <a:lnTo>
                  <a:pt x="4041648" y="470916"/>
                </a:lnTo>
                <a:lnTo>
                  <a:pt x="4041648" y="463296"/>
                </a:lnTo>
                <a:lnTo>
                  <a:pt x="4047744" y="457200"/>
                </a:lnTo>
                <a:close/>
              </a:path>
              <a:path w="4055745" h="471169">
                <a:moveTo>
                  <a:pt x="13716" y="470916"/>
                </a:moveTo>
                <a:lnTo>
                  <a:pt x="13716" y="463296"/>
                </a:lnTo>
                <a:lnTo>
                  <a:pt x="6096" y="457200"/>
                </a:lnTo>
                <a:lnTo>
                  <a:pt x="6096" y="470916"/>
                </a:lnTo>
                <a:lnTo>
                  <a:pt x="13716" y="470916"/>
                </a:lnTo>
                <a:close/>
              </a:path>
              <a:path w="4055745" h="471169">
                <a:moveTo>
                  <a:pt x="4047744" y="13716"/>
                </a:moveTo>
                <a:lnTo>
                  <a:pt x="4041648" y="6096"/>
                </a:lnTo>
                <a:lnTo>
                  <a:pt x="4041648" y="13716"/>
                </a:lnTo>
                <a:lnTo>
                  <a:pt x="4047744" y="13716"/>
                </a:lnTo>
                <a:close/>
              </a:path>
              <a:path w="4055745" h="471169">
                <a:moveTo>
                  <a:pt x="4047744" y="457200"/>
                </a:moveTo>
                <a:lnTo>
                  <a:pt x="4047744" y="13716"/>
                </a:lnTo>
                <a:lnTo>
                  <a:pt x="4041648" y="13716"/>
                </a:lnTo>
                <a:lnTo>
                  <a:pt x="4041648" y="457200"/>
                </a:lnTo>
                <a:lnTo>
                  <a:pt x="4047744" y="457200"/>
                </a:lnTo>
                <a:close/>
              </a:path>
              <a:path w="4055745" h="471169">
                <a:moveTo>
                  <a:pt x="4047744" y="470916"/>
                </a:moveTo>
                <a:lnTo>
                  <a:pt x="4047744" y="457200"/>
                </a:lnTo>
                <a:lnTo>
                  <a:pt x="4041648" y="463296"/>
                </a:lnTo>
                <a:lnTo>
                  <a:pt x="4041648" y="470916"/>
                </a:lnTo>
                <a:lnTo>
                  <a:pt x="4047744" y="470916"/>
                </a:lnTo>
                <a:close/>
              </a:path>
            </a:pathLst>
          </a:custGeom>
          <a:solidFill>
            <a:srgbClr val="427F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26667" y="2649234"/>
            <a:ext cx="3773170" cy="314071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51585">
              <a:lnSpc>
                <a:spcPct val="100000"/>
              </a:lnSpc>
              <a:spcBef>
                <a:spcPts val="1010"/>
              </a:spcBef>
            </a:pPr>
            <a:r>
              <a:rPr sz="1900" b="1" spc="-5" dirty="0">
                <a:solidFill>
                  <a:srgbClr val="3E3E3E"/>
                </a:solidFill>
                <a:latin typeface="Times New Roman" panose="02020603050405020304"/>
                <a:cs typeface="Times New Roman" panose="02020603050405020304"/>
              </a:rPr>
              <a:t>Advantages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68605" marR="918845" indent="-256540">
              <a:lnSpc>
                <a:spcPct val="100000"/>
              </a:lnSpc>
              <a:spcBef>
                <a:spcPts val="105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200" spc="-25" dirty="0">
                <a:latin typeface="Times New Roman" panose="02020603050405020304"/>
                <a:cs typeface="Times New Roman" panose="02020603050405020304"/>
              </a:rPr>
              <a:t>Visual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modeling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yields 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conceptual</a:t>
            </a:r>
            <a:r>
              <a:rPr sz="2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simplicity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68605" marR="12382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200" spc="-25" dirty="0">
                <a:latin typeface="Times New Roman" panose="02020603050405020304"/>
                <a:cs typeface="Times New Roman" panose="02020603050405020304"/>
              </a:rPr>
              <a:t>Visual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representation 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makes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it  an 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effective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communication 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tool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Is integrated with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dominant  relational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model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23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5363969" y="2649234"/>
            <a:ext cx="3728085" cy="426085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114425">
              <a:lnSpc>
                <a:spcPct val="100000"/>
              </a:lnSpc>
              <a:spcBef>
                <a:spcPts val="1010"/>
              </a:spcBef>
            </a:pPr>
            <a:r>
              <a:rPr sz="1900" b="1" spc="-5" dirty="0">
                <a:solidFill>
                  <a:srgbClr val="3E3E3E"/>
                </a:solidFill>
                <a:latin typeface="Times New Roman" panose="02020603050405020304"/>
                <a:cs typeface="Times New Roman" panose="02020603050405020304"/>
              </a:rPr>
              <a:t>Disadvantages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68605" marR="1393825" indent="-256540">
              <a:lnSpc>
                <a:spcPct val="100000"/>
              </a:lnSpc>
              <a:spcBef>
                <a:spcPts val="105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Limited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constraint  representation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68605" marR="117665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Limited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relationship  representation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68605" marR="103187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data manipulation  language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Loss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information content  occurs when attributes are  removed from entities to avoid  crowded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displays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1927" y="1113535"/>
            <a:ext cx="765111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Figure </a:t>
            </a:r>
            <a:r>
              <a:rPr sz="4000" spc="-5" dirty="0"/>
              <a:t> - The </a:t>
            </a:r>
            <a:r>
              <a:rPr sz="4000" spc="-10" dirty="0"/>
              <a:t>ER </a:t>
            </a:r>
            <a:r>
              <a:rPr sz="4000" spc="-5" dirty="0"/>
              <a:t>Model</a:t>
            </a:r>
            <a:r>
              <a:rPr sz="4000" spc="-110" dirty="0"/>
              <a:t> </a:t>
            </a:r>
            <a:r>
              <a:rPr sz="4000" dirty="0"/>
              <a:t>Notations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838200" y="1891283"/>
            <a:ext cx="8215883" cy="4738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24</a:t>
            </a:r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2120" marR="5080" indent="-17100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Object-Oriented Data Model (OODM)  </a:t>
            </a:r>
            <a:r>
              <a:rPr dirty="0"/>
              <a:t>or </a:t>
            </a:r>
            <a:r>
              <a:rPr spc="-5" dirty="0"/>
              <a:t>Semantic Data</a:t>
            </a:r>
            <a:r>
              <a:rPr spc="10" dirty="0"/>
              <a:t> </a:t>
            </a:r>
            <a:r>
              <a:rPr spc="-5" dirty="0"/>
              <a:t>Model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25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102867" y="2078227"/>
            <a:ext cx="7402830" cy="391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1238885" indent="-256540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Object-oriented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database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management  system(OODBMS)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561340" lvl="1" indent="-247015">
              <a:lnSpc>
                <a:spcPct val="100000"/>
              </a:lnSpc>
              <a:spcBef>
                <a:spcPts val="90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1340" algn="l"/>
              </a:tabLst>
            </a:pPr>
            <a:r>
              <a:rPr sz="2600" spc="-5" dirty="0">
                <a:latin typeface="Times New Roman" panose="02020603050405020304"/>
                <a:cs typeface="Times New Roman" panose="02020603050405020304"/>
              </a:rPr>
              <a:t>Based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OODM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68605" marR="5080" indent="-256540">
              <a:lnSpc>
                <a:spcPct val="100000"/>
              </a:lnSpc>
              <a:spcBef>
                <a:spcPts val="89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Object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: Contains data and their relationships with  operations that are performed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it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561340" lvl="1" indent="-247015">
              <a:lnSpc>
                <a:spcPct val="100000"/>
              </a:lnSpc>
              <a:spcBef>
                <a:spcPts val="90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1340" algn="l"/>
              </a:tabLst>
            </a:pPr>
            <a:r>
              <a:rPr sz="2600" spc="-5" dirty="0">
                <a:latin typeface="Times New Roman" panose="02020603050405020304"/>
                <a:cs typeface="Times New Roman" panose="02020603050405020304"/>
              </a:rPr>
              <a:t>Basic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building block for autonomous</a:t>
            </a:r>
            <a:r>
              <a:rPr sz="26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structures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561340" lvl="1" indent="-247015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1340" algn="l"/>
              </a:tabLst>
            </a:pPr>
            <a:r>
              <a:rPr sz="2600" spc="-5" dirty="0">
                <a:latin typeface="Times New Roman" panose="02020603050405020304"/>
                <a:cs typeface="Times New Roman" panose="02020603050405020304"/>
              </a:rPr>
              <a:t>Abstraction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real-world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entity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89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Attributes - Describe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properties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object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4767" y="1145539"/>
            <a:ext cx="7927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Object-Oriented Data Model</a:t>
            </a:r>
            <a:r>
              <a:rPr spc="45" dirty="0"/>
              <a:t> </a:t>
            </a:r>
            <a:r>
              <a:rPr spc="-5" dirty="0"/>
              <a:t>(OODM)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26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102867" y="2078227"/>
            <a:ext cx="7760970" cy="4201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Class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: Collection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similar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objects with shared  structure and behavior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organized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in a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class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hierarchy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559435" marR="287020" lvl="1" indent="-245745">
              <a:lnSpc>
                <a:spcPct val="100000"/>
              </a:lnSpc>
              <a:spcBef>
                <a:spcPts val="90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0070" algn="l"/>
              </a:tabLst>
            </a:pPr>
            <a:r>
              <a:rPr sz="2600" b="1" dirty="0">
                <a:latin typeface="Times New Roman" panose="02020603050405020304"/>
                <a:cs typeface="Times New Roman" panose="02020603050405020304"/>
              </a:rPr>
              <a:t>Class 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hierarchy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: Resembles an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upside-down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6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in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each class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has only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6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parent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68605" marR="132715" indent="-256540">
              <a:lnSpc>
                <a:spcPct val="100000"/>
              </a:lnSpc>
              <a:spcBef>
                <a:spcPts val="89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Inheritance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: Object inherits methods and attributes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parent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class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Unified Modeling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UML)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559435" marR="13970" lvl="1" indent="-245745">
              <a:lnSpc>
                <a:spcPct val="100000"/>
              </a:lnSpc>
              <a:spcBef>
                <a:spcPts val="90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0070" algn="l"/>
              </a:tabLst>
            </a:pPr>
            <a:r>
              <a:rPr sz="2600" spc="-5" dirty="0">
                <a:latin typeface="Times New Roman" panose="02020603050405020304"/>
                <a:cs typeface="Times New Roman" panose="02020603050405020304"/>
              </a:rPr>
              <a:t>Describes sets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diagrams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and symbols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graphically  model a</a:t>
            </a:r>
            <a:r>
              <a:rPr sz="2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system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7534" y="1800859"/>
            <a:ext cx="4781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Object-Oriented</a:t>
            </a:r>
            <a:r>
              <a:rPr sz="4000" spc="-20" dirty="0"/>
              <a:t> </a:t>
            </a:r>
            <a:r>
              <a:rPr sz="4000" spc="-5" dirty="0"/>
              <a:t>Model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838200" y="2702051"/>
            <a:ext cx="4043171" cy="45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2104" y="2695956"/>
            <a:ext cx="4055745" cy="471170"/>
          </a:xfrm>
          <a:custGeom>
            <a:avLst/>
            <a:gdLst/>
            <a:ahLst/>
            <a:cxnLst/>
            <a:rect l="l" t="t" r="r" b="b"/>
            <a:pathLst>
              <a:path w="4055745" h="471169">
                <a:moveTo>
                  <a:pt x="4055364" y="467868"/>
                </a:moveTo>
                <a:lnTo>
                  <a:pt x="4055364" y="3048"/>
                </a:lnTo>
                <a:lnTo>
                  <a:pt x="4052316" y="0"/>
                </a:lnTo>
                <a:lnTo>
                  <a:pt x="3048" y="0"/>
                </a:lnTo>
                <a:lnTo>
                  <a:pt x="0" y="3048"/>
                </a:lnTo>
                <a:lnTo>
                  <a:pt x="0" y="467868"/>
                </a:lnTo>
                <a:lnTo>
                  <a:pt x="3048" y="470916"/>
                </a:lnTo>
                <a:lnTo>
                  <a:pt x="6096" y="470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041648" y="13716"/>
                </a:lnTo>
                <a:lnTo>
                  <a:pt x="4041648" y="6096"/>
                </a:lnTo>
                <a:lnTo>
                  <a:pt x="4049268" y="13716"/>
                </a:lnTo>
                <a:lnTo>
                  <a:pt x="4049268" y="470916"/>
                </a:lnTo>
                <a:lnTo>
                  <a:pt x="4052316" y="470916"/>
                </a:lnTo>
                <a:lnTo>
                  <a:pt x="4055364" y="467868"/>
                </a:lnTo>
                <a:close/>
              </a:path>
              <a:path w="4055745" h="47116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055745" h="471169">
                <a:moveTo>
                  <a:pt x="13716" y="457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457200"/>
                </a:lnTo>
                <a:lnTo>
                  <a:pt x="13716" y="457200"/>
                </a:lnTo>
                <a:close/>
              </a:path>
              <a:path w="4055745" h="471169">
                <a:moveTo>
                  <a:pt x="4049268" y="457200"/>
                </a:moveTo>
                <a:lnTo>
                  <a:pt x="6096" y="457200"/>
                </a:lnTo>
                <a:lnTo>
                  <a:pt x="13716" y="463296"/>
                </a:lnTo>
                <a:lnTo>
                  <a:pt x="13716" y="470916"/>
                </a:lnTo>
                <a:lnTo>
                  <a:pt x="4041648" y="470916"/>
                </a:lnTo>
                <a:lnTo>
                  <a:pt x="4041648" y="463296"/>
                </a:lnTo>
                <a:lnTo>
                  <a:pt x="4049268" y="457200"/>
                </a:lnTo>
                <a:close/>
              </a:path>
              <a:path w="4055745" h="471169">
                <a:moveTo>
                  <a:pt x="13716" y="470916"/>
                </a:moveTo>
                <a:lnTo>
                  <a:pt x="13716" y="463296"/>
                </a:lnTo>
                <a:lnTo>
                  <a:pt x="6096" y="457200"/>
                </a:lnTo>
                <a:lnTo>
                  <a:pt x="6096" y="470916"/>
                </a:lnTo>
                <a:lnTo>
                  <a:pt x="13716" y="470916"/>
                </a:lnTo>
                <a:close/>
              </a:path>
              <a:path w="4055745" h="471169">
                <a:moveTo>
                  <a:pt x="4049268" y="13716"/>
                </a:moveTo>
                <a:lnTo>
                  <a:pt x="4041648" y="6096"/>
                </a:lnTo>
                <a:lnTo>
                  <a:pt x="4041648" y="13716"/>
                </a:lnTo>
                <a:lnTo>
                  <a:pt x="4049268" y="13716"/>
                </a:lnTo>
                <a:close/>
              </a:path>
              <a:path w="4055745" h="471169">
                <a:moveTo>
                  <a:pt x="4049268" y="457200"/>
                </a:moveTo>
                <a:lnTo>
                  <a:pt x="4049268" y="13716"/>
                </a:lnTo>
                <a:lnTo>
                  <a:pt x="4041648" y="13716"/>
                </a:lnTo>
                <a:lnTo>
                  <a:pt x="4041648" y="457200"/>
                </a:lnTo>
                <a:lnTo>
                  <a:pt x="4049268" y="457200"/>
                </a:lnTo>
                <a:close/>
              </a:path>
              <a:path w="4055745" h="471169">
                <a:moveTo>
                  <a:pt x="4049268" y="470916"/>
                </a:moveTo>
                <a:lnTo>
                  <a:pt x="4049268" y="457200"/>
                </a:lnTo>
                <a:lnTo>
                  <a:pt x="4041648" y="463296"/>
                </a:lnTo>
                <a:lnTo>
                  <a:pt x="4041648" y="470916"/>
                </a:lnTo>
                <a:lnTo>
                  <a:pt x="4049268" y="470916"/>
                </a:lnTo>
                <a:close/>
              </a:path>
            </a:pathLst>
          </a:custGeom>
          <a:solidFill>
            <a:srgbClr val="427F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78551" y="2702051"/>
            <a:ext cx="4041647" cy="45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72455" y="2695956"/>
            <a:ext cx="4055745" cy="471170"/>
          </a:xfrm>
          <a:custGeom>
            <a:avLst/>
            <a:gdLst/>
            <a:ahLst/>
            <a:cxnLst/>
            <a:rect l="l" t="t" r="r" b="b"/>
            <a:pathLst>
              <a:path w="4055745" h="471169">
                <a:moveTo>
                  <a:pt x="4055364" y="467868"/>
                </a:moveTo>
                <a:lnTo>
                  <a:pt x="4055364" y="3048"/>
                </a:lnTo>
                <a:lnTo>
                  <a:pt x="4052316" y="0"/>
                </a:lnTo>
                <a:lnTo>
                  <a:pt x="3048" y="0"/>
                </a:lnTo>
                <a:lnTo>
                  <a:pt x="0" y="3048"/>
                </a:lnTo>
                <a:lnTo>
                  <a:pt x="0" y="467868"/>
                </a:lnTo>
                <a:lnTo>
                  <a:pt x="3048" y="470916"/>
                </a:lnTo>
                <a:lnTo>
                  <a:pt x="6096" y="470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041648" y="13716"/>
                </a:lnTo>
                <a:lnTo>
                  <a:pt x="4041648" y="6096"/>
                </a:lnTo>
                <a:lnTo>
                  <a:pt x="4047744" y="13716"/>
                </a:lnTo>
                <a:lnTo>
                  <a:pt x="4047744" y="470916"/>
                </a:lnTo>
                <a:lnTo>
                  <a:pt x="4052316" y="470916"/>
                </a:lnTo>
                <a:lnTo>
                  <a:pt x="4055364" y="467868"/>
                </a:lnTo>
                <a:close/>
              </a:path>
              <a:path w="4055745" h="47116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055745" h="471169">
                <a:moveTo>
                  <a:pt x="13716" y="457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457200"/>
                </a:lnTo>
                <a:lnTo>
                  <a:pt x="13716" y="457200"/>
                </a:lnTo>
                <a:close/>
              </a:path>
              <a:path w="4055745" h="471169">
                <a:moveTo>
                  <a:pt x="4047744" y="457200"/>
                </a:moveTo>
                <a:lnTo>
                  <a:pt x="6096" y="457200"/>
                </a:lnTo>
                <a:lnTo>
                  <a:pt x="13716" y="463296"/>
                </a:lnTo>
                <a:lnTo>
                  <a:pt x="13716" y="470916"/>
                </a:lnTo>
                <a:lnTo>
                  <a:pt x="4041648" y="470916"/>
                </a:lnTo>
                <a:lnTo>
                  <a:pt x="4041648" y="463296"/>
                </a:lnTo>
                <a:lnTo>
                  <a:pt x="4047744" y="457200"/>
                </a:lnTo>
                <a:close/>
              </a:path>
              <a:path w="4055745" h="471169">
                <a:moveTo>
                  <a:pt x="13716" y="470916"/>
                </a:moveTo>
                <a:lnTo>
                  <a:pt x="13716" y="463296"/>
                </a:lnTo>
                <a:lnTo>
                  <a:pt x="6096" y="457200"/>
                </a:lnTo>
                <a:lnTo>
                  <a:pt x="6096" y="470916"/>
                </a:lnTo>
                <a:lnTo>
                  <a:pt x="13716" y="470916"/>
                </a:lnTo>
                <a:close/>
              </a:path>
              <a:path w="4055745" h="471169">
                <a:moveTo>
                  <a:pt x="4047744" y="13716"/>
                </a:moveTo>
                <a:lnTo>
                  <a:pt x="4041648" y="6096"/>
                </a:lnTo>
                <a:lnTo>
                  <a:pt x="4041648" y="13716"/>
                </a:lnTo>
                <a:lnTo>
                  <a:pt x="4047744" y="13716"/>
                </a:lnTo>
                <a:close/>
              </a:path>
              <a:path w="4055745" h="471169">
                <a:moveTo>
                  <a:pt x="4047744" y="457200"/>
                </a:moveTo>
                <a:lnTo>
                  <a:pt x="4047744" y="13716"/>
                </a:lnTo>
                <a:lnTo>
                  <a:pt x="4041648" y="13716"/>
                </a:lnTo>
                <a:lnTo>
                  <a:pt x="4041648" y="457200"/>
                </a:lnTo>
                <a:lnTo>
                  <a:pt x="4047744" y="457200"/>
                </a:lnTo>
                <a:close/>
              </a:path>
              <a:path w="4055745" h="471169">
                <a:moveTo>
                  <a:pt x="4047744" y="470916"/>
                </a:moveTo>
                <a:lnTo>
                  <a:pt x="4047744" y="457200"/>
                </a:lnTo>
                <a:lnTo>
                  <a:pt x="4041648" y="463296"/>
                </a:lnTo>
                <a:lnTo>
                  <a:pt x="4041648" y="470916"/>
                </a:lnTo>
                <a:lnTo>
                  <a:pt x="4047744" y="470916"/>
                </a:lnTo>
                <a:close/>
              </a:path>
            </a:pathLst>
          </a:custGeom>
          <a:solidFill>
            <a:srgbClr val="427F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26667" y="2649234"/>
            <a:ext cx="3646804" cy="247015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51585">
              <a:lnSpc>
                <a:spcPct val="100000"/>
              </a:lnSpc>
              <a:spcBef>
                <a:spcPts val="1010"/>
              </a:spcBef>
            </a:pPr>
            <a:r>
              <a:rPr sz="1900" b="1" spc="-5" dirty="0">
                <a:solidFill>
                  <a:srgbClr val="3E3E3E"/>
                </a:solidFill>
                <a:latin typeface="Times New Roman" panose="02020603050405020304"/>
                <a:cs typeface="Times New Roman" panose="02020603050405020304"/>
              </a:rPr>
              <a:t>Advantages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105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Semantic content is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added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200" spc="-25" dirty="0">
                <a:latin typeface="Times New Roman" panose="02020603050405020304"/>
                <a:cs typeface="Times New Roman" panose="02020603050405020304"/>
              </a:rPr>
              <a:t>Visual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representation includes  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semantic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content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68605" marR="46799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Inheritance promotes data  integrity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27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114425">
              <a:lnSpc>
                <a:spcPct val="100000"/>
              </a:lnSpc>
              <a:spcBef>
                <a:spcPts val="780"/>
              </a:spcBef>
            </a:pPr>
            <a:r>
              <a:rPr spc="-5" dirty="0"/>
              <a:t>Disadvantages</a:t>
            </a:r>
            <a:endParaRPr spc="-5" dirty="0"/>
          </a:p>
          <a:p>
            <a:pPr marL="268605" marR="317500" indent="-256540">
              <a:lnSpc>
                <a:spcPts val="2380"/>
              </a:lnSpc>
              <a:spcBef>
                <a:spcPts val="109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200" b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Slow development </a:t>
            </a:r>
            <a:r>
              <a:rPr sz="22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2200" b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standards caused </a:t>
            </a:r>
            <a:r>
              <a:rPr sz="22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vendors</a:t>
            </a:r>
            <a:r>
              <a:rPr sz="2200" b="0" spc="-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 supply their own  enhancements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560705" marR="5080" lvl="1" indent="-247015">
              <a:lnSpc>
                <a:spcPts val="2160"/>
              </a:lnSpc>
              <a:spcBef>
                <a:spcPts val="89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0705" algn="l"/>
                <a:tab pos="56134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Compromised widely accepted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standard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6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200" b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Complex navigational</a:t>
            </a:r>
            <a:r>
              <a:rPr sz="22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63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200" b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Learning curve is steep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68605" marR="238125" indent="-256540">
              <a:lnSpc>
                <a:spcPts val="2380"/>
              </a:lnSpc>
              <a:spcBef>
                <a:spcPts val="93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200" b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High system overhead slows  transactions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4767" y="871219"/>
            <a:ext cx="7928864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0" marR="5080" indent="-23380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Figure </a:t>
            </a:r>
            <a:r>
              <a:rPr dirty="0"/>
              <a:t>2- </a:t>
            </a:r>
            <a:r>
              <a:rPr spc="-5" dirty="0"/>
              <a:t>A Comparison </a:t>
            </a:r>
            <a:r>
              <a:rPr dirty="0"/>
              <a:t>of </a:t>
            </a:r>
            <a:r>
              <a:rPr spc="-5" dirty="0"/>
              <a:t>OO,</a:t>
            </a:r>
            <a:r>
              <a:rPr spc="-405" dirty="0"/>
              <a:t> </a:t>
            </a:r>
            <a:r>
              <a:rPr spc="-5" dirty="0"/>
              <a:t>UML,  and ER</a:t>
            </a:r>
            <a:r>
              <a:rPr spc="5" dirty="0"/>
              <a:t> </a:t>
            </a:r>
            <a:r>
              <a:rPr spc="-5" dirty="0"/>
              <a:t>Models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90600" y="2302764"/>
            <a:ext cx="8022335" cy="2955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28</a:t>
            </a:r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6619" y="1113535"/>
            <a:ext cx="5723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Object/Relational </a:t>
            </a:r>
            <a:r>
              <a:rPr sz="4000" spc="-5" dirty="0"/>
              <a:t>and</a:t>
            </a:r>
            <a:r>
              <a:rPr sz="4000" spc="-105" dirty="0"/>
              <a:t> </a:t>
            </a:r>
            <a:r>
              <a:rPr sz="4000" spc="-10" dirty="0"/>
              <a:t>XML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29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331467" y="1802318"/>
            <a:ext cx="7479030" cy="395859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73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Extended 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relational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(ERDM)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560705" marR="1638935" lvl="1" indent="-247015">
              <a:lnSpc>
                <a:spcPts val="2810"/>
              </a:lnSpc>
              <a:spcBef>
                <a:spcPts val="95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134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Supports OO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features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and complex</a:t>
            </a:r>
            <a:r>
              <a:rPr sz="26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data 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representation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560705" marR="5080" lvl="1" indent="-247015">
              <a:lnSpc>
                <a:spcPts val="2810"/>
              </a:lnSpc>
              <a:spcBef>
                <a:spcPts val="89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1340" algn="l"/>
              </a:tabLst>
            </a:pPr>
            <a:r>
              <a:rPr sz="2600" b="1" dirty="0">
                <a:latin typeface="Times New Roman" panose="02020603050405020304"/>
                <a:cs typeface="Times New Roman" panose="02020603050405020304"/>
              </a:rPr>
              <a:t>Object/Relational Database Management</a:t>
            </a:r>
            <a:r>
              <a:rPr sz="2600" b="1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dirty="0">
                <a:latin typeface="Times New Roman" panose="02020603050405020304"/>
                <a:cs typeface="Times New Roman" panose="02020603050405020304"/>
              </a:rPr>
              <a:t>System  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(O/R</a:t>
            </a:r>
            <a:r>
              <a:rPr sz="26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dirty="0">
                <a:latin typeface="Times New Roman" panose="02020603050405020304"/>
                <a:cs typeface="Times New Roman" panose="02020603050405020304"/>
              </a:rPr>
              <a:t>DBMS)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826135" lvl="2" indent="-220345">
              <a:lnSpc>
                <a:spcPct val="100000"/>
              </a:lnSpc>
              <a:spcBef>
                <a:spcPts val="57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826135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Based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ERDM, focuses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 better data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management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55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Extensible 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Markup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28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(XML)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560705" marR="1152525" lvl="1" indent="-247015">
              <a:lnSpc>
                <a:spcPts val="2810"/>
              </a:lnSpc>
              <a:spcBef>
                <a:spcPts val="94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134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Manages unstructured data for </a:t>
            </a:r>
            <a:r>
              <a:rPr sz="2600" spc="-10" dirty="0">
                <a:latin typeface="Times New Roman" panose="02020603050405020304"/>
                <a:cs typeface="Times New Roman" panose="02020603050405020304"/>
              </a:rPr>
              <a:t>efficient</a:t>
            </a:r>
            <a:r>
              <a:rPr sz="26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600" spc="-10" dirty="0">
                <a:latin typeface="Times New Roman" panose="02020603050405020304"/>
                <a:cs typeface="Times New Roman" panose="02020603050405020304"/>
              </a:rPr>
              <a:t>effective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exchange of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6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types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7959" y="1113535"/>
            <a:ext cx="7139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Data Model Basic </a:t>
            </a:r>
            <a:r>
              <a:rPr sz="4000" dirty="0"/>
              <a:t>Building</a:t>
            </a:r>
            <a:r>
              <a:rPr sz="4000" spc="-20" dirty="0"/>
              <a:t> </a:t>
            </a:r>
            <a:r>
              <a:rPr sz="4000" spc="-5" dirty="0"/>
              <a:t>Blocks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6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331467" y="2002027"/>
            <a:ext cx="7294880" cy="442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Entity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: Unique and distinct object used to collect  and store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559435" lvl="1" indent="-245745">
              <a:lnSpc>
                <a:spcPct val="100000"/>
              </a:lnSpc>
              <a:spcBef>
                <a:spcPts val="90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0070" algn="l"/>
              </a:tabLst>
            </a:pP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Attribute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: Characteristic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entity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68605" marR="369570" indent="-256540">
              <a:lnSpc>
                <a:spcPct val="100000"/>
              </a:lnSpc>
              <a:spcBef>
                <a:spcPts val="89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Relationship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: Describes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association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among 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entities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559435" lvl="1" indent="-245745">
              <a:lnSpc>
                <a:spcPct val="100000"/>
              </a:lnSpc>
              <a:spcBef>
                <a:spcPts val="90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0070" algn="l"/>
              </a:tabLst>
            </a:pPr>
            <a:r>
              <a:rPr sz="2600" b="1" dirty="0">
                <a:latin typeface="Times New Roman" panose="02020603050405020304"/>
                <a:cs typeface="Times New Roman" panose="02020603050405020304"/>
              </a:rPr>
              <a:t>One-to-many</a:t>
            </a:r>
            <a:r>
              <a:rPr sz="26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dirty="0">
                <a:latin typeface="Times New Roman" panose="02020603050405020304"/>
                <a:cs typeface="Times New Roman" panose="02020603050405020304"/>
              </a:rPr>
              <a:t>(1:M)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559435" lvl="1" indent="-245745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0070" algn="l"/>
              </a:tabLst>
            </a:pPr>
            <a:r>
              <a:rPr sz="2600" b="1" dirty="0">
                <a:latin typeface="Times New Roman" panose="02020603050405020304"/>
                <a:cs typeface="Times New Roman" panose="02020603050405020304"/>
              </a:rPr>
              <a:t>Many-to-many 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(M:N </a:t>
            </a:r>
            <a:r>
              <a:rPr sz="2600" b="1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600" b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dirty="0">
                <a:latin typeface="Times New Roman" panose="02020603050405020304"/>
                <a:cs typeface="Times New Roman" panose="02020603050405020304"/>
              </a:rPr>
              <a:t>M:M)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559435" lvl="1" indent="-245745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0070" algn="l"/>
              </a:tabLst>
            </a:pPr>
            <a:r>
              <a:rPr sz="2600" b="1" dirty="0">
                <a:latin typeface="Times New Roman" panose="02020603050405020304"/>
                <a:cs typeface="Times New Roman" panose="02020603050405020304"/>
              </a:rPr>
              <a:t>One-to-one</a:t>
            </a:r>
            <a:r>
              <a:rPr sz="26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dirty="0">
                <a:latin typeface="Times New Roman" panose="02020603050405020304"/>
                <a:cs typeface="Times New Roman" panose="02020603050405020304"/>
              </a:rPr>
              <a:t>(1:1)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89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Constraint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: Set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rules to ensure data</a:t>
            </a:r>
            <a:r>
              <a:rPr sz="2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integrity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8114" y="1113535"/>
            <a:ext cx="3118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Business</a:t>
            </a:r>
            <a:r>
              <a:rPr sz="4000" spc="-70" dirty="0"/>
              <a:t> </a:t>
            </a:r>
            <a:r>
              <a:rPr sz="4000" spc="-5" dirty="0"/>
              <a:t>Rules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1143000" y="2546603"/>
            <a:ext cx="7924799" cy="858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3856" y="2537460"/>
            <a:ext cx="7945120" cy="876300"/>
          </a:xfrm>
          <a:custGeom>
            <a:avLst/>
            <a:gdLst/>
            <a:ahLst/>
            <a:cxnLst/>
            <a:rect l="l" t="t" r="r" b="b"/>
            <a:pathLst>
              <a:path w="7945120" h="876300">
                <a:moveTo>
                  <a:pt x="7944612" y="871728"/>
                </a:moveTo>
                <a:lnTo>
                  <a:pt x="7944612" y="4572"/>
                </a:lnTo>
                <a:lnTo>
                  <a:pt x="7940040" y="0"/>
                </a:lnTo>
                <a:lnTo>
                  <a:pt x="4572" y="0"/>
                </a:lnTo>
                <a:lnTo>
                  <a:pt x="0" y="4572"/>
                </a:lnTo>
                <a:lnTo>
                  <a:pt x="0" y="871728"/>
                </a:lnTo>
                <a:lnTo>
                  <a:pt x="4572" y="876300"/>
                </a:lnTo>
                <a:lnTo>
                  <a:pt x="9144" y="876300"/>
                </a:ln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lnTo>
                  <a:pt x="7924800" y="19812"/>
                </a:lnTo>
                <a:lnTo>
                  <a:pt x="7924800" y="9144"/>
                </a:lnTo>
                <a:lnTo>
                  <a:pt x="7933944" y="19812"/>
                </a:lnTo>
                <a:lnTo>
                  <a:pt x="7933944" y="876300"/>
                </a:lnTo>
                <a:lnTo>
                  <a:pt x="7940040" y="876300"/>
                </a:lnTo>
                <a:lnTo>
                  <a:pt x="7944612" y="871728"/>
                </a:lnTo>
                <a:close/>
              </a:path>
              <a:path w="7945120" h="876300">
                <a:moveTo>
                  <a:pt x="19812" y="19812"/>
                </a:move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close/>
              </a:path>
              <a:path w="7945120" h="876300">
                <a:moveTo>
                  <a:pt x="19812" y="856488"/>
                </a:moveTo>
                <a:lnTo>
                  <a:pt x="19812" y="19812"/>
                </a:lnTo>
                <a:lnTo>
                  <a:pt x="9144" y="19812"/>
                </a:lnTo>
                <a:lnTo>
                  <a:pt x="9144" y="856488"/>
                </a:lnTo>
                <a:lnTo>
                  <a:pt x="19812" y="856488"/>
                </a:lnTo>
                <a:close/>
              </a:path>
              <a:path w="7945120" h="876300">
                <a:moveTo>
                  <a:pt x="7933944" y="856488"/>
                </a:moveTo>
                <a:lnTo>
                  <a:pt x="9144" y="856488"/>
                </a:lnTo>
                <a:lnTo>
                  <a:pt x="19812" y="867156"/>
                </a:lnTo>
                <a:lnTo>
                  <a:pt x="19812" y="876300"/>
                </a:lnTo>
                <a:lnTo>
                  <a:pt x="7924800" y="876300"/>
                </a:lnTo>
                <a:lnTo>
                  <a:pt x="7924800" y="867156"/>
                </a:lnTo>
                <a:lnTo>
                  <a:pt x="7933944" y="856488"/>
                </a:lnTo>
                <a:close/>
              </a:path>
              <a:path w="7945120" h="876300">
                <a:moveTo>
                  <a:pt x="19812" y="876300"/>
                </a:moveTo>
                <a:lnTo>
                  <a:pt x="19812" y="867156"/>
                </a:lnTo>
                <a:lnTo>
                  <a:pt x="9144" y="856488"/>
                </a:lnTo>
                <a:lnTo>
                  <a:pt x="9144" y="876300"/>
                </a:lnTo>
                <a:lnTo>
                  <a:pt x="19812" y="876300"/>
                </a:lnTo>
                <a:close/>
              </a:path>
              <a:path w="7945120" h="876300">
                <a:moveTo>
                  <a:pt x="7933944" y="19812"/>
                </a:moveTo>
                <a:lnTo>
                  <a:pt x="7924800" y="9144"/>
                </a:lnTo>
                <a:lnTo>
                  <a:pt x="7924800" y="19812"/>
                </a:lnTo>
                <a:lnTo>
                  <a:pt x="7933944" y="19812"/>
                </a:lnTo>
                <a:close/>
              </a:path>
              <a:path w="7945120" h="876300">
                <a:moveTo>
                  <a:pt x="7933944" y="856488"/>
                </a:moveTo>
                <a:lnTo>
                  <a:pt x="7933944" y="19812"/>
                </a:lnTo>
                <a:lnTo>
                  <a:pt x="7924800" y="19812"/>
                </a:lnTo>
                <a:lnTo>
                  <a:pt x="7924800" y="856488"/>
                </a:lnTo>
                <a:lnTo>
                  <a:pt x="7933944" y="856488"/>
                </a:lnTo>
                <a:close/>
              </a:path>
              <a:path w="7945120" h="876300">
                <a:moveTo>
                  <a:pt x="7933944" y="876300"/>
                </a:moveTo>
                <a:lnTo>
                  <a:pt x="7933944" y="856488"/>
                </a:lnTo>
                <a:lnTo>
                  <a:pt x="7924800" y="867156"/>
                </a:lnTo>
                <a:lnTo>
                  <a:pt x="7924800" y="876300"/>
                </a:lnTo>
                <a:lnTo>
                  <a:pt x="7933944" y="87630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9239" y="1891283"/>
            <a:ext cx="6614159" cy="1158240"/>
          </a:xfrm>
          <a:custGeom>
            <a:avLst/>
            <a:gdLst/>
            <a:ahLst/>
            <a:cxnLst/>
            <a:rect l="l" t="t" r="r" b="b"/>
            <a:pathLst>
              <a:path w="6614159" h="1158239">
                <a:moveTo>
                  <a:pt x="6614159" y="964691"/>
                </a:moveTo>
                <a:lnTo>
                  <a:pt x="6614159" y="192023"/>
                </a:lnTo>
                <a:lnTo>
                  <a:pt x="6609121" y="148276"/>
                </a:lnTo>
                <a:lnTo>
                  <a:pt x="6594752" y="107968"/>
                </a:lnTo>
                <a:lnTo>
                  <a:pt x="6572172" y="72298"/>
                </a:lnTo>
                <a:lnTo>
                  <a:pt x="6542500" y="42467"/>
                </a:lnTo>
                <a:lnTo>
                  <a:pt x="6506857" y="19674"/>
                </a:lnTo>
                <a:lnTo>
                  <a:pt x="6466362" y="5118"/>
                </a:lnTo>
                <a:lnTo>
                  <a:pt x="6422135" y="0"/>
                </a:lnTo>
                <a:lnTo>
                  <a:pt x="193547" y="0"/>
                </a:lnTo>
                <a:lnTo>
                  <a:pt x="149236" y="5118"/>
                </a:lnTo>
                <a:lnTo>
                  <a:pt x="108523" y="19674"/>
                </a:lnTo>
                <a:lnTo>
                  <a:pt x="72583" y="42467"/>
                </a:lnTo>
                <a:lnTo>
                  <a:pt x="42587" y="72298"/>
                </a:lnTo>
                <a:lnTo>
                  <a:pt x="19709" y="107968"/>
                </a:lnTo>
                <a:lnTo>
                  <a:pt x="5122" y="148276"/>
                </a:lnTo>
                <a:lnTo>
                  <a:pt x="0" y="192023"/>
                </a:lnTo>
                <a:lnTo>
                  <a:pt x="0" y="964691"/>
                </a:lnTo>
                <a:lnTo>
                  <a:pt x="5122" y="1009003"/>
                </a:lnTo>
                <a:lnTo>
                  <a:pt x="19709" y="1049716"/>
                </a:lnTo>
                <a:lnTo>
                  <a:pt x="42587" y="1085656"/>
                </a:lnTo>
                <a:lnTo>
                  <a:pt x="72583" y="1115652"/>
                </a:lnTo>
                <a:lnTo>
                  <a:pt x="108523" y="1138530"/>
                </a:lnTo>
                <a:lnTo>
                  <a:pt x="149236" y="1153117"/>
                </a:lnTo>
                <a:lnTo>
                  <a:pt x="193547" y="1158239"/>
                </a:lnTo>
                <a:lnTo>
                  <a:pt x="6422135" y="1158239"/>
                </a:lnTo>
                <a:lnTo>
                  <a:pt x="6466362" y="1153117"/>
                </a:lnTo>
                <a:lnTo>
                  <a:pt x="6506857" y="1138530"/>
                </a:lnTo>
                <a:lnTo>
                  <a:pt x="6542500" y="1115652"/>
                </a:lnTo>
                <a:lnTo>
                  <a:pt x="6572172" y="1085656"/>
                </a:lnTo>
                <a:lnTo>
                  <a:pt x="6594752" y="1049716"/>
                </a:lnTo>
                <a:lnTo>
                  <a:pt x="6609121" y="1009003"/>
                </a:lnTo>
                <a:lnTo>
                  <a:pt x="6614159" y="964691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0096" y="1882140"/>
            <a:ext cx="6634480" cy="1176655"/>
          </a:xfrm>
          <a:custGeom>
            <a:avLst/>
            <a:gdLst/>
            <a:ahLst/>
            <a:cxnLst/>
            <a:rect l="l" t="t" r="r" b="b"/>
            <a:pathLst>
              <a:path w="6634480" h="1176655">
                <a:moveTo>
                  <a:pt x="6633972" y="973836"/>
                </a:moveTo>
                <a:lnTo>
                  <a:pt x="6633972" y="201168"/>
                </a:lnTo>
                <a:lnTo>
                  <a:pt x="6632448" y="181356"/>
                </a:lnTo>
                <a:lnTo>
                  <a:pt x="6624828" y="141732"/>
                </a:lnTo>
                <a:lnTo>
                  <a:pt x="6609588" y="105156"/>
                </a:lnTo>
                <a:lnTo>
                  <a:pt x="6574536" y="57912"/>
                </a:lnTo>
                <a:lnTo>
                  <a:pt x="6544056" y="33528"/>
                </a:lnTo>
                <a:lnTo>
                  <a:pt x="6509004" y="15240"/>
                </a:lnTo>
                <a:lnTo>
                  <a:pt x="6470904" y="3048"/>
                </a:lnTo>
                <a:lnTo>
                  <a:pt x="6451092" y="0"/>
                </a:lnTo>
                <a:lnTo>
                  <a:pt x="181356" y="0"/>
                </a:lnTo>
                <a:lnTo>
                  <a:pt x="141732" y="9144"/>
                </a:lnTo>
                <a:lnTo>
                  <a:pt x="89916" y="33528"/>
                </a:lnTo>
                <a:lnTo>
                  <a:pt x="45720" y="73152"/>
                </a:lnTo>
                <a:lnTo>
                  <a:pt x="24384" y="105156"/>
                </a:lnTo>
                <a:lnTo>
                  <a:pt x="9144" y="141732"/>
                </a:lnTo>
                <a:lnTo>
                  <a:pt x="1524" y="181356"/>
                </a:lnTo>
                <a:lnTo>
                  <a:pt x="0" y="202692"/>
                </a:lnTo>
                <a:lnTo>
                  <a:pt x="0" y="973836"/>
                </a:lnTo>
                <a:lnTo>
                  <a:pt x="1524" y="995172"/>
                </a:lnTo>
                <a:lnTo>
                  <a:pt x="4572" y="1014984"/>
                </a:lnTo>
                <a:lnTo>
                  <a:pt x="9144" y="1034796"/>
                </a:lnTo>
                <a:lnTo>
                  <a:pt x="19812" y="1060399"/>
                </a:lnTo>
                <a:lnTo>
                  <a:pt x="19812" y="182880"/>
                </a:lnTo>
                <a:lnTo>
                  <a:pt x="22860" y="164592"/>
                </a:lnTo>
                <a:lnTo>
                  <a:pt x="41148" y="114300"/>
                </a:lnTo>
                <a:lnTo>
                  <a:pt x="73152" y="71628"/>
                </a:lnTo>
                <a:lnTo>
                  <a:pt x="115824" y="39624"/>
                </a:lnTo>
                <a:lnTo>
                  <a:pt x="166116" y="21336"/>
                </a:lnTo>
                <a:lnTo>
                  <a:pt x="6431280" y="18288"/>
                </a:lnTo>
                <a:lnTo>
                  <a:pt x="6449568" y="19812"/>
                </a:lnTo>
                <a:lnTo>
                  <a:pt x="6502908" y="33528"/>
                </a:lnTo>
                <a:lnTo>
                  <a:pt x="6548628" y="60960"/>
                </a:lnTo>
                <a:lnTo>
                  <a:pt x="6583680" y="99060"/>
                </a:lnTo>
                <a:lnTo>
                  <a:pt x="6606540" y="147828"/>
                </a:lnTo>
                <a:lnTo>
                  <a:pt x="6614160" y="184404"/>
                </a:lnTo>
                <a:lnTo>
                  <a:pt x="6614160" y="1059789"/>
                </a:lnTo>
                <a:lnTo>
                  <a:pt x="6617208" y="1053084"/>
                </a:lnTo>
                <a:lnTo>
                  <a:pt x="6624828" y="1033272"/>
                </a:lnTo>
                <a:lnTo>
                  <a:pt x="6629400" y="1014984"/>
                </a:lnTo>
                <a:lnTo>
                  <a:pt x="6632448" y="993648"/>
                </a:lnTo>
                <a:lnTo>
                  <a:pt x="6633972" y="973836"/>
                </a:lnTo>
                <a:close/>
              </a:path>
              <a:path w="6634480" h="1176655">
                <a:moveTo>
                  <a:pt x="6614160" y="1059789"/>
                </a:moveTo>
                <a:lnTo>
                  <a:pt x="6614160" y="993648"/>
                </a:lnTo>
                <a:lnTo>
                  <a:pt x="6611112" y="1011936"/>
                </a:lnTo>
                <a:lnTo>
                  <a:pt x="6606540" y="1028700"/>
                </a:lnTo>
                <a:lnTo>
                  <a:pt x="6583680" y="1077468"/>
                </a:lnTo>
                <a:lnTo>
                  <a:pt x="6547104" y="1115568"/>
                </a:lnTo>
                <a:lnTo>
                  <a:pt x="6501384" y="1143000"/>
                </a:lnTo>
                <a:lnTo>
                  <a:pt x="6449568" y="1156716"/>
                </a:lnTo>
                <a:lnTo>
                  <a:pt x="184404" y="1156716"/>
                </a:lnTo>
                <a:lnTo>
                  <a:pt x="166116" y="1153668"/>
                </a:lnTo>
                <a:lnTo>
                  <a:pt x="115824" y="1135380"/>
                </a:lnTo>
                <a:lnTo>
                  <a:pt x="73152" y="1103376"/>
                </a:lnTo>
                <a:lnTo>
                  <a:pt x="41148" y="1060704"/>
                </a:lnTo>
                <a:lnTo>
                  <a:pt x="22860" y="1010412"/>
                </a:lnTo>
                <a:lnTo>
                  <a:pt x="19812" y="992124"/>
                </a:lnTo>
                <a:lnTo>
                  <a:pt x="19812" y="1060399"/>
                </a:lnTo>
                <a:lnTo>
                  <a:pt x="47244" y="1103376"/>
                </a:lnTo>
                <a:lnTo>
                  <a:pt x="74676" y="1130808"/>
                </a:lnTo>
                <a:lnTo>
                  <a:pt x="106680" y="1152144"/>
                </a:lnTo>
                <a:lnTo>
                  <a:pt x="143256" y="1167384"/>
                </a:lnTo>
                <a:lnTo>
                  <a:pt x="182880" y="1175004"/>
                </a:lnTo>
                <a:lnTo>
                  <a:pt x="202692" y="1176528"/>
                </a:lnTo>
                <a:lnTo>
                  <a:pt x="6431280" y="1176528"/>
                </a:lnTo>
                <a:lnTo>
                  <a:pt x="6472428" y="1171956"/>
                </a:lnTo>
                <a:lnTo>
                  <a:pt x="6510528" y="1159764"/>
                </a:lnTo>
                <a:lnTo>
                  <a:pt x="6544056" y="1141476"/>
                </a:lnTo>
                <a:lnTo>
                  <a:pt x="6574536" y="1117092"/>
                </a:lnTo>
                <a:lnTo>
                  <a:pt x="6598920" y="1086612"/>
                </a:lnTo>
                <a:lnTo>
                  <a:pt x="6609588" y="1069848"/>
                </a:lnTo>
                <a:lnTo>
                  <a:pt x="6614160" y="10597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93239" y="2085847"/>
            <a:ext cx="5950585" cy="7067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515"/>
              </a:spcBef>
            </a:pP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Brief,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precise, and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unambiguous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description of</a:t>
            </a:r>
            <a:r>
              <a:rPr sz="2400" spc="-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policy,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procedure, or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principle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4244339"/>
            <a:ext cx="7924799" cy="856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33856" y="4233672"/>
            <a:ext cx="7945120" cy="876300"/>
          </a:xfrm>
          <a:custGeom>
            <a:avLst/>
            <a:gdLst/>
            <a:ahLst/>
            <a:cxnLst/>
            <a:rect l="l" t="t" r="r" b="b"/>
            <a:pathLst>
              <a:path w="7945120" h="876300">
                <a:moveTo>
                  <a:pt x="7944612" y="871728"/>
                </a:moveTo>
                <a:lnTo>
                  <a:pt x="7944612" y="4572"/>
                </a:lnTo>
                <a:lnTo>
                  <a:pt x="7940040" y="0"/>
                </a:lnTo>
                <a:lnTo>
                  <a:pt x="4572" y="0"/>
                </a:lnTo>
                <a:lnTo>
                  <a:pt x="0" y="4572"/>
                </a:lnTo>
                <a:lnTo>
                  <a:pt x="0" y="871728"/>
                </a:lnTo>
                <a:lnTo>
                  <a:pt x="4572" y="876300"/>
                </a:lnTo>
                <a:lnTo>
                  <a:pt x="9144" y="876300"/>
                </a:lnTo>
                <a:lnTo>
                  <a:pt x="9144" y="19812"/>
                </a:lnTo>
                <a:lnTo>
                  <a:pt x="19812" y="10668"/>
                </a:lnTo>
                <a:lnTo>
                  <a:pt x="19812" y="19812"/>
                </a:lnTo>
                <a:lnTo>
                  <a:pt x="7924800" y="19812"/>
                </a:lnTo>
                <a:lnTo>
                  <a:pt x="7924800" y="10668"/>
                </a:lnTo>
                <a:lnTo>
                  <a:pt x="7933944" y="19812"/>
                </a:lnTo>
                <a:lnTo>
                  <a:pt x="7933944" y="876300"/>
                </a:lnTo>
                <a:lnTo>
                  <a:pt x="7940040" y="876300"/>
                </a:lnTo>
                <a:lnTo>
                  <a:pt x="7944612" y="871728"/>
                </a:lnTo>
                <a:close/>
              </a:path>
              <a:path w="7945120" h="876300">
                <a:moveTo>
                  <a:pt x="19812" y="19812"/>
                </a:moveTo>
                <a:lnTo>
                  <a:pt x="19812" y="10668"/>
                </a:lnTo>
                <a:lnTo>
                  <a:pt x="9144" y="19812"/>
                </a:lnTo>
                <a:lnTo>
                  <a:pt x="19812" y="19812"/>
                </a:lnTo>
                <a:close/>
              </a:path>
              <a:path w="7945120" h="876300">
                <a:moveTo>
                  <a:pt x="19812" y="858012"/>
                </a:moveTo>
                <a:lnTo>
                  <a:pt x="19812" y="19812"/>
                </a:lnTo>
                <a:lnTo>
                  <a:pt x="9144" y="19812"/>
                </a:lnTo>
                <a:lnTo>
                  <a:pt x="9144" y="858012"/>
                </a:lnTo>
                <a:lnTo>
                  <a:pt x="19812" y="858012"/>
                </a:lnTo>
                <a:close/>
              </a:path>
              <a:path w="7945120" h="876300">
                <a:moveTo>
                  <a:pt x="7933944" y="858012"/>
                </a:moveTo>
                <a:lnTo>
                  <a:pt x="9144" y="858012"/>
                </a:lnTo>
                <a:lnTo>
                  <a:pt x="19812" y="867156"/>
                </a:lnTo>
                <a:lnTo>
                  <a:pt x="19812" y="876300"/>
                </a:lnTo>
                <a:lnTo>
                  <a:pt x="7924800" y="876300"/>
                </a:lnTo>
                <a:lnTo>
                  <a:pt x="7924800" y="867156"/>
                </a:lnTo>
                <a:lnTo>
                  <a:pt x="7933944" y="858012"/>
                </a:lnTo>
                <a:close/>
              </a:path>
              <a:path w="7945120" h="876300">
                <a:moveTo>
                  <a:pt x="19812" y="876300"/>
                </a:moveTo>
                <a:lnTo>
                  <a:pt x="19812" y="867156"/>
                </a:lnTo>
                <a:lnTo>
                  <a:pt x="9144" y="858012"/>
                </a:lnTo>
                <a:lnTo>
                  <a:pt x="9144" y="876300"/>
                </a:lnTo>
                <a:lnTo>
                  <a:pt x="19812" y="876300"/>
                </a:lnTo>
                <a:close/>
              </a:path>
              <a:path w="7945120" h="876300">
                <a:moveTo>
                  <a:pt x="7933944" y="19812"/>
                </a:moveTo>
                <a:lnTo>
                  <a:pt x="7924800" y="10668"/>
                </a:lnTo>
                <a:lnTo>
                  <a:pt x="7924800" y="19812"/>
                </a:lnTo>
                <a:lnTo>
                  <a:pt x="7933944" y="19812"/>
                </a:lnTo>
                <a:close/>
              </a:path>
              <a:path w="7945120" h="876300">
                <a:moveTo>
                  <a:pt x="7933944" y="858012"/>
                </a:moveTo>
                <a:lnTo>
                  <a:pt x="7933944" y="19812"/>
                </a:lnTo>
                <a:lnTo>
                  <a:pt x="7924800" y="19812"/>
                </a:lnTo>
                <a:lnTo>
                  <a:pt x="7924800" y="858012"/>
                </a:lnTo>
                <a:lnTo>
                  <a:pt x="7933944" y="858012"/>
                </a:lnTo>
                <a:close/>
              </a:path>
              <a:path w="7945120" h="876300">
                <a:moveTo>
                  <a:pt x="7933944" y="876300"/>
                </a:moveTo>
                <a:lnTo>
                  <a:pt x="7933944" y="858012"/>
                </a:lnTo>
                <a:lnTo>
                  <a:pt x="7924800" y="867156"/>
                </a:lnTo>
                <a:lnTo>
                  <a:pt x="7924800" y="876300"/>
                </a:lnTo>
                <a:lnTo>
                  <a:pt x="7933944" y="87630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9239" y="3587495"/>
            <a:ext cx="6614159" cy="1158240"/>
          </a:xfrm>
          <a:custGeom>
            <a:avLst/>
            <a:gdLst/>
            <a:ahLst/>
            <a:cxnLst/>
            <a:rect l="l" t="t" r="r" b="b"/>
            <a:pathLst>
              <a:path w="6614159" h="1158239">
                <a:moveTo>
                  <a:pt x="6614159" y="964691"/>
                </a:moveTo>
                <a:lnTo>
                  <a:pt x="6614159" y="193547"/>
                </a:lnTo>
                <a:lnTo>
                  <a:pt x="6609121" y="149236"/>
                </a:lnTo>
                <a:lnTo>
                  <a:pt x="6594752" y="108523"/>
                </a:lnTo>
                <a:lnTo>
                  <a:pt x="6572172" y="72583"/>
                </a:lnTo>
                <a:lnTo>
                  <a:pt x="6542500" y="42587"/>
                </a:lnTo>
                <a:lnTo>
                  <a:pt x="6506857" y="19709"/>
                </a:lnTo>
                <a:lnTo>
                  <a:pt x="6466362" y="5122"/>
                </a:lnTo>
                <a:lnTo>
                  <a:pt x="6422135" y="0"/>
                </a:lnTo>
                <a:lnTo>
                  <a:pt x="193547" y="0"/>
                </a:lnTo>
                <a:lnTo>
                  <a:pt x="149236" y="5122"/>
                </a:lnTo>
                <a:lnTo>
                  <a:pt x="108523" y="19709"/>
                </a:lnTo>
                <a:lnTo>
                  <a:pt x="72583" y="42587"/>
                </a:lnTo>
                <a:lnTo>
                  <a:pt x="42587" y="72583"/>
                </a:lnTo>
                <a:lnTo>
                  <a:pt x="19709" y="108523"/>
                </a:lnTo>
                <a:lnTo>
                  <a:pt x="5122" y="149236"/>
                </a:lnTo>
                <a:lnTo>
                  <a:pt x="0" y="193547"/>
                </a:lnTo>
                <a:lnTo>
                  <a:pt x="0" y="964691"/>
                </a:lnTo>
                <a:lnTo>
                  <a:pt x="5122" y="1009003"/>
                </a:lnTo>
                <a:lnTo>
                  <a:pt x="19709" y="1049716"/>
                </a:lnTo>
                <a:lnTo>
                  <a:pt x="42587" y="1085656"/>
                </a:lnTo>
                <a:lnTo>
                  <a:pt x="72583" y="1115652"/>
                </a:lnTo>
                <a:lnTo>
                  <a:pt x="108523" y="1138530"/>
                </a:lnTo>
                <a:lnTo>
                  <a:pt x="149236" y="1153117"/>
                </a:lnTo>
                <a:lnTo>
                  <a:pt x="193547" y="1158239"/>
                </a:lnTo>
                <a:lnTo>
                  <a:pt x="6422135" y="1158239"/>
                </a:lnTo>
                <a:lnTo>
                  <a:pt x="6466362" y="1153117"/>
                </a:lnTo>
                <a:lnTo>
                  <a:pt x="6506857" y="1138530"/>
                </a:lnTo>
                <a:lnTo>
                  <a:pt x="6542500" y="1115652"/>
                </a:lnTo>
                <a:lnTo>
                  <a:pt x="6572172" y="1085656"/>
                </a:lnTo>
                <a:lnTo>
                  <a:pt x="6594752" y="1049716"/>
                </a:lnTo>
                <a:lnTo>
                  <a:pt x="6609121" y="1009003"/>
                </a:lnTo>
                <a:lnTo>
                  <a:pt x="6614159" y="964691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0096" y="3578352"/>
            <a:ext cx="6634480" cy="1176655"/>
          </a:xfrm>
          <a:custGeom>
            <a:avLst/>
            <a:gdLst/>
            <a:ahLst/>
            <a:cxnLst/>
            <a:rect l="l" t="t" r="r" b="b"/>
            <a:pathLst>
              <a:path w="6634480" h="1176654">
                <a:moveTo>
                  <a:pt x="6633972" y="973836"/>
                </a:moveTo>
                <a:lnTo>
                  <a:pt x="6633972" y="201168"/>
                </a:lnTo>
                <a:lnTo>
                  <a:pt x="6632448" y="181356"/>
                </a:lnTo>
                <a:lnTo>
                  <a:pt x="6624828" y="141732"/>
                </a:lnTo>
                <a:lnTo>
                  <a:pt x="6609588" y="105156"/>
                </a:lnTo>
                <a:lnTo>
                  <a:pt x="6586728" y="73152"/>
                </a:lnTo>
                <a:lnTo>
                  <a:pt x="6559296" y="45720"/>
                </a:lnTo>
                <a:lnTo>
                  <a:pt x="6527292" y="24384"/>
                </a:lnTo>
                <a:lnTo>
                  <a:pt x="6490716" y="9144"/>
                </a:lnTo>
                <a:lnTo>
                  <a:pt x="6451092" y="0"/>
                </a:lnTo>
                <a:lnTo>
                  <a:pt x="202692" y="0"/>
                </a:lnTo>
                <a:lnTo>
                  <a:pt x="161544" y="4572"/>
                </a:lnTo>
                <a:lnTo>
                  <a:pt x="123444" y="15240"/>
                </a:lnTo>
                <a:lnTo>
                  <a:pt x="73152" y="45720"/>
                </a:lnTo>
                <a:lnTo>
                  <a:pt x="45720" y="73152"/>
                </a:lnTo>
                <a:lnTo>
                  <a:pt x="24384" y="106680"/>
                </a:lnTo>
                <a:lnTo>
                  <a:pt x="9144" y="143256"/>
                </a:lnTo>
                <a:lnTo>
                  <a:pt x="1524" y="182880"/>
                </a:lnTo>
                <a:lnTo>
                  <a:pt x="0" y="202692"/>
                </a:lnTo>
                <a:lnTo>
                  <a:pt x="0" y="975360"/>
                </a:lnTo>
                <a:lnTo>
                  <a:pt x="1524" y="995172"/>
                </a:lnTo>
                <a:lnTo>
                  <a:pt x="4572" y="1014984"/>
                </a:lnTo>
                <a:lnTo>
                  <a:pt x="9144" y="1034796"/>
                </a:lnTo>
                <a:lnTo>
                  <a:pt x="19812" y="1060399"/>
                </a:lnTo>
                <a:lnTo>
                  <a:pt x="19812" y="182880"/>
                </a:lnTo>
                <a:lnTo>
                  <a:pt x="22860" y="164592"/>
                </a:lnTo>
                <a:lnTo>
                  <a:pt x="41148" y="114300"/>
                </a:lnTo>
                <a:lnTo>
                  <a:pt x="73152" y="71628"/>
                </a:lnTo>
                <a:lnTo>
                  <a:pt x="115824" y="41148"/>
                </a:lnTo>
                <a:lnTo>
                  <a:pt x="166116" y="22860"/>
                </a:lnTo>
                <a:lnTo>
                  <a:pt x="6431280" y="18288"/>
                </a:lnTo>
                <a:lnTo>
                  <a:pt x="6449568" y="19812"/>
                </a:lnTo>
                <a:lnTo>
                  <a:pt x="6502908" y="33528"/>
                </a:lnTo>
                <a:lnTo>
                  <a:pt x="6548628" y="60960"/>
                </a:lnTo>
                <a:lnTo>
                  <a:pt x="6583680" y="100584"/>
                </a:lnTo>
                <a:lnTo>
                  <a:pt x="6606540" y="147828"/>
                </a:lnTo>
                <a:lnTo>
                  <a:pt x="6614160" y="184404"/>
                </a:lnTo>
                <a:lnTo>
                  <a:pt x="6614160" y="1059789"/>
                </a:lnTo>
                <a:lnTo>
                  <a:pt x="6617208" y="1053084"/>
                </a:lnTo>
                <a:lnTo>
                  <a:pt x="6624828" y="1034796"/>
                </a:lnTo>
                <a:lnTo>
                  <a:pt x="6629400" y="1014984"/>
                </a:lnTo>
                <a:lnTo>
                  <a:pt x="6632448" y="995172"/>
                </a:lnTo>
                <a:lnTo>
                  <a:pt x="6633972" y="973836"/>
                </a:lnTo>
                <a:close/>
              </a:path>
              <a:path w="6634480" h="1176654">
                <a:moveTo>
                  <a:pt x="6614160" y="1059789"/>
                </a:moveTo>
                <a:lnTo>
                  <a:pt x="6614160" y="993648"/>
                </a:lnTo>
                <a:lnTo>
                  <a:pt x="6611112" y="1011936"/>
                </a:lnTo>
                <a:lnTo>
                  <a:pt x="6606540" y="1028700"/>
                </a:lnTo>
                <a:lnTo>
                  <a:pt x="6583680" y="1077468"/>
                </a:lnTo>
                <a:lnTo>
                  <a:pt x="6533388" y="1126236"/>
                </a:lnTo>
                <a:lnTo>
                  <a:pt x="6484620" y="1149096"/>
                </a:lnTo>
                <a:lnTo>
                  <a:pt x="6431280" y="1158240"/>
                </a:lnTo>
                <a:lnTo>
                  <a:pt x="202692" y="1158240"/>
                </a:lnTo>
                <a:lnTo>
                  <a:pt x="184404" y="1156716"/>
                </a:lnTo>
                <a:lnTo>
                  <a:pt x="131064" y="1143000"/>
                </a:lnTo>
                <a:lnTo>
                  <a:pt x="85344" y="1115568"/>
                </a:lnTo>
                <a:lnTo>
                  <a:pt x="50292" y="1075944"/>
                </a:lnTo>
                <a:lnTo>
                  <a:pt x="27432" y="1028700"/>
                </a:lnTo>
                <a:lnTo>
                  <a:pt x="19812" y="992124"/>
                </a:lnTo>
                <a:lnTo>
                  <a:pt x="19812" y="1060399"/>
                </a:lnTo>
                <a:lnTo>
                  <a:pt x="59436" y="1118616"/>
                </a:lnTo>
                <a:lnTo>
                  <a:pt x="89916" y="1143000"/>
                </a:lnTo>
                <a:lnTo>
                  <a:pt x="124968" y="1161288"/>
                </a:lnTo>
                <a:lnTo>
                  <a:pt x="163068" y="1173480"/>
                </a:lnTo>
                <a:lnTo>
                  <a:pt x="182880" y="1176528"/>
                </a:lnTo>
                <a:lnTo>
                  <a:pt x="6452616" y="1176528"/>
                </a:lnTo>
                <a:lnTo>
                  <a:pt x="6492240" y="1167384"/>
                </a:lnTo>
                <a:lnTo>
                  <a:pt x="6527292" y="1152144"/>
                </a:lnTo>
                <a:lnTo>
                  <a:pt x="6560820" y="1130808"/>
                </a:lnTo>
                <a:lnTo>
                  <a:pt x="6588252" y="1103376"/>
                </a:lnTo>
                <a:lnTo>
                  <a:pt x="6609588" y="1069848"/>
                </a:lnTo>
                <a:lnTo>
                  <a:pt x="6614160" y="10597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93239" y="3940554"/>
            <a:ext cx="5080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Enable defining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 basic building</a:t>
            </a:r>
            <a:r>
              <a:rPr sz="2400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blocks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3000" y="5940551"/>
            <a:ext cx="7924799" cy="856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33856" y="5931408"/>
            <a:ext cx="7945120" cy="875030"/>
          </a:xfrm>
          <a:custGeom>
            <a:avLst/>
            <a:gdLst/>
            <a:ahLst/>
            <a:cxnLst/>
            <a:rect l="l" t="t" r="r" b="b"/>
            <a:pathLst>
              <a:path w="7945120" h="875029">
                <a:moveTo>
                  <a:pt x="7944612" y="871728"/>
                </a:moveTo>
                <a:lnTo>
                  <a:pt x="7944612" y="3048"/>
                </a:lnTo>
                <a:lnTo>
                  <a:pt x="7940040" y="0"/>
                </a:lnTo>
                <a:lnTo>
                  <a:pt x="4572" y="0"/>
                </a:lnTo>
                <a:lnTo>
                  <a:pt x="0" y="3048"/>
                </a:lnTo>
                <a:lnTo>
                  <a:pt x="0" y="871728"/>
                </a:lnTo>
                <a:lnTo>
                  <a:pt x="4572" y="874776"/>
                </a:lnTo>
                <a:lnTo>
                  <a:pt x="9144" y="874776"/>
                </a:lnTo>
                <a:lnTo>
                  <a:pt x="9144" y="18288"/>
                </a:lnTo>
                <a:lnTo>
                  <a:pt x="19812" y="9144"/>
                </a:lnTo>
                <a:lnTo>
                  <a:pt x="19812" y="18288"/>
                </a:lnTo>
                <a:lnTo>
                  <a:pt x="7924800" y="18288"/>
                </a:lnTo>
                <a:lnTo>
                  <a:pt x="7924800" y="9144"/>
                </a:lnTo>
                <a:lnTo>
                  <a:pt x="7933944" y="18288"/>
                </a:lnTo>
                <a:lnTo>
                  <a:pt x="7933944" y="874776"/>
                </a:lnTo>
                <a:lnTo>
                  <a:pt x="7940040" y="874776"/>
                </a:lnTo>
                <a:lnTo>
                  <a:pt x="7944612" y="871728"/>
                </a:lnTo>
                <a:close/>
              </a:path>
              <a:path w="7945120" h="875029">
                <a:moveTo>
                  <a:pt x="19812" y="18288"/>
                </a:moveTo>
                <a:lnTo>
                  <a:pt x="19812" y="9144"/>
                </a:lnTo>
                <a:lnTo>
                  <a:pt x="9144" y="18288"/>
                </a:lnTo>
                <a:lnTo>
                  <a:pt x="19812" y="18288"/>
                </a:lnTo>
                <a:close/>
              </a:path>
              <a:path w="7945120" h="875029">
                <a:moveTo>
                  <a:pt x="19812" y="856488"/>
                </a:moveTo>
                <a:lnTo>
                  <a:pt x="19812" y="18288"/>
                </a:lnTo>
                <a:lnTo>
                  <a:pt x="9144" y="18288"/>
                </a:lnTo>
                <a:lnTo>
                  <a:pt x="9144" y="856488"/>
                </a:lnTo>
                <a:lnTo>
                  <a:pt x="19812" y="856488"/>
                </a:lnTo>
                <a:close/>
              </a:path>
              <a:path w="7945120" h="875029">
                <a:moveTo>
                  <a:pt x="7933944" y="856488"/>
                </a:moveTo>
                <a:lnTo>
                  <a:pt x="9144" y="856488"/>
                </a:lnTo>
                <a:lnTo>
                  <a:pt x="19812" y="865632"/>
                </a:lnTo>
                <a:lnTo>
                  <a:pt x="19812" y="874776"/>
                </a:lnTo>
                <a:lnTo>
                  <a:pt x="7924800" y="874776"/>
                </a:lnTo>
                <a:lnTo>
                  <a:pt x="7924800" y="865632"/>
                </a:lnTo>
                <a:lnTo>
                  <a:pt x="7933944" y="856488"/>
                </a:lnTo>
                <a:close/>
              </a:path>
              <a:path w="7945120" h="875029">
                <a:moveTo>
                  <a:pt x="19812" y="874776"/>
                </a:moveTo>
                <a:lnTo>
                  <a:pt x="19812" y="865632"/>
                </a:lnTo>
                <a:lnTo>
                  <a:pt x="9144" y="856488"/>
                </a:lnTo>
                <a:lnTo>
                  <a:pt x="9144" y="874776"/>
                </a:lnTo>
                <a:lnTo>
                  <a:pt x="19812" y="874776"/>
                </a:lnTo>
                <a:close/>
              </a:path>
              <a:path w="7945120" h="875029">
                <a:moveTo>
                  <a:pt x="7933944" y="18288"/>
                </a:moveTo>
                <a:lnTo>
                  <a:pt x="7924800" y="9144"/>
                </a:lnTo>
                <a:lnTo>
                  <a:pt x="7924800" y="18288"/>
                </a:lnTo>
                <a:lnTo>
                  <a:pt x="7933944" y="18288"/>
                </a:lnTo>
                <a:close/>
              </a:path>
              <a:path w="7945120" h="875029">
                <a:moveTo>
                  <a:pt x="7933944" y="856488"/>
                </a:moveTo>
                <a:lnTo>
                  <a:pt x="7933944" y="18288"/>
                </a:lnTo>
                <a:lnTo>
                  <a:pt x="7924800" y="18288"/>
                </a:lnTo>
                <a:lnTo>
                  <a:pt x="7924800" y="856488"/>
                </a:lnTo>
                <a:lnTo>
                  <a:pt x="7933944" y="856488"/>
                </a:lnTo>
                <a:close/>
              </a:path>
              <a:path w="7945120" h="875029">
                <a:moveTo>
                  <a:pt x="7933944" y="874776"/>
                </a:moveTo>
                <a:lnTo>
                  <a:pt x="7933944" y="856488"/>
                </a:lnTo>
                <a:lnTo>
                  <a:pt x="7924800" y="865632"/>
                </a:lnTo>
                <a:lnTo>
                  <a:pt x="7924800" y="874776"/>
                </a:lnTo>
                <a:lnTo>
                  <a:pt x="7933944" y="874776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39239" y="5283707"/>
            <a:ext cx="6614159" cy="1158240"/>
          </a:xfrm>
          <a:custGeom>
            <a:avLst/>
            <a:gdLst/>
            <a:ahLst/>
            <a:cxnLst/>
            <a:rect l="l" t="t" r="r" b="b"/>
            <a:pathLst>
              <a:path w="6614159" h="1158239">
                <a:moveTo>
                  <a:pt x="6614159" y="966215"/>
                </a:moveTo>
                <a:lnTo>
                  <a:pt x="6614159" y="193547"/>
                </a:lnTo>
                <a:lnTo>
                  <a:pt x="6609121" y="149236"/>
                </a:lnTo>
                <a:lnTo>
                  <a:pt x="6594752" y="108523"/>
                </a:lnTo>
                <a:lnTo>
                  <a:pt x="6572172" y="72583"/>
                </a:lnTo>
                <a:lnTo>
                  <a:pt x="6542500" y="42587"/>
                </a:lnTo>
                <a:lnTo>
                  <a:pt x="6506857" y="19709"/>
                </a:lnTo>
                <a:lnTo>
                  <a:pt x="6466362" y="5122"/>
                </a:lnTo>
                <a:lnTo>
                  <a:pt x="6422135" y="0"/>
                </a:lnTo>
                <a:lnTo>
                  <a:pt x="193547" y="0"/>
                </a:lnTo>
                <a:lnTo>
                  <a:pt x="149236" y="5122"/>
                </a:lnTo>
                <a:lnTo>
                  <a:pt x="108523" y="19709"/>
                </a:lnTo>
                <a:lnTo>
                  <a:pt x="72583" y="42587"/>
                </a:lnTo>
                <a:lnTo>
                  <a:pt x="42587" y="72583"/>
                </a:lnTo>
                <a:lnTo>
                  <a:pt x="19709" y="108523"/>
                </a:lnTo>
                <a:lnTo>
                  <a:pt x="5122" y="149236"/>
                </a:lnTo>
                <a:lnTo>
                  <a:pt x="0" y="193547"/>
                </a:lnTo>
                <a:lnTo>
                  <a:pt x="0" y="966215"/>
                </a:lnTo>
                <a:lnTo>
                  <a:pt x="5122" y="1009963"/>
                </a:lnTo>
                <a:lnTo>
                  <a:pt x="19709" y="1050271"/>
                </a:lnTo>
                <a:lnTo>
                  <a:pt x="42587" y="1085941"/>
                </a:lnTo>
                <a:lnTo>
                  <a:pt x="72583" y="1115772"/>
                </a:lnTo>
                <a:lnTo>
                  <a:pt x="108523" y="1138565"/>
                </a:lnTo>
                <a:lnTo>
                  <a:pt x="149236" y="1153121"/>
                </a:lnTo>
                <a:lnTo>
                  <a:pt x="193547" y="1158239"/>
                </a:lnTo>
                <a:lnTo>
                  <a:pt x="6422135" y="1158239"/>
                </a:lnTo>
                <a:lnTo>
                  <a:pt x="6466362" y="1153121"/>
                </a:lnTo>
                <a:lnTo>
                  <a:pt x="6506857" y="1138565"/>
                </a:lnTo>
                <a:lnTo>
                  <a:pt x="6542500" y="1115772"/>
                </a:lnTo>
                <a:lnTo>
                  <a:pt x="6572172" y="1085941"/>
                </a:lnTo>
                <a:lnTo>
                  <a:pt x="6594752" y="1050271"/>
                </a:lnTo>
                <a:lnTo>
                  <a:pt x="6609121" y="1009963"/>
                </a:lnTo>
                <a:lnTo>
                  <a:pt x="6614159" y="966215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30096" y="5274564"/>
            <a:ext cx="6634480" cy="1176655"/>
          </a:xfrm>
          <a:custGeom>
            <a:avLst/>
            <a:gdLst/>
            <a:ahLst/>
            <a:cxnLst/>
            <a:rect l="l" t="t" r="r" b="b"/>
            <a:pathLst>
              <a:path w="6634480" h="1176654">
                <a:moveTo>
                  <a:pt x="6633972" y="975360"/>
                </a:moveTo>
                <a:lnTo>
                  <a:pt x="6633972" y="202692"/>
                </a:lnTo>
                <a:lnTo>
                  <a:pt x="6632448" y="181356"/>
                </a:lnTo>
                <a:lnTo>
                  <a:pt x="6624828" y="141732"/>
                </a:lnTo>
                <a:lnTo>
                  <a:pt x="6609588" y="105156"/>
                </a:lnTo>
                <a:lnTo>
                  <a:pt x="6586728" y="73152"/>
                </a:lnTo>
                <a:lnTo>
                  <a:pt x="6559296" y="45720"/>
                </a:lnTo>
                <a:lnTo>
                  <a:pt x="6527292" y="24384"/>
                </a:lnTo>
                <a:lnTo>
                  <a:pt x="6490716" y="9144"/>
                </a:lnTo>
                <a:lnTo>
                  <a:pt x="6451092" y="1524"/>
                </a:lnTo>
                <a:lnTo>
                  <a:pt x="6431280" y="0"/>
                </a:lnTo>
                <a:lnTo>
                  <a:pt x="202692" y="0"/>
                </a:lnTo>
                <a:lnTo>
                  <a:pt x="161544" y="4572"/>
                </a:lnTo>
                <a:lnTo>
                  <a:pt x="123444" y="16764"/>
                </a:lnTo>
                <a:lnTo>
                  <a:pt x="89916" y="35052"/>
                </a:lnTo>
                <a:lnTo>
                  <a:pt x="59436" y="59436"/>
                </a:lnTo>
                <a:lnTo>
                  <a:pt x="35052" y="89916"/>
                </a:lnTo>
                <a:lnTo>
                  <a:pt x="9144" y="143256"/>
                </a:lnTo>
                <a:lnTo>
                  <a:pt x="1524" y="182880"/>
                </a:lnTo>
                <a:lnTo>
                  <a:pt x="0" y="202692"/>
                </a:lnTo>
                <a:lnTo>
                  <a:pt x="0" y="975360"/>
                </a:lnTo>
                <a:lnTo>
                  <a:pt x="4572" y="1016508"/>
                </a:lnTo>
                <a:lnTo>
                  <a:pt x="16764" y="1054608"/>
                </a:lnTo>
                <a:lnTo>
                  <a:pt x="19812" y="1061313"/>
                </a:lnTo>
                <a:lnTo>
                  <a:pt x="19812" y="182880"/>
                </a:lnTo>
                <a:lnTo>
                  <a:pt x="22860" y="164592"/>
                </a:lnTo>
                <a:lnTo>
                  <a:pt x="41148" y="114300"/>
                </a:lnTo>
                <a:lnTo>
                  <a:pt x="73152" y="73152"/>
                </a:lnTo>
                <a:lnTo>
                  <a:pt x="115824" y="41148"/>
                </a:lnTo>
                <a:lnTo>
                  <a:pt x="166116" y="22860"/>
                </a:lnTo>
                <a:lnTo>
                  <a:pt x="6449568" y="19812"/>
                </a:lnTo>
                <a:lnTo>
                  <a:pt x="6467856" y="22860"/>
                </a:lnTo>
                <a:lnTo>
                  <a:pt x="6518148" y="41148"/>
                </a:lnTo>
                <a:lnTo>
                  <a:pt x="6560820" y="73152"/>
                </a:lnTo>
                <a:lnTo>
                  <a:pt x="6592824" y="115824"/>
                </a:lnTo>
                <a:lnTo>
                  <a:pt x="6611112" y="166116"/>
                </a:lnTo>
                <a:lnTo>
                  <a:pt x="6614160" y="184404"/>
                </a:lnTo>
                <a:lnTo>
                  <a:pt x="6614160" y="1060399"/>
                </a:lnTo>
                <a:lnTo>
                  <a:pt x="6624828" y="1034796"/>
                </a:lnTo>
                <a:lnTo>
                  <a:pt x="6629400" y="1014984"/>
                </a:lnTo>
                <a:lnTo>
                  <a:pt x="6632448" y="995172"/>
                </a:lnTo>
                <a:lnTo>
                  <a:pt x="6633972" y="975360"/>
                </a:lnTo>
                <a:close/>
              </a:path>
              <a:path w="6634480" h="1176654">
                <a:moveTo>
                  <a:pt x="6614160" y="1060399"/>
                </a:moveTo>
                <a:lnTo>
                  <a:pt x="6614160" y="993648"/>
                </a:lnTo>
                <a:lnTo>
                  <a:pt x="6611112" y="1011936"/>
                </a:lnTo>
                <a:lnTo>
                  <a:pt x="6606540" y="1030224"/>
                </a:lnTo>
                <a:lnTo>
                  <a:pt x="6583680" y="1077468"/>
                </a:lnTo>
                <a:lnTo>
                  <a:pt x="6547104" y="1117092"/>
                </a:lnTo>
                <a:lnTo>
                  <a:pt x="6501384" y="1144524"/>
                </a:lnTo>
                <a:lnTo>
                  <a:pt x="6431280" y="1158240"/>
                </a:lnTo>
                <a:lnTo>
                  <a:pt x="202692" y="1158240"/>
                </a:lnTo>
                <a:lnTo>
                  <a:pt x="184404" y="1156716"/>
                </a:lnTo>
                <a:lnTo>
                  <a:pt x="131064" y="1143000"/>
                </a:lnTo>
                <a:lnTo>
                  <a:pt x="85344" y="1115568"/>
                </a:lnTo>
                <a:lnTo>
                  <a:pt x="50292" y="1077468"/>
                </a:lnTo>
                <a:lnTo>
                  <a:pt x="27432" y="1028700"/>
                </a:lnTo>
                <a:lnTo>
                  <a:pt x="19812" y="993648"/>
                </a:lnTo>
                <a:lnTo>
                  <a:pt x="19812" y="1061313"/>
                </a:lnTo>
                <a:lnTo>
                  <a:pt x="59436" y="1118616"/>
                </a:lnTo>
                <a:lnTo>
                  <a:pt x="89916" y="1143000"/>
                </a:lnTo>
                <a:lnTo>
                  <a:pt x="143256" y="1168908"/>
                </a:lnTo>
                <a:lnTo>
                  <a:pt x="182880" y="1176528"/>
                </a:lnTo>
                <a:lnTo>
                  <a:pt x="6452616" y="1176528"/>
                </a:lnTo>
                <a:lnTo>
                  <a:pt x="6492240" y="1167384"/>
                </a:lnTo>
                <a:lnTo>
                  <a:pt x="6544056" y="1143000"/>
                </a:lnTo>
                <a:lnTo>
                  <a:pt x="6588252" y="1103376"/>
                </a:lnTo>
                <a:lnTo>
                  <a:pt x="6609588" y="1071372"/>
                </a:lnTo>
                <a:lnTo>
                  <a:pt x="6614160" y="1060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93239" y="5479793"/>
            <a:ext cx="5938520" cy="7067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515"/>
              </a:spcBef>
            </a:pP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Describe main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 distinguishing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characteristics 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7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5115" y="1113535"/>
            <a:ext cx="5406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Sources </a:t>
            </a:r>
            <a:r>
              <a:rPr sz="4000" dirty="0"/>
              <a:t>of Business</a:t>
            </a:r>
            <a:r>
              <a:rPr sz="4000" spc="-35" dirty="0"/>
              <a:t> </a:t>
            </a:r>
            <a:r>
              <a:rPr sz="4000" spc="-5" dirty="0"/>
              <a:t>Rules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1143000" y="2461260"/>
            <a:ext cx="2429510" cy="1457325"/>
          </a:xfrm>
          <a:custGeom>
            <a:avLst/>
            <a:gdLst/>
            <a:ahLst/>
            <a:cxnLst/>
            <a:rect l="l" t="t" r="r" b="b"/>
            <a:pathLst>
              <a:path w="2429510" h="1457325">
                <a:moveTo>
                  <a:pt x="2429255" y="1456943"/>
                </a:moveTo>
                <a:lnTo>
                  <a:pt x="2429255" y="0"/>
                </a:lnTo>
                <a:lnTo>
                  <a:pt x="0" y="0"/>
                </a:lnTo>
                <a:lnTo>
                  <a:pt x="0" y="1456943"/>
                </a:lnTo>
                <a:lnTo>
                  <a:pt x="2429255" y="1456943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3856" y="2450592"/>
            <a:ext cx="2447925" cy="1477010"/>
          </a:xfrm>
          <a:custGeom>
            <a:avLst/>
            <a:gdLst/>
            <a:ahLst/>
            <a:cxnLst/>
            <a:rect l="l" t="t" r="r" b="b"/>
            <a:pathLst>
              <a:path w="2447925" h="1477010">
                <a:moveTo>
                  <a:pt x="2447544" y="1472184"/>
                </a:moveTo>
                <a:lnTo>
                  <a:pt x="2447544" y="4572"/>
                </a:lnTo>
                <a:lnTo>
                  <a:pt x="2444496" y="0"/>
                </a:lnTo>
                <a:lnTo>
                  <a:pt x="4572" y="0"/>
                </a:lnTo>
                <a:lnTo>
                  <a:pt x="0" y="4572"/>
                </a:lnTo>
                <a:lnTo>
                  <a:pt x="0" y="1472184"/>
                </a:lnTo>
                <a:lnTo>
                  <a:pt x="4572" y="1476756"/>
                </a:lnTo>
                <a:lnTo>
                  <a:pt x="9144" y="1476756"/>
                </a:lnTo>
                <a:lnTo>
                  <a:pt x="9144" y="19812"/>
                </a:lnTo>
                <a:lnTo>
                  <a:pt x="19812" y="10668"/>
                </a:lnTo>
                <a:lnTo>
                  <a:pt x="19812" y="19812"/>
                </a:lnTo>
                <a:lnTo>
                  <a:pt x="2429256" y="19812"/>
                </a:lnTo>
                <a:lnTo>
                  <a:pt x="2429256" y="10668"/>
                </a:lnTo>
                <a:lnTo>
                  <a:pt x="2438400" y="19812"/>
                </a:lnTo>
                <a:lnTo>
                  <a:pt x="2438400" y="1476756"/>
                </a:lnTo>
                <a:lnTo>
                  <a:pt x="2444496" y="1476756"/>
                </a:lnTo>
                <a:lnTo>
                  <a:pt x="2447544" y="1472184"/>
                </a:lnTo>
                <a:close/>
              </a:path>
              <a:path w="2447925" h="1477010">
                <a:moveTo>
                  <a:pt x="19812" y="19812"/>
                </a:moveTo>
                <a:lnTo>
                  <a:pt x="19812" y="10668"/>
                </a:lnTo>
                <a:lnTo>
                  <a:pt x="9144" y="19812"/>
                </a:lnTo>
                <a:lnTo>
                  <a:pt x="19812" y="19812"/>
                </a:lnTo>
                <a:close/>
              </a:path>
              <a:path w="2447925" h="1477010">
                <a:moveTo>
                  <a:pt x="19812" y="1458468"/>
                </a:moveTo>
                <a:lnTo>
                  <a:pt x="19812" y="19812"/>
                </a:lnTo>
                <a:lnTo>
                  <a:pt x="9144" y="19812"/>
                </a:lnTo>
                <a:lnTo>
                  <a:pt x="9144" y="1458468"/>
                </a:lnTo>
                <a:lnTo>
                  <a:pt x="19812" y="1458468"/>
                </a:lnTo>
                <a:close/>
              </a:path>
              <a:path w="2447925" h="1477010">
                <a:moveTo>
                  <a:pt x="2438400" y="1458468"/>
                </a:moveTo>
                <a:lnTo>
                  <a:pt x="9144" y="1458468"/>
                </a:lnTo>
                <a:lnTo>
                  <a:pt x="19812" y="1467612"/>
                </a:lnTo>
                <a:lnTo>
                  <a:pt x="19812" y="1476756"/>
                </a:lnTo>
                <a:lnTo>
                  <a:pt x="2429256" y="1476756"/>
                </a:lnTo>
                <a:lnTo>
                  <a:pt x="2429256" y="1467612"/>
                </a:lnTo>
                <a:lnTo>
                  <a:pt x="2438400" y="1458468"/>
                </a:lnTo>
                <a:close/>
              </a:path>
              <a:path w="2447925" h="1477010">
                <a:moveTo>
                  <a:pt x="19812" y="1476756"/>
                </a:moveTo>
                <a:lnTo>
                  <a:pt x="19812" y="1467612"/>
                </a:lnTo>
                <a:lnTo>
                  <a:pt x="9144" y="1458468"/>
                </a:lnTo>
                <a:lnTo>
                  <a:pt x="9144" y="1476756"/>
                </a:lnTo>
                <a:lnTo>
                  <a:pt x="19812" y="1476756"/>
                </a:lnTo>
                <a:close/>
              </a:path>
              <a:path w="2447925" h="1477010">
                <a:moveTo>
                  <a:pt x="2438400" y="19812"/>
                </a:moveTo>
                <a:lnTo>
                  <a:pt x="2429256" y="10668"/>
                </a:lnTo>
                <a:lnTo>
                  <a:pt x="2429256" y="19812"/>
                </a:lnTo>
                <a:lnTo>
                  <a:pt x="2438400" y="19812"/>
                </a:lnTo>
                <a:close/>
              </a:path>
              <a:path w="2447925" h="1477010">
                <a:moveTo>
                  <a:pt x="2438400" y="1458468"/>
                </a:moveTo>
                <a:lnTo>
                  <a:pt x="2438400" y="19812"/>
                </a:lnTo>
                <a:lnTo>
                  <a:pt x="2429256" y="19812"/>
                </a:lnTo>
                <a:lnTo>
                  <a:pt x="2429256" y="1458468"/>
                </a:lnTo>
                <a:lnTo>
                  <a:pt x="2438400" y="1458468"/>
                </a:lnTo>
                <a:close/>
              </a:path>
              <a:path w="2447925" h="1477010">
                <a:moveTo>
                  <a:pt x="2438400" y="1476756"/>
                </a:moveTo>
                <a:lnTo>
                  <a:pt x="2438400" y="1458468"/>
                </a:lnTo>
                <a:lnTo>
                  <a:pt x="2429256" y="1467612"/>
                </a:lnTo>
                <a:lnTo>
                  <a:pt x="2429256" y="1476756"/>
                </a:lnTo>
                <a:lnTo>
                  <a:pt x="2438400" y="1476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43000" y="2461260"/>
            <a:ext cx="2429510" cy="14573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511810" marR="492125" indent="-10795">
              <a:lnSpc>
                <a:spcPts val="3000"/>
              </a:lnSpc>
            </a:pPr>
            <a:r>
              <a:rPr sz="29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9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9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9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9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9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ny  </a:t>
            </a:r>
            <a:r>
              <a:rPr sz="29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managers</a:t>
            </a:r>
            <a:endParaRPr sz="2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6095" y="2461260"/>
            <a:ext cx="2428240" cy="1457325"/>
          </a:xfrm>
          <a:custGeom>
            <a:avLst/>
            <a:gdLst/>
            <a:ahLst/>
            <a:cxnLst/>
            <a:rect l="l" t="t" r="r" b="b"/>
            <a:pathLst>
              <a:path w="2428240" h="1457325">
                <a:moveTo>
                  <a:pt x="2427731" y="1456943"/>
                </a:moveTo>
                <a:lnTo>
                  <a:pt x="2427731" y="0"/>
                </a:lnTo>
                <a:lnTo>
                  <a:pt x="0" y="0"/>
                </a:lnTo>
                <a:lnTo>
                  <a:pt x="0" y="1456943"/>
                </a:lnTo>
                <a:lnTo>
                  <a:pt x="2427731" y="1456943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05428" y="2450592"/>
            <a:ext cx="2449195" cy="1477010"/>
          </a:xfrm>
          <a:custGeom>
            <a:avLst/>
            <a:gdLst/>
            <a:ahLst/>
            <a:cxnLst/>
            <a:rect l="l" t="t" r="r" b="b"/>
            <a:pathLst>
              <a:path w="2449195" h="1477010">
                <a:moveTo>
                  <a:pt x="2449068" y="1472184"/>
                </a:moveTo>
                <a:lnTo>
                  <a:pt x="2449068" y="4572"/>
                </a:lnTo>
                <a:lnTo>
                  <a:pt x="2444496" y="0"/>
                </a:lnTo>
                <a:lnTo>
                  <a:pt x="4572" y="0"/>
                </a:lnTo>
                <a:lnTo>
                  <a:pt x="0" y="4572"/>
                </a:lnTo>
                <a:lnTo>
                  <a:pt x="0" y="1472184"/>
                </a:lnTo>
                <a:lnTo>
                  <a:pt x="4572" y="1476756"/>
                </a:lnTo>
                <a:lnTo>
                  <a:pt x="10668" y="1476756"/>
                </a:lnTo>
                <a:lnTo>
                  <a:pt x="10668" y="19812"/>
                </a:lnTo>
                <a:lnTo>
                  <a:pt x="19812" y="10668"/>
                </a:lnTo>
                <a:lnTo>
                  <a:pt x="19812" y="19812"/>
                </a:lnTo>
                <a:lnTo>
                  <a:pt x="2429256" y="19812"/>
                </a:lnTo>
                <a:lnTo>
                  <a:pt x="2429256" y="10668"/>
                </a:lnTo>
                <a:lnTo>
                  <a:pt x="2438400" y="19812"/>
                </a:lnTo>
                <a:lnTo>
                  <a:pt x="2438400" y="1476756"/>
                </a:lnTo>
                <a:lnTo>
                  <a:pt x="2444496" y="1476756"/>
                </a:lnTo>
                <a:lnTo>
                  <a:pt x="2449068" y="1472184"/>
                </a:lnTo>
                <a:close/>
              </a:path>
              <a:path w="2449195" h="1477010">
                <a:moveTo>
                  <a:pt x="19812" y="19812"/>
                </a:moveTo>
                <a:lnTo>
                  <a:pt x="19812" y="10668"/>
                </a:lnTo>
                <a:lnTo>
                  <a:pt x="10668" y="19812"/>
                </a:lnTo>
                <a:lnTo>
                  <a:pt x="19812" y="19812"/>
                </a:lnTo>
                <a:close/>
              </a:path>
              <a:path w="2449195" h="1477010">
                <a:moveTo>
                  <a:pt x="19812" y="1458468"/>
                </a:moveTo>
                <a:lnTo>
                  <a:pt x="19812" y="19812"/>
                </a:lnTo>
                <a:lnTo>
                  <a:pt x="10668" y="19812"/>
                </a:lnTo>
                <a:lnTo>
                  <a:pt x="10668" y="1458468"/>
                </a:lnTo>
                <a:lnTo>
                  <a:pt x="19812" y="1458468"/>
                </a:lnTo>
                <a:close/>
              </a:path>
              <a:path w="2449195" h="1477010">
                <a:moveTo>
                  <a:pt x="2438400" y="1458468"/>
                </a:moveTo>
                <a:lnTo>
                  <a:pt x="10668" y="1458468"/>
                </a:lnTo>
                <a:lnTo>
                  <a:pt x="19812" y="1467612"/>
                </a:lnTo>
                <a:lnTo>
                  <a:pt x="19812" y="1476756"/>
                </a:lnTo>
                <a:lnTo>
                  <a:pt x="2429256" y="1476756"/>
                </a:lnTo>
                <a:lnTo>
                  <a:pt x="2429256" y="1467612"/>
                </a:lnTo>
                <a:lnTo>
                  <a:pt x="2438400" y="1458468"/>
                </a:lnTo>
                <a:close/>
              </a:path>
              <a:path w="2449195" h="1477010">
                <a:moveTo>
                  <a:pt x="19812" y="1476756"/>
                </a:moveTo>
                <a:lnTo>
                  <a:pt x="19812" y="1467612"/>
                </a:lnTo>
                <a:lnTo>
                  <a:pt x="10668" y="1458468"/>
                </a:lnTo>
                <a:lnTo>
                  <a:pt x="10668" y="1476756"/>
                </a:lnTo>
                <a:lnTo>
                  <a:pt x="19812" y="1476756"/>
                </a:lnTo>
                <a:close/>
              </a:path>
              <a:path w="2449195" h="1477010">
                <a:moveTo>
                  <a:pt x="2438400" y="19812"/>
                </a:moveTo>
                <a:lnTo>
                  <a:pt x="2429256" y="10668"/>
                </a:lnTo>
                <a:lnTo>
                  <a:pt x="2429256" y="19812"/>
                </a:lnTo>
                <a:lnTo>
                  <a:pt x="2438400" y="19812"/>
                </a:lnTo>
                <a:close/>
              </a:path>
              <a:path w="2449195" h="1477010">
                <a:moveTo>
                  <a:pt x="2438400" y="1458468"/>
                </a:moveTo>
                <a:lnTo>
                  <a:pt x="2438400" y="19812"/>
                </a:lnTo>
                <a:lnTo>
                  <a:pt x="2429256" y="19812"/>
                </a:lnTo>
                <a:lnTo>
                  <a:pt x="2429256" y="1458468"/>
                </a:lnTo>
                <a:lnTo>
                  <a:pt x="2438400" y="1458468"/>
                </a:lnTo>
                <a:close/>
              </a:path>
              <a:path w="2449195" h="1477010">
                <a:moveTo>
                  <a:pt x="2438400" y="1476756"/>
                </a:moveTo>
                <a:lnTo>
                  <a:pt x="2438400" y="1458468"/>
                </a:lnTo>
                <a:lnTo>
                  <a:pt x="2429256" y="1467612"/>
                </a:lnTo>
                <a:lnTo>
                  <a:pt x="2429256" y="1476756"/>
                </a:lnTo>
                <a:lnTo>
                  <a:pt x="2438400" y="1476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16095" y="2461260"/>
            <a:ext cx="2428240" cy="14573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67005">
              <a:lnSpc>
                <a:spcPct val="100000"/>
              </a:lnSpc>
            </a:pPr>
            <a:r>
              <a:rPr sz="29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9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makers</a:t>
            </a:r>
            <a:endParaRPr sz="2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87667" y="2461260"/>
            <a:ext cx="2428240" cy="1457325"/>
          </a:xfrm>
          <a:custGeom>
            <a:avLst/>
            <a:gdLst/>
            <a:ahLst/>
            <a:cxnLst/>
            <a:rect l="l" t="t" r="r" b="b"/>
            <a:pathLst>
              <a:path w="2428240" h="1457325">
                <a:moveTo>
                  <a:pt x="2427731" y="1456943"/>
                </a:moveTo>
                <a:lnTo>
                  <a:pt x="2427731" y="0"/>
                </a:lnTo>
                <a:lnTo>
                  <a:pt x="0" y="0"/>
                </a:lnTo>
                <a:lnTo>
                  <a:pt x="0" y="1456943"/>
                </a:lnTo>
                <a:lnTo>
                  <a:pt x="2427731" y="1456943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77000" y="2450592"/>
            <a:ext cx="2449195" cy="1477010"/>
          </a:xfrm>
          <a:custGeom>
            <a:avLst/>
            <a:gdLst/>
            <a:ahLst/>
            <a:cxnLst/>
            <a:rect l="l" t="t" r="r" b="b"/>
            <a:pathLst>
              <a:path w="2449195" h="1477010">
                <a:moveTo>
                  <a:pt x="2449068" y="1472184"/>
                </a:moveTo>
                <a:lnTo>
                  <a:pt x="2449068" y="4572"/>
                </a:lnTo>
                <a:lnTo>
                  <a:pt x="2444496" y="0"/>
                </a:lnTo>
                <a:lnTo>
                  <a:pt x="4572" y="0"/>
                </a:lnTo>
                <a:lnTo>
                  <a:pt x="0" y="4572"/>
                </a:lnTo>
                <a:lnTo>
                  <a:pt x="0" y="1472184"/>
                </a:lnTo>
                <a:lnTo>
                  <a:pt x="4572" y="1476756"/>
                </a:lnTo>
                <a:lnTo>
                  <a:pt x="10668" y="1476756"/>
                </a:lnTo>
                <a:lnTo>
                  <a:pt x="10668" y="19812"/>
                </a:lnTo>
                <a:lnTo>
                  <a:pt x="19812" y="10668"/>
                </a:lnTo>
                <a:lnTo>
                  <a:pt x="19812" y="19812"/>
                </a:lnTo>
                <a:lnTo>
                  <a:pt x="2429256" y="19812"/>
                </a:lnTo>
                <a:lnTo>
                  <a:pt x="2429256" y="10668"/>
                </a:lnTo>
                <a:lnTo>
                  <a:pt x="2438400" y="19812"/>
                </a:lnTo>
                <a:lnTo>
                  <a:pt x="2438400" y="1476756"/>
                </a:lnTo>
                <a:lnTo>
                  <a:pt x="2444496" y="1476756"/>
                </a:lnTo>
                <a:lnTo>
                  <a:pt x="2449068" y="1472184"/>
                </a:lnTo>
                <a:close/>
              </a:path>
              <a:path w="2449195" h="1477010">
                <a:moveTo>
                  <a:pt x="19812" y="19812"/>
                </a:moveTo>
                <a:lnTo>
                  <a:pt x="19812" y="10668"/>
                </a:lnTo>
                <a:lnTo>
                  <a:pt x="10668" y="19812"/>
                </a:lnTo>
                <a:lnTo>
                  <a:pt x="19812" y="19812"/>
                </a:lnTo>
                <a:close/>
              </a:path>
              <a:path w="2449195" h="1477010">
                <a:moveTo>
                  <a:pt x="19812" y="1458468"/>
                </a:moveTo>
                <a:lnTo>
                  <a:pt x="19812" y="19812"/>
                </a:lnTo>
                <a:lnTo>
                  <a:pt x="10668" y="19812"/>
                </a:lnTo>
                <a:lnTo>
                  <a:pt x="10668" y="1458468"/>
                </a:lnTo>
                <a:lnTo>
                  <a:pt x="19812" y="1458468"/>
                </a:lnTo>
                <a:close/>
              </a:path>
              <a:path w="2449195" h="1477010">
                <a:moveTo>
                  <a:pt x="2438400" y="1458468"/>
                </a:moveTo>
                <a:lnTo>
                  <a:pt x="10668" y="1458468"/>
                </a:lnTo>
                <a:lnTo>
                  <a:pt x="19812" y="1467612"/>
                </a:lnTo>
                <a:lnTo>
                  <a:pt x="19812" y="1476756"/>
                </a:lnTo>
                <a:lnTo>
                  <a:pt x="2429256" y="1476756"/>
                </a:lnTo>
                <a:lnTo>
                  <a:pt x="2429256" y="1467612"/>
                </a:lnTo>
                <a:lnTo>
                  <a:pt x="2438400" y="1458468"/>
                </a:lnTo>
                <a:close/>
              </a:path>
              <a:path w="2449195" h="1477010">
                <a:moveTo>
                  <a:pt x="19812" y="1476756"/>
                </a:moveTo>
                <a:lnTo>
                  <a:pt x="19812" y="1467612"/>
                </a:lnTo>
                <a:lnTo>
                  <a:pt x="10668" y="1458468"/>
                </a:lnTo>
                <a:lnTo>
                  <a:pt x="10668" y="1476756"/>
                </a:lnTo>
                <a:lnTo>
                  <a:pt x="19812" y="1476756"/>
                </a:lnTo>
                <a:close/>
              </a:path>
              <a:path w="2449195" h="1477010">
                <a:moveTo>
                  <a:pt x="2438400" y="19812"/>
                </a:moveTo>
                <a:lnTo>
                  <a:pt x="2429256" y="10668"/>
                </a:lnTo>
                <a:lnTo>
                  <a:pt x="2429256" y="19812"/>
                </a:lnTo>
                <a:lnTo>
                  <a:pt x="2438400" y="19812"/>
                </a:lnTo>
                <a:close/>
              </a:path>
              <a:path w="2449195" h="1477010">
                <a:moveTo>
                  <a:pt x="2438400" y="1458468"/>
                </a:moveTo>
                <a:lnTo>
                  <a:pt x="2438400" y="19812"/>
                </a:lnTo>
                <a:lnTo>
                  <a:pt x="2429256" y="19812"/>
                </a:lnTo>
                <a:lnTo>
                  <a:pt x="2429256" y="1458468"/>
                </a:lnTo>
                <a:lnTo>
                  <a:pt x="2438400" y="1458468"/>
                </a:lnTo>
                <a:close/>
              </a:path>
              <a:path w="2449195" h="1477010">
                <a:moveTo>
                  <a:pt x="2438400" y="1476756"/>
                </a:moveTo>
                <a:lnTo>
                  <a:pt x="2438400" y="1458468"/>
                </a:lnTo>
                <a:lnTo>
                  <a:pt x="2429256" y="1467612"/>
                </a:lnTo>
                <a:lnTo>
                  <a:pt x="2429256" y="1476756"/>
                </a:lnTo>
                <a:lnTo>
                  <a:pt x="2438400" y="1476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487667" y="2461260"/>
            <a:ext cx="2428240" cy="14573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509905" marR="339090" indent="-165100">
              <a:lnSpc>
                <a:spcPts val="3000"/>
              </a:lnSpc>
            </a:pPr>
            <a:r>
              <a:rPr sz="29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9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9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9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9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9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9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9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9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nt  </a:t>
            </a:r>
            <a:r>
              <a:rPr sz="29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managers</a:t>
            </a:r>
            <a:endParaRPr sz="2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79547" y="4160520"/>
            <a:ext cx="2429510" cy="1457325"/>
          </a:xfrm>
          <a:custGeom>
            <a:avLst/>
            <a:gdLst/>
            <a:ahLst/>
            <a:cxnLst/>
            <a:rect l="l" t="t" r="r" b="b"/>
            <a:pathLst>
              <a:path w="2429510" h="1457325">
                <a:moveTo>
                  <a:pt x="2429255" y="1456943"/>
                </a:moveTo>
                <a:lnTo>
                  <a:pt x="2429255" y="0"/>
                </a:lnTo>
                <a:lnTo>
                  <a:pt x="0" y="0"/>
                </a:lnTo>
                <a:lnTo>
                  <a:pt x="0" y="1456943"/>
                </a:lnTo>
                <a:lnTo>
                  <a:pt x="2429255" y="1456943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70404" y="4151376"/>
            <a:ext cx="2447925" cy="1477010"/>
          </a:xfrm>
          <a:custGeom>
            <a:avLst/>
            <a:gdLst/>
            <a:ahLst/>
            <a:cxnLst/>
            <a:rect l="l" t="t" r="r" b="b"/>
            <a:pathLst>
              <a:path w="2447925" h="1477010">
                <a:moveTo>
                  <a:pt x="2447544" y="1472184"/>
                </a:moveTo>
                <a:lnTo>
                  <a:pt x="2447544" y="4572"/>
                </a:lnTo>
                <a:lnTo>
                  <a:pt x="2442972" y="0"/>
                </a:lnTo>
                <a:lnTo>
                  <a:pt x="4572" y="0"/>
                </a:lnTo>
                <a:lnTo>
                  <a:pt x="0" y="4572"/>
                </a:lnTo>
                <a:lnTo>
                  <a:pt x="0" y="1472184"/>
                </a:lnTo>
                <a:lnTo>
                  <a:pt x="4572" y="1476756"/>
                </a:lnTo>
                <a:lnTo>
                  <a:pt x="9144" y="1476756"/>
                </a:ln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lnTo>
                  <a:pt x="2429256" y="18288"/>
                </a:lnTo>
                <a:lnTo>
                  <a:pt x="2429256" y="9144"/>
                </a:lnTo>
                <a:lnTo>
                  <a:pt x="2438400" y="18288"/>
                </a:lnTo>
                <a:lnTo>
                  <a:pt x="2438400" y="1476756"/>
                </a:lnTo>
                <a:lnTo>
                  <a:pt x="2442972" y="1476756"/>
                </a:lnTo>
                <a:lnTo>
                  <a:pt x="2447544" y="1472184"/>
                </a:lnTo>
                <a:close/>
              </a:path>
              <a:path w="2447925" h="1477010">
                <a:moveTo>
                  <a:pt x="18288" y="18288"/>
                </a:move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close/>
              </a:path>
              <a:path w="2447925" h="1477010">
                <a:moveTo>
                  <a:pt x="18288" y="1456944"/>
                </a:moveTo>
                <a:lnTo>
                  <a:pt x="18288" y="18288"/>
                </a:lnTo>
                <a:lnTo>
                  <a:pt x="9144" y="18288"/>
                </a:lnTo>
                <a:lnTo>
                  <a:pt x="9144" y="1456944"/>
                </a:lnTo>
                <a:lnTo>
                  <a:pt x="18288" y="1456944"/>
                </a:lnTo>
                <a:close/>
              </a:path>
              <a:path w="2447925" h="1477010">
                <a:moveTo>
                  <a:pt x="2438400" y="1456944"/>
                </a:moveTo>
                <a:lnTo>
                  <a:pt x="9144" y="1456944"/>
                </a:lnTo>
                <a:lnTo>
                  <a:pt x="18288" y="1466088"/>
                </a:lnTo>
                <a:lnTo>
                  <a:pt x="18288" y="1476756"/>
                </a:lnTo>
                <a:lnTo>
                  <a:pt x="2429256" y="1476756"/>
                </a:lnTo>
                <a:lnTo>
                  <a:pt x="2429256" y="1466088"/>
                </a:lnTo>
                <a:lnTo>
                  <a:pt x="2438400" y="1456944"/>
                </a:lnTo>
                <a:close/>
              </a:path>
              <a:path w="2447925" h="1477010">
                <a:moveTo>
                  <a:pt x="18288" y="1476756"/>
                </a:moveTo>
                <a:lnTo>
                  <a:pt x="18288" y="1466088"/>
                </a:lnTo>
                <a:lnTo>
                  <a:pt x="9144" y="1456944"/>
                </a:lnTo>
                <a:lnTo>
                  <a:pt x="9144" y="1476756"/>
                </a:lnTo>
                <a:lnTo>
                  <a:pt x="18288" y="1476756"/>
                </a:lnTo>
                <a:close/>
              </a:path>
              <a:path w="2447925" h="1477010">
                <a:moveTo>
                  <a:pt x="2438400" y="18288"/>
                </a:moveTo>
                <a:lnTo>
                  <a:pt x="2429256" y="9144"/>
                </a:lnTo>
                <a:lnTo>
                  <a:pt x="2429256" y="18288"/>
                </a:lnTo>
                <a:lnTo>
                  <a:pt x="2438400" y="18288"/>
                </a:lnTo>
                <a:close/>
              </a:path>
              <a:path w="2447925" h="1477010">
                <a:moveTo>
                  <a:pt x="2438400" y="1456944"/>
                </a:moveTo>
                <a:lnTo>
                  <a:pt x="2438400" y="18288"/>
                </a:lnTo>
                <a:lnTo>
                  <a:pt x="2429256" y="18288"/>
                </a:lnTo>
                <a:lnTo>
                  <a:pt x="2429256" y="1456944"/>
                </a:lnTo>
                <a:lnTo>
                  <a:pt x="2438400" y="1456944"/>
                </a:lnTo>
                <a:close/>
              </a:path>
              <a:path w="2447925" h="1477010">
                <a:moveTo>
                  <a:pt x="2438400" y="1476756"/>
                </a:moveTo>
                <a:lnTo>
                  <a:pt x="2438400" y="1456944"/>
                </a:lnTo>
                <a:lnTo>
                  <a:pt x="2429256" y="1466088"/>
                </a:lnTo>
                <a:lnTo>
                  <a:pt x="2429256" y="1476756"/>
                </a:lnTo>
                <a:lnTo>
                  <a:pt x="2438400" y="1476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479547" y="4160520"/>
            <a:ext cx="2429510" cy="14573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21285" marR="115570" indent="535940">
              <a:lnSpc>
                <a:spcPts val="3000"/>
              </a:lnSpc>
              <a:spcBef>
                <a:spcPts val="5"/>
              </a:spcBef>
            </a:pPr>
            <a:r>
              <a:rPr sz="29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Written  </a:t>
            </a:r>
            <a:r>
              <a:rPr sz="29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9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9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9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9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9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9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9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9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9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endParaRPr sz="2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51120" y="4160520"/>
            <a:ext cx="2429510" cy="1457325"/>
          </a:xfrm>
          <a:custGeom>
            <a:avLst/>
            <a:gdLst/>
            <a:ahLst/>
            <a:cxnLst/>
            <a:rect l="l" t="t" r="r" b="b"/>
            <a:pathLst>
              <a:path w="2429509" h="1457325">
                <a:moveTo>
                  <a:pt x="2429255" y="1456943"/>
                </a:moveTo>
                <a:lnTo>
                  <a:pt x="2429255" y="0"/>
                </a:lnTo>
                <a:lnTo>
                  <a:pt x="0" y="0"/>
                </a:lnTo>
                <a:lnTo>
                  <a:pt x="0" y="1456943"/>
                </a:lnTo>
                <a:lnTo>
                  <a:pt x="2429255" y="1456943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41976" y="4151376"/>
            <a:ext cx="2447925" cy="1477010"/>
          </a:xfrm>
          <a:custGeom>
            <a:avLst/>
            <a:gdLst/>
            <a:ahLst/>
            <a:cxnLst/>
            <a:rect l="l" t="t" r="r" b="b"/>
            <a:pathLst>
              <a:path w="2447925" h="1477010">
                <a:moveTo>
                  <a:pt x="2447544" y="1472184"/>
                </a:moveTo>
                <a:lnTo>
                  <a:pt x="2447544" y="4572"/>
                </a:lnTo>
                <a:lnTo>
                  <a:pt x="2442972" y="0"/>
                </a:lnTo>
                <a:lnTo>
                  <a:pt x="4572" y="0"/>
                </a:lnTo>
                <a:lnTo>
                  <a:pt x="0" y="4572"/>
                </a:lnTo>
                <a:lnTo>
                  <a:pt x="0" y="1472184"/>
                </a:lnTo>
                <a:lnTo>
                  <a:pt x="4572" y="1476756"/>
                </a:lnTo>
                <a:lnTo>
                  <a:pt x="9144" y="1476756"/>
                </a:ln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lnTo>
                  <a:pt x="2429256" y="18288"/>
                </a:lnTo>
                <a:lnTo>
                  <a:pt x="2429256" y="9144"/>
                </a:lnTo>
                <a:lnTo>
                  <a:pt x="2438400" y="18288"/>
                </a:lnTo>
                <a:lnTo>
                  <a:pt x="2438400" y="1476756"/>
                </a:lnTo>
                <a:lnTo>
                  <a:pt x="2442972" y="1476756"/>
                </a:lnTo>
                <a:lnTo>
                  <a:pt x="2447544" y="1472184"/>
                </a:lnTo>
                <a:close/>
              </a:path>
              <a:path w="2447925" h="1477010">
                <a:moveTo>
                  <a:pt x="18288" y="18288"/>
                </a:move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close/>
              </a:path>
              <a:path w="2447925" h="1477010">
                <a:moveTo>
                  <a:pt x="18288" y="1456944"/>
                </a:moveTo>
                <a:lnTo>
                  <a:pt x="18288" y="18288"/>
                </a:lnTo>
                <a:lnTo>
                  <a:pt x="9144" y="18288"/>
                </a:lnTo>
                <a:lnTo>
                  <a:pt x="9144" y="1456944"/>
                </a:lnTo>
                <a:lnTo>
                  <a:pt x="18288" y="1456944"/>
                </a:lnTo>
                <a:close/>
              </a:path>
              <a:path w="2447925" h="1477010">
                <a:moveTo>
                  <a:pt x="2438400" y="1456944"/>
                </a:moveTo>
                <a:lnTo>
                  <a:pt x="9144" y="1456944"/>
                </a:lnTo>
                <a:lnTo>
                  <a:pt x="18288" y="1466088"/>
                </a:lnTo>
                <a:lnTo>
                  <a:pt x="18288" y="1476756"/>
                </a:lnTo>
                <a:lnTo>
                  <a:pt x="2429256" y="1476756"/>
                </a:lnTo>
                <a:lnTo>
                  <a:pt x="2429256" y="1466088"/>
                </a:lnTo>
                <a:lnTo>
                  <a:pt x="2438400" y="1456944"/>
                </a:lnTo>
                <a:close/>
              </a:path>
              <a:path w="2447925" h="1477010">
                <a:moveTo>
                  <a:pt x="18288" y="1476756"/>
                </a:moveTo>
                <a:lnTo>
                  <a:pt x="18288" y="1466088"/>
                </a:lnTo>
                <a:lnTo>
                  <a:pt x="9144" y="1456944"/>
                </a:lnTo>
                <a:lnTo>
                  <a:pt x="9144" y="1476756"/>
                </a:lnTo>
                <a:lnTo>
                  <a:pt x="18288" y="1476756"/>
                </a:lnTo>
                <a:close/>
              </a:path>
              <a:path w="2447925" h="1477010">
                <a:moveTo>
                  <a:pt x="2438400" y="18288"/>
                </a:moveTo>
                <a:lnTo>
                  <a:pt x="2429256" y="9144"/>
                </a:lnTo>
                <a:lnTo>
                  <a:pt x="2429256" y="18288"/>
                </a:lnTo>
                <a:lnTo>
                  <a:pt x="2438400" y="18288"/>
                </a:lnTo>
                <a:close/>
              </a:path>
              <a:path w="2447925" h="1477010">
                <a:moveTo>
                  <a:pt x="2438400" y="1456944"/>
                </a:moveTo>
                <a:lnTo>
                  <a:pt x="2438400" y="18288"/>
                </a:lnTo>
                <a:lnTo>
                  <a:pt x="2429256" y="18288"/>
                </a:lnTo>
                <a:lnTo>
                  <a:pt x="2429256" y="1456944"/>
                </a:lnTo>
                <a:lnTo>
                  <a:pt x="2438400" y="1456944"/>
                </a:lnTo>
                <a:close/>
              </a:path>
              <a:path w="2447925" h="1477010">
                <a:moveTo>
                  <a:pt x="2438400" y="1476756"/>
                </a:moveTo>
                <a:lnTo>
                  <a:pt x="2438400" y="1456944"/>
                </a:lnTo>
                <a:lnTo>
                  <a:pt x="2429256" y="1466088"/>
                </a:lnTo>
                <a:lnTo>
                  <a:pt x="2429256" y="1476756"/>
                </a:lnTo>
                <a:lnTo>
                  <a:pt x="2438400" y="1476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151120" y="4160520"/>
            <a:ext cx="2429510" cy="145732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49225" marR="144145" algn="ctr">
              <a:lnSpc>
                <a:spcPts val="3000"/>
              </a:lnSpc>
              <a:spcBef>
                <a:spcPts val="1210"/>
              </a:spcBef>
            </a:pPr>
            <a:r>
              <a:rPr sz="29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Direct  interviews  with end</a:t>
            </a:r>
            <a:r>
              <a:rPr sz="29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endParaRPr sz="2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8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2385" marR="5080" indent="-24568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Reasons </a:t>
            </a:r>
            <a:r>
              <a:rPr dirty="0"/>
              <a:t>for </a:t>
            </a:r>
            <a:r>
              <a:rPr spc="-5" dirty="0"/>
              <a:t>Identifying and Documenting  Business Rules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9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102867" y="1963317"/>
            <a:ext cx="7951470" cy="397382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Help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standardize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company’s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view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Communications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tool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users and designers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Allow designer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to: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559435" marR="43180" lvl="1" indent="-245745">
              <a:lnSpc>
                <a:spcPct val="100000"/>
              </a:lnSpc>
              <a:spcBef>
                <a:spcPts val="90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007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Understand the nature,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role,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scope of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data,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business 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processes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559435" marR="5080" lvl="1" indent="-245745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007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Develop appropriate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relationship participation rules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constraints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559435" lvl="1" indent="-245745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0070" algn="l"/>
              </a:tabLst>
            </a:pPr>
            <a:r>
              <a:rPr sz="2600" spc="-5" dirty="0">
                <a:latin typeface="Times New Roman" panose="02020603050405020304"/>
                <a:cs typeface="Times New Roman" panose="02020603050405020304"/>
              </a:rPr>
              <a:t>Create an accurate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model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49971" y="871219"/>
            <a:ext cx="888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14355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600" spc="-5" dirty="0">
                <a:solidFill>
                  <a:srgbClr val="41435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600" spc="-5" dirty="0">
                <a:solidFill>
                  <a:srgbClr val="414355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600" dirty="0">
                <a:solidFill>
                  <a:srgbClr val="41435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10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19" y="871219"/>
            <a:ext cx="58121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9260" marR="5080" indent="-168719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Translating </a:t>
            </a:r>
            <a:r>
              <a:rPr spc="-5" dirty="0"/>
              <a:t>Business Rules into  Model</a:t>
            </a:r>
            <a:r>
              <a:rPr spc="-15" dirty="0"/>
              <a:t> </a:t>
            </a:r>
            <a:r>
              <a:rPr spc="-5" dirty="0"/>
              <a:t>Components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102867" y="1963317"/>
            <a:ext cx="7867015" cy="400431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Nouns translate into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entities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Verbs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translate into relationships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among</a:t>
            </a:r>
            <a:r>
              <a:rPr sz="2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entities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Relationships are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bidirectional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Questions to identify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relationship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type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559435" marR="5080" lvl="1" indent="-245745">
              <a:lnSpc>
                <a:spcPct val="100000"/>
              </a:lnSpc>
              <a:spcBef>
                <a:spcPts val="90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007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How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many instances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of B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are related to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instance of  A?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559435" marR="22860" lvl="1" indent="-245745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007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How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many instances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of A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are related to 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instance</a:t>
            </a:r>
            <a:r>
              <a:rPr sz="2600" spc="-3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of  B?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7846" y="1113535"/>
            <a:ext cx="4360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Naming</a:t>
            </a:r>
            <a:r>
              <a:rPr sz="4000" spc="-65" dirty="0"/>
              <a:t> </a:t>
            </a:r>
            <a:r>
              <a:rPr sz="4000" dirty="0"/>
              <a:t>Conventions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11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331467" y="1878644"/>
            <a:ext cx="7366000" cy="45237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6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Entity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names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- Required</a:t>
            </a:r>
            <a:r>
              <a:rPr sz="2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to: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559435" marR="1012190" lvl="1" indent="-245745">
              <a:lnSpc>
                <a:spcPct val="100000"/>
              </a:lnSpc>
              <a:spcBef>
                <a:spcPts val="91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007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Be descriptive of the objects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business  environment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559435" lvl="1" indent="-245745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007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Use terminology that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is familiar to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users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68605" marR="5080" indent="-256540">
              <a:lnSpc>
                <a:spcPct val="100000"/>
              </a:lnSpc>
              <a:spcBef>
                <a:spcPts val="89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Attribute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name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- Required to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descriptive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 the 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data represented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by the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attribute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Proper naming: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559435" lvl="1" indent="-245745">
              <a:lnSpc>
                <a:spcPct val="100000"/>
              </a:lnSpc>
              <a:spcBef>
                <a:spcPts val="91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0070" algn="l"/>
              </a:tabLst>
            </a:pPr>
            <a:r>
              <a:rPr sz="2600" spc="-5" dirty="0">
                <a:latin typeface="Times New Roman" panose="02020603050405020304"/>
                <a:cs typeface="Times New Roman" panose="02020603050405020304"/>
              </a:rPr>
              <a:t>Facilitates communication between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parties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559435" lvl="1" indent="-245745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0070" algn="l"/>
              </a:tabLst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Promotes</a:t>
            </a:r>
            <a:r>
              <a:rPr sz="2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self-documentation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9143999" cy="594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0923" y="1800859"/>
            <a:ext cx="6954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Hierarchical and Network</a:t>
            </a:r>
            <a:r>
              <a:rPr sz="4000" spc="20" dirty="0"/>
              <a:t> </a:t>
            </a:r>
            <a:r>
              <a:rPr sz="4000" spc="-5" dirty="0"/>
              <a:t>Models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838200" y="2702051"/>
            <a:ext cx="4043171" cy="45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2104" y="2695956"/>
            <a:ext cx="4055745" cy="471170"/>
          </a:xfrm>
          <a:custGeom>
            <a:avLst/>
            <a:gdLst/>
            <a:ahLst/>
            <a:cxnLst/>
            <a:rect l="l" t="t" r="r" b="b"/>
            <a:pathLst>
              <a:path w="4055745" h="471169">
                <a:moveTo>
                  <a:pt x="4055364" y="467868"/>
                </a:moveTo>
                <a:lnTo>
                  <a:pt x="4055364" y="3048"/>
                </a:lnTo>
                <a:lnTo>
                  <a:pt x="4052316" y="0"/>
                </a:lnTo>
                <a:lnTo>
                  <a:pt x="3048" y="0"/>
                </a:lnTo>
                <a:lnTo>
                  <a:pt x="0" y="3048"/>
                </a:lnTo>
                <a:lnTo>
                  <a:pt x="0" y="467868"/>
                </a:lnTo>
                <a:lnTo>
                  <a:pt x="3048" y="470916"/>
                </a:lnTo>
                <a:lnTo>
                  <a:pt x="6096" y="470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041648" y="13716"/>
                </a:lnTo>
                <a:lnTo>
                  <a:pt x="4041648" y="6096"/>
                </a:lnTo>
                <a:lnTo>
                  <a:pt x="4049268" y="13716"/>
                </a:lnTo>
                <a:lnTo>
                  <a:pt x="4049268" y="470916"/>
                </a:lnTo>
                <a:lnTo>
                  <a:pt x="4052316" y="470916"/>
                </a:lnTo>
                <a:lnTo>
                  <a:pt x="4055364" y="467868"/>
                </a:lnTo>
                <a:close/>
              </a:path>
              <a:path w="4055745" h="47116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055745" h="471169">
                <a:moveTo>
                  <a:pt x="13716" y="457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457200"/>
                </a:lnTo>
                <a:lnTo>
                  <a:pt x="13716" y="457200"/>
                </a:lnTo>
                <a:close/>
              </a:path>
              <a:path w="4055745" h="471169">
                <a:moveTo>
                  <a:pt x="4049268" y="457200"/>
                </a:moveTo>
                <a:lnTo>
                  <a:pt x="6096" y="457200"/>
                </a:lnTo>
                <a:lnTo>
                  <a:pt x="13716" y="463296"/>
                </a:lnTo>
                <a:lnTo>
                  <a:pt x="13716" y="470916"/>
                </a:lnTo>
                <a:lnTo>
                  <a:pt x="4041648" y="470916"/>
                </a:lnTo>
                <a:lnTo>
                  <a:pt x="4041648" y="463296"/>
                </a:lnTo>
                <a:lnTo>
                  <a:pt x="4049268" y="457200"/>
                </a:lnTo>
                <a:close/>
              </a:path>
              <a:path w="4055745" h="471169">
                <a:moveTo>
                  <a:pt x="13716" y="470916"/>
                </a:moveTo>
                <a:lnTo>
                  <a:pt x="13716" y="463296"/>
                </a:lnTo>
                <a:lnTo>
                  <a:pt x="6096" y="457200"/>
                </a:lnTo>
                <a:lnTo>
                  <a:pt x="6096" y="470916"/>
                </a:lnTo>
                <a:lnTo>
                  <a:pt x="13716" y="470916"/>
                </a:lnTo>
                <a:close/>
              </a:path>
              <a:path w="4055745" h="471169">
                <a:moveTo>
                  <a:pt x="4049268" y="13716"/>
                </a:moveTo>
                <a:lnTo>
                  <a:pt x="4041648" y="6096"/>
                </a:lnTo>
                <a:lnTo>
                  <a:pt x="4041648" y="13716"/>
                </a:lnTo>
                <a:lnTo>
                  <a:pt x="4049268" y="13716"/>
                </a:lnTo>
                <a:close/>
              </a:path>
              <a:path w="4055745" h="471169">
                <a:moveTo>
                  <a:pt x="4049268" y="457200"/>
                </a:moveTo>
                <a:lnTo>
                  <a:pt x="4049268" y="13716"/>
                </a:lnTo>
                <a:lnTo>
                  <a:pt x="4041648" y="13716"/>
                </a:lnTo>
                <a:lnTo>
                  <a:pt x="4041648" y="457200"/>
                </a:lnTo>
                <a:lnTo>
                  <a:pt x="4049268" y="457200"/>
                </a:lnTo>
                <a:close/>
              </a:path>
              <a:path w="4055745" h="471169">
                <a:moveTo>
                  <a:pt x="4049268" y="470916"/>
                </a:moveTo>
                <a:lnTo>
                  <a:pt x="4049268" y="457200"/>
                </a:lnTo>
                <a:lnTo>
                  <a:pt x="4041648" y="463296"/>
                </a:lnTo>
                <a:lnTo>
                  <a:pt x="4041648" y="470916"/>
                </a:lnTo>
                <a:lnTo>
                  <a:pt x="4049268" y="470916"/>
                </a:lnTo>
                <a:close/>
              </a:path>
            </a:pathLst>
          </a:custGeom>
          <a:solidFill>
            <a:srgbClr val="427F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78551" y="2702051"/>
            <a:ext cx="4041647" cy="45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72455" y="2695956"/>
            <a:ext cx="4055745" cy="471170"/>
          </a:xfrm>
          <a:custGeom>
            <a:avLst/>
            <a:gdLst/>
            <a:ahLst/>
            <a:cxnLst/>
            <a:rect l="l" t="t" r="r" b="b"/>
            <a:pathLst>
              <a:path w="4055745" h="471169">
                <a:moveTo>
                  <a:pt x="4055364" y="467868"/>
                </a:moveTo>
                <a:lnTo>
                  <a:pt x="4055364" y="3048"/>
                </a:lnTo>
                <a:lnTo>
                  <a:pt x="4052316" y="0"/>
                </a:lnTo>
                <a:lnTo>
                  <a:pt x="3048" y="0"/>
                </a:lnTo>
                <a:lnTo>
                  <a:pt x="0" y="3048"/>
                </a:lnTo>
                <a:lnTo>
                  <a:pt x="0" y="467868"/>
                </a:lnTo>
                <a:lnTo>
                  <a:pt x="3048" y="470916"/>
                </a:lnTo>
                <a:lnTo>
                  <a:pt x="6096" y="470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4041648" y="13716"/>
                </a:lnTo>
                <a:lnTo>
                  <a:pt x="4041648" y="6096"/>
                </a:lnTo>
                <a:lnTo>
                  <a:pt x="4047744" y="13716"/>
                </a:lnTo>
                <a:lnTo>
                  <a:pt x="4047744" y="470916"/>
                </a:lnTo>
                <a:lnTo>
                  <a:pt x="4052316" y="470916"/>
                </a:lnTo>
                <a:lnTo>
                  <a:pt x="4055364" y="467868"/>
                </a:lnTo>
                <a:close/>
              </a:path>
              <a:path w="4055745" h="47116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055745" h="471169">
                <a:moveTo>
                  <a:pt x="13716" y="457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457200"/>
                </a:lnTo>
                <a:lnTo>
                  <a:pt x="13716" y="457200"/>
                </a:lnTo>
                <a:close/>
              </a:path>
              <a:path w="4055745" h="471169">
                <a:moveTo>
                  <a:pt x="4047744" y="457200"/>
                </a:moveTo>
                <a:lnTo>
                  <a:pt x="6096" y="457200"/>
                </a:lnTo>
                <a:lnTo>
                  <a:pt x="13716" y="463296"/>
                </a:lnTo>
                <a:lnTo>
                  <a:pt x="13716" y="470916"/>
                </a:lnTo>
                <a:lnTo>
                  <a:pt x="4041648" y="470916"/>
                </a:lnTo>
                <a:lnTo>
                  <a:pt x="4041648" y="463296"/>
                </a:lnTo>
                <a:lnTo>
                  <a:pt x="4047744" y="457200"/>
                </a:lnTo>
                <a:close/>
              </a:path>
              <a:path w="4055745" h="471169">
                <a:moveTo>
                  <a:pt x="13716" y="470916"/>
                </a:moveTo>
                <a:lnTo>
                  <a:pt x="13716" y="463296"/>
                </a:lnTo>
                <a:lnTo>
                  <a:pt x="6096" y="457200"/>
                </a:lnTo>
                <a:lnTo>
                  <a:pt x="6096" y="470916"/>
                </a:lnTo>
                <a:lnTo>
                  <a:pt x="13716" y="470916"/>
                </a:lnTo>
                <a:close/>
              </a:path>
              <a:path w="4055745" h="471169">
                <a:moveTo>
                  <a:pt x="4047744" y="13716"/>
                </a:moveTo>
                <a:lnTo>
                  <a:pt x="4041648" y="6096"/>
                </a:lnTo>
                <a:lnTo>
                  <a:pt x="4041648" y="13716"/>
                </a:lnTo>
                <a:lnTo>
                  <a:pt x="4047744" y="13716"/>
                </a:lnTo>
                <a:close/>
              </a:path>
              <a:path w="4055745" h="471169">
                <a:moveTo>
                  <a:pt x="4047744" y="457200"/>
                </a:moveTo>
                <a:lnTo>
                  <a:pt x="4047744" y="13716"/>
                </a:lnTo>
                <a:lnTo>
                  <a:pt x="4041648" y="13716"/>
                </a:lnTo>
                <a:lnTo>
                  <a:pt x="4041648" y="457200"/>
                </a:lnTo>
                <a:lnTo>
                  <a:pt x="4047744" y="457200"/>
                </a:lnTo>
                <a:close/>
              </a:path>
              <a:path w="4055745" h="471169">
                <a:moveTo>
                  <a:pt x="4047744" y="470916"/>
                </a:moveTo>
                <a:lnTo>
                  <a:pt x="4047744" y="457200"/>
                </a:lnTo>
                <a:lnTo>
                  <a:pt x="4041648" y="463296"/>
                </a:lnTo>
                <a:lnTo>
                  <a:pt x="4041648" y="470916"/>
                </a:lnTo>
                <a:lnTo>
                  <a:pt x="4047744" y="470916"/>
                </a:lnTo>
                <a:close/>
              </a:path>
            </a:pathLst>
          </a:custGeom>
          <a:solidFill>
            <a:srgbClr val="427F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26667" y="2649234"/>
            <a:ext cx="3688079" cy="419989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803275">
              <a:lnSpc>
                <a:spcPct val="100000"/>
              </a:lnSpc>
              <a:spcBef>
                <a:spcPts val="1010"/>
              </a:spcBef>
            </a:pPr>
            <a:r>
              <a:rPr sz="1900" b="1" spc="-10" dirty="0">
                <a:solidFill>
                  <a:srgbClr val="3E3E3E"/>
                </a:solidFill>
                <a:latin typeface="Times New Roman" panose="02020603050405020304"/>
                <a:cs typeface="Times New Roman" panose="02020603050405020304"/>
              </a:rPr>
              <a:t>Hierarchical</a:t>
            </a:r>
            <a:r>
              <a:rPr sz="1900" b="1" spc="-15" dirty="0">
                <a:solidFill>
                  <a:srgbClr val="3E3E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spc="-5" dirty="0">
                <a:solidFill>
                  <a:srgbClr val="3E3E3E"/>
                </a:solidFill>
                <a:latin typeface="Times New Roman" panose="02020603050405020304"/>
                <a:cs typeface="Times New Roman" panose="02020603050405020304"/>
              </a:rPr>
              <a:t>Models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68605" marR="34925" indent="-256540">
              <a:lnSpc>
                <a:spcPct val="100000"/>
              </a:lnSpc>
              <a:spcBef>
                <a:spcPts val="105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Manage 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large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amounts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data 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complex manufacturing  projects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68605" marR="455930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Represented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an upside-  down tree which contains  segments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560705" marR="5080" lvl="1" indent="-247015">
              <a:lnSpc>
                <a:spcPct val="100000"/>
              </a:lnSpc>
              <a:spcBef>
                <a:spcPts val="91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560705" algn="l"/>
                <a:tab pos="561340" algn="l"/>
              </a:tabLst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Segments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: Equivalent of a</a:t>
            </a:r>
            <a:r>
              <a:rPr sz="200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file 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system’s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record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type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8605" marR="187325" indent="-256540">
              <a:lnSpc>
                <a:spcPct val="100000"/>
              </a:lnSpc>
              <a:spcBef>
                <a:spcPts val="89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Depicts a set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one-to-many  (1:M) relationships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r>
              <a:rPr spc="-5" dirty="0"/>
              <a:t>12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5363969" y="2649234"/>
            <a:ext cx="3738245" cy="347599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002665">
              <a:lnSpc>
                <a:spcPct val="100000"/>
              </a:lnSpc>
              <a:spcBef>
                <a:spcPts val="1010"/>
              </a:spcBef>
            </a:pPr>
            <a:r>
              <a:rPr sz="1900" b="1" spc="-5" dirty="0">
                <a:solidFill>
                  <a:srgbClr val="3E3E3E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1900" b="1" dirty="0">
                <a:solidFill>
                  <a:srgbClr val="3E3E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spc="-5" dirty="0">
                <a:solidFill>
                  <a:srgbClr val="3E3E3E"/>
                </a:solidFill>
                <a:latin typeface="Times New Roman" panose="02020603050405020304"/>
                <a:cs typeface="Times New Roman" panose="02020603050405020304"/>
              </a:rPr>
              <a:t>Models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68605" marR="779145" indent="-256540">
              <a:lnSpc>
                <a:spcPct val="100000"/>
              </a:lnSpc>
              <a:spcBef>
                <a:spcPts val="1055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Represent complex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data  relationships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8605" algn="l"/>
                <a:tab pos="269240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Improve database performance  and impose a database  standard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68605" marR="546735" indent="-256540" algn="just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 panose="05000000000000000000"/>
              <a:buChar char=""/>
              <a:tabLst>
                <a:tab pos="269240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Depicts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both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one-to-many  (1:M) and many-to-many  (M:N)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relationships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7B67B723D4014AA9E2D3E4312E1B13" ma:contentTypeVersion="2" ma:contentTypeDescription="Create a new document." ma:contentTypeScope="" ma:versionID="049fbb99b09fe9397acb777910eb2dfa">
  <xsd:schema xmlns:xsd="http://www.w3.org/2001/XMLSchema" xmlns:xs="http://www.w3.org/2001/XMLSchema" xmlns:p="http://schemas.microsoft.com/office/2006/metadata/properties" xmlns:ns2="bcb74e4c-47f7-4a7e-8b12-4ea764281ab7" targetNamespace="http://schemas.microsoft.com/office/2006/metadata/properties" ma:root="true" ma:fieldsID="b9a97e08408d7aff98766f2216be4af8" ns2:_="">
    <xsd:import namespace="bcb74e4c-47f7-4a7e-8b12-4ea764281a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4e4c-47f7-4a7e-8b12-4ea764281a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419371-D1C8-4D7C-920E-534D309EAF22}"/>
</file>

<file path=customXml/itemProps2.xml><?xml version="1.0" encoding="utf-8"?>
<ds:datastoreItem xmlns:ds="http://schemas.openxmlformats.org/officeDocument/2006/customXml" ds:itemID="{43FD96E5-02D1-45AC-8CAA-F89F690838B2}"/>
</file>

<file path=customXml/itemProps3.xml><?xml version="1.0" encoding="utf-8"?>
<ds:datastoreItem xmlns:ds="http://schemas.openxmlformats.org/officeDocument/2006/customXml" ds:itemID="{FB2CCEFB-E38C-435B-BC5E-424E5F23305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7608</Words>
  <Application>WPS Presentation</Application>
  <PresentationFormat>On-screen Show (4:3)</PresentationFormat>
  <Paragraphs>300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SimSun</vt:lpstr>
      <vt:lpstr>Wingdings</vt:lpstr>
      <vt:lpstr>Times New Roman</vt:lpstr>
      <vt:lpstr>Calibri</vt:lpstr>
      <vt:lpstr>Arial</vt:lpstr>
      <vt:lpstr>Wingdings</vt:lpstr>
      <vt:lpstr>Microsoft YaHei</vt:lpstr>
      <vt:lpstr>Arial Unicode MS</vt:lpstr>
      <vt:lpstr>Office Theme</vt:lpstr>
      <vt:lpstr>Data Modeling and Data Models</vt:lpstr>
      <vt:lpstr>Importance of Data Models</vt:lpstr>
      <vt:lpstr>Data Model Basic Building Blocks</vt:lpstr>
      <vt:lpstr>Business Rules</vt:lpstr>
      <vt:lpstr>Sources of Business Rules</vt:lpstr>
      <vt:lpstr>Reasons for Identifying and Documenting  Business Rules</vt:lpstr>
      <vt:lpstr>Translating Business Rules into  Model Components</vt:lpstr>
      <vt:lpstr>Naming Conventions</vt:lpstr>
      <vt:lpstr>Hierarchical and Network Models</vt:lpstr>
      <vt:lpstr>Hierarchical Model</vt:lpstr>
      <vt:lpstr>Network Model</vt:lpstr>
      <vt:lpstr>Standard Database Concepts</vt:lpstr>
      <vt:lpstr>Standard Database Concepts</vt:lpstr>
      <vt:lpstr>The Relational Model</vt:lpstr>
      <vt:lpstr>Relational Model</vt:lpstr>
      <vt:lpstr>Relational Database Management  System(RDBMS)</vt:lpstr>
      <vt:lpstr>Figure 2.2 - A Relational Diagram</vt:lpstr>
      <vt:lpstr>SQL-Based Relational Database  Application</vt:lpstr>
      <vt:lpstr>The Entity Relationship Model</vt:lpstr>
      <vt:lpstr>Entity Relationship Model</vt:lpstr>
      <vt:lpstr>Figure 2.3 - The ER Model Notations</vt:lpstr>
      <vt:lpstr>The Object-Oriented Data Model (OODM)  or Semantic Data Model</vt:lpstr>
      <vt:lpstr>The Object-Oriented Data Model (OODM)</vt:lpstr>
      <vt:lpstr>Object-Oriented Model</vt:lpstr>
      <vt:lpstr>Figure 2- A Comparison of OO, UML,  and ER Models</vt:lpstr>
      <vt:lpstr>Object/Relational and XML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 and Data Models</dc:title>
  <dc:creator/>
  <cp:lastModifiedBy>Hardeo</cp:lastModifiedBy>
  <cp:revision>2</cp:revision>
  <dcterms:created xsi:type="dcterms:W3CDTF">2020-05-22T04:41:00Z</dcterms:created>
  <dcterms:modified xsi:type="dcterms:W3CDTF">2020-05-26T02:50:33Z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2020-04-30T00:00:00Z</vt:filetime>
  </property>
  <property fmtid="{D5CDD505-2E9C-101B-9397-08002B2CF9AE}" pid="3" name="KSOProductBuildVer">
    <vt:lpwstr>1033-11.2.0.9363</vt:lpwstr>
  </property>
  <property fmtid="{D5CDD505-2E9C-101B-9397-08002B2CF9AE}" pid="4" name="ContentTypeId">
    <vt:lpwstr>0x010100117B67B723D4014AA9E2D3E4312E1B13</vt:lpwstr>
  </property>
</Properties>
</file>