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8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F1E75-6F06-4344-A8F7-A25842909B12}" type="datetimeFigureOut">
              <a:rPr lang="en-US" smtClean="0"/>
              <a:pPr/>
              <a:t>7/25/2014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0B0B2-BD82-4275-97EC-58CF21CE46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Manav Rachna College of Engineering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F259-993D-47A8-B2C8-3B7378A33452}" type="datetimeFigureOut">
              <a:rPr lang="en-US" smtClean="0"/>
              <a:pPr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E1F9-391A-4647-B282-009DA8534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F259-993D-47A8-B2C8-3B7378A33452}" type="datetimeFigureOut">
              <a:rPr lang="en-US" smtClean="0"/>
              <a:pPr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E1F9-391A-4647-B282-009DA8534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F259-993D-47A8-B2C8-3B7378A33452}" type="datetimeFigureOut">
              <a:rPr lang="en-US" smtClean="0"/>
              <a:pPr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E1F9-391A-4647-B282-009DA8534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F259-993D-47A8-B2C8-3B7378A33452}" type="datetimeFigureOut">
              <a:rPr lang="en-US" smtClean="0"/>
              <a:pPr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E1F9-391A-4647-B282-009DA8534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F259-993D-47A8-B2C8-3B7378A33452}" type="datetimeFigureOut">
              <a:rPr lang="en-US" smtClean="0"/>
              <a:pPr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E1F9-391A-4647-B282-009DA8534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F259-993D-47A8-B2C8-3B7378A33452}" type="datetimeFigureOut">
              <a:rPr lang="en-US" smtClean="0"/>
              <a:pPr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E1F9-391A-4647-B282-009DA8534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F259-993D-47A8-B2C8-3B7378A33452}" type="datetimeFigureOut">
              <a:rPr lang="en-US" smtClean="0"/>
              <a:pPr/>
              <a:t>7/25/2014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E1F9-391A-4647-B282-009DA8534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F259-993D-47A8-B2C8-3B7378A33452}" type="datetimeFigureOut">
              <a:rPr lang="en-US" smtClean="0"/>
              <a:pPr/>
              <a:t>7/25/2014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E1F9-391A-4647-B282-009DA8534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F259-993D-47A8-B2C8-3B7378A33452}" type="datetimeFigureOut">
              <a:rPr lang="en-US" smtClean="0"/>
              <a:pPr/>
              <a:t>7/25/2014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E1F9-391A-4647-B282-009DA8534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F259-993D-47A8-B2C8-3B7378A33452}" type="datetimeFigureOut">
              <a:rPr lang="en-US" smtClean="0"/>
              <a:pPr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E1F9-391A-4647-B282-009DA8534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F259-993D-47A8-B2C8-3B7378A33452}" type="datetimeFigureOut">
              <a:rPr lang="en-US" smtClean="0"/>
              <a:pPr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E1F9-391A-4647-B282-009DA8534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FF259-993D-47A8-B2C8-3B7378A33452}" type="datetimeFigureOut">
              <a:rPr lang="en-US" smtClean="0"/>
              <a:pPr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4E1F9-391A-4647-B282-009DA8534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156EE2-02A2-46FD-B397-8407CB5038C0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620000" cy="2108200"/>
          </a:xfrm>
        </p:spPr>
        <p:txBody>
          <a:bodyPr/>
          <a:lstStyle/>
          <a:p>
            <a:pPr algn="ctr" eaLnBrk="1" hangingPunct="1"/>
            <a:r>
              <a:rPr lang="en-US" sz="4400" dirty="0" smtClean="0">
                <a:solidFill>
                  <a:srgbClr val="1A0A8E"/>
                </a:solidFill>
                <a:latin typeface="Times New Roman" pitchFamily="18" charset="0"/>
                <a:cs typeface="Times New Roman" pitchFamily="18" charset="0"/>
              </a:rPr>
              <a:t>Lecture 1: Overview of Java</a:t>
            </a:r>
            <a:endParaRPr lang="en-US" sz="6000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685800"/>
            <a:ext cx="8077200" cy="5715000"/>
          </a:xfrm>
        </p:spPr>
        <p:txBody>
          <a:bodyPr/>
          <a:lstStyle/>
          <a:p>
            <a:r>
              <a:rPr lang="en-US" altLang="zh-CN" b="1" smtClean="0"/>
              <a:t>Reliable</a:t>
            </a:r>
          </a:p>
          <a:p>
            <a:pPr lvl="1">
              <a:spcBef>
                <a:spcPct val="25000"/>
              </a:spcBef>
            </a:pPr>
            <a:r>
              <a:rPr lang="en-US" altLang="zh-CN" sz="2000" smtClean="0"/>
              <a:t>extensive compile-time and runtime error checking</a:t>
            </a:r>
          </a:p>
          <a:p>
            <a:pPr lvl="1">
              <a:spcBef>
                <a:spcPct val="25000"/>
              </a:spcBef>
            </a:pPr>
            <a:r>
              <a:rPr lang="en-US" altLang="zh-CN" sz="2000" smtClean="0"/>
              <a:t>no pointers. Memory corruptions or unauthorized memory accesses are impossible</a:t>
            </a:r>
          </a:p>
          <a:p>
            <a:pPr lvl="1">
              <a:spcBef>
                <a:spcPct val="25000"/>
              </a:spcBef>
            </a:pPr>
            <a:r>
              <a:rPr lang="en-US" altLang="zh-CN" sz="2000" smtClean="0"/>
              <a:t>automatic garbage collection tracks objects usage over time</a:t>
            </a:r>
          </a:p>
          <a:p>
            <a:pPr lvl="1">
              <a:spcBef>
                <a:spcPct val="25000"/>
              </a:spcBef>
              <a:buFont typeface="Wingdings 2" pitchFamily="18" charset="2"/>
              <a:buNone/>
            </a:pPr>
            <a:endParaRPr lang="en-US" altLang="zh-CN" sz="2000" smtClean="0"/>
          </a:p>
          <a:p>
            <a:pPr>
              <a:spcBef>
                <a:spcPct val="50000"/>
              </a:spcBef>
            </a:pPr>
            <a:r>
              <a:rPr lang="en-US" b="1" smtClean="0"/>
              <a:t>Secure</a:t>
            </a:r>
          </a:p>
          <a:p>
            <a:pPr lvl="1">
              <a:spcBef>
                <a:spcPct val="25000"/>
              </a:spcBef>
            </a:pPr>
            <a:r>
              <a:rPr lang="en-US" altLang="zh-CN" sz="2000" smtClean="0"/>
              <a:t>No Pointers </a:t>
            </a:r>
          </a:p>
          <a:p>
            <a:pPr lvl="1">
              <a:spcBef>
                <a:spcPct val="25000"/>
              </a:spcBef>
            </a:pPr>
            <a:r>
              <a:rPr lang="en-US" altLang="zh-CN" sz="2000" smtClean="0"/>
              <a:t>Byte Code Verifier</a:t>
            </a:r>
          </a:p>
          <a:p>
            <a:pPr lvl="1">
              <a:spcBef>
                <a:spcPct val="25000"/>
              </a:spcBef>
              <a:buFont typeface="Wingdings 2" pitchFamily="18" charset="2"/>
              <a:buNone/>
            </a:pPr>
            <a:endParaRPr lang="en-US" altLang="zh-CN" sz="2000" smtClean="0"/>
          </a:p>
          <a:p>
            <a:pPr lvl="1">
              <a:spcBef>
                <a:spcPct val="25000"/>
              </a:spcBef>
              <a:buFont typeface="Wingdings 2" pitchFamily="18" charset="2"/>
              <a:buNone/>
            </a:pPr>
            <a:endParaRPr lang="en-US" altLang="zh-CN" sz="2000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526A19-E0B3-4547-B607-138A1858BE3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72D9EC-9F24-4549-8AD9-B7EA8B8F3D9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381000" y="152400"/>
            <a:ext cx="7467600" cy="11430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b="1" cap="none" dirty="0" smtClean="0"/>
              <a:t>Java and C</a:t>
            </a:r>
          </a:p>
        </p:txBody>
      </p:sp>
      <p:sp>
        <p:nvSpPr>
          <p:cNvPr id="18436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1600200"/>
            <a:ext cx="8458200" cy="487362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Java does not include the C unique statement keywords </a:t>
            </a:r>
            <a:r>
              <a:rPr lang="en-US" b="1" smtClean="0"/>
              <a:t>sizeof</a:t>
            </a:r>
            <a:r>
              <a:rPr lang="en-US" smtClean="0"/>
              <a:t> and </a:t>
            </a:r>
            <a:r>
              <a:rPr lang="en-US" b="1" smtClean="0"/>
              <a:t>typedef</a:t>
            </a:r>
          </a:p>
          <a:p>
            <a:r>
              <a:rPr lang="en-US" smtClean="0"/>
              <a:t>Does not contain data type </a:t>
            </a:r>
            <a:r>
              <a:rPr lang="en-US" b="1" smtClean="0"/>
              <a:t>struct </a:t>
            </a:r>
            <a:r>
              <a:rPr lang="en-US" smtClean="0"/>
              <a:t>and </a:t>
            </a:r>
            <a:r>
              <a:rPr lang="en-US" b="1" smtClean="0"/>
              <a:t>union</a:t>
            </a:r>
          </a:p>
          <a:p>
            <a:r>
              <a:rPr lang="en-US" smtClean="0"/>
              <a:t>Does not define the type modifier keywords</a:t>
            </a:r>
            <a:r>
              <a:rPr lang="en-US" b="1" smtClean="0"/>
              <a:t> Auto, extern, register</a:t>
            </a:r>
          </a:p>
          <a:p>
            <a:r>
              <a:rPr lang="en-US" smtClean="0"/>
              <a:t>Does not support an explicit</a:t>
            </a:r>
            <a:r>
              <a:rPr lang="en-US" b="1" smtClean="0"/>
              <a:t> pointer </a:t>
            </a:r>
            <a:r>
              <a:rPr lang="en-US" smtClean="0"/>
              <a:t>type</a:t>
            </a:r>
          </a:p>
          <a:p>
            <a:r>
              <a:rPr lang="en-US" smtClean="0"/>
              <a:t>Does not have a pre-processor and therefore we can not use #define, #include statement</a:t>
            </a:r>
          </a:p>
          <a:p>
            <a:r>
              <a:rPr lang="en-US" smtClean="0"/>
              <a:t>Java requires that the function with no arguments must be declared with empty parentheses and not with void keyword as done in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5018CE-0FCB-4DD3-9E04-E9602F06F42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873625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Java does not support operator overloading</a:t>
            </a:r>
          </a:p>
          <a:p>
            <a:r>
              <a:rPr lang="en-US" smtClean="0"/>
              <a:t>Does not have template classes as in C++</a:t>
            </a:r>
          </a:p>
          <a:p>
            <a:r>
              <a:rPr lang="en-US" smtClean="0"/>
              <a:t>Does not support multiple inheritance. This is accomplished using a new feature called </a:t>
            </a:r>
            <a:r>
              <a:rPr lang="en-US" b="1" smtClean="0"/>
              <a:t>interface</a:t>
            </a:r>
          </a:p>
          <a:p>
            <a:r>
              <a:rPr lang="en-US" smtClean="0"/>
              <a:t>Does not support global variables. Every variable and method is declared within a class and forms part of that class</a:t>
            </a:r>
          </a:p>
          <a:p>
            <a:r>
              <a:rPr lang="en-US" smtClean="0"/>
              <a:t>Does not use pointers</a:t>
            </a:r>
          </a:p>
          <a:p>
            <a:r>
              <a:rPr lang="en-US" smtClean="0"/>
              <a:t>Java has replaced the destructor function with the </a:t>
            </a:r>
            <a:r>
              <a:rPr lang="en-US" b="1" smtClean="0"/>
              <a:t>finalize()</a:t>
            </a:r>
            <a:r>
              <a:rPr lang="en-US" smtClean="0"/>
              <a:t> function</a:t>
            </a:r>
          </a:p>
          <a:p>
            <a:r>
              <a:rPr lang="en-US" smtClean="0"/>
              <a:t>There are no header files in java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2438400" y="533400"/>
            <a:ext cx="472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Java and 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53AB5C-1026-4252-8E93-7593AFCEE00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209800"/>
            <a:ext cx="2057400" cy="18288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86000" y="1600200"/>
            <a:ext cx="3429000" cy="3200400"/>
          </a:xfrm>
          <a:prstGeom prst="ellipse">
            <a:avLst/>
          </a:prstGeom>
          <a:solidFill>
            <a:schemeClr val="bg2">
              <a:lumMod val="75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19600" y="1905000"/>
            <a:ext cx="2667000" cy="2590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6" name="TextBox 8"/>
          <p:cNvSpPr txBox="1">
            <a:spLocks noChangeArrowheads="1"/>
          </p:cNvSpPr>
          <p:nvPr/>
        </p:nvSpPr>
        <p:spPr bwMode="auto">
          <a:xfrm>
            <a:off x="5943600" y="28194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Java</a:t>
            </a:r>
          </a:p>
        </p:txBody>
      </p:sp>
      <p:sp>
        <p:nvSpPr>
          <p:cNvPr id="20487" name="TextBox 9"/>
          <p:cNvSpPr txBox="1">
            <a:spLocks noChangeArrowheads="1"/>
          </p:cNvSpPr>
          <p:nvPr/>
        </p:nvSpPr>
        <p:spPr bwMode="auto">
          <a:xfrm>
            <a:off x="3429000" y="17526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C++</a:t>
            </a:r>
          </a:p>
        </p:txBody>
      </p:sp>
      <p:sp>
        <p:nvSpPr>
          <p:cNvPr id="20488" name="TextBox 10"/>
          <p:cNvSpPr txBox="1">
            <a:spLocks noChangeArrowheads="1"/>
          </p:cNvSpPr>
          <p:nvPr/>
        </p:nvSpPr>
        <p:spPr bwMode="auto">
          <a:xfrm>
            <a:off x="3429000" y="29718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C</a:t>
            </a:r>
          </a:p>
        </p:txBody>
      </p:sp>
      <p:sp>
        <p:nvSpPr>
          <p:cNvPr id="20489" name="TextBox 11"/>
          <p:cNvSpPr txBox="1">
            <a:spLocks noChangeArrowheads="1"/>
          </p:cNvSpPr>
          <p:nvPr/>
        </p:nvSpPr>
        <p:spPr bwMode="auto">
          <a:xfrm>
            <a:off x="2362200" y="5105400"/>
            <a:ext cx="495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Overlapping of C, C++, and JAVA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B01F49-349C-4227-AD4B-E82F5B443F1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1507" name="Oval 4"/>
          <p:cNvSpPr>
            <a:spLocks noChangeArrowheads="1"/>
          </p:cNvSpPr>
          <p:nvPr/>
        </p:nvSpPr>
        <p:spPr bwMode="auto">
          <a:xfrm>
            <a:off x="3581400" y="838200"/>
            <a:ext cx="1219200" cy="1143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Java Source</a:t>
            </a:r>
          </a:p>
          <a:p>
            <a:pPr algn="ctr"/>
            <a:r>
              <a:rPr lang="en-US" sz="1400" b="1"/>
              <a:t> code</a:t>
            </a:r>
          </a:p>
        </p:txBody>
      </p:sp>
      <p:sp>
        <p:nvSpPr>
          <p:cNvPr id="21508" name="Oval 5"/>
          <p:cNvSpPr>
            <a:spLocks noChangeArrowheads="1"/>
          </p:cNvSpPr>
          <p:nvPr/>
        </p:nvSpPr>
        <p:spPr bwMode="auto">
          <a:xfrm>
            <a:off x="1524000" y="3276600"/>
            <a:ext cx="1752600" cy="1295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Java enabled</a:t>
            </a:r>
          </a:p>
          <a:p>
            <a:pPr algn="ctr"/>
            <a:r>
              <a:rPr lang="en-US"/>
              <a:t>Web</a:t>
            </a:r>
          </a:p>
          <a:p>
            <a:pPr algn="ctr"/>
            <a:r>
              <a:rPr lang="en-US"/>
              <a:t>browser</a:t>
            </a:r>
          </a:p>
        </p:txBody>
      </p:sp>
      <p:sp>
        <p:nvSpPr>
          <p:cNvPr id="21509" name="Oval 6"/>
          <p:cNvSpPr>
            <a:spLocks noChangeArrowheads="1"/>
          </p:cNvSpPr>
          <p:nvPr/>
        </p:nvSpPr>
        <p:spPr bwMode="auto">
          <a:xfrm>
            <a:off x="5105400" y="3276600"/>
            <a:ext cx="1752600" cy="1219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Java </a:t>
            </a:r>
          </a:p>
          <a:p>
            <a:pPr algn="ctr"/>
            <a:r>
              <a:rPr lang="en-US"/>
              <a:t>Interpreter</a:t>
            </a:r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3276600" y="2362200"/>
            <a:ext cx="2133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Java Compiler</a:t>
            </a:r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1447800" y="5181600"/>
            <a:ext cx="1981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Output</a:t>
            </a:r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5181600" y="5181600"/>
            <a:ext cx="1981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Output</a:t>
            </a:r>
          </a:p>
        </p:txBody>
      </p:sp>
      <p:sp>
        <p:nvSpPr>
          <p:cNvPr id="21513" name="Line 10"/>
          <p:cNvSpPr>
            <a:spLocks noChangeShapeType="1"/>
          </p:cNvSpPr>
          <p:nvPr/>
        </p:nvSpPr>
        <p:spPr bwMode="auto">
          <a:xfrm>
            <a:off x="4191000" y="198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 flipH="1">
            <a:off x="2819400" y="2895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Line 12"/>
          <p:cNvSpPr>
            <a:spLocks noChangeShapeType="1"/>
          </p:cNvSpPr>
          <p:nvPr/>
        </p:nvSpPr>
        <p:spPr bwMode="auto">
          <a:xfrm>
            <a:off x="4572000" y="2895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auto">
          <a:xfrm>
            <a:off x="2362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Line 14"/>
          <p:cNvSpPr>
            <a:spLocks noChangeShapeType="1"/>
          </p:cNvSpPr>
          <p:nvPr/>
        </p:nvSpPr>
        <p:spPr bwMode="auto">
          <a:xfrm>
            <a:off x="6096000" y="4495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8" name="Text Box 15"/>
          <p:cNvSpPr txBox="1">
            <a:spLocks noChangeArrowheads="1"/>
          </p:cNvSpPr>
          <p:nvPr/>
        </p:nvSpPr>
        <p:spPr bwMode="auto">
          <a:xfrm>
            <a:off x="1524000" y="2743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Applet type</a:t>
            </a:r>
          </a:p>
        </p:txBody>
      </p:sp>
      <p:sp>
        <p:nvSpPr>
          <p:cNvPr id="21519" name="Text Box 16"/>
          <p:cNvSpPr txBox="1">
            <a:spLocks noChangeArrowheads="1"/>
          </p:cNvSpPr>
          <p:nvPr/>
        </p:nvSpPr>
        <p:spPr bwMode="auto">
          <a:xfrm>
            <a:off x="5562600" y="28194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Application type</a:t>
            </a:r>
          </a:p>
        </p:txBody>
      </p:sp>
      <p:sp>
        <p:nvSpPr>
          <p:cNvPr id="21520" name="Text Box 17"/>
          <p:cNvSpPr txBox="1">
            <a:spLocks noChangeArrowheads="1"/>
          </p:cNvSpPr>
          <p:nvPr/>
        </p:nvSpPr>
        <p:spPr bwMode="auto">
          <a:xfrm>
            <a:off x="381000" y="457200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i="1" dirty="0">
                <a:solidFill>
                  <a:schemeClr val="accent4">
                    <a:lumMod val="75000"/>
                  </a:schemeClr>
                </a:solidFill>
              </a:rPr>
              <a:t>Two ways of using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467600" cy="9144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Language basics (1)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458200" cy="5334000"/>
          </a:xfrm>
        </p:spPr>
        <p:txBody>
          <a:bodyPr/>
          <a:lstStyle/>
          <a:p>
            <a:r>
              <a:rPr lang="en-US" smtClean="0"/>
              <a:t>Data types</a:t>
            </a:r>
          </a:p>
          <a:p>
            <a:pPr lvl="1"/>
            <a:r>
              <a:rPr lang="en-US" sz="2000" smtClean="0"/>
              <a:t>8 primitive types:</a:t>
            </a:r>
          </a:p>
          <a:p>
            <a:pPr lvl="2"/>
            <a:r>
              <a:rPr lang="en-US" sz="1800" smtClean="0"/>
              <a:t>boolean, byte, short, int, long, float, double, char</a:t>
            </a:r>
          </a:p>
          <a:p>
            <a:pPr lvl="1"/>
            <a:r>
              <a:rPr lang="en-US" sz="2000" smtClean="0"/>
              <a:t>Class types, either provided by Java, or made by programmers</a:t>
            </a:r>
          </a:p>
          <a:p>
            <a:pPr lvl="2"/>
            <a:r>
              <a:rPr lang="en-US" sz="1800" smtClean="0"/>
              <a:t>String, Integer, Array, Frame, Object, Person, Animal, …</a:t>
            </a:r>
          </a:p>
          <a:p>
            <a:pPr lvl="1"/>
            <a:r>
              <a:rPr lang="en-US" sz="2000" smtClean="0"/>
              <a:t>Array types</a:t>
            </a:r>
          </a:p>
          <a:p>
            <a:r>
              <a:rPr lang="en-US" smtClean="0"/>
              <a:t>Variables</a:t>
            </a:r>
          </a:p>
          <a:p>
            <a:pPr lvl="1"/>
            <a:r>
              <a:rPr lang="en-US" sz="2000" i="1" smtClean="0"/>
              <a:t>dataType identifier [ = Expression]:</a:t>
            </a:r>
          </a:p>
          <a:p>
            <a:pPr lvl="1"/>
            <a:r>
              <a:rPr lang="en-US" sz="2000" smtClean="0"/>
              <a:t>Example variable declarations and initializations: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295400" y="4876800"/>
            <a:ext cx="2971800" cy="144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 lvl="1"/>
            <a:r>
              <a:rPr lang="en-US"/>
              <a:t>int x;     x=5;</a:t>
            </a:r>
          </a:p>
          <a:p>
            <a:pPr lvl="1"/>
            <a:r>
              <a:rPr lang="en-US"/>
              <a:t>boolean b = true;</a:t>
            </a:r>
          </a:p>
          <a:p>
            <a:pPr lvl="1"/>
            <a:r>
              <a:rPr lang="en-US"/>
              <a:t>String x = “how are you?”;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0B96519-D578-4574-B6BE-505F93184610}" type="slidenum">
              <a:rPr lang="en-US" sz="1400" b="1">
                <a:solidFill>
                  <a:srgbClr val="FFFFFF"/>
                </a:solidFill>
                <a:latin typeface="+mn-lt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n-US" sz="1400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762000"/>
            <a:ext cx="2590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Data types in java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800" y="2057400"/>
            <a:ext cx="1981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Primitive (intrinsic)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9200" y="2057400"/>
            <a:ext cx="1981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Non-Primitive (Derived)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3581400"/>
            <a:ext cx="1447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Numeric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67200" y="3505200"/>
            <a:ext cx="1524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Classes</a:t>
            </a:r>
            <a:r>
              <a:rPr lang="en-US" dirty="0"/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29400" y="3581400"/>
            <a:ext cx="1524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Arrays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57800" y="4648200"/>
            <a:ext cx="1524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Interface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/>
          <p:cNvCxnSpPr>
            <a:stCxn id="6" idx="2"/>
          </p:cNvCxnSpPr>
          <p:nvPr/>
        </p:nvCxnSpPr>
        <p:spPr>
          <a:xfrm rot="16200000" flipH="1">
            <a:off x="4724400" y="838200"/>
            <a:ext cx="6096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 rot="5400000">
            <a:off x="2781300" y="723900"/>
            <a:ext cx="6096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5068094" y="3694906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>
          <a:xfrm rot="5400000">
            <a:off x="5143500" y="2628900"/>
            <a:ext cx="762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2" idx="0"/>
          </p:cNvCxnSpPr>
          <p:nvPr/>
        </p:nvCxnSpPr>
        <p:spPr>
          <a:xfrm rot="16200000" flipH="1">
            <a:off x="6286500" y="2476500"/>
            <a:ext cx="8382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209800" y="3581400"/>
            <a:ext cx="1447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Non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Numeric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8" idx="2"/>
            <a:endCxn id="10" idx="0"/>
          </p:cNvCxnSpPr>
          <p:nvPr/>
        </p:nvCxnSpPr>
        <p:spPr>
          <a:xfrm rot="5400000">
            <a:off x="1085850" y="2609850"/>
            <a:ext cx="8382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25" idx="0"/>
          </p:cNvCxnSpPr>
          <p:nvPr/>
        </p:nvCxnSpPr>
        <p:spPr>
          <a:xfrm rot="16200000" flipH="1">
            <a:off x="2076450" y="2724150"/>
            <a:ext cx="8382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28600" y="4800600"/>
            <a:ext cx="1447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Integer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828800" y="5410200"/>
            <a:ext cx="1447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Character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352800" y="4648200"/>
            <a:ext cx="1447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Boolean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5" idx="2"/>
            <a:endCxn id="32" idx="0"/>
          </p:cNvCxnSpPr>
          <p:nvPr/>
        </p:nvCxnSpPr>
        <p:spPr>
          <a:xfrm rot="16200000" flipH="1">
            <a:off x="3314700" y="3886200"/>
            <a:ext cx="381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2"/>
            <a:endCxn id="31" idx="0"/>
          </p:cNvCxnSpPr>
          <p:nvPr/>
        </p:nvCxnSpPr>
        <p:spPr>
          <a:xfrm rot="5400000">
            <a:off x="2171700" y="4648200"/>
            <a:ext cx="114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30" idx="0"/>
          </p:cNvCxnSpPr>
          <p:nvPr/>
        </p:nvCxnSpPr>
        <p:spPr>
          <a:xfrm rot="5400000">
            <a:off x="609601" y="4457700"/>
            <a:ext cx="6858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6858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AU" dirty="0"/>
              <a:t>                  C</a:t>
            </a:r>
            <a:r>
              <a:rPr lang="en-AU" altLang="en-AU" dirty="0" err="1"/>
              <a:t>omments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AU" smtClean="0"/>
              <a:t>English te</a:t>
            </a:r>
            <a:r>
              <a:rPr lang="en-AU" altLang="en-AU" smtClean="0"/>
              <a:t>xt scattered through the code are comments</a:t>
            </a:r>
          </a:p>
          <a:p>
            <a:r>
              <a:rPr lang="en-AU" altLang="en-AU" smtClean="0"/>
              <a:t>JAVA supports 3 types of comments</a:t>
            </a:r>
          </a:p>
          <a:p>
            <a:r>
              <a:rPr lang="en-AU" altLang="en-AU" smtClean="0">
                <a:solidFill>
                  <a:srgbClr val="FC0128"/>
                </a:solidFill>
              </a:rPr>
              <a:t>/*   */</a:t>
            </a:r>
            <a:r>
              <a:rPr lang="en-AU" altLang="en-AU" smtClean="0"/>
              <a:t>  - Usually used from multi-line comments</a:t>
            </a:r>
          </a:p>
          <a:p>
            <a:r>
              <a:rPr lang="en-AU" altLang="en-AU" smtClean="0">
                <a:solidFill>
                  <a:srgbClr val="FC0128"/>
                </a:solidFill>
              </a:rPr>
              <a:t>// </a:t>
            </a:r>
            <a:r>
              <a:rPr lang="en-AU" altLang="en-AU" smtClean="0"/>
              <a:t>    -  Used for single line comments</a:t>
            </a:r>
          </a:p>
          <a:p>
            <a:r>
              <a:rPr lang="en-AU" altLang="en-AU" smtClean="0">
                <a:solidFill>
                  <a:srgbClr val="FC0128"/>
                </a:solidFill>
              </a:rPr>
              <a:t>/**  */</a:t>
            </a:r>
            <a:r>
              <a:rPr lang="en-AU" altLang="en-AU" smtClean="0"/>
              <a:t> - Documentation comments</a:t>
            </a:r>
          </a:p>
          <a:p>
            <a:pPr>
              <a:buFont typeface="Wingdings" pitchFamily="2" charset="2"/>
              <a:buNone/>
            </a:pPr>
            <a:endParaRPr lang="en-US" altLang="en-AU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Language basics (2)	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55675"/>
            <a:ext cx="8229600" cy="4530725"/>
          </a:xfrm>
        </p:spPr>
        <p:txBody>
          <a:bodyPr/>
          <a:lstStyle/>
          <a:p>
            <a:endParaRPr lang="en-US" smtClean="0"/>
          </a:p>
          <a:p>
            <a:r>
              <a:rPr lang="en-US" smtClean="0"/>
              <a:t>Flow of control</a:t>
            </a:r>
          </a:p>
          <a:p>
            <a:pPr lvl="1"/>
            <a:r>
              <a:rPr lang="en-US" sz="2000" smtClean="0"/>
              <a:t> if, if-else, if-else if</a:t>
            </a:r>
          </a:p>
          <a:p>
            <a:pPr lvl="1"/>
            <a:r>
              <a:rPr lang="en-US" sz="2000" smtClean="0"/>
              <a:t> switch</a:t>
            </a:r>
          </a:p>
          <a:p>
            <a:pPr lvl="1"/>
            <a:r>
              <a:rPr lang="en-US" sz="2000" smtClean="0"/>
              <a:t> for, while, do-while</a:t>
            </a:r>
          </a:p>
          <a:p>
            <a:pPr lvl="1"/>
            <a:r>
              <a:rPr lang="en-US" sz="2000" smtClean="0"/>
              <a:t> break</a:t>
            </a:r>
          </a:p>
          <a:p>
            <a:pPr lvl="1"/>
            <a:r>
              <a:rPr lang="en-US" sz="2000" smtClean="0"/>
              <a:t> continue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while loop</a:t>
            </a:r>
          </a:p>
          <a:p>
            <a:pPr lvl="2">
              <a:buFont typeface="Wingdings" pitchFamily="2" charset="2"/>
              <a:buNone/>
            </a:pPr>
            <a:endParaRPr lang="en-US" altLang="en-AU" smtClean="0">
              <a:latin typeface="Times New Roman" pitchFamily="18" charset="0"/>
            </a:endParaRPr>
          </a:p>
          <a:p>
            <a:pPr lvl="2">
              <a:buFont typeface="Wingdings" pitchFamily="2" charset="2"/>
              <a:buNone/>
            </a:pPr>
            <a:r>
              <a:rPr lang="en-US" altLang="en-AU" smtClean="0">
                <a:latin typeface="Times New Roman" pitchFamily="18" charset="0"/>
              </a:rPr>
              <a:t>while (squared &lt;=  </a:t>
            </a:r>
            <a:r>
              <a:rPr lang="en-AU" altLang="en-AU" smtClean="0">
                <a:latin typeface="Times New Roman" pitchFamily="18" charset="0"/>
              </a:rPr>
              <a:t>MAX) </a:t>
            </a:r>
            <a:r>
              <a:rPr lang="en-US" altLang="en-AU" smtClean="0">
                <a:latin typeface="Times New Roman" pitchFamily="18" charset="0"/>
              </a:rPr>
              <a:t>{</a:t>
            </a:r>
          </a:p>
          <a:p>
            <a:pPr lvl="2">
              <a:buFont typeface="Wingdings" pitchFamily="2" charset="2"/>
              <a:buNone/>
            </a:pPr>
            <a:r>
              <a:rPr lang="en-US" altLang="en-AU" smtClean="0">
                <a:latin typeface="Times New Roman" pitchFamily="18" charset="0"/>
              </a:rPr>
              <a:t>        squared = lo * lo; // Calculate square</a:t>
            </a:r>
          </a:p>
          <a:p>
            <a:pPr lvl="2">
              <a:buFont typeface="Wingdings" pitchFamily="2" charset="2"/>
              <a:buNone/>
            </a:pPr>
            <a:r>
              <a:rPr lang="en-US" altLang="en-AU" smtClean="0">
                <a:latin typeface="Times New Roman" pitchFamily="18" charset="0"/>
              </a:rPr>
              <a:t>        System.out.println(squared);</a:t>
            </a:r>
          </a:p>
          <a:p>
            <a:pPr lvl="2">
              <a:buFont typeface="Wingdings" pitchFamily="2" charset="2"/>
              <a:buNone/>
            </a:pPr>
            <a:r>
              <a:rPr lang="en-US" altLang="en-AU" smtClean="0">
                <a:latin typeface="Times New Roman" pitchFamily="18" charset="0"/>
              </a:rPr>
              <a:t>        lo = lo + 1;    /* Compute the new  lo value */</a:t>
            </a:r>
          </a:p>
          <a:p>
            <a:pPr lvl="2">
              <a:buFont typeface="Wingdings" pitchFamily="2" charset="2"/>
              <a:buNone/>
            </a:pPr>
            <a:r>
              <a:rPr lang="en-US" altLang="en-AU" smtClean="0">
                <a:latin typeface="Times New Roman" pitchFamily="18" charset="0"/>
              </a:rPr>
              <a:t>} </a:t>
            </a:r>
          </a:p>
          <a:p>
            <a:endParaRPr lang="en-AU" altLang="en-AU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C2337C-474A-4F7F-A656-BD7655538AB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9219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04800"/>
            <a:ext cx="7467600" cy="731838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3500" b="1" cap="none" smtClean="0">
                <a:solidFill>
                  <a:srgbClr val="1A0A8E"/>
                </a:solidFill>
              </a:rPr>
              <a:t>Object Oriented Languages??</a:t>
            </a:r>
          </a:p>
        </p:txBody>
      </p:sp>
      <p:sp>
        <p:nvSpPr>
          <p:cNvPr id="922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Object Oriented Languages are based upon </a:t>
            </a:r>
            <a:r>
              <a:rPr lang="en-US" b="1" smtClean="0"/>
              <a:t>Classes and Objects</a:t>
            </a:r>
            <a:r>
              <a:rPr lang="en-US" smtClean="0"/>
              <a:t>.</a:t>
            </a:r>
          </a:p>
          <a:p>
            <a:r>
              <a:rPr lang="en-US" smtClean="0"/>
              <a:t>Helps us to create </a:t>
            </a:r>
            <a:r>
              <a:rPr lang="en-US" b="1" smtClean="0"/>
              <a:t>Real World Applications</a:t>
            </a:r>
            <a:r>
              <a:rPr lang="en-US" smtClean="0"/>
              <a:t> very easily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AU" altLang="en-AU" smtClean="0"/>
              <a:t>f</a:t>
            </a:r>
            <a:r>
              <a:rPr lang="en-US" altLang="en-AU" smtClean="0"/>
              <a:t>or loop</a:t>
            </a:r>
          </a:p>
          <a:p>
            <a:endParaRPr lang="en-US" altLang="en-AU" smtClean="0"/>
          </a:p>
          <a:p>
            <a:pPr lvl="2">
              <a:buFont typeface="Wingdings" pitchFamily="2" charset="2"/>
              <a:buNone/>
            </a:pPr>
            <a:r>
              <a:rPr lang="en-AU" altLang="en-AU" sz="2800" smtClean="0">
                <a:latin typeface="Times New Roman" pitchFamily="18" charset="0"/>
              </a:rPr>
              <a:t>for (int i = 1; i &lt; MAX;  i++) {</a:t>
            </a:r>
          </a:p>
          <a:p>
            <a:pPr lvl="2">
              <a:buFont typeface="Wingdings" pitchFamily="2" charset="2"/>
              <a:buNone/>
            </a:pPr>
            <a:r>
              <a:rPr lang="en-AU" altLang="en-AU" sz="2800" smtClean="0">
                <a:latin typeface="Times New Roman" pitchFamily="18" charset="0"/>
              </a:rPr>
              <a:t>	System.out.println(i);     // prints 1 2 3 4 5 …</a:t>
            </a:r>
          </a:p>
          <a:p>
            <a:pPr lvl="2">
              <a:buFont typeface="Wingdings" pitchFamily="2" charset="2"/>
              <a:buNone/>
            </a:pPr>
            <a:r>
              <a:rPr lang="en-AU" altLang="en-AU" sz="2800" smtClean="0">
                <a:latin typeface="Times New Roman" pitchFamily="18" charset="0"/>
              </a:rPr>
              <a:t>}</a:t>
            </a:r>
            <a:endParaRPr lang="en-US" altLang="en-AU" sz="2800" smtClean="0">
              <a:latin typeface="Times New Roman" pitchFamily="18" charset="0"/>
            </a:endParaRPr>
          </a:p>
          <a:p>
            <a:endParaRPr lang="en-US" sz="2800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do-while loop</a:t>
            </a:r>
          </a:p>
          <a:p>
            <a:endParaRPr lang="en-US" smtClean="0"/>
          </a:p>
          <a:p>
            <a:pPr lvl="2">
              <a:buFont typeface="Wingdings" pitchFamily="2" charset="2"/>
              <a:buNone/>
            </a:pPr>
            <a:r>
              <a:rPr lang="en-US" altLang="en-AU" smtClean="0">
                <a:latin typeface="Times New Roman" pitchFamily="18" charset="0"/>
              </a:rPr>
              <a:t>do {</a:t>
            </a:r>
          </a:p>
          <a:p>
            <a:pPr lvl="2">
              <a:buFont typeface="Wingdings" pitchFamily="2" charset="2"/>
              <a:buNone/>
            </a:pPr>
            <a:r>
              <a:rPr lang="en-US" altLang="en-AU" smtClean="0">
                <a:latin typeface="Times New Roman" pitchFamily="18" charset="0"/>
              </a:rPr>
              <a:t>        squared = lo * lo; // Calculate square</a:t>
            </a:r>
          </a:p>
          <a:p>
            <a:pPr lvl="2">
              <a:buFont typeface="Wingdings" pitchFamily="2" charset="2"/>
              <a:buNone/>
            </a:pPr>
            <a:r>
              <a:rPr lang="en-US" altLang="en-AU" smtClean="0">
                <a:latin typeface="Times New Roman" pitchFamily="18" charset="0"/>
              </a:rPr>
              <a:t>        System.out.println(squared);</a:t>
            </a:r>
          </a:p>
          <a:p>
            <a:pPr lvl="2">
              <a:buFont typeface="Wingdings" pitchFamily="2" charset="2"/>
              <a:buNone/>
            </a:pPr>
            <a:r>
              <a:rPr lang="en-US" altLang="en-AU" smtClean="0">
                <a:latin typeface="Times New Roman" pitchFamily="18" charset="0"/>
              </a:rPr>
              <a:t>        lo = lo + 1;    /* Compute the new  lo value */</a:t>
            </a:r>
          </a:p>
          <a:p>
            <a:pPr lvl="2">
              <a:buFont typeface="Wingdings" pitchFamily="2" charset="2"/>
              <a:buNone/>
            </a:pPr>
            <a:r>
              <a:rPr lang="en-US" altLang="en-AU" smtClean="0">
                <a:latin typeface="Times New Roman" pitchFamily="18" charset="0"/>
              </a:rPr>
              <a:t>} while (squared &lt;=  </a:t>
            </a:r>
            <a:r>
              <a:rPr lang="en-AU" altLang="en-AU" smtClean="0">
                <a:latin typeface="Times New Roman" pitchFamily="18" charset="0"/>
              </a:rPr>
              <a:t>MAX); </a:t>
            </a:r>
            <a:endParaRPr lang="en-US" altLang="en-AU" smtClean="0">
              <a:latin typeface="Times New Roman" pitchFamily="18" charset="0"/>
            </a:endParaRPr>
          </a:p>
          <a:p>
            <a:pPr lvl="1"/>
            <a:endParaRPr lang="en-US" sz="2300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3600" smtClean="0"/>
              <a:t>if-else loop</a:t>
            </a:r>
          </a:p>
          <a:p>
            <a:endParaRPr lang="en-US" sz="3600" smtClean="0"/>
          </a:p>
          <a:p>
            <a:pPr lvl="2">
              <a:buFont typeface="Wingdings" pitchFamily="2" charset="2"/>
              <a:buNone/>
            </a:pPr>
            <a:r>
              <a:rPr lang="en-AU" altLang="en-AU" smtClean="0">
                <a:latin typeface="Times New Roman" pitchFamily="18" charset="0"/>
              </a:rPr>
              <a:t>i</a:t>
            </a:r>
            <a:r>
              <a:rPr lang="en-US" altLang="en-AU" smtClean="0">
                <a:latin typeface="Times New Roman" pitchFamily="18" charset="0"/>
              </a:rPr>
              <a:t>f ( </a:t>
            </a:r>
            <a:r>
              <a:rPr lang="en-AU" altLang="en-AU" smtClean="0">
                <a:latin typeface="Times New Roman" pitchFamily="18" charset="0"/>
              </a:rPr>
              <a:t>i &lt; 10) {</a:t>
            </a:r>
          </a:p>
          <a:p>
            <a:pPr lvl="2">
              <a:buFont typeface="Wingdings" pitchFamily="2" charset="2"/>
              <a:buNone/>
            </a:pPr>
            <a:r>
              <a:rPr lang="en-US" altLang="en-AU" smtClean="0">
                <a:latin typeface="Times New Roman" pitchFamily="18" charset="0"/>
              </a:rPr>
              <a:t>     System.out.println(</a:t>
            </a:r>
            <a:r>
              <a:rPr lang="en-AU" altLang="en-AU" smtClean="0">
                <a:latin typeface="Times New Roman" pitchFamily="18" charset="0"/>
              </a:rPr>
              <a:t>“i is less than 10” </a:t>
            </a:r>
            <a:r>
              <a:rPr lang="en-US" altLang="en-AU" smtClean="0">
                <a:latin typeface="Times New Roman" pitchFamily="18" charset="0"/>
              </a:rPr>
              <a:t>);</a:t>
            </a:r>
          </a:p>
          <a:p>
            <a:pPr lvl="2">
              <a:buFont typeface="Wingdings" pitchFamily="2" charset="2"/>
              <a:buNone/>
            </a:pPr>
            <a:r>
              <a:rPr lang="en-US" altLang="en-AU" smtClean="0">
                <a:latin typeface="Times New Roman" pitchFamily="18" charset="0"/>
              </a:rPr>
              <a:t>}</a:t>
            </a:r>
          </a:p>
          <a:p>
            <a:pPr lvl="2">
              <a:buFont typeface="Wingdings" pitchFamily="2" charset="2"/>
              <a:buNone/>
            </a:pPr>
            <a:r>
              <a:rPr lang="en-AU" altLang="en-AU" smtClean="0">
                <a:latin typeface="Times New Roman" pitchFamily="18" charset="0"/>
              </a:rPr>
              <a:t>e</a:t>
            </a:r>
            <a:r>
              <a:rPr lang="en-US" altLang="en-AU" smtClean="0">
                <a:latin typeface="Times New Roman" pitchFamily="18" charset="0"/>
              </a:rPr>
              <a:t>lse {</a:t>
            </a:r>
          </a:p>
          <a:p>
            <a:pPr lvl="2">
              <a:buFont typeface="Wingdings" pitchFamily="2" charset="2"/>
              <a:buNone/>
            </a:pPr>
            <a:r>
              <a:rPr lang="en-US" altLang="en-AU" smtClean="0">
                <a:latin typeface="Times New Roman" pitchFamily="18" charset="0"/>
              </a:rPr>
              <a:t>	 System.out.println(</a:t>
            </a:r>
            <a:r>
              <a:rPr lang="en-AU" altLang="en-AU" smtClean="0">
                <a:latin typeface="Times New Roman" pitchFamily="18" charset="0"/>
              </a:rPr>
              <a:t>“i is greater than or equal to 10”</a:t>
            </a:r>
            <a:r>
              <a:rPr lang="en-US" altLang="en-AU" smtClean="0">
                <a:latin typeface="Times New Roman" pitchFamily="18" charset="0"/>
              </a:rPr>
              <a:t>);</a:t>
            </a:r>
          </a:p>
          <a:p>
            <a:pPr lvl="2">
              <a:buFont typeface="Wingdings" pitchFamily="2" charset="2"/>
              <a:buNone/>
            </a:pPr>
            <a:r>
              <a:rPr lang="en-US" altLang="en-AU" smtClean="0">
                <a:latin typeface="Times New Roman" pitchFamily="18" charset="0"/>
              </a:rPr>
              <a:t>}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8200"/>
            <a:ext cx="74676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smtClean="0"/>
              <a:t>switch statement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100" smtClean="0">
                <a:latin typeface="Times New Roman" pitchFamily="18" charset="0"/>
              </a:rPr>
              <a:t>switch (c) {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100" smtClean="0">
                <a:latin typeface="Times New Roman" pitchFamily="18" charset="0"/>
              </a:rPr>
              <a:t>	case ‘a’: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100" smtClean="0">
                <a:latin typeface="Times New Roman" pitchFamily="18" charset="0"/>
              </a:rPr>
              <a:t>		 </a:t>
            </a:r>
            <a:r>
              <a:rPr lang="en-US" altLang="en-AU" sz="2100" smtClean="0">
                <a:latin typeface="Times New Roman" pitchFamily="18" charset="0"/>
              </a:rPr>
              <a:t>System.out.println (</a:t>
            </a:r>
            <a:r>
              <a:rPr lang="en-AU" altLang="en-AU" sz="2100" smtClean="0">
                <a:latin typeface="Times New Roman" pitchFamily="18" charset="0"/>
              </a:rPr>
              <a:t>“ The character is ‘a’” </a:t>
            </a:r>
            <a:r>
              <a:rPr lang="en-US" altLang="en-AU" sz="2100" smtClean="0">
                <a:latin typeface="Times New Roman" pitchFamily="18" charset="0"/>
              </a:rPr>
              <a:t>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100" smtClean="0">
                <a:latin typeface="Times New Roman" pitchFamily="18" charset="0"/>
              </a:rPr>
              <a:t>		 break;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100" smtClean="0">
                <a:latin typeface="Times New Roman" pitchFamily="18" charset="0"/>
              </a:rPr>
              <a:t>	case ‘b’: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100" smtClean="0">
                <a:latin typeface="Times New Roman" pitchFamily="18" charset="0"/>
              </a:rPr>
              <a:t>		</a:t>
            </a:r>
            <a:r>
              <a:rPr lang="en-US" altLang="en-AU" sz="2100" smtClean="0">
                <a:latin typeface="Times New Roman" pitchFamily="18" charset="0"/>
              </a:rPr>
              <a:t>System.out.println (</a:t>
            </a:r>
            <a:r>
              <a:rPr lang="en-AU" altLang="en-AU" sz="2100" smtClean="0">
                <a:latin typeface="Times New Roman" pitchFamily="18" charset="0"/>
              </a:rPr>
              <a:t>“ The character is ‘b’” </a:t>
            </a:r>
            <a:r>
              <a:rPr lang="en-US" altLang="en-AU" sz="2100" smtClean="0">
                <a:latin typeface="Times New Roman" pitchFamily="18" charset="0"/>
              </a:rPr>
              <a:t>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100" smtClean="0">
                <a:latin typeface="Times New Roman" pitchFamily="18" charset="0"/>
              </a:rPr>
              <a:t>		 break;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100" smtClean="0">
                <a:latin typeface="Times New Roman" pitchFamily="18" charset="0"/>
              </a:rPr>
              <a:t>	default: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100" smtClean="0">
                <a:latin typeface="Times New Roman" pitchFamily="18" charset="0"/>
              </a:rPr>
              <a:t>		</a:t>
            </a:r>
            <a:r>
              <a:rPr lang="en-US" altLang="en-AU" sz="2100" smtClean="0">
                <a:latin typeface="Times New Roman" pitchFamily="18" charset="0"/>
              </a:rPr>
              <a:t>System.out.println (</a:t>
            </a:r>
            <a:r>
              <a:rPr lang="en-AU" altLang="en-AU" sz="2100" smtClean="0">
                <a:latin typeface="Times New Roman" pitchFamily="18" charset="0"/>
              </a:rPr>
              <a:t>“ The character is not ‘a’ or ‘b’” </a:t>
            </a:r>
            <a:r>
              <a:rPr lang="en-US" altLang="en-AU" sz="2100" smtClean="0">
                <a:latin typeface="Times New Roman" pitchFamily="18" charset="0"/>
              </a:rPr>
              <a:t>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100" smtClean="0">
                <a:latin typeface="Times New Roman" pitchFamily="18" charset="0"/>
              </a:rPr>
              <a:t>		 break;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100" smtClean="0"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381000"/>
            <a:ext cx="7467600" cy="1143000"/>
          </a:xfrm>
        </p:spPr>
        <p:txBody>
          <a:bodyPr/>
          <a:lstStyle/>
          <a:p>
            <a:pPr>
              <a:defRPr/>
            </a:pPr>
            <a:r>
              <a:rPr lang="en-US" altLang="zh-CN" sz="3200" dirty="0" smtClean="0"/>
              <a:t>Getting Started: (1)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305800" cy="5943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smtClean="0"/>
              <a:t>(1) Create the source file: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open a text editor, type in the code which defines a class (</a:t>
            </a:r>
            <a:r>
              <a:rPr lang="en-US" altLang="zh-CN" sz="2000" i="1" smtClean="0">
                <a:solidFill>
                  <a:srgbClr val="FF0000"/>
                </a:solidFill>
              </a:rPr>
              <a:t>HelloWorldApp</a:t>
            </a:r>
            <a:r>
              <a:rPr lang="en-US" altLang="zh-CN" sz="2000" smtClean="0"/>
              <a:t>) and then save it in a file (</a:t>
            </a:r>
            <a:r>
              <a:rPr lang="en-US" altLang="zh-CN" sz="2000" i="1" smtClean="0">
                <a:solidFill>
                  <a:srgbClr val="FF0000"/>
                </a:solidFill>
              </a:rPr>
              <a:t>HelloWorldApp.java</a:t>
            </a:r>
            <a:r>
              <a:rPr lang="en-US" altLang="zh-CN" sz="200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file and class name are case sensitive and must be matched exactly (except the </a:t>
            </a:r>
            <a:r>
              <a:rPr lang="en-US" altLang="zh-CN" sz="2000" smtClean="0">
                <a:latin typeface="Courier New" pitchFamily="49" charset="0"/>
              </a:rPr>
              <a:t>.java</a:t>
            </a:r>
            <a:r>
              <a:rPr lang="en-US" altLang="zh-CN" sz="2000" smtClean="0"/>
              <a:t> part)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sz="80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smtClean="0"/>
              <a:t>Example Code: </a:t>
            </a:r>
            <a:r>
              <a:rPr lang="en-US" altLang="zh-CN" sz="1800" u="sng" smtClean="0"/>
              <a:t>HelloWorldApp.java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sz="800" u="sng" smtClean="0">
              <a:latin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1800" smtClean="0">
                <a:latin typeface="Courier New" pitchFamily="49" charset="0"/>
              </a:rPr>
              <a:t>public class HelloWorldApp </a:t>
            </a:r>
          </a:p>
          <a:p>
            <a:pPr lvl="1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180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1800" smtClean="0">
                <a:latin typeface="Courier New" pitchFamily="49" charset="0"/>
              </a:rPr>
              <a:t>	   public static void main(String[] args) </a:t>
            </a:r>
          </a:p>
          <a:p>
            <a:pPr lvl="1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1800" smtClean="0">
                <a:latin typeface="Courier New" pitchFamily="49" charset="0"/>
              </a:rPr>
              <a:t>     { </a:t>
            </a:r>
          </a:p>
          <a:p>
            <a:pPr lvl="1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1800" smtClean="0">
                <a:latin typeface="Courier New" pitchFamily="49" charset="0"/>
              </a:rPr>
              <a:t>		     // Display "Hello World!" </a:t>
            </a:r>
          </a:p>
          <a:p>
            <a:pPr lvl="1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1800" smtClean="0">
                <a:latin typeface="Courier New" pitchFamily="49" charset="0"/>
              </a:rPr>
              <a:t>		     System.out.println("Hello World!");</a:t>
            </a:r>
          </a:p>
          <a:p>
            <a:pPr lvl="1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1800" smtClean="0">
                <a:latin typeface="Courier New" pitchFamily="49" charset="0"/>
              </a:rPr>
              <a:t>	   } </a:t>
            </a:r>
          </a:p>
          <a:p>
            <a:pPr lvl="1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1800" smtClean="0">
                <a:latin typeface="Courier New" pitchFamily="49" charset="0"/>
              </a:rPr>
              <a:t>} </a:t>
            </a:r>
          </a:p>
          <a:p>
            <a:pPr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SzPct val="200000"/>
              <a:buFont typeface="Wingdings" pitchFamily="2" charset="2"/>
              <a:buChar char="«"/>
            </a:pPr>
            <a:r>
              <a:rPr lang="en-US" altLang="zh-CN" sz="2100" smtClean="0">
                <a:latin typeface="Courier New" pitchFamily="49" charset="0"/>
              </a:rPr>
              <a:t>Java is CASE SENSITIVE!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5D2F74-C6C9-4429-9426-6F044973E1F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hlink"/>
                </a:solidFill>
              </a:rPr>
              <a:t>public</a:t>
            </a:r>
            <a:r>
              <a:rPr lang="en-US" sz="2800" smtClean="0"/>
              <a:t>: The keyword “public” is an access specifier that declares the main method as unprotected.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hlink"/>
                </a:solidFill>
              </a:rPr>
              <a:t>static</a:t>
            </a:r>
            <a:r>
              <a:rPr lang="en-US" sz="2800" smtClean="0"/>
              <a:t>: It says this method belongs to the entire class and NOT a part of any objects of class. The main must always be declared static since the interpreter uses this before any objects are created.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hlink"/>
                </a:solidFill>
              </a:rPr>
              <a:t>void</a:t>
            </a:r>
            <a:r>
              <a:rPr lang="en-US" sz="2800" smtClean="0"/>
              <a:t>: The type modifier that states that main does not return any value.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AU" dirty="0"/>
              <a:t>         Hello </a:t>
            </a:r>
            <a:r>
              <a:rPr lang="en-AU" altLang="en-AU" dirty="0"/>
              <a:t>World: Java and C</a:t>
            </a:r>
            <a:endParaRPr lang="en-US" dirty="0"/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609600" y="2514600"/>
            <a:ext cx="3962400" cy="2838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AU" sz="1600">
                <a:latin typeface="Courier New" pitchFamily="49" charset="0"/>
              </a:rPr>
              <a:t>// </a:t>
            </a:r>
            <a:r>
              <a:rPr lang="en-US" altLang="en-AU" sz="1600"/>
              <a:t>HelloWorld.java: Hello World program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AU">
                <a:solidFill>
                  <a:schemeClr val="hlink"/>
                </a:solidFill>
                <a:latin typeface="Times New Roman" pitchFamily="18" charset="0"/>
              </a:rPr>
              <a:t>import java.lang.*;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AU">
                <a:solidFill>
                  <a:schemeClr val="hlink"/>
                </a:solidFill>
                <a:latin typeface="Times New Roman" pitchFamily="18" charset="0"/>
              </a:rPr>
              <a:t>class </a:t>
            </a:r>
            <a:r>
              <a:rPr lang="en-US" altLang="en-AU">
                <a:latin typeface="Times New Roman" pitchFamily="18" charset="0"/>
              </a:rPr>
              <a:t>HelloWorld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AU">
                <a:latin typeface="Times New Roman" pitchFamily="18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AU">
                <a:latin typeface="Times New Roman" pitchFamily="18" charset="0"/>
              </a:rPr>
              <a:t>     </a:t>
            </a:r>
            <a:r>
              <a:rPr lang="en-US" altLang="en-AU">
                <a:solidFill>
                  <a:schemeClr val="hlink"/>
                </a:solidFill>
                <a:latin typeface="Times New Roman" pitchFamily="18" charset="0"/>
              </a:rPr>
              <a:t>public static void </a:t>
            </a:r>
            <a:r>
              <a:rPr lang="en-US" altLang="en-AU">
                <a:solidFill>
                  <a:srgbClr val="438E00"/>
                </a:solidFill>
                <a:latin typeface="Times New Roman" pitchFamily="18" charset="0"/>
              </a:rPr>
              <a:t>main</a:t>
            </a:r>
            <a:r>
              <a:rPr lang="en-US" altLang="en-AU">
                <a:solidFill>
                  <a:schemeClr val="hlink"/>
                </a:solidFill>
                <a:latin typeface="Times New Roman" pitchFamily="18" charset="0"/>
              </a:rPr>
              <a:t>(String args[])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AU">
                <a:latin typeface="Times New Roman" pitchFamily="18" charset="0"/>
              </a:rPr>
              <a:t>    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AU">
                <a:latin typeface="Times New Roman" pitchFamily="18" charset="0"/>
              </a:rPr>
              <a:t>        System.out.println(“Hello World”);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AU">
                <a:latin typeface="Times New Roman" pitchFamily="18" charset="0"/>
              </a:rPr>
              <a:t>   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AU">
                <a:latin typeface="Times New Roman" pitchFamily="18" charset="0"/>
              </a:rPr>
              <a:t>}</a:t>
            </a: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4648200" y="2514600"/>
            <a:ext cx="41910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AU">
                <a:latin typeface="Courier New" pitchFamily="49" charset="0"/>
              </a:rPr>
              <a:t>/* </a:t>
            </a:r>
            <a:r>
              <a:rPr lang="en-AU" altLang="en-AU"/>
              <a:t>helloworld</a:t>
            </a:r>
            <a:r>
              <a:rPr lang="en-US" altLang="en-AU"/>
              <a:t>.c: Hello World program*/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AU">
                <a:solidFill>
                  <a:schemeClr val="hlink"/>
                </a:solidFill>
                <a:latin typeface="Times New Roman" pitchFamily="18" charset="0"/>
              </a:rPr>
              <a:t>#define &lt;stdio.h&gt;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AU" altLang="en-AU">
              <a:solidFill>
                <a:schemeClr val="hlink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AU">
                <a:solidFill>
                  <a:schemeClr val="hlink"/>
                </a:solidFill>
                <a:latin typeface="Times New Roman" pitchFamily="18" charset="0"/>
              </a:rPr>
              <a:t>void main(</a:t>
            </a:r>
            <a:r>
              <a:rPr lang="en-AU" altLang="en-AU">
                <a:solidFill>
                  <a:schemeClr val="hlink"/>
                </a:solidFill>
                <a:latin typeface="Times New Roman" pitchFamily="18" charset="0"/>
              </a:rPr>
              <a:t>)</a:t>
            </a:r>
            <a:r>
              <a:rPr lang="en-US" altLang="en-AU">
                <a:solidFill>
                  <a:schemeClr val="hlink"/>
                </a:solidFill>
                <a:latin typeface="Times New Roman" pitchFamily="18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AU">
                <a:latin typeface="Times New Roman" pitchFamily="18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AU">
                <a:latin typeface="Times New Roman" pitchFamily="18" charset="0"/>
              </a:rPr>
              <a:t>    print</a:t>
            </a:r>
            <a:r>
              <a:rPr lang="en-AU" altLang="en-AU">
                <a:latin typeface="Times New Roman" pitchFamily="18" charset="0"/>
              </a:rPr>
              <a:t>f(“</a:t>
            </a:r>
            <a:r>
              <a:rPr lang="en-US" altLang="en-AU">
                <a:latin typeface="Times New Roman" pitchFamily="18" charset="0"/>
              </a:rPr>
              <a:t>Hello World\n”);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AU">
                <a:latin typeface="Times New Roman" pitchFamily="18" charset="0"/>
              </a:rPr>
              <a:t>}</a:t>
            </a:r>
          </a:p>
        </p:txBody>
      </p:sp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152400" y="2514600"/>
            <a:ext cx="479425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S1:</a:t>
            </a:r>
          </a:p>
          <a:p>
            <a:pPr algn="ctr"/>
            <a:r>
              <a:rPr lang="en-US" sz="1600">
                <a:latin typeface="Tahoma" pitchFamily="34" charset="0"/>
              </a:rPr>
              <a:t>S2:</a:t>
            </a:r>
          </a:p>
          <a:p>
            <a:pPr algn="ctr"/>
            <a:r>
              <a:rPr lang="en-US" sz="1600">
                <a:latin typeface="Tahoma" pitchFamily="34" charset="0"/>
              </a:rPr>
              <a:t>S3:</a:t>
            </a:r>
          </a:p>
          <a:p>
            <a:pPr algn="ctr"/>
            <a:endParaRPr lang="en-US" sz="1600">
              <a:latin typeface="Tahoma" pitchFamily="34" charset="0"/>
            </a:endParaRPr>
          </a:p>
          <a:p>
            <a:pPr algn="ctr"/>
            <a:endParaRPr lang="en-US" sz="1600">
              <a:latin typeface="Tahoma" pitchFamily="34" charset="0"/>
            </a:endParaRPr>
          </a:p>
          <a:p>
            <a:pPr algn="ctr"/>
            <a:r>
              <a:rPr lang="en-US" sz="1600">
                <a:latin typeface="Tahoma" pitchFamily="34" charset="0"/>
              </a:rPr>
              <a:t>S4:</a:t>
            </a:r>
          </a:p>
          <a:p>
            <a:pPr algn="ctr"/>
            <a:endParaRPr lang="en-US" sz="1600">
              <a:latin typeface="Tahoma" pitchFamily="34" charset="0"/>
            </a:endParaRPr>
          </a:p>
          <a:p>
            <a:pPr algn="ctr"/>
            <a:r>
              <a:rPr lang="en-US" sz="1600">
                <a:latin typeface="Tahoma" pitchFamily="34" charset="0"/>
              </a:rPr>
              <a:t>S5:</a:t>
            </a:r>
          </a:p>
          <a:p>
            <a:pPr algn="ctr"/>
            <a:endParaRPr lang="en-US" sz="1600">
              <a:latin typeface="Tahoma" pitchFamily="34" charset="0"/>
            </a:endParaRPr>
          </a:p>
          <a:p>
            <a:pPr algn="ctr"/>
            <a:endParaRPr lang="en-US" sz="160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914400"/>
          </a:xfrm>
        </p:spPr>
        <p:txBody>
          <a:bodyPr/>
          <a:lstStyle/>
          <a:p>
            <a:pPr>
              <a:defRPr/>
            </a:pPr>
            <a:r>
              <a:rPr lang="en-US" altLang="zh-CN" sz="3200" dirty="0" smtClean="0"/>
              <a:t>Getting Started: (2)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153400" cy="5638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 smtClean="0"/>
              <a:t>(2) Compile the program:</a:t>
            </a:r>
          </a:p>
          <a:p>
            <a:pPr lvl="1"/>
            <a:r>
              <a:rPr lang="en-US" altLang="zh-CN" sz="2000" smtClean="0"/>
              <a:t> compile </a:t>
            </a:r>
            <a:r>
              <a:rPr lang="en-US" altLang="zh-CN" sz="2000" smtClean="0">
                <a:solidFill>
                  <a:srgbClr val="FF0000"/>
                </a:solidFill>
              </a:rPr>
              <a:t>HelloWorldApp.java </a:t>
            </a:r>
            <a:r>
              <a:rPr lang="en-US" altLang="zh-CN" sz="2000" smtClean="0"/>
              <a:t>by using the following command:</a:t>
            </a:r>
          </a:p>
          <a:p>
            <a:pPr lvl="1"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3700" smtClean="0">
                <a:solidFill>
                  <a:srgbClr val="FF0000"/>
                </a:solidFill>
              </a:rPr>
              <a:t>			</a:t>
            </a:r>
            <a:r>
              <a:rPr lang="en-US" altLang="zh-CN" sz="1800" smtClean="0">
                <a:latin typeface="Courier New" pitchFamily="49" charset="0"/>
              </a:rPr>
              <a:t>javac HelloWorldApp.java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smtClean="0"/>
              <a:t>	 it generates a file named </a:t>
            </a:r>
            <a:r>
              <a:rPr lang="en-US" altLang="zh-CN" sz="2000" smtClean="0">
                <a:solidFill>
                  <a:srgbClr val="FF0000"/>
                </a:solidFill>
              </a:rPr>
              <a:t>HelloWorldApp.class</a:t>
            </a:r>
          </a:p>
          <a:p>
            <a:pPr>
              <a:spcBef>
                <a:spcPct val="30000"/>
              </a:spcBef>
              <a:spcAft>
                <a:spcPct val="30000"/>
              </a:spcAft>
              <a:buClr>
                <a:schemeClr val="tx1"/>
              </a:buClr>
              <a:buSzPct val="150000"/>
              <a:buFont typeface="Wingdings" pitchFamily="2" charset="2"/>
              <a:buNone/>
            </a:pPr>
            <a:r>
              <a:rPr lang="en-US" altLang="zh-CN" sz="2000" smtClean="0"/>
              <a:t>	</a:t>
            </a:r>
            <a:endParaRPr lang="en-US" altLang="zh-CN" sz="2000" smtClean="0">
              <a:latin typeface="Courier New" pitchFamily="49" charset="0"/>
            </a:endParaRP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3F26AA-5CF6-4F43-8B3E-8414BC22F8B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3200" dirty="0" smtClean="0"/>
              <a:t>Getting Started: (3)</a:t>
            </a:r>
            <a:endParaRPr 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7467600" cy="4873625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1" smtClean="0"/>
              <a:t>(3) Run the program:</a:t>
            </a:r>
          </a:p>
          <a:p>
            <a:pPr lvl="1"/>
            <a:r>
              <a:rPr lang="en-US" altLang="zh-CN" sz="2000" smtClean="0"/>
              <a:t>run the code through:</a:t>
            </a:r>
          </a:p>
          <a:p>
            <a:pPr lvl="1"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000" i="1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altLang="zh-CN" sz="200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altLang="zh-CN" sz="1800" smtClean="0">
                <a:latin typeface="Courier New" pitchFamily="49" charset="0"/>
              </a:rPr>
              <a:t>java HelloWorldApp</a:t>
            </a:r>
          </a:p>
          <a:p>
            <a:pPr lvl="1"/>
            <a:r>
              <a:rPr lang="en-US" altLang="zh-CN" sz="2000" smtClean="0"/>
              <a:t>Note that the command is</a:t>
            </a:r>
            <a:r>
              <a:rPr lang="en-US" altLang="zh-CN" sz="2000" smtClean="0">
                <a:solidFill>
                  <a:srgbClr val="FF0000"/>
                </a:solidFill>
                <a:latin typeface="Courier New" pitchFamily="49" charset="0"/>
              </a:rPr>
              <a:t> java</a:t>
            </a:r>
            <a:r>
              <a:rPr lang="en-US" altLang="zh-CN" sz="2000" smtClean="0"/>
              <a:t>, not </a:t>
            </a:r>
            <a:r>
              <a:rPr lang="en-US" altLang="zh-CN" sz="2000" smtClean="0">
                <a:solidFill>
                  <a:srgbClr val="FF0000"/>
                </a:solidFill>
                <a:latin typeface="Courier New" pitchFamily="49" charset="0"/>
              </a:rPr>
              <a:t>javac</a:t>
            </a:r>
            <a:r>
              <a:rPr lang="en-US" altLang="zh-CN" sz="2000" smtClean="0"/>
              <a:t>, and you refer to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	</a:t>
            </a:r>
            <a:r>
              <a:rPr lang="en-US" altLang="zh-CN" sz="2000" smtClean="0">
                <a:solidFill>
                  <a:srgbClr val="FF0000"/>
                </a:solidFill>
                <a:latin typeface="Courier New" pitchFamily="49" charset="0"/>
              </a:rPr>
              <a:t>HelloWorldApp</a:t>
            </a:r>
            <a:r>
              <a:rPr lang="en-US" altLang="zh-CN" sz="2000" smtClean="0"/>
              <a:t>, not </a:t>
            </a:r>
            <a:r>
              <a:rPr lang="en-US" altLang="zh-CN" sz="2000" smtClean="0">
                <a:solidFill>
                  <a:srgbClr val="FF0000"/>
                </a:solidFill>
                <a:latin typeface="Courier New" pitchFamily="49" charset="0"/>
              </a:rPr>
              <a:t>HelloWorldApp.java</a:t>
            </a:r>
            <a:r>
              <a:rPr lang="en-US" altLang="zh-CN" sz="2000" smtClean="0"/>
              <a:t> or    </a:t>
            </a:r>
            <a:r>
              <a:rPr lang="en-US" altLang="zh-CN" sz="2000" smtClean="0">
                <a:solidFill>
                  <a:srgbClr val="FF0000"/>
                </a:solidFill>
                <a:latin typeface="Courier New" pitchFamily="49" charset="0"/>
              </a:rPr>
              <a:t>HelloWorldApp. Class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A2D677-78A8-428F-892D-750AD57D1D4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Manav Rachna College of Engg.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IN" b="1" dirty="0" smtClean="0"/>
              <a:t>Reading Data into the program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IN" smtClean="0"/>
              <a:t>Data can be taken into the program using two methods</a:t>
            </a:r>
            <a:endParaRPr lang="en-US" smtClean="0"/>
          </a:p>
          <a:p>
            <a:pPr lvl="1"/>
            <a:r>
              <a:rPr lang="en-IN" sz="2400" smtClean="0"/>
              <a:t>Interactive Mode</a:t>
            </a:r>
            <a:endParaRPr lang="en-US" sz="2400" smtClean="0"/>
          </a:p>
          <a:p>
            <a:pPr lvl="1"/>
            <a:r>
              <a:rPr lang="en-IN" sz="2400" smtClean="0"/>
              <a:t>Command Line or Non-interactive Mode</a:t>
            </a:r>
            <a:endParaRPr lang="en-US" sz="2400" smtClean="0"/>
          </a:p>
          <a:p>
            <a:r>
              <a:rPr lang="en-IN" smtClean="0"/>
              <a:t>Interactive mode can be used using two kind of classes</a:t>
            </a:r>
            <a:endParaRPr lang="en-US" smtClean="0"/>
          </a:p>
          <a:p>
            <a:pPr lvl="1"/>
            <a:r>
              <a:rPr lang="en-IN" sz="2400" b="1" smtClean="0"/>
              <a:t>Scanner</a:t>
            </a:r>
            <a:r>
              <a:rPr lang="en-IN" sz="2400" smtClean="0"/>
              <a:t> class of java.util package</a:t>
            </a:r>
            <a:endParaRPr lang="en-US" sz="2400" smtClean="0"/>
          </a:p>
          <a:p>
            <a:pPr lvl="1"/>
            <a:r>
              <a:rPr lang="en-IN" b="1" smtClean="0"/>
              <a:t>BufferedReader</a:t>
            </a:r>
            <a:r>
              <a:rPr lang="en-IN" smtClean="0"/>
              <a:t> class of java.io package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9F5381-D13D-4B37-92A4-B4BE5A2217C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Manav Rachna College of Engg.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84A9F8-B1AE-472E-9426-F7D055705F9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0243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81000"/>
            <a:ext cx="7467600" cy="731838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3500" b="1" cap="none" smtClean="0">
                <a:solidFill>
                  <a:srgbClr val="1A0A8E"/>
                </a:solidFill>
              </a:rPr>
              <a:t>Java’s</a:t>
            </a:r>
            <a:r>
              <a:rPr lang="en-US" sz="3500" b="1" cap="none" smtClean="0"/>
              <a:t> </a:t>
            </a:r>
            <a:r>
              <a:rPr lang="en-US" sz="3500" b="1" cap="none" smtClean="0">
                <a:solidFill>
                  <a:srgbClr val="1A0A8E"/>
                </a:solidFill>
              </a:rPr>
              <a:t>History</a:t>
            </a:r>
          </a:p>
        </p:txBody>
      </p:sp>
      <p:sp>
        <p:nvSpPr>
          <p:cNvPr id="10244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1219200"/>
            <a:ext cx="8153400" cy="52546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Developed by Sun Microsystems (James Gosling)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A general-purpose object-oriented language</a:t>
            </a:r>
          </a:p>
          <a:p>
            <a:r>
              <a:rPr lang="en-US" smtClean="0"/>
              <a:t>Oak  -  In 1991 </a:t>
            </a:r>
          </a:p>
          <a:p>
            <a:r>
              <a:rPr lang="en-US" smtClean="0"/>
              <a:t>Java -  In 1995</a:t>
            </a:r>
          </a:p>
          <a:p>
            <a:r>
              <a:rPr lang="en-US" smtClean="0"/>
              <a:t>Hot Java – First Java Enabled Browser </a:t>
            </a:r>
          </a:p>
          <a:p>
            <a:r>
              <a:rPr lang="en-US" smtClean="0"/>
              <a:t>Netscape Navigator – In 1995 to incorporate Java Technology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Based on C/C++</a:t>
            </a:r>
          </a:p>
          <a:p>
            <a:r>
              <a:rPr lang="en-US" altLang="zh-CN" smtClean="0"/>
              <a:t>Designed for easy Web/Internet applications</a:t>
            </a:r>
          </a:p>
          <a:p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7467600" cy="639762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cap="none" smtClean="0"/>
              <a:t>Giving input to java source code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873625"/>
          </a:xfrm>
        </p:spPr>
        <p:txBody>
          <a:bodyPr/>
          <a:lstStyle/>
          <a:p>
            <a:r>
              <a:rPr lang="en-US" smtClean="0"/>
              <a:t>Scanner </a:t>
            </a:r>
          </a:p>
          <a:p>
            <a:pPr>
              <a:buFont typeface="Wingdings" pitchFamily="2" charset="2"/>
              <a:buNone/>
            </a:pPr>
            <a:r>
              <a:rPr lang="en-IN" sz="1800" smtClean="0"/>
              <a:t>First create an object of Scanner class and provide the place from where to read the data</a:t>
            </a:r>
            <a:endParaRPr lang="en-US" sz="1800" smtClean="0"/>
          </a:p>
          <a:p>
            <a:pPr>
              <a:buFont typeface="Wingdings" pitchFamily="2" charset="2"/>
              <a:buNone/>
            </a:pPr>
            <a:r>
              <a:rPr lang="en-IN" sz="1800" smtClean="0"/>
              <a:t> </a:t>
            </a:r>
            <a:endParaRPr lang="en-US" sz="1800" smtClean="0"/>
          </a:p>
          <a:p>
            <a:pPr>
              <a:buFont typeface="Wingdings" pitchFamily="2" charset="2"/>
              <a:buNone/>
            </a:pPr>
            <a:r>
              <a:rPr lang="en-IN" sz="1800" smtClean="0"/>
              <a:t>Scanner sc=new Scanner(System.in);</a:t>
            </a:r>
            <a:endParaRPr lang="en-US" sz="1800" smtClean="0"/>
          </a:p>
          <a:p>
            <a:pPr>
              <a:buFont typeface="Wingdings" pitchFamily="2" charset="2"/>
              <a:buNone/>
            </a:pPr>
            <a:r>
              <a:rPr lang="en-IN" sz="1800" smtClean="0"/>
              <a:t> </a:t>
            </a:r>
            <a:endParaRPr lang="en-US" sz="1800" smtClean="0"/>
          </a:p>
          <a:p>
            <a:pPr>
              <a:buFont typeface="Wingdings" pitchFamily="2" charset="2"/>
              <a:buNone/>
            </a:pPr>
            <a:r>
              <a:rPr lang="en-IN" sz="1800" b="1" smtClean="0"/>
              <a:t>Methods of Scanner class</a:t>
            </a:r>
            <a:endParaRPr lang="en-US" sz="1800" smtClean="0"/>
          </a:p>
          <a:p>
            <a:r>
              <a:rPr lang="en-IN" sz="1800" smtClean="0"/>
              <a:t>	int nextInt()</a:t>
            </a:r>
            <a:endParaRPr lang="en-US" sz="1800" smtClean="0"/>
          </a:p>
          <a:p>
            <a:r>
              <a:rPr lang="en-IN" sz="1800" smtClean="0"/>
              <a:t>	String next()</a:t>
            </a:r>
            <a:endParaRPr lang="en-US" sz="1800" smtClean="0"/>
          </a:p>
          <a:p>
            <a:r>
              <a:rPr lang="en-IN" sz="1800" smtClean="0"/>
              <a:t>	double nextDouble()</a:t>
            </a:r>
            <a:endParaRPr lang="en-US" sz="1800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IN" b="1" dirty="0" smtClean="0"/>
              <a:t>Using BufferedReader class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077200" cy="4873625"/>
          </a:xfrm>
        </p:spPr>
        <p:txBody>
          <a:bodyPr/>
          <a:lstStyle/>
          <a:p>
            <a:r>
              <a:rPr lang="en-IN" sz="2000" smtClean="0"/>
              <a:t>Data is passed by the keyboard (</a:t>
            </a:r>
            <a:r>
              <a:rPr lang="en-IN" sz="2000" b="1" smtClean="0"/>
              <a:t>system.in</a:t>
            </a:r>
            <a:r>
              <a:rPr lang="en-IN" sz="2000" smtClean="0"/>
              <a:t>) to another class </a:t>
            </a:r>
            <a:r>
              <a:rPr lang="en-IN" sz="2000" b="1" smtClean="0"/>
              <a:t>InputStreamReader</a:t>
            </a:r>
            <a:r>
              <a:rPr lang="en-IN" sz="2000" smtClean="0"/>
              <a:t> to convert the data into character form</a:t>
            </a:r>
            <a:endParaRPr lang="en-US" sz="2000" smtClean="0"/>
          </a:p>
          <a:p>
            <a:r>
              <a:rPr lang="en-IN" sz="2000" smtClean="0"/>
              <a:t>The characters are passed for buffering to B</a:t>
            </a:r>
            <a:r>
              <a:rPr lang="en-IN" sz="2000" b="1" smtClean="0"/>
              <a:t>ufferedReader</a:t>
            </a:r>
            <a:r>
              <a:rPr lang="en-IN" sz="2000" smtClean="0"/>
              <a:t> class</a:t>
            </a:r>
            <a:endParaRPr lang="en-US" sz="2000" smtClean="0"/>
          </a:p>
          <a:p>
            <a:r>
              <a:rPr lang="en-IN" sz="2000" smtClean="0"/>
              <a:t>Use </a:t>
            </a:r>
            <a:r>
              <a:rPr lang="en-IN" sz="2000" b="1" smtClean="0"/>
              <a:t>readLine()</a:t>
            </a:r>
            <a:r>
              <a:rPr lang="en-IN" sz="2000" smtClean="0"/>
              <a:t> method of BufferedReader class to read data from temporary buffer area</a:t>
            </a:r>
            <a:endParaRPr lang="en-US" sz="2000" smtClean="0"/>
          </a:p>
          <a:p>
            <a:pPr>
              <a:buFont typeface="Wingdings" pitchFamily="2" charset="2"/>
              <a:buNone/>
            </a:pPr>
            <a:r>
              <a:rPr lang="en-IN" sz="1800" smtClean="0"/>
              <a:t> </a:t>
            </a:r>
            <a:endParaRPr lang="en-US" sz="1800" smtClean="0"/>
          </a:p>
          <a:p>
            <a:pPr>
              <a:buFont typeface="Wingdings" pitchFamily="2" charset="2"/>
              <a:buNone/>
            </a:pPr>
            <a:r>
              <a:rPr lang="en-IN" sz="1800" smtClean="0"/>
              <a:t>InputStreamReader  isr=new InputStreamReader(System.in);</a:t>
            </a:r>
            <a:endParaRPr lang="en-US" sz="1800" smtClean="0"/>
          </a:p>
          <a:p>
            <a:pPr>
              <a:buFont typeface="Wingdings" pitchFamily="2" charset="2"/>
              <a:buNone/>
            </a:pPr>
            <a:r>
              <a:rPr lang="en-IN" sz="1800" smtClean="0"/>
              <a:t>BufferedReader  br=new BufferedReader(isr);</a:t>
            </a:r>
            <a:endParaRPr lang="en-US" sz="1800" smtClean="0"/>
          </a:p>
          <a:p>
            <a:pPr>
              <a:buFont typeface="Wingdings" pitchFamily="2" charset="2"/>
              <a:buNone/>
            </a:pPr>
            <a:r>
              <a:rPr lang="en-IN" sz="1800" smtClean="0"/>
              <a:t> </a:t>
            </a:r>
            <a:endParaRPr lang="en-US" sz="1800" smtClean="0"/>
          </a:p>
          <a:p>
            <a:pPr>
              <a:buFont typeface="Wingdings" pitchFamily="2" charset="2"/>
              <a:buNone/>
            </a:pPr>
            <a:r>
              <a:rPr lang="en-IN" sz="1800" smtClean="0"/>
              <a:t>System.out.print(“Enter Name : “);</a:t>
            </a:r>
            <a:endParaRPr lang="en-US" sz="1800" smtClean="0"/>
          </a:p>
          <a:p>
            <a:pPr>
              <a:buFont typeface="Wingdings" pitchFamily="2" charset="2"/>
              <a:buNone/>
            </a:pPr>
            <a:r>
              <a:rPr lang="en-IN" sz="1800" smtClean="0"/>
              <a:t>String name=br.readLine();</a:t>
            </a:r>
            <a:endParaRPr lang="en-US" sz="1800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8FF370-19A9-4463-B329-E960FABA450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Manav Rachna College of Engg.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524000" y="1676400"/>
            <a:ext cx="6172200" cy="18938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7200" dirty="0" smtClean="0"/>
              <a:t>Arrays in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An array is a list of similar things</a:t>
            </a:r>
          </a:p>
          <a:p>
            <a:r>
              <a:rPr lang="en-GB" dirty="0" smtClean="0"/>
              <a:t>An array has a fixed:</a:t>
            </a:r>
          </a:p>
          <a:p>
            <a:pPr lvl="1"/>
            <a:r>
              <a:rPr lang="en-GB" sz="2400" dirty="0" smtClean="0"/>
              <a:t>name</a:t>
            </a:r>
          </a:p>
          <a:p>
            <a:pPr lvl="1"/>
            <a:r>
              <a:rPr lang="en-GB" sz="2400" dirty="0" smtClean="0"/>
              <a:t>type</a:t>
            </a:r>
          </a:p>
          <a:p>
            <a:pPr lvl="1"/>
            <a:r>
              <a:rPr lang="en-GB" sz="2400" dirty="0" smtClean="0"/>
              <a:t>length</a:t>
            </a:r>
          </a:p>
          <a:p>
            <a:r>
              <a:rPr lang="en-GB" dirty="0" smtClean="0"/>
              <a:t>These must be declared when the array is created.</a:t>
            </a:r>
          </a:p>
          <a:p>
            <a:r>
              <a:rPr lang="en-GB" dirty="0" smtClean="0"/>
              <a:t>Arrays sizes cannot be changed during the execution of the code</a:t>
            </a:r>
            <a:endParaRPr lang="en-GB" sz="28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219200" y="3581400"/>
            <a:ext cx="7543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GB" sz="2800"/>
              <a:t>myArray has room for 8 elements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/>
              <a:t>the elements are accessed by their index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/>
              <a:t>in Java, array indices start at 0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49363" y="1752600"/>
            <a:ext cx="7056437" cy="933450"/>
            <a:chOff x="144" y="1680"/>
            <a:chExt cx="4445" cy="58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44" y="1680"/>
              <a:ext cx="4445" cy="333"/>
              <a:chOff x="144" y="1680"/>
              <a:chExt cx="4445" cy="333"/>
            </a:xfrm>
          </p:grpSpPr>
          <p:sp>
            <p:nvSpPr>
              <p:cNvPr id="41998" name="Text Box 5"/>
              <p:cNvSpPr txBox="1">
                <a:spLocks noChangeArrowheads="1"/>
              </p:cNvSpPr>
              <p:nvPr/>
            </p:nvSpPr>
            <p:spPr bwMode="auto">
              <a:xfrm>
                <a:off x="1056" y="1680"/>
                <a:ext cx="442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2800" b="1">
                    <a:latin typeface="Tahoma" pitchFamily="34" charset="0"/>
                  </a:rPr>
                  <a:t>3</a:t>
                </a:r>
              </a:p>
            </p:txBody>
          </p:sp>
          <p:sp>
            <p:nvSpPr>
              <p:cNvPr id="41999" name="Text Box 6"/>
              <p:cNvSpPr txBox="1">
                <a:spLocks noChangeArrowheads="1"/>
              </p:cNvSpPr>
              <p:nvPr/>
            </p:nvSpPr>
            <p:spPr bwMode="auto">
              <a:xfrm>
                <a:off x="1498" y="1680"/>
                <a:ext cx="441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2800" b="1">
                    <a:latin typeface="Tahoma" pitchFamily="34" charset="0"/>
                  </a:rPr>
                  <a:t>6</a:t>
                </a:r>
              </a:p>
            </p:txBody>
          </p:sp>
          <p:sp>
            <p:nvSpPr>
              <p:cNvPr id="42000" name="Text Box 7"/>
              <p:cNvSpPr txBox="1">
                <a:spLocks noChangeArrowheads="1"/>
              </p:cNvSpPr>
              <p:nvPr/>
            </p:nvSpPr>
            <p:spPr bwMode="auto">
              <a:xfrm>
                <a:off x="1939" y="1680"/>
                <a:ext cx="442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2800" b="1">
                    <a:latin typeface="Tahoma" pitchFamily="34" charset="0"/>
                  </a:rPr>
                  <a:t>3</a:t>
                </a:r>
              </a:p>
            </p:txBody>
          </p:sp>
          <p:sp>
            <p:nvSpPr>
              <p:cNvPr id="42001" name="Text Box 8"/>
              <p:cNvSpPr txBox="1">
                <a:spLocks noChangeArrowheads="1"/>
              </p:cNvSpPr>
              <p:nvPr/>
            </p:nvSpPr>
            <p:spPr bwMode="auto">
              <a:xfrm>
                <a:off x="2381" y="1680"/>
                <a:ext cx="441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28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2002" name="Text Box 9"/>
              <p:cNvSpPr txBox="1">
                <a:spLocks noChangeArrowheads="1"/>
              </p:cNvSpPr>
              <p:nvPr/>
            </p:nvSpPr>
            <p:spPr bwMode="auto">
              <a:xfrm>
                <a:off x="2822" y="1680"/>
                <a:ext cx="442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2800" b="1">
                    <a:latin typeface="Tahoma" pitchFamily="34" charset="0"/>
                  </a:rPr>
                  <a:t>6</a:t>
                </a:r>
              </a:p>
            </p:txBody>
          </p:sp>
          <p:sp>
            <p:nvSpPr>
              <p:cNvPr id="42003" name="Text Box 10"/>
              <p:cNvSpPr txBox="1">
                <a:spLocks noChangeArrowheads="1"/>
              </p:cNvSpPr>
              <p:nvPr/>
            </p:nvSpPr>
            <p:spPr bwMode="auto">
              <a:xfrm>
                <a:off x="3264" y="1680"/>
                <a:ext cx="442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2800" b="1">
                    <a:latin typeface="Tahoma" pitchFamily="34" charset="0"/>
                  </a:rPr>
                  <a:t>3</a:t>
                </a:r>
              </a:p>
            </p:txBody>
          </p:sp>
          <p:sp>
            <p:nvSpPr>
              <p:cNvPr id="42004" name="Text Box 11"/>
              <p:cNvSpPr txBox="1">
                <a:spLocks noChangeArrowheads="1"/>
              </p:cNvSpPr>
              <p:nvPr/>
            </p:nvSpPr>
            <p:spPr bwMode="auto">
              <a:xfrm>
                <a:off x="3706" y="1680"/>
                <a:ext cx="441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2800" b="1">
                    <a:latin typeface="Tahoma" pitchFamily="34" charset="0"/>
                  </a:rPr>
                  <a:t>4</a:t>
                </a:r>
              </a:p>
            </p:txBody>
          </p:sp>
          <p:sp>
            <p:nvSpPr>
              <p:cNvPr id="42005" name="Text Box 12"/>
              <p:cNvSpPr txBox="1">
                <a:spLocks noChangeArrowheads="1"/>
              </p:cNvSpPr>
              <p:nvPr/>
            </p:nvSpPr>
            <p:spPr bwMode="auto">
              <a:xfrm>
                <a:off x="4147" y="1680"/>
                <a:ext cx="442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28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2006" name="Text Box 13"/>
              <p:cNvSpPr txBox="1">
                <a:spLocks noChangeArrowheads="1"/>
              </p:cNvSpPr>
              <p:nvPr/>
            </p:nvSpPr>
            <p:spPr bwMode="auto">
              <a:xfrm>
                <a:off x="144" y="1680"/>
                <a:ext cx="9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2000">
                    <a:latin typeface="Tahoma" pitchFamily="34" charset="0"/>
                  </a:rPr>
                  <a:t>myArray =</a:t>
                </a:r>
                <a:r>
                  <a:rPr lang="en-GB" sz="2800" b="1">
                    <a:latin typeface="Tahoma" pitchFamily="34" charset="0"/>
                  </a:rPr>
                  <a:t> </a:t>
                </a:r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1056" y="2016"/>
              <a:ext cx="3533" cy="250"/>
              <a:chOff x="1056" y="2016"/>
              <a:chExt cx="3533" cy="250"/>
            </a:xfrm>
          </p:grpSpPr>
          <p:sp>
            <p:nvSpPr>
              <p:cNvPr id="41990" name="Text Box 15"/>
              <p:cNvSpPr txBox="1">
                <a:spLocks noChangeArrowheads="1"/>
              </p:cNvSpPr>
              <p:nvPr/>
            </p:nvSpPr>
            <p:spPr bwMode="auto">
              <a:xfrm>
                <a:off x="1056" y="2016"/>
                <a:ext cx="44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20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41991" name="Text Box 16"/>
              <p:cNvSpPr txBox="1">
                <a:spLocks noChangeArrowheads="1"/>
              </p:cNvSpPr>
              <p:nvPr/>
            </p:nvSpPr>
            <p:spPr bwMode="auto">
              <a:xfrm>
                <a:off x="1498" y="2016"/>
                <a:ext cx="44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20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1992" name="Text Box 17"/>
              <p:cNvSpPr txBox="1">
                <a:spLocks noChangeArrowheads="1"/>
              </p:cNvSpPr>
              <p:nvPr/>
            </p:nvSpPr>
            <p:spPr bwMode="auto">
              <a:xfrm>
                <a:off x="1939" y="2016"/>
                <a:ext cx="44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2000"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41993" name="Text Box 18"/>
              <p:cNvSpPr txBox="1">
                <a:spLocks noChangeArrowheads="1"/>
              </p:cNvSpPr>
              <p:nvPr/>
            </p:nvSpPr>
            <p:spPr bwMode="auto">
              <a:xfrm>
                <a:off x="2381" y="2016"/>
                <a:ext cx="44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2000">
                    <a:latin typeface="Tahoma" pitchFamily="34" charset="0"/>
                  </a:rPr>
                  <a:t>3</a:t>
                </a:r>
              </a:p>
            </p:txBody>
          </p:sp>
          <p:sp>
            <p:nvSpPr>
              <p:cNvPr id="41994" name="Text Box 19"/>
              <p:cNvSpPr txBox="1">
                <a:spLocks noChangeArrowheads="1"/>
              </p:cNvSpPr>
              <p:nvPr/>
            </p:nvSpPr>
            <p:spPr bwMode="auto">
              <a:xfrm>
                <a:off x="2822" y="2016"/>
                <a:ext cx="44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2000">
                    <a:latin typeface="Tahoma" pitchFamily="34" charset="0"/>
                  </a:rPr>
                  <a:t>4</a:t>
                </a:r>
              </a:p>
            </p:txBody>
          </p:sp>
          <p:sp>
            <p:nvSpPr>
              <p:cNvPr id="41995" name="Text Box 20"/>
              <p:cNvSpPr txBox="1">
                <a:spLocks noChangeArrowheads="1"/>
              </p:cNvSpPr>
              <p:nvPr/>
            </p:nvSpPr>
            <p:spPr bwMode="auto">
              <a:xfrm>
                <a:off x="3264" y="2016"/>
                <a:ext cx="44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2000">
                    <a:latin typeface="Tahoma" pitchFamily="34" charset="0"/>
                  </a:rPr>
                  <a:t>5</a:t>
                </a:r>
              </a:p>
            </p:txBody>
          </p:sp>
          <p:sp>
            <p:nvSpPr>
              <p:cNvPr id="41996" name="Text Box 21"/>
              <p:cNvSpPr txBox="1">
                <a:spLocks noChangeArrowheads="1"/>
              </p:cNvSpPr>
              <p:nvPr/>
            </p:nvSpPr>
            <p:spPr bwMode="auto">
              <a:xfrm>
                <a:off x="3706" y="2016"/>
                <a:ext cx="44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2000">
                    <a:latin typeface="Tahoma" pitchFamily="34" charset="0"/>
                  </a:rPr>
                  <a:t>6</a:t>
                </a:r>
              </a:p>
            </p:txBody>
          </p:sp>
          <p:sp>
            <p:nvSpPr>
              <p:cNvPr id="41997" name="Text Box 22"/>
              <p:cNvSpPr txBox="1">
                <a:spLocks noChangeArrowheads="1"/>
              </p:cNvSpPr>
              <p:nvPr/>
            </p:nvSpPr>
            <p:spPr bwMode="auto">
              <a:xfrm>
                <a:off x="4147" y="2016"/>
                <a:ext cx="44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2000">
                    <a:latin typeface="Tahoma" pitchFamily="34" charset="0"/>
                  </a:rPr>
                  <a:t>7</a:t>
                </a:r>
              </a:p>
            </p:txBody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Declaring Arrays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Tx/>
              <a:buNone/>
            </a:pPr>
            <a:r>
              <a:rPr lang="en-GB" sz="2800" smtClean="0">
                <a:solidFill>
                  <a:srgbClr val="FF9900"/>
                </a:solidFill>
              </a:rPr>
              <a:t>int myArray[];</a:t>
            </a:r>
          </a:p>
          <a:p>
            <a:pPr lvl="1">
              <a:buFontTx/>
              <a:buNone/>
            </a:pPr>
            <a:r>
              <a:rPr lang="en-GB" smtClean="0"/>
              <a:t>declares </a:t>
            </a:r>
            <a:r>
              <a:rPr lang="en-GB" i="1" smtClean="0"/>
              <a:t>myArray</a:t>
            </a:r>
            <a:r>
              <a:rPr lang="en-GB" smtClean="0"/>
              <a:t> to be an array of integers</a:t>
            </a:r>
          </a:p>
          <a:p>
            <a:pPr>
              <a:buFontTx/>
              <a:buNone/>
            </a:pPr>
            <a:r>
              <a:rPr lang="en-GB" sz="2800" smtClean="0">
                <a:solidFill>
                  <a:srgbClr val="FF9900"/>
                </a:solidFill>
              </a:rPr>
              <a:t>myArray = </a:t>
            </a:r>
            <a:r>
              <a:rPr lang="en-GB" sz="2800" b="1" smtClean="0">
                <a:solidFill>
                  <a:srgbClr val="FF9900"/>
                </a:solidFill>
              </a:rPr>
              <a:t>new</a:t>
            </a:r>
            <a:r>
              <a:rPr lang="en-GB" sz="2800" smtClean="0">
                <a:solidFill>
                  <a:srgbClr val="FF9900"/>
                </a:solidFill>
              </a:rPr>
              <a:t> int[8];</a:t>
            </a:r>
          </a:p>
          <a:p>
            <a:pPr lvl="1">
              <a:buFontTx/>
              <a:buNone/>
            </a:pPr>
            <a:r>
              <a:rPr lang="en-GB" smtClean="0"/>
              <a:t>sets up 8 integer-sized spaces in memory, labelled </a:t>
            </a:r>
            <a:r>
              <a:rPr lang="en-GB" i="1" smtClean="0"/>
              <a:t>myArray[0]</a:t>
            </a:r>
            <a:r>
              <a:rPr lang="en-GB" smtClean="0"/>
              <a:t> to </a:t>
            </a:r>
            <a:r>
              <a:rPr lang="en-GB" i="1" smtClean="0"/>
              <a:t>myArray[7]</a:t>
            </a:r>
          </a:p>
          <a:p>
            <a:pPr>
              <a:buFontTx/>
              <a:buNone/>
            </a:pPr>
            <a:r>
              <a:rPr lang="en-GB" sz="2800" b="1" smtClean="0">
                <a:solidFill>
                  <a:srgbClr val="FF9900"/>
                </a:solidFill>
              </a:rPr>
              <a:t>int</a:t>
            </a:r>
            <a:r>
              <a:rPr lang="en-GB" sz="2800" smtClean="0">
                <a:solidFill>
                  <a:srgbClr val="FF9900"/>
                </a:solidFill>
              </a:rPr>
              <a:t> myArray[] = </a:t>
            </a:r>
            <a:r>
              <a:rPr lang="en-GB" sz="2800" b="1" smtClean="0">
                <a:solidFill>
                  <a:srgbClr val="FF9900"/>
                </a:solidFill>
              </a:rPr>
              <a:t>new</a:t>
            </a:r>
            <a:r>
              <a:rPr lang="en-GB" sz="2800" smtClean="0">
                <a:solidFill>
                  <a:srgbClr val="FF9900"/>
                </a:solidFill>
              </a:rPr>
              <a:t> int[8];</a:t>
            </a:r>
          </a:p>
          <a:p>
            <a:pPr lvl="1">
              <a:buFontTx/>
              <a:buNone/>
            </a:pPr>
            <a:r>
              <a:rPr lang="en-GB" smtClean="0"/>
              <a:t>combines the two statements in one line</a:t>
            </a:r>
          </a:p>
          <a:p>
            <a:endParaRPr lang="en-GB" sz="280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Assigning Values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GB" smtClean="0"/>
              <a:t>refer to the array elements by index to store values in them.</a:t>
            </a:r>
          </a:p>
          <a:p>
            <a:pPr lvl="1">
              <a:buFontTx/>
              <a:buNone/>
            </a:pPr>
            <a:r>
              <a:rPr lang="en-GB" sz="2400" smtClean="0">
                <a:solidFill>
                  <a:srgbClr val="FF9900"/>
                </a:solidFill>
              </a:rPr>
              <a:t>myArray[0] = 3;</a:t>
            </a:r>
          </a:p>
          <a:p>
            <a:pPr lvl="1">
              <a:buFontTx/>
              <a:buNone/>
            </a:pPr>
            <a:r>
              <a:rPr lang="en-GB" sz="2400" smtClean="0">
                <a:solidFill>
                  <a:srgbClr val="FF9900"/>
                </a:solidFill>
              </a:rPr>
              <a:t>myArray[1] = 6;</a:t>
            </a:r>
          </a:p>
          <a:p>
            <a:pPr lvl="1">
              <a:buFontTx/>
              <a:buNone/>
            </a:pPr>
            <a:r>
              <a:rPr lang="en-GB" sz="2400" smtClean="0">
                <a:solidFill>
                  <a:srgbClr val="FF9900"/>
                </a:solidFill>
              </a:rPr>
              <a:t>myArray[2] = 3;</a:t>
            </a:r>
            <a:r>
              <a:rPr lang="en-GB" sz="2400" smtClean="0"/>
              <a:t>   ...</a:t>
            </a:r>
          </a:p>
          <a:p>
            <a:r>
              <a:rPr lang="en-GB" smtClean="0"/>
              <a:t>can create and initialise in one step:</a:t>
            </a:r>
          </a:p>
          <a:p>
            <a:pPr lvl="1">
              <a:buFontTx/>
              <a:buNone/>
            </a:pPr>
            <a:r>
              <a:rPr lang="en-GB" sz="2400" b="1" smtClean="0">
                <a:solidFill>
                  <a:srgbClr val="FF9900"/>
                </a:solidFill>
              </a:rPr>
              <a:t>int</a:t>
            </a:r>
            <a:r>
              <a:rPr lang="en-GB" sz="2400" smtClean="0">
                <a:solidFill>
                  <a:srgbClr val="FF9900"/>
                </a:solidFill>
              </a:rPr>
              <a:t> myArray[] = {3, 6, 3, 1, 6, 3, 4, 1};</a:t>
            </a:r>
          </a:p>
          <a:p>
            <a:endParaRPr lang="en-GB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Tx/>
              <a:buNone/>
            </a:pPr>
            <a:endParaRPr lang="en-US" smtClean="0"/>
          </a:p>
          <a:p>
            <a:endParaRPr lang="en-US" smtClean="0"/>
          </a:p>
          <a:p>
            <a:pPr>
              <a:buFontTx/>
              <a:buNone/>
            </a:pPr>
            <a:r>
              <a:rPr lang="en-US" sz="2800" b="1" smtClean="0">
                <a:solidFill>
                  <a:schemeClr val="tx2"/>
                </a:solidFill>
                <a:latin typeface="Courier New" pitchFamily="49" charset="0"/>
              </a:rPr>
              <a:t>int[] foo = {1,2,3,4,5};</a:t>
            </a:r>
          </a:p>
          <a:p>
            <a:pPr>
              <a:buFontTx/>
              <a:buNone/>
            </a:pPr>
            <a:endParaRPr lang="en-US" sz="2800" b="1" smtClean="0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 smtClean="0">
                <a:solidFill>
                  <a:schemeClr val="tx2"/>
                </a:solidFill>
                <a:latin typeface="Courier New" pitchFamily="49" charset="0"/>
              </a:rPr>
              <a:t>String[] names = {“Joe”, “Sam”};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Arrays of Objects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GB" smtClean="0"/>
              <a:t>So far we have looked at an array of primitive types.</a:t>
            </a:r>
          </a:p>
          <a:p>
            <a:pPr lvl="1"/>
            <a:r>
              <a:rPr lang="en-GB" sz="2400" smtClean="0"/>
              <a:t>integers</a:t>
            </a:r>
          </a:p>
          <a:p>
            <a:pPr lvl="1"/>
            <a:r>
              <a:rPr lang="en-GB" sz="2400" smtClean="0"/>
              <a:t>could also use doubles, floats, characters…</a:t>
            </a:r>
          </a:p>
          <a:p>
            <a:r>
              <a:rPr lang="en-GB" smtClean="0"/>
              <a:t>Often want to have an array of objects</a:t>
            </a:r>
          </a:p>
          <a:p>
            <a:pPr lvl="1"/>
            <a:r>
              <a:rPr lang="en-GB" sz="2400" smtClean="0"/>
              <a:t>Students, Books, Loans ……</a:t>
            </a:r>
          </a:p>
          <a:p>
            <a:r>
              <a:rPr lang="en-GB" smtClean="0"/>
              <a:t>Need to follow 3 steps.</a:t>
            </a:r>
          </a:p>
          <a:p>
            <a:endParaRPr lang="en-GB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Declaring the Array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7244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GB" smtClean="0"/>
              <a:t>1. Declare the array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GB" smtClean="0"/>
              <a:t>	</a:t>
            </a:r>
            <a:r>
              <a:rPr lang="en-GB" smtClean="0">
                <a:solidFill>
                  <a:srgbClr val="FF9900"/>
                </a:solidFill>
              </a:rPr>
              <a:t> Student s[];</a:t>
            </a:r>
          </a:p>
          <a:p>
            <a:pPr marL="990600" lvl="1" indent="-533400">
              <a:lnSpc>
                <a:spcPct val="90000"/>
              </a:lnSpc>
            </a:pPr>
            <a:r>
              <a:rPr lang="en-GB" sz="2400" smtClean="0"/>
              <a:t>this declares s as an object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GB" sz="2800" smtClean="0"/>
              <a:t>2 .Create the array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GB" sz="2400" smtClean="0">
                <a:solidFill>
                  <a:schemeClr val="hlink"/>
                </a:solidFill>
              </a:rPr>
              <a:t>  </a:t>
            </a:r>
            <a:r>
              <a:rPr lang="en-GB" sz="2400" smtClean="0">
                <a:solidFill>
                  <a:srgbClr val="FF9900"/>
                </a:solidFill>
              </a:rPr>
              <a:t>s[] = </a:t>
            </a:r>
            <a:r>
              <a:rPr lang="en-GB" sz="2400" b="1" smtClean="0">
                <a:solidFill>
                  <a:srgbClr val="FF9900"/>
                </a:solidFill>
              </a:rPr>
              <a:t>new</a:t>
            </a:r>
            <a:r>
              <a:rPr lang="en-GB" sz="2400" smtClean="0">
                <a:solidFill>
                  <a:srgbClr val="FF9900"/>
                </a:solidFill>
              </a:rPr>
              <a:t> Student[10];</a:t>
            </a:r>
          </a:p>
          <a:p>
            <a:pPr marL="990600" lvl="1" indent="-533400">
              <a:lnSpc>
                <a:spcPct val="90000"/>
              </a:lnSpc>
            </a:pPr>
            <a:r>
              <a:rPr lang="en-GB" sz="2400" smtClean="0"/>
              <a:t>this sets up 10 spaces in memory that can hold references to Student objects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GB" smtClean="0"/>
              <a:t>3. Create Student objects and add them to the array: </a:t>
            </a:r>
            <a:r>
              <a:rPr lang="en-GB" sz="2800" smtClean="0">
                <a:solidFill>
                  <a:srgbClr val="FF9900"/>
                </a:solidFill>
              </a:rPr>
              <a:t>s[0] = </a:t>
            </a:r>
            <a:r>
              <a:rPr lang="en-GB" sz="2800" b="1" smtClean="0">
                <a:solidFill>
                  <a:srgbClr val="FF9900"/>
                </a:solidFill>
              </a:rPr>
              <a:t>new </a:t>
            </a:r>
            <a:r>
              <a:rPr lang="en-GB" sz="2800" smtClean="0">
                <a:solidFill>
                  <a:srgbClr val="FF9900"/>
                </a:solidFill>
              </a:rPr>
              <a:t>Student();</a:t>
            </a:r>
          </a:p>
          <a:p>
            <a:pPr marL="609600" indent="-609600">
              <a:lnSpc>
                <a:spcPct val="90000"/>
              </a:lnSpc>
            </a:pPr>
            <a:endParaRPr lang="en-GB" smtClean="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1827FD-730D-4AD4-97DF-55D84ECCB3D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1267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04800"/>
            <a:ext cx="7467600" cy="731838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3500" b="1" cap="none" smtClean="0">
                <a:solidFill>
                  <a:srgbClr val="1A0A8E"/>
                </a:solidFill>
              </a:rPr>
              <a:t>Java’s Magic : Byte Code</a:t>
            </a:r>
          </a:p>
        </p:txBody>
      </p:sp>
      <p:sp>
        <p:nvSpPr>
          <p:cNvPr id="1126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The key that allows java to solve both the security and the portability problems</a:t>
            </a: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838200" y="3048000"/>
            <a:ext cx="18288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Source Code</a:t>
            </a: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>
            <a:off x="2667000" y="3505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Oval 8"/>
          <p:cNvSpPr>
            <a:spLocks noChangeArrowheads="1"/>
          </p:cNvSpPr>
          <p:nvPr/>
        </p:nvSpPr>
        <p:spPr bwMode="auto">
          <a:xfrm>
            <a:off x="4191000" y="3048000"/>
            <a:ext cx="18288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Byte Code</a:t>
            </a:r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>
            <a:off x="6019800" y="3505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Line 10"/>
          <p:cNvSpPr>
            <a:spLocks noChangeShapeType="1"/>
          </p:cNvSpPr>
          <p:nvPr/>
        </p:nvSpPr>
        <p:spPr bwMode="auto">
          <a:xfrm>
            <a:off x="7010400" y="3505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4" name="Oval 11"/>
          <p:cNvSpPr>
            <a:spLocks noChangeArrowheads="1"/>
          </p:cNvSpPr>
          <p:nvPr/>
        </p:nvSpPr>
        <p:spPr bwMode="auto">
          <a:xfrm>
            <a:off x="6172200" y="4648200"/>
            <a:ext cx="18288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Output</a:t>
            </a:r>
          </a:p>
        </p:txBody>
      </p:sp>
      <p:sp>
        <p:nvSpPr>
          <p:cNvPr id="11275" name="Text Box 12"/>
          <p:cNvSpPr txBox="1">
            <a:spLocks noChangeArrowheads="1"/>
          </p:cNvSpPr>
          <p:nvPr/>
        </p:nvSpPr>
        <p:spPr bwMode="auto">
          <a:xfrm>
            <a:off x="2667000" y="2743200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Compiler</a:t>
            </a:r>
            <a:r>
              <a:rPr lang="en-US"/>
              <a:t> (Javac)</a:t>
            </a:r>
          </a:p>
        </p:txBody>
      </p:sp>
      <p:sp>
        <p:nvSpPr>
          <p:cNvPr id="11276" name="Text Box 13"/>
          <p:cNvSpPr txBox="1">
            <a:spLocks noChangeArrowheads="1"/>
          </p:cNvSpPr>
          <p:nvPr/>
        </p:nvSpPr>
        <p:spPr bwMode="auto">
          <a:xfrm>
            <a:off x="7086600" y="3048000"/>
            <a:ext cx="1371600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JVM</a:t>
            </a:r>
          </a:p>
          <a:p>
            <a:pPr>
              <a:spcBef>
                <a:spcPct val="50000"/>
              </a:spcBef>
            </a:pPr>
            <a:r>
              <a:rPr lang="en-US"/>
              <a:t>(Java Run Time Environment)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2-Dimensional Arrays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/>
              <a:t>Declaration</a:t>
            </a:r>
          </a:p>
          <a:p>
            <a:pPr>
              <a:buFontTx/>
              <a:buNone/>
            </a:pPr>
            <a:r>
              <a:rPr lang="en-US" smtClean="0"/>
              <a:t>		int myArray[] [];</a:t>
            </a:r>
          </a:p>
          <a:p>
            <a:pPr>
              <a:buFontTx/>
              <a:buNone/>
            </a:pPr>
            <a:r>
              <a:rPr lang="en-US" smtClean="0"/>
              <a:t>		myArray=new int[3][4];</a:t>
            </a:r>
          </a:p>
          <a:p>
            <a:pPr>
              <a:buFontTx/>
              <a:buNone/>
            </a:pPr>
            <a:r>
              <a:rPr lang="en-US" smtClean="0"/>
              <a:t>		</a:t>
            </a:r>
          </a:p>
          <a:p>
            <a:pPr>
              <a:buFontTx/>
              <a:buNone/>
            </a:pPr>
            <a:r>
              <a:rPr lang="en-US" smtClean="0"/>
              <a:t>			or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		int myarray[][]=new int[3][4];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solidFill>
            <a:schemeClr val="bg1"/>
          </a:solidFill>
        </p:spPr>
        <p:txBody>
          <a:bodyPr/>
          <a:lstStyle/>
          <a:p>
            <a:r>
              <a:rPr lang="en-AU" altLang="en-AU" dirty="0" smtClean="0"/>
              <a:t>Arrays are fixed length </a:t>
            </a:r>
          </a:p>
          <a:p>
            <a:r>
              <a:rPr lang="en-AU" altLang="en-AU" dirty="0" smtClean="0"/>
              <a:t>Length is specified at create time</a:t>
            </a:r>
          </a:p>
          <a:p>
            <a:r>
              <a:rPr lang="en-AU" altLang="en-AU" dirty="0" smtClean="0"/>
              <a:t>In java, all arrays store the allocated size in a variable named “length”.</a:t>
            </a:r>
          </a:p>
          <a:p>
            <a:r>
              <a:rPr lang="en-AU" altLang="en-AU" dirty="0" smtClean="0"/>
              <a:t>We can access the length of arrays as </a:t>
            </a:r>
            <a:r>
              <a:rPr lang="en-AU" altLang="en-AU" dirty="0" err="1" smtClean="0"/>
              <a:t>arrayName.length</a:t>
            </a:r>
            <a:r>
              <a:rPr lang="en-AU" altLang="en-AU" dirty="0" smtClean="0"/>
              <a:t>:</a:t>
            </a:r>
          </a:p>
          <a:p>
            <a:pPr lvl="2">
              <a:buFontTx/>
              <a:buNone/>
            </a:pPr>
            <a:r>
              <a:rPr lang="en-AU" altLang="en-AU" dirty="0" smtClean="0">
                <a:latin typeface="Times New Roman" pitchFamily="18" charset="0"/>
              </a:rPr>
              <a:t>	e.g.  </a:t>
            </a:r>
            <a:r>
              <a:rPr lang="en-AU" altLang="en-AU" dirty="0" err="1" smtClean="0">
                <a:latin typeface="Times New Roman" pitchFamily="18" charset="0"/>
              </a:rPr>
              <a:t>int</a:t>
            </a:r>
            <a:r>
              <a:rPr lang="en-AU" altLang="en-AU" dirty="0" smtClean="0">
                <a:latin typeface="Times New Roman" pitchFamily="18" charset="0"/>
              </a:rPr>
              <a:t> x = </a:t>
            </a:r>
            <a:r>
              <a:rPr lang="en-AU" altLang="en-AU" dirty="0" err="1" smtClean="0">
                <a:latin typeface="Times New Roman" pitchFamily="18" charset="0"/>
              </a:rPr>
              <a:t>students.length</a:t>
            </a:r>
            <a:r>
              <a:rPr lang="en-AU" altLang="en-AU" dirty="0" smtClean="0">
                <a:latin typeface="Times New Roman" pitchFamily="18" charset="0"/>
              </a:rPr>
              <a:t>();      //  x = 7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altLang="en-AU"/>
              <a:t>Arrays – Length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295400" y="1828800"/>
            <a:ext cx="6172200" cy="18938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7200" dirty="0" smtClean="0"/>
              <a:t>Strings in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458200" cy="58674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sz="2800" smtClean="0"/>
              <a:t>Strings represent a sequence of characters. The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smtClean="0"/>
              <a:t>easiest way to represent a sequence of characters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smtClean="0"/>
              <a:t>in java is by using a character array.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mtClean="0"/>
              <a:t>Example: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mtClean="0"/>
              <a:t>		Char charArray[]=new char[4];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mtClean="0"/>
              <a:t>		charArray[0]=‘j’;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mtClean="0"/>
              <a:t>		charArray[1]=‘a’;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mtClean="0"/>
              <a:t>		charArray[2]=‘v’;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mtClean="0"/>
              <a:t>		charArray[3]=‘a’;</a:t>
            </a:r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991600" cy="60198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sz="2800" smtClean="0"/>
              <a:t>Strings may be declared and created as follows :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smtClean="0"/>
              <a:t>		String stringName;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smtClean="0"/>
              <a:t>		stringName=new String(“string”);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smtClean="0"/>
              <a:t>Eg: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smtClean="0"/>
              <a:t>		String firstname;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smtClean="0"/>
              <a:t>		firstname=new String(“Anil”);       </a:t>
            </a:r>
            <a:r>
              <a:rPr lang="en-US" sz="2800" b="1" smtClean="0"/>
              <a:t>or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smtClean="0"/>
              <a:t>			String firstname=new String(“anil”);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838200" y="533400"/>
            <a:ext cx="8686800" cy="5592763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smtClean="0"/>
              <a:t>Like arrays, it is possible to get the length of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mtClean="0"/>
              <a:t>string using the </a:t>
            </a:r>
            <a:r>
              <a:rPr lang="en-US" b="1" smtClean="0"/>
              <a:t>length</a:t>
            </a:r>
            <a:r>
              <a:rPr lang="en-US" smtClean="0"/>
              <a:t> method of String class</a:t>
            </a:r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  <a:p>
            <a:pPr eaLnBrk="1" hangingPunct="1">
              <a:buFont typeface="Arial" pitchFamily="34" charset="0"/>
              <a:buNone/>
            </a:pPr>
            <a:r>
              <a:rPr lang="en-US" smtClean="0"/>
              <a:t>			int m=firstname.length();</a:t>
            </a:r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  <a:p>
            <a:pPr eaLnBrk="1" hangingPunct="1">
              <a:buFont typeface="Arial" pitchFamily="34" charset="0"/>
              <a:buNone/>
            </a:pPr>
            <a:r>
              <a:rPr lang="en-US" smtClean="0"/>
              <a:t>Java strings can be concatenated using the +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mtClean="0"/>
              <a:t>Operator. Eg, 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mtClean="0"/>
              <a:t>		String fullName=name1+name2;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mtClean="0"/>
              <a:t>		String city1=“new” +”delhi”;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String arrays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smtClean="0"/>
              <a:t>We can create and use arrays that contain strings.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mtClean="0"/>
              <a:t>The statement:</a:t>
            </a:r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  <a:p>
            <a:pPr eaLnBrk="1" hangingPunct="1">
              <a:buFont typeface="Arial" pitchFamily="34" charset="0"/>
              <a:buNone/>
            </a:pPr>
            <a:r>
              <a:rPr lang="en-US" smtClean="0"/>
              <a:t>String itemArray[]=new String[3];</a:t>
            </a:r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  <a:p>
            <a:pPr eaLnBrk="1" hangingPunct="1">
              <a:buFont typeface="Arial" pitchFamily="34" charset="0"/>
              <a:buNone/>
            </a:pPr>
            <a:r>
              <a:rPr lang="en-US" smtClean="0"/>
              <a:t>Will create an itemArray of size 3 to hold three string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mtClean="0"/>
              <a:t>constants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String methods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763000" cy="4525963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dirty="0" smtClean="0"/>
              <a:t>String class defines a number of methods that allow us to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 smtClean="0"/>
              <a:t>accomplish a variety of string manipulation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97563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sz="2000" dirty="0" smtClean="0"/>
              <a:t>S2=s1.toLowerCase;        </a:t>
            </a:r>
            <a:r>
              <a:rPr lang="en-US" sz="2000" b="1" dirty="0" smtClean="0"/>
              <a:t>// converts string s1 to lowercase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 smtClean="0"/>
              <a:t>S2=s1.toUpperCase;        </a:t>
            </a:r>
            <a:r>
              <a:rPr lang="en-US" sz="2000" b="1" dirty="0" smtClean="0"/>
              <a:t>// converts string s1 to uppercase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 smtClean="0"/>
              <a:t>S2=s1.replace(‘x’, ’y’);    </a:t>
            </a:r>
            <a:r>
              <a:rPr lang="en-US" sz="2000" b="1" dirty="0" smtClean="0"/>
              <a:t>// replace all appearance of x with y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 smtClean="0"/>
              <a:t>S1.equals(s2);                  </a:t>
            </a:r>
            <a:r>
              <a:rPr lang="en-US" sz="2000" b="1" dirty="0" smtClean="0"/>
              <a:t>// returns true if s1 is equal to s2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 smtClean="0"/>
              <a:t>S1.equalsIgnoreCase(s2); </a:t>
            </a:r>
            <a:r>
              <a:rPr lang="en-US" sz="2000" b="1" dirty="0" smtClean="0"/>
              <a:t>// returns true if s1=s2 ignoring case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 smtClean="0"/>
              <a:t>S1.length();		   </a:t>
            </a:r>
            <a:r>
              <a:rPr lang="en-US" sz="2000" b="1" dirty="0" smtClean="0"/>
              <a:t>// gives length of s1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 smtClean="0"/>
              <a:t>S1.charAt(n);            </a:t>
            </a:r>
            <a:r>
              <a:rPr lang="en-US" sz="2000" b="1" dirty="0" smtClean="0"/>
              <a:t>// gives nth character of s1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 smtClean="0"/>
              <a:t>S1.compareTo(s2)  </a:t>
            </a:r>
            <a:r>
              <a:rPr lang="en-US" sz="2000" b="1" dirty="0" smtClean="0"/>
              <a:t>// returns –</a:t>
            </a:r>
            <a:r>
              <a:rPr lang="en-US" sz="2000" b="1" dirty="0" err="1" smtClean="0"/>
              <a:t>ve</a:t>
            </a:r>
            <a:r>
              <a:rPr lang="en-US" sz="2000" b="1" dirty="0" smtClean="0"/>
              <a:t> if s1&lt;s2, +</a:t>
            </a:r>
            <a:r>
              <a:rPr lang="en-US" sz="2000" b="1" dirty="0" err="1" smtClean="0"/>
              <a:t>ve</a:t>
            </a:r>
            <a:r>
              <a:rPr lang="en-US" sz="2000" b="1" dirty="0" smtClean="0"/>
              <a:t> if s1&gt;s2 and 0 if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b="1" dirty="0" smtClean="0"/>
              <a:t>                                          s1=s2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 smtClean="0"/>
              <a:t>S1.concat(s2)</a:t>
            </a:r>
            <a:r>
              <a:rPr lang="en-US" sz="2000" b="1" dirty="0" smtClean="0"/>
              <a:t>          // concatenates s1 and s2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6C9DBE-E433-4F14-AFA4-6E8F17172EE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5800" y="15240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 Program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91200" y="15240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Virtual machine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52800" y="15240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 Compiler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67400" y="41910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Machine code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52800" y="41910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 Interpreter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5800" y="41910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Byte code</a:t>
            </a:r>
          </a:p>
        </p:txBody>
      </p:sp>
      <p:sp>
        <p:nvSpPr>
          <p:cNvPr id="12297" name="TextBox 22"/>
          <p:cNvSpPr txBox="1">
            <a:spLocks noChangeArrowheads="1"/>
          </p:cNvSpPr>
          <p:nvPr/>
        </p:nvSpPr>
        <p:spPr bwMode="auto">
          <a:xfrm>
            <a:off x="762000" y="22860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Source code</a:t>
            </a:r>
          </a:p>
        </p:txBody>
      </p:sp>
      <p:sp>
        <p:nvSpPr>
          <p:cNvPr id="12298" name="TextBox 23"/>
          <p:cNvSpPr txBox="1">
            <a:spLocks noChangeArrowheads="1"/>
          </p:cNvSpPr>
          <p:nvPr/>
        </p:nvSpPr>
        <p:spPr bwMode="auto">
          <a:xfrm>
            <a:off x="5943600" y="23622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Byte Code</a:t>
            </a:r>
          </a:p>
        </p:txBody>
      </p:sp>
      <p:sp>
        <p:nvSpPr>
          <p:cNvPr id="12299" name="TextBox 24"/>
          <p:cNvSpPr txBox="1">
            <a:spLocks noChangeArrowheads="1"/>
          </p:cNvSpPr>
          <p:nvPr/>
        </p:nvSpPr>
        <p:spPr bwMode="auto">
          <a:xfrm>
            <a:off x="609600" y="48768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Virtual Machine</a:t>
            </a:r>
          </a:p>
        </p:txBody>
      </p:sp>
      <p:sp>
        <p:nvSpPr>
          <p:cNvPr id="12300" name="TextBox 25"/>
          <p:cNvSpPr txBox="1">
            <a:spLocks noChangeArrowheads="1"/>
          </p:cNvSpPr>
          <p:nvPr/>
        </p:nvSpPr>
        <p:spPr bwMode="auto">
          <a:xfrm>
            <a:off x="5867400" y="48768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Real Machine</a:t>
            </a:r>
          </a:p>
        </p:txBody>
      </p:sp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>
            <a:off x="2362200" y="1828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3"/>
            <a:endCxn id="18" idx="1"/>
          </p:cNvCxnSpPr>
          <p:nvPr/>
        </p:nvCxnSpPr>
        <p:spPr>
          <a:xfrm>
            <a:off x="5029200" y="1828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3"/>
            <a:endCxn id="21" idx="1"/>
          </p:cNvCxnSpPr>
          <p:nvPr/>
        </p:nvCxnSpPr>
        <p:spPr>
          <a:xfrm>
            <a:off x="2362200" y="4495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3"/>
            <a:endCxn id="20" idx="1"/>
          </p:cNvCxnSpPr>
          <p:nvPr/>
        </p:nvCxnSpPr>
        <p:spPr>
          <a:xfrm>
            <a:off x="5029200" y="44958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741B56-6E90-46CF-9091-414435EE8181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3315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04800"/>
            <a:ext cx="7467600" cy="655638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3500" b="1" cap="none" smtClean="0">
                <a:solidFill>
                  <a:srgbClr val="1A0A8E"/>
                </a:solidFill>
              </a:rPr>
              <a:t>Byte Code</a:t>
            </a:r>
          </a:p>
        </p:txBody>
      </p:sp>
      <p:sp>
        <p:nvSpPr>
          <p:cNvPr id="13316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Translating a java program into bytecode helps makes it much easier to run a program in a wide variety of environments. </a:t>
            </a:r>
          </a:p>
          <a:p>
            <a:r>
              <a:rPr lang="en-US" smtClean="0"/>
              <a:t>Byte Code is interpreted (which helps to make it secure)</a:t>
            </a:r>
          </a:p>
          <a:p>
            <a:r>
              <a:rPr lang="en-US" smtClean="0"/>
              <a:t>Interpretation is slower but the use of bytecode enables the java run-time system to execute programs much faster than you might expect.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-304800"/>
            <a:ext cx="7772400" cy="11430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b="1" i="1" dirty="0"/>
              <a:t>Java Class Lifecycle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762000" y="1524000"/>
            <a:ext cx="1606550" cy="847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Source File</a:t>
            </a:r>
          </a:p>
          <a:p>
            <a:pPr algn="ctr" eaLnBrk="0" hangingPunct="0"/>
            <a:r>
              <a:rPr lang="en-US" sz="2400">
                <a:latin typeface="Times New Roman" pitchFamily="18" charset="0"/>
              </a:rPr>
              <a:t>(.java)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33400" y="4114800"/>
            <a:ext cx="1692275" cy="847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Class File</a:t>
            </a:r>
          </a:p>
          <a:p>
            <a:pPr algn="ctr" eaLnBrk="0" hangingPunct="0"/>
            <a:r>
              <a:rPr lang="en-US" sz="2400">
                <a:latin typeface="Times New Roman" pitchFamily="18" charset="0"/>
              </a:rPr>
              <a:t>(.class)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1295400" y="2362200"/>
            <a:ext cx="0" cy="18288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057400" y="2819400"/>
            <a:ext cx="1360488" cy="847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Compiler</a:t>
            </a:r>
          </a:p>
          <a:p>
            <a:pPr algn="ctr" eaLnBrk="0" hangingPunct="0"/>
            <a:r>
              <a:rPr lang="en-US" sz="2400">
                <a:latin typeface="Times New Roman" pitchFamily="18" charset="0"/>
              </a:rPr>
              <a:t>(javac)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H="1">
            <a:off x="1371600" y="3276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597400" y="1320800"/>
            <a:ext cx="3683000" cy="42164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632325" y="1355725"/>
            <a:ext cx="3673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Java Virtual Machine (JVM)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599113" y="1846263"/>
            <a:ext cx="147955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ClassLoader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324475" y="2684463"/>
            <a:ext cx="2036763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Bytecode Verifier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562600" y="3657600"/>
            <a:ext cx="1281113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Interpreter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413375" y="4741863"/>
            <a:ext cx="202247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Security Manager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4584700" y="6184900"/>
            <a:ext cx="37084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Operating System</a:t>
            </a:r>
          </a:p>
        </p:txBody>
      </p:sp>
      <p:sp>
        <p:nvSpPr>
          <p:cNvPr id="14351" name="AutoShape 15"/>
          <p:cNvSpPr>
            <a:spLocks noChangeArrowheads="1"/>
          </p:cNvSpPr>
          <p:nvPr/>
        </p:nvSpPr>
        <p:spPr bwMode="auto">
          <a:xfrm>
            <a:off x="4044950" y="1835150"/>
            <a:ext cx="1054100" cy="673100"/>
          </a:xfrm>
          <a:prstGeom prst="star16">
            <a:avLst>
              <a:gd name="adj" fmla="val 37500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AutoShape 16"/>
          <p:cNvSpPr>
            <a:spLocks noChangeArrowheads="1"/>
          </p:cNvSpPr>
          <p:nvPr/>
        </p:nvSpPr>
        <p:spPr bwMode="auto">
          <a:xfrm>
            <a:off x="6026150" y="5340350"/>
            <a:ext cx="825500" cy="520700"/>
          </a:xfrm>
          <a:prstGeom prst="star16">
            <a:avLst>
              <a:gd name="adj" fmla="val 37500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Arc 17"/>
          <p:cNvSpPr>
            <a:spLocks/>
          </p:cNvSpPr>
          <p:nvPr/>
        </p:nvSpPr>
        <p:spPr bwMode="auto">
          <a:xfrm>
            <a:off x="2209800" y="3124200"/>
            <a:ext cx="1371600" cy="1524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Arc 18"/>
          <p:cNvSpPr>
            <a:spLocks/>
          </p:cNvSpPr>
          <p:nvPr/>
        </p:nvSpPr>
        <p:spPr bwMode="auto">
          <a:xfrm rot="10800000">
            <a:off x="3581400" y="1981200"/>
            <a:ext cx="2062163" cy="1143000"/>
          </a:xfrm>
          <a:custGeom>
            <a:avLst/>
            <a:gdLst>
              <a:gd name="T0" fmla="*/ 2147483647 w 22129"/>
              <a:gd name="T1" fmla="*/ 0 h 21600"/>
              <a:gd name="T2" fmla="*/ 0 w 22129"/>
              <a:gd name="T3" fmla="*/ 2147483647 h 21600"/>
              <a:gd name="T4" fmla="*/ 2147483647 w 22129"/>
              <a:gd name="T5" fmla="*/ 0 h 21600"/>
              <a:gd name="T6" fmla="*/ 0 60000 65536"/>
              <a:gd name="T7" fmla="*/ 0 60000 65536"/>
              <a:gd name="T8" fmla="*/ 0 60000 65536"/>
              <a:gd name="T9" fmla="*/ 0 w 22129"/>
              <a:gd name="T10" fmla="*/ 0 h 21600"/>
              <a:gd name="T11" fmla="*/ 22129 w 2212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" h="21600" fill="none" extrusionOk="0">
                <a:moveTo>
                  <a:pt x="22129" y="0"/>
                </a:moveTo>
                <a:cubicBezTo>
                  <a:pt x="22129" y="11929"/>
                  <a:pt x="12458" y="21600"/>
                  <a:pt x="529" y="21600"/>
                </a:cubicBezTo>
                <a:cubicBezTo>
                  <a:pt x="352" y="21600"/>
                  <a:pt x="176" y="21597"/>
                  <a:pt x="0" y="21593"/>
                </a:cubicBezTo>
              </a:path>
              <a:path w="22129" h="21600" stroke="0" extrusionOk="0">
                <a:moveTo>
                  <a:pt x="22129" y="0"/>
                </a:moveTo>
                <a:cubicBezTo>
                  <a:pt x="22129" y="11929"/>
                  <a:pt x="12458" y="21600"/>
                  <a:pt x="529" y="21600"/>
                </a:cubicBezTo>
                <a:cubicBezTo>
                  <a:pt x="352" y="21600"/>
                  <a:pt x="176" y="21597"/>
                  <a:pt x="0" y="21593"/>
                </a:cubicBezTo>
                <a:lnTo>
                  <a:pt x="529" y="0"/>
                </a:lnTo>
                <a:close/>
              </a:path>
            </a:pathLst>
          </a:custGeom>
          <a:noFill/>
          <a:ln w="50800" cap="rnd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6323013" y="2286000"/>
            <a:ext cx="1587" cy="381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 flipH="1">
            <a:off x="6400800" y="3124200"/>
            <a:ext cx="0" cy="533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6400800" y="3962400"/>
            <a:ext cx="0" cy="762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6477000" y="5181600"/>
            <a:ext cx="0" cy="990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3089275" y="4786313"/>
            <a:ext cx="1174750" cy="850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Network </a:t>
            </a:r>
          </a:p>
          <a:p>
            <a:pPr algn="ctr" eaLnBrk="0" hangingPunct="0"/>
            <a:r>
              <a:rPr lang="en-US" sz="1600">
                <a:latin typeface="Times New Roman" pitchFamily="18" charset="0"/>
              </a:rPr>
              <a:t>or </a:t>
            </a:r>
          </a:p>
          <a:p>
            <a:pPr algn="ctr" eaLnBrk="0" hangingPunct="0"/>
            <a:r>
              <a:rPr lang="en-US" sz="1600">
                <a:latin typeface="Times New Roman" pitchFamily="18" charset="0"/>
              </a:rPr>
              <a:t>File System</a:t>
            </a:r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 flipH="1" flipV="1">
            <a:off x="3505200" y="3810000"/>
            <a:ext cx="1524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61" name="AutoShape 25"/>
          <p:cNvSpPr>
            <a:spLocks noChangeArrowheads="1"/>
          </p:cNvSpPr>
          <p:nvPr/>
        </p:nvSpPr>
        <p:spPr bwMode="auto">
          <a:xfrm>
            <a:off x="158750" y="6102350"/>
            <a:ext cx="825500" cy="520700"/>
          </a:xfrm>
          <a:prstGeom prst="star16">
            <a:avLst>
              <a:gd name="adj" fmla="val 37500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974725" y="6156325"/>
            <a:ext cx="248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= security gateway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BA0ADC-4FC5-400C-BF7C-77513D1602BB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5363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914400" y="304800"/>
            <a:ext cx="7467600" cy="655638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3500" b="1" cap="none" smtClean="0">
                <a:solidFill>
                  <a:srgbClr val="1A0A8E"/>
                </a:solidFill>
              </a:rPr>
              <a:t>Java Features</a:t>
            </a:r>
            <a:r>
              <a:rPr lang="en-US" cap="none" smtClean="0"/>
              <a:t> 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7467600" cy="5181600"/>
          </a:xfrm>
        </p:spPr>
        <p:txBody>
          <a:bodyPr/>
          <a:lstStyle/>
          <a:p>
            <a:r>
              <a:rPr lang="en-US" b="1" smtClean="0"/>
              <a:t>Complied and interpreted</a:t>
            </a:r>
          </a:p>
          <a:p>
            <a:pPr lvl="1">
              <a:spcBef>
                <a:spcPct val="25000"/>
              </a:spcBef>
            </a:pPr>
            <a:r>
              <a:rPr lang="en-US" altLang="zh-CN" sz="2000" smtClean="0"/>
              <a:t>java compiler generate byte-codes, not native machine code</a:t>
            </a:r>
          </a:p>
          <a:p>
            <a:pPr lvl="1">
              <a:spcBef>
                <a:spcPct val="25000"/>
              </a:spcBef>
            </a:pPr>
            <a:r>
              <a:rPr lang="en-US" altLang="zh-CN" sz="2000" smtClean="0"/>
              <a:t>the compiled byte-codes are platform-independent</a:t>
            </a:r>
          </a:p>
          <a:p>
            <a:pPr lvl="1">
              <a:spcBef>
                <a:spcPct val="25000"/>
              </a:spcBef>
            </a:pPr>
            <a:r>
              <a:rPr lang="en-US" altLang="zh-CN" sz="2000" smtClean="0"/>
              <a:t>java byte codes are translated on the fly to machine readable instructions in runtime (Java Virtual Machine)</a:t>
            </a:r>
            <a:endParaRPr lang="en-US" smtClean="0"/>
          </a:p>
          <a:p>
            <a:pPr>
              <a:spcBef>
                <a:spcPct val="50000"/>
              </a:spcBef>
            </a:pPr>
            <a:r>
              <a:rPr lang="en-US" b="1" smtClean="0"/>
              <a:t>Platform independent and Portable</a:t>
            </a:r>
          </a:p>
          <a:p>
            <a:pPr lvl="1">
              <a:spcBef>
                <a:spcPct val="25000"/>
              </a:spcBef>
            </a:pPr>
            <a:r>
              <a:rPr lang="en-US" altLang="zh-CN" sz="2000" smtClean="0"/>
              <a:t>the sizes of the primitive data types are machine independent</a:t>
            </a:r>
          </a:p>
          <a:p>
            <a:pPr lvl="1">
              <a:spcBef>
                <a:spcPct val="25000"/>
              </a:spcBef>
            </a:pPr>
            <a:r>
              <a:rPr lang="en-US" altLang="zh-CN" sz="2000" smtClean="0"/>
              <a:t>Java compiler generates byte code instructions that can be implemented on any machine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28600"/>
            <a:ext cx="8153400" cy="60960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Object oriented</a:t>
            </a:r>
          </a:p>
          <a:p>
            <a:pPr lvl="1">
              <a:spcBef>
                <a:spcPct val="25000"/>
              </a:spcBef>
            </a:pPr>
            <a:r>
              <a:rPr lang="en-US" altLang="zh-CN" sz="2000" dirty="0" smtClean="0"/>
              <a:t>focus on the data (objects) and methods manipulating the data</a:t>
            </a:r>
          </a:p>
          <a:p>
            <a:pPr lvl="1">
              <a:spcBef>
                <a:spcPct val="25000"/>
              </a:spcBef>
            </a:pPr>
            <a:r>
              <a:rPr lang="en-US" altLang="zh-CN" sz="2000" dirty="0" smtClean="0"/>
              <a:t>all functions are associated with objects</a:t>
            </a:r>
          </a:p>
          <a:p>
            <a:pPr lvl="1">
              <a:spcBef>
                <a:spcPct val="25000"/>
              </a:spcBef>
            </a:pPr>
            <a:r>
              <a:rPr lang="en-US" altLang="zh-CN" sz="2000" dirty="0" smtClean="0"/>
              <a:t>potentially better code organization and reuse</a:t>
            </a:r>
          </a:p>
          <a:p>
            <a:pPr lvl="1">
              <a:spcBef>
                <a:spcPct val="25000"/>
              </a:spcBef>
              <a:buFont typeface="Wingdings 2" pitchFamily="18" charset="2"/>
              <a:buNone/>
            </a:pPr>
            <a:endParaRPr lang="en-US" altLang="zh-CN" sz="2000" dirty="0" smtClean="0"/>
          </a:p>
          <a:p>
            <a:pPr>
              <a:lnSpc>
                <a:spcPct val="90000"/>
              </a:lnSpc>
            </a:pPr>
            <a:r>
              <a:rPr lang="en-US" altLang="zh-CN" b="1" dirty="0" smtClean="0"/>
              <a:t>Simple</a:t>
            </a:r>
          </a:p>
          <a:p>
            <a:pPr lvl="1">
              <a:spcBef>
                <a:spcPct val="25000"/>
              </a:spcBef>
            </a:pPr>
            <a:r>
              <a:rPr lang="en-US" altLang="zh-CN" sz="2000" dirty="0" smtClean="0"/>
              <a:t>fixes some clumsy features of C++ </a:t>
            </a:r>
          </a:p>
          <a:p>
            <a:pPr lvl="1">
              <a:spcBef>
                <a:spcPct val="25000"/>
              </a:spcBef>
            </a:pPr>
            <a:r>
              <a:rPr lang="en-US" altLang="zh-CN" sz="2000" dirty="0" smtClean="0"/>
              <a:t>no pointers</a:t>
            </a:r>
          </a:p>
          <a:p>
            <a:pPr lvl="1">
              <a:spcBef>
                <a:spcPct val="25000"/>
              </a:spcBef>
            </a:pPr>
            <a:r>
              <a:rPr lang="en-US" altLang="zh-CN" sz="2000" dirty="0" smtClean="0"/>
              <a:t>automatic garbage collection</a:t>
            </a:r>
          </a:p>
          <a:p>
            <a:pPr lvl="1">
              <a:spcBef>
                <a:spcPct val="25000"/>
              </a:spcBef>
            </a:pPr>
            <a:endParaRPr lang="en-US" altLang="zh-CN" sz="2000" dirty="0" smtClean="0"/>
          </a:p>
          <a:p>
            <a:pPr>
              <a:spcBef>
                <a:spcPct val="50000"/>
              </a:spcBef>
            </a:pPr>
            <a:r>
              <a:rPr lang="en-US" b="1" dirty="0" smtClean="0"/>
              <a:t>Multithreaded and Interactive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800" dirty="0" smtClean="0"/>
              <a:t>     Handles multiple tasks simultaneously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b="1" dirty="0" smtClean="0"/>
          </a:p>
          <a:p>
            <a:pPr>
              <a:spcBef>
                <a:spcPct val="50000"/>
              </a:spcBef>
            </a:pPr>
            <a:r>
              <a:rPr lang="en-US" b="1" dirty="0" smtClean="0"/>
              <a:t>Distributed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EE42-B3E7-40CA-A4C8-474B19A7A9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1EFF70646A724A99B3BE37BF2C936F" ma:contentTypeVersion="9" ma:contentTypeDescription="Create a new document." ma:contentTypeScope="" ma:versionID="0814af65446364430edee81f09da29aa">
  <xsd:schema xmlns:xsd="http://www.w3.org/2001/XMLSchema" xmlns:xs="http://www.w3.org/2001/XMLSchema" xmlns:p="http://schemas.microsoft.com/office/2006/metadata/properties" xmlns:ns2="64c4dfe7-48e7-4a08-9b8a-cf067418afbf" targetNamespace="http://schemas.microsoft.com/office/2006/metadata/properties" ma:root="true" ma:fieldsID="d6d20f594c8cbcb62f4ca102e4c6795e" ns2:_="">
    <xsd:import namespace="64c4dfe7-48e7-4a08-9b8a-cf067418a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c4dfe7-48e7-4a08-9b8a-cf067418a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BD7D4A-91FB-4810-B3C2-DEE26D4F5C69}"/>
</file>

<file path=customXml/itemProps2.xml><?xml version="1.0" encoding="utf-8"?>
<ds:datastoreItem xmlns:ds="http://schemas.openxmlformats.org/officeDocument/2006/customXml" ds:itemID="{67D0E7F8-7516-4572-99FB-8EC904D0932C}"/>
</file>

<file path=customXml/itemProps3.xml><?xml version="1.0" encoding="utf-8"?>
<ds:datastoreItem xmlns:ds="http://schemas.openxmlformats.org/officeDocument/2006/customXml" ds:itemID="{639A1765-394D-42DE-AD98-CE46EE7A6982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1734</Words>
  <Application>Microsoft Office PowerPoint</Application>
  <PresentationFormat>On-screen Show (4:3)</PresentationFormat>
  <Paragraphs>422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Slide 1</vt:lpstr>
      <vt:lpstr>Object Oriented Languages??</vt:lpstr>
      <vt:lpstr>Java’s History</vt:lpstr>
      <vt:lpstr>Java’s Magic : Byte Code</vt:lpstr>
      <vt:lpstr>Slide 5</vt:lpstr>
      <vt:lpstr>Byte Code</vt:lpstr>
      <vt:lpstr>Java Class Lifecycle</vt:lpstr>
      <vt:lpstr>Java Features </vt:lpstr>
      <vt:lpstr>Slide 9</vt:lpstr>
      <vt:lpstr>Slide 10</vt:lpstr>
      <vt:lpstr>Java and C</vt:lpstr>
      <vt:lpstr>Slide 12</vt:lpstr>
      <vt:lpstr>Slide 13</vt:lpstr>
      <vt:lpstr>Slide 14</vt:lpstr>
      <vt:lpstr>Language basics (1)</vt:lpstr>
      <vt:lpstr>Slide 16</vt:lpstr>
      <vt:lpstr>                  Comments</vt:lpstr>
      <vt:lpstr>Language basics (2) </vt:lpstr>
      <vt:lpstr>Slide 19</vt:lpstr>
      <vt:lpstr>Slide 20</vt:lpstr>
      <vt:lpstr>Slide 21</vt:lpstr>
      <vt:lpstr>Slide 22</vt:lpstr>
      <vt:lpstr>Slide 23</vt:lpstr>
      <vt:lpstr>Getting Started: (1)</vt:lpstr>
      <vt:lpstr>Slide 25</vt:lpstr>
      <vt:lpstr>         Hello World: Java and C</vt:lpstr>
      <vt:lpstr>Getting Started: (2)</vt:lpstr>
      <vt:lpstr>Getting Started: (3)</vt:lpstr>
      <vt:lpstr>Reading Data into the program </vt:lpstr>
      <vt:lpstr>Giving input to java source code</vt:lpstr>
      <vt:lpstr>Using BufferedReader class </vt:lpstr>
      <vt:lpstr>Arrays in java</vt:lpstr>
      <vt:lpstr>Slide 33</vt:lpstr>
      <vt:lpstr>Slide 34</vt:lpstr>
      <vt:lpstr>Declaring Arrays</vt:lpstr>
      <vt:lpstr>Assigning Values</vt:lpstr>
      <vt:lpstr>Slide 37</vt:lpstr>
      <vt:lpstr>Arrays of Objects</vt:lpstr>
      <vt:lpstr>Declaring the Array</vt:lpstr>
      <vt:lpstr>2-Dimensional Arrays</vt:lpstr>
      <vt:lpstr>Arrays – Length</vt:lpstr>
      <vt:lpstr>Strings in java</vt:lpstr>
      <vt:lpstr>Slide 43</vt:lpstr>
      <vt:lpstr>Slide 44</vt:lpstr>
      <vt:lpstr>Slide 45</vt:lpstr>
      <vt:lpstr>String arrays</vt:lpstr>
      <vt:lpstr>String methods</vt:lpstr>
      <vt:lpstr>Slide 48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</dc:creator>
  <cp:lastModifiedBy>user</cp:lastModifiedBy>
  <cp:revision>4</cp:revision>
  <dcterms:created xsi:type="dcterms:W3CDTF">2013-07-30T04:09:22Z</dcterms:created>
  <dcterms:modified xsi:type="dcterms:W3CDTF">2014-07-25T09:28:41Z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0x0101006D1EFF70646A724A99B3BE37BF2C936F</vt:lpwstr>
  </property>
</Properties>
</file>