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257" r:id="rId20"/>
    <p:sldId id="258" r:id="rId21"/>
    <p:sldId id="259" r:id="rId22"/>
    <p:sldId id="260" r:id="rId23"/>
    <p:sldId id="262" r:id="rId24"/>
    <p:sldId id="263" r:id="rId25"/>
    <p:sldId id="264" r:id="rId26"/>
    <p:sldId id="270" r:id="rId27"/>
    <p:sldId id="271" r:id="rId28"/>
    <p:sldId id="272" r:id="rId29"/>
    <p:sldId id="269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</p:sldIdLst>
  <p:sldSz cx="10080625" cy="7559675"/>
  <p:notesSz cx="7772400" cy="100250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774" autoAdjust="0"/>
    <p:restoredTop sz="90929"/>
  </p:normalViewPr>
  <p:slideViewPr>
    <p:cSldViewPr>
      <p:cViewPr varScale="1">
        <p:scale>
          <a:sx n="60" d="100"/>
          <a:sy n="60" d="100"/>
        </p:scale>
        <p:origin x="-1878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72025"/>
            <a:ext cx="540543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66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76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86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969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07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174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27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379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481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24057" y="2267902"/>
            <a:ext cx="8568531" cy="1259946"/>
          </a:xfrm>
          <a:prstGeom prst="rect">
            <a:avLst/>
          </a:prstGeom>
          <a:noFill/>
        </p:spPr>
        <p:txBody>
          <a:bodyPr lIns="100794" tIns="50397" rIns="100794" bIns="50397" anchor="b"/>
          <a:lstStyle>
            <a:lvl1pPr>
              <a:defRPr/>
            </a:lvl1pPr>
          </a:lstStyle>
          <a:p>
            <a:r>
              <a:rPr lang="en-GB" altLang="zh-CN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0495" y="6971700"/>
            <a:ext cx="2100130" cy="503978"/>
          </a:xfrm>
          <a:prstGeom prst="rect">
            <a:avLst/>
          </a:prstGeom>
        </p:spPr>
        <p:txBody>
          <a:bodyPr lIns="100794" tIns="50397" rIns="100794" bIns="50397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5530451-26F2-4E56-B086-DBDB5A0A692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" charset="0"/>
        </a:defRPr>
      </a:lvl5pPr>
      <a:lvl6pPr marL="1897063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 New Roman" pitchFamily="18" charset="0"/>
        </a:defRPr>
      </a:lvl6pPr>
      <a:lvl7pPr marL="2354263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 New Roman" pitchFamily="18" charset="0"/>
        </a:defRPr>
      </a:lvl7pPr>
      <a:lvl8pPr marL="2811463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 New Roman" pitchFamily="18" charset="0"/>
        </a:defRPr>
      </a:lvl8pPr>
      <a:lvl9pPr marL="3268663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 New Roman" pitchFamily="18" charset="0"/>
        </a:defRPr>
      </a:lvl9pPr>
    </p:titleStyle>
    <p:bodyStyle>
      <a:lvl1pPr marL="431800" indent="-323850" algn="l" defTabSz="457200" rtl="0" eaLnBrk="0" fontAlgn="base" hangingPunct="0">
        <a:spcBef>
          <a:spcPct val="0"/>
        </a:spcBef>
        <a:spcAft>
          <a:spcPts val="1413"/>
        </a:spcAft>
        <a:buClr>
          <a:srgbClr val="000000"/>
        </a:buClr>
        <a:buSzPct val="45000"/>
        <a:buFont typeface="StarBats" charset="0"/>
        <a:buChar char="&quot;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0" fontAlgn="base" hangingPunct="0">
        <a:spcBef>
          <a:spcPct val="0"/>
        </a:spcBef>
        <a:spcAft>
          <a:spcPts val="1125"/>
        </a:spcAft>
        <a:buClr>
          <a:srgbClr val="000000"/>
        </a:buClr>
        <a:buSzPct val="75000"/>
        <a:buFont typeface="StarBats" charset="0"/>
        <a:buChar char=""/>
        <a:defRPr sz="2800">
          <a:solidFill>
            <a:srgbClr val="000000"/>
          </a:solidFill>
          <a:latin typeface="+mn-lt"/>
        </a:defRPr>
      </a:lvl2pPr>
      <a:lvl3pPr marL="1295400" indent="-2159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45000"/>
        <a:buFont typeface="StarBats" charset="0"/>
        <a:buChar char="&quot;"/>
        <a:defRPr sz="2400">
          <a:solidFill>
            <a:srgbClr val="000000"/>
          </a:solidFill>
          <a:latin typeface="+mn-lt"/>
        </a:defRPr>
      </a:lvl3pPr>
      <a:lvl4pPr marL="1727200" indent="-215900" algn="l" defTabSz="457200" rtl="0" eaLnBrk="0" fontAlgn="base" hangingPunct="0">
        <a:spcBef>
          <a:spcPct val="0"/>
        </a:spcBef>
        <a:spcAft>
          <a:spcPts val="563"/>
        </a:spcAft>
        <a:buClr>
          <a:srgbClr val="000000"/>
        </a:buClr>
        <a:buSzPct val="75000"/>
        <a:buFont typeface="StarBats" charset="0"/>
        <a:buChar char=""/>
        <a:defRPr sz="2000">
          <a:solidFill>
            <a:srgbClr val="000000"/>
          </a:solidFill>
          <a:latin typeface="+mn-lt"/>
        </a:defRPr>
      </a:lvl4pPr>
      <a:lvl5pPr marL="2159000" indent="-215900" algn="l" defTabSz="457200" rtl="0" eaLnBrk="0" fontAlgn="base" hangingPunct="0">
        <a:spcBef>
          <a:spcPct val="0"/>
        </a:spcBef>
        <a:spcAft>
          <a:spcPts val="275"/>
        </a:spcAft>
        <a:buClr>
          <a:srgbClr val="000000"/>
        </a:buClr>
        <a:buSzPct val="4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5pPr>
      <a:lvl6pPr marL="2616200" indent="-215900" algn="l" defTabSz="457200" rtl="0" eaLnBrk="0" fontAlgn="base" hangingPunct="0">
        <a:spcBef>
          <a:spcPct val="0"/>
        </a:spcBef>
        <a:spcAft>
          <a:spcPts val="275"/>
        </a:spcAft>
        <a:buClr>
          <a:srgbClr val="000000"/>
        </a:buClr>
        <a:buSzPct val="4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6pPr>
      <a:lvl7pPr marL="3073400" indent="-215900" algn="l" defTabSz="457200" rtl="0" eaLnBrk="0" fontAlgn="base" hangingPunct="0">
        <a:spcBef>
          <a:spcPct val="0"/>
        </a:spcBef>
        <a:spcAft>
          <a:spcPts val="275"/>
        </a:spcAft>
        <a:buClr>
          <a:srgbClr val="000000"/>
        </a:buClr>
        <a:buSzPct val="4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7pPr>
      <a:lvl8pPr marL="3530600" indent="-215900" algn="l" defTabSz="457200" rtl="0" eaLnBrk="0" fontAlgn="base" hangingPunct="0">
        <a:spcBef>
          <a:spcPct val="0"/>
        </a:spcBef>
        <a:spcAft>
          <a:spcPts val="275"/>
        </a:spcAft>
        <a:buClr>
          <a:srgbClr val="000000"/>
        </a:buClr>
        <a:buSzPct val="4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8pPr>
      <a:lvl9pPr marL="3987800" indent="-215900" algn="l" defTabSz="457200" rtl="0" eaLnBrk="0" fontAlgn="base" hangingPunct="0">
        <a:spcBef>
          <a:spcPct val="0"/>
        </a:spcBef>
        <a:spcAft>
          <a:spcPts val="275"/>
        </a:spcAft>
        <a:buClr>
          <a:srgbClr val="000000"/>
        </a:buClr>
        <a:buSzPct val="4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18CB5D4-AC5C-48EA-B8C1-84D19A1B1AD3}" type="slidenum">
              <a:rPr lang="zh-CN" altLang="en-GB" smtClean="0">
                <a:latin typeface="Arial" pitchFamily="34" charset="0"/>
                <a:ea typeface="宋体" charset="-122"/>
              </a:rPr>
              <a:pPr/>
              <a:t>1</a:t>
            </a:fld>
            <a:endParaRPr lang="en-GB" altLang="zh-CN" smtClean="0">
              <a:latin typeface="Arial" pitchFamily="34" charset="0"/>
              <a:ea typeface="宋体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0052" y="1847920"/>
            <a:ext cx="8568531" cy="1259946"/>
          </a:xfrm>
        </p:spPr>
        <p:txBody>
          <a:bodyPr/>
          <a:lstStyle/>
          <a:p>
            <a:pPr eaLnBrk="1" hangingPunct="1"/>
            <a:r>
              <a:rPr lang="en-AU" altLang="en-AU" dirty="0" smtClean="0"/>
              <a:t>Classes and Objects</a:t>
            </a:r>
            <a:r>
              <a:rPr lang="en-US" altLang="en-AU" dirty="0" smtClean="0"/>
              <a:t> </a:t>
            </a:r>
            <a:r>
              <a:rPr lang="en-AU" altLang="en-AU" dirty="0" smtClean="0"/>
              <a:t>in</a:t>
            </a:r>
            <a:r>
              <a:rPr lang="en-US" altLang="en-AU" dirty="0" smtClean="0"/>
              <a:t> </a:t>
            </a:r>
            <a:r>
              <a:rPr lang="en-AU" altLang="en-AU" dirty="0" smtClean="0"/>
              <a:t>Java</a:t>
            </a:r>
            <a:endParaRPr lang="en-US" altLang="en-AU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28088" y="3695841"/>
            <a:ext cx="7056438" cy="1931917"/>
          </a:xfrm>
          <a:prstGeom prst="rect">
            <a:avLst/>
          </a:prstGeom>
          <a:noFill/>
        </p:spPr>
        <p:txBody>
          <a:bodyPr lIns="100794" tIns="50397" rIns="100794" bIns="50397"/>
          <a:lstStyle/>
          <a:p>
            <a:pPr marL="0" indent="0" algn="ctr" eaLnBrk="1" hangingPunct="1">
              <a:buNone/>
            </a:pPr>
            <a:r>
              <a:rPr lang="en-US" dirty="0" smtClean="0"/>
              <a:t>Basics of Classes in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4031" y="6887704"/>
            <a:ext cx="2352146" cy="503978"/>
          </a:xfrm>
          <a:prstGeom prst="rect">
            <a:avLst/>
          </a:prstGeom>
          <a:noFill/>
        </p:spPr>
        <p:txBody>
          <a:bodyPr lIns="100794" tIns="50397" rIns="100794" bIns="50397"/>
          <a:lstStyle/>
          <a:p>
            <a:pPr algn="l"/>
            <a:fld id="{B7B3DB9E-F60D-487E-8464-1E5C6755489A}" type="slidenum">
              <a:rPr lang="zh-CN" altLang="en-GB" smtClean="0">
                <a:latin typeface="Arial" pitchFamily="34" charset="0"/>
                <a:ea typeface="宋体" charset="-122"/>
              </a:rPr>
              <a:pPr algn="l"/>
              <a:t>10</a:t>
            </a:fld>
            <a:endParaRPr lang="en-GB" altLang="zh-CN" smtClean="0">
              <a:latin typeface="Arial" pitchFamily="34" charset="0"/>
              <a:ea typeface="宋体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794" tIns="50397" rIns="100794" bIns="50397"/>
          <a:lstStyle/>
          <a:p>
            <a:pPr eaLnBrk="1" hangingPunct="1"/>
            <a:r>
              <a:rPr lang="en-AU" altLang="en-AU" smtClean="0"/>
              <a:t>Creating objects of a class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00794" tIns="50397" rIns="100794" bIns="50397"/>
          <a:lstStyle/>
          <a:p>
            <a:pPr eaLnBrk="1" hangingPunct="1"/>
            <a:r>
              <a:rPr lang="en-AU" altLang="en-AU" smtClean="0"/>
              <a:t>Objects are created dynamically using the </a:t>
            </a:r>
            <a:r>
              <a:rPr lang="en-AU" altLang="en-AU" i="1" smtClean="0">
                <a:solidFill>
                  <a:srgbClr val="FC0128"/>
                </a:solidFill>
              </a:rPr>
              <a:t>new</a:t>
            </a:r>
            <a:r>
              <a:rPr lang="en-AU" altLang="en-AU" smtClean="0"/>
              <a:t> keyword.</a:t>
            </a:r>
          </a:p>
          <a:p>
            <a:pPr eaLnBrk="1" hangingPunct="1"/>
            <a:r>
              <a:rPr lang="en-AU" altLang="en-AU" smtClean="0"/>
              <a:t>aCircle and bCircle refer to Circle objects</a:t>
            </a:r>
          </a:p>
          <a:p>
            <a:pPr eaLnBrk="1" hangingPunct="1"/>
            <a:endParaRPr lang="en-AU" altLang="en-AU" smtClean="0"/>
          </a:p>
        </p:txBody>
      </p:sp>
      <p:sp>
        <p:nvSpPr>
          <p:cNvPr id="44037" name="Text Box 18"/>
          <p:cNvSpPr txBox="1">
            <a:spLocks noChangeArrowheads="1"/>
          </p:cNvSpPr>
          <p:nvPr/>
        </p:nvSpPr>
        <p:spPr bwMode="auto">
          <a:xfrm>
            <a:off x="5544344" y="3947831"/>
            <a:ext cx="4284266" cy="51447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9207" tIns="51588" rIns="99207" bIns="51588">
            <a:spAutoFit/>
          </a:bodyPr>
          <a:lstStyle/>
          <a:p>
            <a:pPr eaLnBrk="0" hangingPunct="0"/>
            <a:r>
              <a:rPr lang="en-AU" altLang="en-AU" sz="2600" dirty="0" err="1">
                <a:latin typeface="Times" charset="0"/>
              </a:rPr>
              <a:t>bCircle</a:t>
            </a:r>
            <a:r>
              <a:rPr lang="en-AU" altLang="en-AU" sz="2600" dirty="0">
                <a:latin typeface="Times" charset="0"/>
              </a:rPr>
              <a:t> = new Circle() </a:t>
            </a:r>
            <a:r>
              <a:rPr lang="en-AU" altLang="en-AU" sz="2600" dirty="0"/>
              <a:t>;</a:t>
            </a:r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1344083" y="3947831"/>
            <a:ext cx="3528219" cy="90440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9207" tIns="51588" rIns="99207" bIns="51588">
            <a:spAutoFit/>
          </a:bodyPr>
          <a:lstStyle/>
          <a:p>
            <a:pPr eaLnBrk="0" hangingPunct="0"/>
            <a:r>
              <a:rPr lang="en-AU" altLang="en-AU" sz="2600" dirty="0" err="1">
                <a:latin typeface="Times" charset="0"/>
              </a:rPr>
              <a:t>aCircle</a:t>
            </a:r>
            <a:r>
              <a:rPr lang="en-AU" altLang="en-AU" sz="2600" dirty="0">
                <a:latin typeface="Times" charset="0"/>
              </a:rPr>
              <a:t> = new Circle() </a:t>
            </a:r>
            <a:r>
              <a:rPr lang="en-AU" altLang="en-AU" sz="2600" dirty="0"/>
              <a:t>;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1799111" y="4800044"/>
            <a:ext cx="456779" cy="426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1930370" y="5227027"/>
            <a:ext cx="196012" cy="640472"/>
          </a:xfrm>
          <a:prstGeom prst="curvedRightArrow">
            <a:avLst>
              <a:gd name="adj1" fmla="val 65357"/>
              <a:gd name="adj2" fmla="val 130714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2126382" y="5368769"/>
            <a:ext cx="1302081" cy="135094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44042" name="Rectangle 12"/>
          <p:cNvSpPr>
            <a:spLocks noChangeArrowheads="1"/>
          </p:cNvSpPr>
          <p:nvPr/>
        </p:nvSpPr>
        <p:spPr bwMode="auto">
          <a:xfrm>
            <a:off x="5974870" y="4723047"/>
            <a:ext cx="456779" cy="426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44043" name="AutoShape 14"/>
          <p:cNvSpPr>
            <a:spLocks noChangeArrowheads="1"/>
          </p:cNvSpPr>
          <p:nvPr/>
        </p:nvSpPr>
        <p:spPr bwMode="auto">
          <a:xfrm>
            <a:off x="6106129" y="5150030"/>
            <a:ext cx="194261" cy="640472"/>
          </a:xfrm>
          <a:prstGeom prst="curvedRightArrow">
            <a:avLst>
              <a:gd name="adj1" fmla="val 65946"/>
              <a:gd name="adj2" fmla="val 131892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44044" name="Oval 15"/>
          <p:cNvSpPr>
            <a:spLocks noChangeArrowheads="1"/>
          </p:cNvSpPr>
          <p:nvPr/>
        </p:nvSpPr>
        <p:spPr bwMode="auto">
          <a:xfrm>
            <a:off x="6300391" y="5291772"/>
            <a:ext cx="1303831" cy="135094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44045" name="Line 19"/>
          <p:cNvSpPr>
            <a:spLocks noChangeShapeType="1"/>
          </p:cNvSpPr>
          <p:nvPr/>
        </p:nvSpPr>
        <p:spPr bwMode="auto">
          <a:xfrm flipH="1">
            <a:off x="3167697" y="4374812"/>
            <a:ext cx="521532" cy="106570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lIns="100794" tIns="50397" rIns="100794" bIns="50397"/>
          <a:lstStyle/>
          <a:p>
            <a:endParaRPr lang="en-US"/>
          </a:p>
        </p:txBody>
      </p:sp>
      <p:sp>
        <p:nvSpPr>
          <p:cNvPr id="44046" name="Line 20"/>
          <p:cNvSpPr>
            <a:spLocks noChangeShapeType="1"/>
          </p:cNvSpPr>
          <p:nvPr/>
        </p:nvSpPr>
        <p:spPr bwMode="auto">
          <a:xfrm flipH="1">
            <a:off x="7392458" y="4451809"/>
            <a:ext cx="336021" cy="92396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lIns="100794" tIns="50397" rIns="100794" bIns="50397"/>
          <a:lstStyle/>
          <a:p>
            <a:endParaRPr lang="en-US"/>
          </a:p>
        </p:txBody>
      </p:sp>
      <p:sp>
        <p:nvSpPr>
          <p:cNvPr id="44047" name="AutoShape 22"/>
          <p:cNvSpPr>
            <a:spLocks noChangeArrowheads="1"/>
          </p:cNvSpPr>
          <p:nvPr/>
        </p:nvSpPr>
        <p:spPr bwMode="auto">
          <a:xfrm>
            <a:off x="1858615" y="4871790"/>
            <a:ext cx="336021" cy="335986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44048" name="AutoShape 23"/>
          <p:cNvSpPr>
            <a:spLocks noChangeArrowheads="1"/>
          </p:cNvSpPr>
          <p:nvPr/>
        </p:nvSpPr>
        <p:spPr bwMode="auto">
          <a:xfrm>
            <a:off x="6048375" y="4787794"/>
            <a:ext cx="336021" cy="335986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4031" y="6887704"/>
            <a:ext cx="2352146" cy="503978"/>
          </a:xfrm>
          <a:prstGeom prst="rect">
            <a:avLst/>
          </a:prstGeom>
          <a:noFill/>
        </p:spPr>
        <p:txBody>
          <a:bodyPr lIns="100794" tIns="50397" rIns="100794" bIns="50397"/>
          <a:lstStyle/>
          <a:p>
            <a:pPr algn="l"/>
            <a:fld id="{2ECD22D0-14C7-4EB9-A9BF-EB628ED49D4B}" type="slidenum">
              <a:rPr lang="zh-CN" altLang="en-GB" smtClean="0">
                <a:latin typeface="Arial" pitchFamily="34" charset="0"/>
                <a:ea typeface="宋体" charset="-122"/>
              </a:rPr>
              <a:pPr algn="l"/>
              <a:t>11</a:t>
            </a:fld>
            <a:endParaRPr lang="en-GB" altLang="zh-CN" smtClean="0">
              <a:latin typeface="Arial" pitchFamily="34" charset="0"/>
              <a:ea typeface="宋体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00794" tIns="50397" rIns="100794" bIns="50397"/>
          <a:lstStyle/>
          <a:p>
            <a:pPr eaLnBrk="1" hangingPunct="1"/>
            <a:endParaRPr lang="en-US" smtClean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35986"/>
            <a:ext cx="10931179" cy="823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504031" y="6887704"/>
            <a:ext cx="2352146" cy="503978"/>
          </a:xfrm>
          <a:prstGeom prst="rect">
            <a:avLst/>
          </a:prstGeom>
          <a:noFill/>
        </p:spPr>
        <p:txBody>
          <a:bodyPr lIns="100794" tIns="50397" rIns="100794" bIns="50397"/>
          <a:lstStyle/>
          <a:p>
            <a:pPr algn="l"/>
            <a:fld id="{CF7E0C81-0701-4AFE-99A7-52E4F565B4BB}" type="slidenum">
              <a:rPr lang="zh-CN" altLang="en-GB" smtClean="0">
                <a:latin typeface="Arial" pitchFamily="34" charset="0"/>
                <a:ea typeface="宋体" charset="-122"/>
              </a:rPr>
              <a:pPr algn="l"/>
              <a:t>12</a:t>
            </a:fld>
            <a:endParaRPr lang="en-GB" altLang="zh-CN" smtClean="0">
              <a:latin typeface="Arial" pitchFamily="34" charset="0"/>
              <a:ea typeface="宋体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7993"/>
            <a:ext cx="9693852" cy="1091953"/>
          </a:xfrm>
          <a:prstGeom prst="rect">
            <a:avLst/>
          </a:prstGeom>
        </p:spPr>
        <p:txBody>
          <a:bodyPr lIns="100794" tIns="50397" rIns="100794" bIns="50397"/>
          <a:lstStyle/>
          <a:p>
            <a:pPr eaLnBrk="1" hangingPunct="1"/>
            <a:r>
              <a:rPr lang="en-AU" altLang="en-AU" smtClean="0"/>
              <a:t>Creating objects of a class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672041" y="1595931"/>
            <a:ext cx="4284266" cy="170462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9207" tIns="51588" rIns="99207" bIns="51588">
            <a:spAutoFit/>
          </a:bodyPr>
          <a:lstStyle/>
          <a:p>
            <a:pPr eaLnBrk="0" hangingPunct="0"/>
            <a:r>
              <a:rPr lang="en-AU" altLang="en-AU" sz="2600" dirty="0" err="1">
                <a:latin typeface="Times" charset="0"/>
              </a:rPr>
              <a:t>aCircle</a:t>
            </a:r>
            <a:r>
              <a:rPr lang="en-AU" altLang="en-AU" sz="2600" dirty="0">
                <a:latin typeface="Times" charset="0"/>
              </a:rPr>
              <a:t> = new Circle();</a:t>
            </a:r>
          </a:p>
          <a:p>
            <a:pPr eaLnBrk="0" hangingPunct="0"/>
            <a:r>
              <a:rPr lang="en-AU" altLang="en-AU" sz="2600" dirty="0" err="1">
                <a:latin typeface="Times" charset="0"/>
              </a:rPr>
              <a:t>bCircle</a:t>
            </a:r>
            <a:r>
              <a:rPr lang="en-AU" altLang="en-AU" sz="2600" dirty="0">
                <a:latin typeface="Times" charset="0"/>
              </a:rPr>
              <a:t> = new Circle() </a:t>
            </a:r>
            <a:r>
              <a:rPr lang="en-AU" altLang="en-AU" sz="2600" dirty="0"/>
              <a:t>;</a:t>
            </a:r>
          </a:p>
          <a:p>
            <a:pPr eaLnBrk="0" hangingPunct="0"/>
            <a:endParaRPr lang="en-AU" altLang="en-AU" sz="2600" dirty="0"/>
          </a:p>
          <a:p>
            <a:pPr eaLnBrk="0" hangingPunct="0"/>
            <a:r>
              <a:rPr lang="en-AU" altLang="en-AU" sz="2600" dirty="0" err="1"/>
              <a:t>bCircle</a:t>
            </a:r>
            <a:r>
              <a:rPr lang="en-AU" altLang="en-AU" sz="2600" dirty="0"/>
              <a:t> = </a:t>
            </a:r>
            <a:r>
              <a:rPr lang="en-AU" altLang="en-AU" sz="2600" dirty="0" err="1"/>
              <a:t>aCircle</a:t>
            </a:r>
            <a:r>
              <a:rPr lang="en-AU" altLang="en-AU" sz="2600" dirty="0"/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504031" y="6887704"/>
            <a:ext cx="2352146" cy="503978"/>
          </a:xfrm>
          <a:prstGeom prst="rect">
            <a:avLst/>
          </a:prstGeom>
          <a:noFill/>
        </p:spPr>
        <p:txBody>
          <a:bodyPr lIns="100794" tIns="50397" rIns="100794" bIns="50397"/>
          <a:lstStyle/>
          <a:p>
            <a:pPr algn="l"/>
            <a:fld id="{E4CC83D3-D009-4683-94C7-21066D4046CA}" type="slidenum">
              <a:rPr lang="zh-CN" altLang="en-GB" smtClean="0">
                <a:latin typeface="Arial" pitchFamily="34" charset="0"/>
                <a:ea typeface="宋体" charset="-122"/>
              </a:rPr>
              <a:pPr algn="l"/>
              <a:t>13</a:t>
            </a:fld>
            <a:endParaRPr lang="en-GB" altLang="zh-CN" smtClean="0">
              <a:latin typeface="Arial" pitchFamily="34" charset="0"/>
              <a:ea typeface="宋体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7993"/>
            <a:ext cx="9693852" cy="1091953"/>
          </a:xfrm>
          <a:prstGeom prst="rect">
            <a:avLst/>
          </a:prstGeom>
        </p:spPr>
        <p:txBody>
          <a:bodyPr lIns="100794" tIns="50397" rIns="100794" bIns="50397"/>
          <a:lstStyle/>
          <a:p>
            <a:pPr eaLnBrk="1" hangingPunct="1"/>
            <a:r>
              <a:rPr lang="en-AU" altLang="en-AU" smtClean="0"/>
              <a:t>Creating objects of a class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72041" y="1595931"/>
            <a:ext cx="4284266" cy="170462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9207" tIns="51588" rIns="99207" bIns="51588">
            <a:spAutoFit/>
          </a:bodyPr>
          <a:lstStyle/>
          <a:p>
            <a:pPr eaLnBrk="0" hangingPunct="0"/>
            <a:r>
              <a:rPr lang="en-AU" altLang="en-AU" sz="2600" dirty="0" err="1">
                <a:latin typeface="Times" charset="0"/>
              </a:rPr>
              <a:t>aCircle</a:t>
            </a:r>
            <a:r>
              <a:rPr lang="en-AU" altLang="en-AU" sz="2600" dirty="0">
                <a:latin typeface="Times" charset="0"/>
              </a:rPr>
              <a:t> = new Circle();</a:t>
            </a:r>
          </a:p>
          <a:p>
            <a:pPr eaLnBrk="0" hangingPunct="0"/>
            <a:r>
              <a:rPr lang="en-AU" altLang="en-AU" sz="2600" dirty="0" err="1">
                <a:latin typeface="Times" charset="0"/>
              </a:rPr>
              <a:t>bCircle</a:t>
            </a:r>
            <a:r>
              <a:rPr lang="en-AU" altLang="en-AU" sz="2600" dirty="0">
                <a:latin typeface="Times" charset="0"/>
              </a:rPr>
              <a:t> = new Circle() </a:t>
            </a:r>
            <a:r>
              <a:rPr lang="en-AU" altLang="en-AU" sz="2600" dirty="0"/>
              <a:t>;</a:t>
            </a:r>
          </a:p>
          <a:p>
            <a:pPr eaLnBrk="0" hangingPunct="0"/>
            <a:endParaRPr lang="en-AU" altLang="en-AU" sz="2600" dirty="0"/>
          </a:p>
          <a:p>
            <a:pPr eaLnBrk="0" hangingPunct="0"/>
            <a:r>
              <a:rPr lang="en-AU" altLang="en-AU" sz="2600" dirty="0" err="1"/>
              <a:t>bCircle</a:t>
            </a:r>
            <a:r>
              <a:rPr lang="en-AU" altLang="en-AU" sz="2600" dirty="0"/>
              <a:t> = </a:t>
            </a:r>
            <a:r>
              <a:rPr lang="en-AU" altLang="en-AU" sz="2600" dirty="0" err="1"/>
              <a:t>aCircle</a:t>
            </a:r>
            <a:r>
              <a:rPr lang="en-AU" altLang="en-AU" sz="2600" dirty="0"/>
              <a:t>;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39521" y="4427310"/>
            <a:ext cx="1508594" cy="1956416"/>
            <a:chOff x="194" y="2530"/>
            <a:chExt cx="862" cy="1118"/>
          </a:xfrm>
        </p:grpSpPr>
        <p:sp>
          <p:nvSpPr>
            <p:cNvPr id="46106" name="Rectangle 10"/>
            <p:cNvSpPr>
              <a:spLocks noChangeArrowheads="1"/>
            </p:cNvSpPr>
            <p:nvPr/>
          </p:nvSpPr>
          <p:spPr bwMode="auto">
            <a:xfrm>
              <a:off x="390" y="2891"/>
              <a:ext cx="261" cy="2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AutoShape 11"/>
            <p:cNvSpPr>
              <a:spLocks noChangeArrowheads="1"/>
            </p:cNvSpPr>
            <p:nvPr/>
          </p:nvSpPr>
          <p:spPr bwMode="auto">
            <a:xfrm>
              <a:off x="465" y="3135"/>
              <a:ext cx="111" cy="366"/>
            </a:xfrm>
            <a:prstGeom prst="curvedRightArrow">
              <a:avLst>
                <a:gd name="adj1" fmla="val 65946"/>
                <a:gd name="adj2" fmla="val 131892"/>
                <a:gd name="adj3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12"/>
            <p:cNvSpPr>
              <a:spLocks noChangeArrowheads="1"/>
            </p:cNvSpPr>
            <p:nvPr/>
          </p:nvSpPr>
          <p:spPr bwMode="auto">
            <a:xfrm>
              <a:off x="576" y="316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</a:t>
              </a:r>
            </a:p>
          </p:txBody>
        </p:sp>
        <p:sp>
          <p:nvSpPr>
            <p:cNvPr id="46109" name="AutoShape 17"/>
            <p:cNvSpPr>
              <a:spLocks noChangeArrowheads="1"/>
            </p:cNvSpPr>
            <p:nvPr/>
          </p:nvSpPr>
          <p:spPr bwMode="auto">
            <a:xfrm>
              <a:off x="432" y="292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Text Box 18"/>
            <p:cNvSpPr txBox="1">
              <a:spLocks noChangeArrowheads="1"/>
            </p:cNvSpPr>
            <p:nvPr/>
          </p:nvSpPr>
          <p:spPr bwMode="auto">
            <a:xfrm>
              <a:off x="194" y="2530"/>
              <a:ext cx="6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600" dirty="0" err="1"/>
                <a:t>aCircle</a:t>
              </a:r>
              <a:endParaRPr lang="en-US" sz="2600" dirty="0"/>
            </a:p>
          </p:txBody>
        </p:sp>
      </p:grpSp>
      <p:sp>
        <p:nvSpPr>
          <p:cNvPr id="46086" name="Rectangle 26"/>
          <p:cNvSpPr>
            <a:spLocks noChangeArrowheads="1"/>
          </p:cNvSpPr>
          <p:nvPr/>
        </p:nvSpPr>
        <p:spPr bwMode="auto">
          <a:xfrm>
            <a:off x="2947183" y="5083532"/>
            <a:ext cx="456779" cy="426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46087" name="AutoShape 27"/>
          <p:cNvSpPr>
            <a:spLocks noChangeArrowheads="1"/>
          </p:cNvSpPr>
          <p:nvPr/>
        </p:nvSpPr>
        <p:spPr bwMode="auto">
          <a:xfrm>
            <a:off x="3078442" y="5510514"/>
            <a:ext cx="194261" cy="640472"/>
          </a:xfrm>
          <a:prstGeom prst="curvedRightArrow">
            <a:avLst>
              <a:gd name="adj1" fmla="val 65946"/>
              <a:gd name="adj2" fmla="val 131892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46088" name="Oval 28"/>
          <p:cNvSpPr>
            <a:spLocks noChangeArrowheads="1"/>
          </p:cNvSpPr>
          <p:nvPr/>
        </p:nvSpPr>
        <p:spPr bwMode="auto">
          <a:xfrm>
            <a:off x="3272703" y="5568261"/>
            <a:ext cx="840052" cy="839964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/>
              <a:t>Q</a:t>
            </a:r>
          </a:p>
        </p:txBody>
      </p:sp>
      <p:sp>
        <p:nvSpPr>
          <p:cNvPr id="46089" name="AutoShape 29"/>
          <p:cNvSpPr>
            <a:spLocks noChangeArrowheads="1"/>
          </p:cNvSpPr>
          <p:nvPr/>
        </p:nvSpPr>
        <p:spPr bwMode="auto">
          <a:xfrm>
            <a:off x="3020687" y="5148278"/>
            <a:ext cx="336021" cy="335986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46090" name="Text Box 30"/>
          <p:cNvSpPr txBox="1">
            <a:spLocks noChangeArrowheads="1"/>
          </p:cNvSpPr>
          <p:nvPr/>
        </p:nvSpPr>
        <p:spPr bwMode="auto">
          <a:xfrm>
            <a:off x="2598912" y="4451809"/>
            <a:ext cx="1197074" cy="50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 sz="2600" dirty="0" err="1"/>
              <a:t>bCircle</a:t>
            </a:r>
            <a:endParaRPr lang="en-US" sz="2600" dirty="0"/>
          </a:p>
        </p:txBody>
      </p:sp>
      <p:sp>
        <p:nvSpPr>
          <p:cNvPr id="46091" name="Text Box 31"/>
          <p:cNvSpPr txBox="1">
            <a:spLocks noChangeArrowheads="1"/>
          </p:cNvSpPr>
          <p:nvPr/>
        </p:nvSpPr>
        <p:spPr bwMode="auto">
          <a:xfrm>
            <a:off x="714045" y="3671342"/>
            <a:ext cx="2767592" cy="5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 sz="2600" dirty="0"/>
              <a:t>Before Assignment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553095" y="4511307"/>
            <a:ext cx="1508594" cy="1956416"/>
            <a:chOff x="194" y="2530"/>
            <a:chExt cx="862" cy="1118"/>
          </a:xfrm>
        </p:grpSpPr>
        <p:sp>
          <p:nvSpPr>
            <p:cNvPr id="46101" name="Rectangle 33"/>
            <p:cNvSpPr>
              <a:spLocks noChangeArrowheads="1"/>
            </p:cNvSpPr>
            <p:nvPr/>
          </p:nvSpPr>
          <p:spPr bwMode="auto">
            <a:xfrm>
              <a:off x="390" y="2891"/>
              <a:ext cx="261" cy="2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AutoShape 34"/>
            <p:cNvSpPr>
              <a:spLocks noChangeArrowheads="1"/>
            </p:cNvSpPr>
            <p:nvPr/>
          </p:nvSpPr>
          <p:spPr bwMode="auto">
            <a:xfrm>
              <a:off x="465" y="3135"/>
              <a:ext cx="111" cy="366"/>
            </a:xfrm>
            <a:prstGeom prst="curvedRightArrow">
              <a:avLst>
                <a:gd name="adj1" fmla="val 65946"/>
                <a:gd name="adj2" fmla="val 131892"/>
                <a:gd name="adj3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35"/>
            <p:cNvSpPr>
              <a:spLocks noChangeArrowheads="1"/>
            </p:cNvSpPr>
            <p:nvPr/>
          </p:nvSpPr>
          <p:spPr bwMode="auto">
            <a:xfrm>
              <a:off x="576" y="316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</a:t>
              </a:r>
            </a:p>
          </p:txBody>
        </p:sp>
        <p:sp>
          <p:nvSpPr>
            <p:cNvPr id="46104" name="AutoShape 36"/>
            <p:cNvSpPr>
              <a:spLocks noChangeArrowheads="1"/>
            </p:cNvSpPr>
            <p:nvPr/>
          </p:nvSpPr>
          <p:spPr bwMode="auto">
            <a:xfrm>
              <a:off x="432" y="292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Text Box 37"/>
            <p:cNvSpPr txBox="1">
              <a:spLocks noChangeArrowheads="1"/>
            </p:cNvSpPr>
            <p:nvPr/>
          </p:nvSpPr>
          <p:spPr bwMode="auto">
            <a:xfrm>
              <a:off x="194" y="2530"/>
              <a:ext cx="6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600" dirty="0" err="1"/>
                <a:t>aCircle</a:t>
              </a:r>
              <a:endParaRPr lang="en-US" sz="2600" dirty="0"/>
            </a:p>
          </p:txBody>
        </p:sp>
      </p:grpSp>
      <p:sp>
        <p:nvSpPr>
          <p:cNvPr id="46093" name="Rectangle 38"/>
          <p:cNvSpPr>
            <a:spLocks noChangeArrowheads="1"/>
          </p:cNvSpPr>
          <p:nvPr/>
        </p:nvSpPr>
        <p:spPr bwMode="auto">
          <a:xfrm>
            <a:off x="8160757" y="5167528"/>
            <a:ext cx="456778" cy="426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46094" name="Oval 40"/>
          <p:cNvSpPr>
            <a:spLocks noChangeArrowheads="1"/>
          </p:cNvSpPr>
          <p:nvPr/>
        </p:nvSpPr>
        <p:spPr bwMode="auto">
          <a:xfrm>
            <a:off x="8736542" y="5627758"/>
            <a:ext cx="840052" cy="839964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/>
              <a:t>Q</a:t>
            </a:r>
          </a:p>
        </p:txBody>
      </p:sp>
      <p:sp>
        <p:nvSpPr>
          <p:cNvPr id="46095" name="AutoShape 41"/>
          <p:cNvSpPr>
            <a:spLocks noChangeArrowheads="1"/>
          </p:cNvSpPr>
          <p:nvPr/>
        </p:nvSpPr>
        <p:spPr bwMode="auto">
          <a:xfrm>
            <a:off x="8234261" y="5232275"/>
            <a:ext cx="336021" cy="335986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46096" name="Text Box 42"/>
          <p:cNvSpPr txBox="1">
            <a:spLocks noChangeArrowheads="1"/>
          </p:cNvSpPr>
          <p:nvPr/>
        </p:nvSpPr>
        <p:spPr bwMode="auto">
          <a:xfrm>
            <a:off x="7812484" y="4535805"/>
            <a:ext cx="1197074" cy="50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 sz="2600" dirty="0" err="1"/>
              <a:t>bCircle</a:t>
            </a:r>
            <a:endParaRPr lang="en-US" sz="2600" dirty="0"/>
          </a:p>
        </p:txBody>
      </p:sp>
      <p:sp>
        <p:nvSpPr>
          <p:cNvPr id="46097" name="Text Box 43"/>
          <p:cNvSpPr txBox="1">
            <a:spLocks noChangeArrowheads="1"/>
          </p:cNvSpPr>
          <p:nvPr/>
        </p:nvSpPr>
        <p:spPr bwMode="auto">
          <a:xfrm>
            <a:off x="6048376" y="3755339"/>
            <a:ext cx="2564011" cy="5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 sz="2600" dirty="0"/>
              <a:t>After Assignment</a:t>
            </a:r>
          </a:p>
        </p:txBody>
      </p:sp>
      <p:sp>
        <p:nvSpPr>
          <p:cNvPr id="46098" name="Line 45"/>
          <p:cNvSpPr>
            <a:spLocks noChangeShapeType="1"/>
          </p:cNvSpPr>
          <p:nvPr/>
        </p:nvSpPr>
        <p:spPr bwMode="auto">
          <a:xfrm flipH="1">
            <a:off x="7056437" y="5459765"/>
            <a:ext cx="1008063" cy="419982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lIns="100794" tIns="50397" rIns="100794" bIns="50397"/>
          <a:lstStyle/>
          <a:p>
            <a:endParaRPr lang="en-US"/>
          </a:p>
        </p:txBody>
      </p:sp>
      <p:sp>
        <p:nvSpPr>
          <p:cNvPr id="46099" name="Line 46"/>
          <p:cNvSpPr>
            <a:spLocks noChangeShapeType="1"/>
          </p:cNvSpPr>
          <p:nvPr/>
        </p:nvSpPr>
        <p:spPr bwMode="auto">
          <a:xfrm>
            <a:off x="4704292" y="3527848"/>
            <a:ext cx="0" cy="37798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/>
          <a:lstStyle/>
          <a:p>
            <a:endParaRPr lang="en-US"/>
          </a:p>
        </p:txBody>
      </p:sp>
      <p:sp>
        <p:nvSpPr>
          <p:cNvPr id="46100" name="Line 48"/>
          <p:cNvSpPr>
            <a:spLocks noChangeShapeType="1"/>
          </p:cNvSpPr>
          <p:nvPr/>
        </p:nvSpPr>
        <p:spPr bwMode="auto">
          <a:xfrm>
            <a:off x="252015" y="3527848"/>
            <a:ext cx="9492589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4031" y="6887704"/>
            <a:ext cx="2352146" cy="503978"/>
          </a:xfrm>
          <a:prstGeom prst="rect">
            <a:avLst/>
          </a:prstGeom>
          <a:noFill/>
        </p:spPr>
        <p:txBody>
          <a:bodyPr lIns="100794" tIns="50397" rIns="100794" bIns="50397"/>
          <a:lstStyle/>
          <a:p>
            <a:pPr algn="l"/>
            <a:fld id="{F00BFBCB-C3B0-4DBE-A568-086B3E12FFFC}" type="slidenum">
              <a:rPr lang="zh-CN" altLang="en-GB" smtClean="0">
                <a:latin typeface="Arial" pitchFamily="34" charset="0"/>
                <a:ea typeface="宋体" charset="-122"/>
              </a:rPr>
              <a:pPr algn="l"/>
              <a:t>14</a:t>
            </a:fld>
            <a:endParaRPr lang="en-GB" altLang="zh-CN" smtClean="0">
              <a:latin typeface="Arial" pitchFamily="34" charset="0"/>
              <a:ea typeface="宋体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794" tIns="50397" rIns="100794" bIns="50397"/>
          <a:lstStyle/>
          <a:p>
            <a:pPr eaLnBrk="1" hangingPunct="1"/>
            <a:r>
              <a:rPr lang="en-AU" altLang="en-AU" smtClean="0"/>
              <a:t>Automatic garbage collection</a:t>
            </a:r>
          </a:p>
        </p:txBody>
      </p:sp>
      <p:sp>
        <p:nvSpPr>
          <p:cNvPr id="47108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 lIns="100794" tIns="50397" rIns="100794" bIns="50397"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object              does  not have a reference and cannot be used in future.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 The object becomes a candidate for automatic </a:t>
            </a:r>
            <a:r>
              <a:rPr lang="en-US" smtClean="0">
                <a:solidFill>
                  <a:schemeClr val="hlink"/>
                </a:solidFill>
              </a:rPr>
              <a:t>garbage collection</a:t>
            </a:r>
            <a:r>
              <a:rPr lang="en-US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Java automatically collects garbage periodically and releases the memory used to be used in  the future.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lvl="4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47109" name="Oval 31"/>
          <p:cNvSpPr>
            <a:spLocks noChangeArrowheads="1"/>
          </p:cNvSpPr>
          <p:nvPr/>
        </p:nvSpPr>
        <p:spPr bwMode="auto">
          <a:xfrm>
            <a:off x="3276203" y="1595931"/>
            <a:ext cx="840052" cy="839964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/>
              <a:t>Q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4031" y="6887704"/>
            <a:ext cx="2352146" cy="503978"/>
          </a:xfrm>
          <a:prstGeom prst="rect">
            <a:avLst/>
          </a:prstGeom>
          <a:noFill/>
        </p:spPr>
        <p:txBody>
          <a:bodyPr lIns="100794" tIns="50397" rIns="100794" bIns="50397"/>
          <a:lstStyle/>
          <a:p>
            <a:pPr algn="l"/>
            <a:fld id="{77DBA271-AC7F-4E92-8AF3-15357203E78D}" type="slidenum">
              <a:rPr lang="zh-CN" altLang="en-GB" smtClean="0">
                <a:latin typeface="Arial" pitchFamily="34" charset="0"/>
                <a:ea typeface="宋体" charset="-122"/>
              </a:rPr>
              <a:pPr algn="l"/>
              <a:t>15</a:t>
            </a:fld>
            <a:endParaRPr lang="en-GB" altLang="zh-CN" smtClean="0">
              <a:latin typeface="Arial" pitchFamily="34" charset="0"/>
              <a:ea typeface="宋体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794" tIns="50397" rIns="100794" bIns="50397"/>
          <a:lstStyle/>
          <a:p>
            <a:pPr eaLnBrk="1" hangingPunct="1"/>
            <a:r>
              <a:rPr lang="en-AU" altLang="en-AU" smtClean="0"/>
              <a:t>Accessing Object/Circle Data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00794" tIns="50397" rIns="100794" bIns="50397"/>
          <a:lstStyle/>
          <a:p>
            <a:pPr eaLnBrk="1" hangingPunct="1"/>
            <a:r>
              <a:rPr lang="en-AU" altLang="en-AU" smtClean="0"/>
              <a:t>Similar to C syntax for accessing data defined in a structure.</a:t>
            </a:r>
          </a:p>
          <a:p>
            <a:pPr eaLnBrk="1" hangingPunct="1"/>
            <a:endParaRPr lang="en-AU" altLang="en-AU" smtClean="0"/>
          </a:p>
          <a:p>
            <a:pPr eaLnBrk="1" hangingPunct="1"/>
            <a:endParaRPr lang="en-AU" altLang="en-AU" smtClean="0"/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1932120" y="4679299"/>
            <a:ext cx="6652163" cy="21047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9207" tIns="51588" rIns="99207" bIns="51588">
            <a:spAutoFit/>
          </a:bodyPr>
          <a:lstStyle/>
          <a:p>
            <a:pPr eaLnBrk="0" hangingPunct="0"/>
            <a:r>
              <a:rPr lang="en-AU" altLang="en-AU" sz="2600" dirty="0">
                <a:latin typeface="Times" charset="0"/>
              </a:rPr>
              <a:t>Circle </a:t>
            </a:r>
            <a:r>
              <a:rPr lang="en-AU" altLang="en-AU" sz="2600" dirty="0" err="1">
                <a:latin typeface="Times" charset="0"/>
              </a:rPr>
              <a:t>aCircle</a:t>
            </a:r>
            <a:r>
              <a:rPr lang="en-AU" altLang="en-AU" sz="2600" dirty="0">
                <a:latin typeface="Times" charset="0"/>
              </a:rPr>
              <a:t> = new Circle();</a:t>
            </a:r>
          </a:p>
          <a:p>
            <a:pPr eaLnBrk="0" hangingPunct="0"/>
            <a:endParaRPr lang="en-AU" altLang="en-AU" sz="2600" dirty="0">
              <a:latin typeface="Times" charset="0"/>
            </a:endParaRPr>
          </a:p>
          <a:p>
            <a:pPr eaLnBrk="0" hangingPunct="0"/>
            <a:r>
              <a:rPr lang="en-AU" altLang="en-AU" sz="2600" dirty="0" err="1">
                <a:solidFill>
                  <a:schemeClr val="hlink"/>
                </a:solidFill>
                <a:latin typeface="Times" charset="0"/>
              </a:rPr>
              <a:t>aCircle.x</a:t>
            </a:r>
            <a:r>
              <a:rPr lang="en-AU" altLang="en-AU" sz="2600" dirty="0">
                <a:solidFill>
                  <a:schemeClr val="hlink"/>
                </a:solidFill>
                <a:latin typeface="Times" charset="0"/>
              </a:rPr>
              <a:t> = 2.0 // initialize </a:t>
            </a:r>
            <a:r>
              <a:rPr lang="en-AU" altLang="en-AU" sz="2600" dirty="0" err="1">
                <a:solidFill>
                  <a:schemeClr val="hlink"/>
                </a:solidFill>
                <a:latin typeface="Times" charset="0"/>
              </a:rPr>
              <a:t>center</a:t>
            </a:r>
            <a:r>
              <a:rPr lang="en-AU" altLang="en-AU" sz="2600" dirty="0">
                <a:solidFill>
                  <a:schemeClr val="hlink"/>
                </a:solidFill>
                <a:latin typeface="Times" charset="0"/>
              </a:rPr>
              <a:t> and radius</a:t>
            </a:r>
          </a:p>
          <a:p>
            <a:pPr eaLnBrk="0" hangingPunct="0"/>
            <a:r>
              <a:rPr lang="en-AU" altLang="en-AU" sz="2600" dirty="0" err="1">
                <a:solidFill>
                  <a:schemeClr val="hlink"/>
                </a:solidFill>
                <a:latin typeface="Times" charset="0"/>
              </a:rPr>
              <a:t>aCircle.y</a:t>
            </a:r>
            <a:r>
              <a:rPr lang="en-AU" altLang="en-AU" sz="2600" dirty="0">
                <a:solidFill>
                  <a:schemeClr val="hlink"/>
                </a:solidFill>
                <a:latin typeface="Times" charset="0"/>
              </a:rPr>
              <a:t> = 2.0</a:t>
            </a:r>
          </a:p>
          <a:p>
            <a:pPr eaLnBrk="0" hangingPunct="0"/>
            <a:r>
              <a:rPr lang="en-AU" altLang="en-AU" sz="2600" dirty="0" err="1">
                <a:solidFill>
                  <a:schemeClr val="hlink"/>
                </a:solidFill>
                <a:latin typeface="Times" charset="0"/>
              </a:rPr>
              <a:t>aCircle.r</a:t>
            </a:r>
            <a:r>
              <a:rPr lang="en-AU" altLang="en-AU" sz="2600" dirty="0">
                <a:solidFill>
                  <a:schemeClr val="hlink"/>
                </a:solidFill>
                <a:latin typeface="Times" charset="0"/>
              </a:rPr>
              <a:t> = 1.0</a:t>
            </a:r>
          </a:p>
        </p:txBody>
      </p:sp>
      <p:sp>
        <p:nvSpPr>
          <p:cNvPr id="48134" name="Text Box 8"/>
          <p:cNvSpPr txBox="1">
            <a:spLocks noChangeArrowheads="1"/>
          </p:cNvSpPr>
          <p:nvPr/>
        </p:nvSpPr>
        <p:spPr bwMode="auto">
          <a:xfrm>
            <a:off x="1932121" y="3107867"/>
            <a:ext cx="5925867" cy="14867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endParaRPr lang="en-US" dirty="0"/>
          </a:p>
          <a:p>
            <a:r>
              <a:rPr lang="en-US" sz="2200" i="1" dirty="0" err="1"/>
              <a:t>ObjectName.VariableName</a:t>
            </a:r>
            <a:endParaRPr lang="en-US" sz="2200" i="1" dirty="0"/>
          </a:p>
          <a:p>
            <a:r>
              <a:rPr lang="en-US" sz="2200" dirty="0" err="1"/>
              <a:t>ObjectName.MethodName</a:t>
            </a:r>
            <a:r>
              <a:rPr lang="en-US" sz="2200" dirty="0"/>
              <a:t>(parameter-list)</a:t>
            </a:r>
          </a:p>
          <a:p>
            <a:endParaRPr 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4031" y="6887704"/>
            <a:ext cx="2352146" cy="503978"/>
          </a:xfrm>
          <a:prstGeom prst="rect">
            <a:avLst/>
          </a:prstGeom>
          <a:noFill/>
        </p:spPr>
        <p:txBody>
          <a:bodyPr lIns="100794" tIns="50397" rIns="100794" bIns="50397"/>
          <a:lstStyle/>
          <a:p>
            <a:pPr algn="l"/>
            <a:fld id="{4359971A-6A14-4F09-B630-29730676C393}" type="slidenum">
              <a:rPr lang="zh-CN" altLang="en-GB" smtClean="0">
                <a:latin typeface="Arial" pitchFamily="34" charset="0"/>
                <a:ea typeface="宋体" charset="-122"/>
              </a:rPr>
              <a:pPr algn="l"/>
              <a:t>16</a:t>
            </a:fld>
            <a:endParaRPr lang="en-GB" altLang="zh-CN" smtClean="0">
              <a:latin typeface="Arial" pitchFamily="34" charset="0"/>
              <a:ea typeface="宋体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794" tIns="50397" rIns="100794" bIns="50397"/>
          <a:lstStyle/>
          <a:p>
            <a:pPr eaLnBrk="1" hangingPunct="1"/>
            <a:r>
              <a:rPr lang="en-AU" altLang="en-AU" smtClean="0"/>
              <a:t>Executing Methods in Object/Circle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00794" tIns="50397" rIns="100794" bIns="50397"/>
          <a:lstStyle/>
          <a:p>
            <a:pPr eaLnBrk="1" hangingPunct="1"/>
            <a:r>
              <a:rPr lang="en-AU" altLang="en-AU" smtClean="0"/>
              <a:t>Using Object Methods: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016125" y="4031827"/>
            <a:ext cx="4704292" cy="21047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9207" tIns="51588" rIns="99207" bIns="51588">
            <a:spAutoFit/>
          </a:bodyPr>
          <a:lstStyle/>
          <a:p>
            <a:pPr eaLnBrk="0" hangingPunct="0"/>
            <a:r>
              <a:rPr lang="en-AU" altLang="en-AU" sz="2600" dirty="0">
                <a:latin typeface="Times" charset="0"/>
              </a:rPr>
              <a:t>Circle </a:t>
            </a:r>
            <a:r>
              <a:rPr lang="en-AU" altLang="en-AU" sz="2600" dirty="0" err="1">
                <a:latin typeface="Times" charset="0"/>
              </a:rPr>
              <a:t>aCircle</a:t>
            </a:r>
            <a:r>
              <a:rPr lang="en-AU" altLang="en-AU" sz="2600" dirty="0">
                <a:latin typeface="Times" charset="0"/>
              </a:rPr>
              <a:t> = new Circle();</a:t>
            </a:r>
          </a:p>
          <a:p>
            <a:pPr eaLnBrk="0" hangingPunct="0"/>
            <a:endParaRPr lang="en-AU" altLang="en-AU" sz="2600" dirty="0">
              <a:latin typeface="Times" charset="0"/>
            </a:endParaRPr>
          </a:p>
          <a:p>
            <a:pPr eaLnBrk="0" hangingPunct="0"/>
            <a:r>
              <a:rPr lang="en-AU" altLang="en-AU" sz="2600" dirty="0">
                <a:latin typeface="Times" charset="0"/>
              </a:rPr>
              <a:t>double area; </a:t>
            </a:r>
          </a:p>
          <a:p>
            <a:pPr eaLnBrk="0" hangingPunct="0"/>
            <a:r>
              <a:rPr lang="en-AU" altLang="en-AU" sz="2600" dirty="0" err="1">
                <a:latin typeface="Times" charset="0"/>
              </a:rPr>
              <a:t>aCircle.r</a:t>
            </a:r>
            <a:r>
              <a:rPr lang="en-AU" altLang="en-AU" sz="2600" dirty="0">
                <a:latin typeface="Times" charset="0"/>
              </a:rPr>
              <a:t> = 1.0;</a:t>
            </a:r>
          </a:p>
          <a:p>
            <a:pPr eaLnBrk="0" hangingPunct="0"/>
            <a:r>
              <a:rPr lang="en-AU" altLang="en-AU" sz="2600" dirty="0">
                <a:solidFill>
                  <a:schemeClr val="hlink"/>
                </a:solidFill>
                <a:latin typeface="Times" charset="0"/>
              </a:rPr>
              <a:t>area = </a:t>
            </a:r>
            <a:r>
              <a:rPr lang="en-AU" altLang="en-AU" sz="2600" dirty="0" err="1">
                <a:solidFill>
                  <a:schemeClr val="hlink"/>
                </a:solidFill>
                <a:latin typeface="Times" charset="0"/>
              </a:rPr>
              <a:t>aCircle.area</a:t>
            </a:r>
            <a:r>
              <a:rPr lang="en-AU" altLang="en-AU" sz="2600" dirty="0">
                <a:solidFill>
                  <a:schemeClr val="hlink"/>
                </a:solidFill>
                <a:latin typeface="Times" charset="0"/>
              </a:rPr>
              <a:t>();</a:t>
            </a:r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 flipH="1">
            <a:off x="4956308" y="3107867"/>
            <a:ext cx="2604161" cy="28558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9207" tIns="51588" rIns="99207" bIns="51588" anchor="ctr">
            <a:spAutoFit/>
          </a:bodyPr>
          <a:lstStyle/>
          <a:p>
            <a:endParaRPr lang="en-US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5376333" y="2687885"/>
            <a:ext cx="4076003" cy="5144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9207" tIns="51588" rIns="99207" bIns="51588">
            <a:spAutoFit/>
          </a:bodyPr>
          <a:lstStyle/>
          <a:p>
            <a:pPr eaLnBrk="0" hangingPunct="0"/>
            <a:r>
              <a:rPr lang="en-AU" altLang="en-AU" sz="2600" dirty="0">
                <a:latin typeface="Times" charset="0"/>
              </a:rPr>
              <a:t>sent ‘message’ to </a:t>
            </a:r>
            <a:r>
              <a:rPr lang="en-AU" altLang="en-AU" sz="2600" dirty="0" err="1">
                <a:latin typeface="Times" charset="0"/>
              </a:rPr>
              <a:t>aCircle</a:t>
            </a:r>
            <a:endParaRPr lang="en-AU" altLang="en-AU" sz="2600" dirty="0">
              <a:latin typeface="Time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4031" y="6887704"/>
            <a:ext cx="2352146" cy="503978"/>
          </a:xfrm>
          <a:prstGeom prst="rect">
            <a:avLst/>
          </a:prstGeom>
          <a:noFill/>
        </p:spPr>
        <p:txBody>
          <a:bodyPr lIns="100794" tIns="50397" rIns="100794" bIns="50397"/>
          <a:lstStyle/>
          <a:p>
            <a:pPr algn="l"/>
            <a:fld id="{C13C835A-9CDE-4EB9-B912-54DEFEB66C40}" type="slidenum">
              <a:rPr lang="zh-CN" altLang="en-GB" smtClean="0">
                <a:latin typeface="Arial" pitchFamily="34" charset="0"/>
                <a:ea typeface="宋体" charset="-122"/>
              </a:rPr>
              <a:pPr algn="l"/>
              <a:t>17</a:t>
            </a:fld>
            <a:endParaRPr lang="en-GB" altLang="zh-CN" smtClean="0">
              <a:latin typeface="Arial" pitchFamily="34" charset="0"/>
              <a:ea typeface="宋体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794" tIns="50397" rIns="100794" bIns="50397"/>
          <a:lstStyle/>
          <a:p>
            <a:pPr eaLnBrk="1" hangingPunct="1"/>
            <a:r>
              <a:rPr lang="en-US" smtClean="0"/>
              <a:t>Using Circle Class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2" y="1112837"/>
            <a:ext cx="9072563" cy="4989512"/>
          </a:xfrm>
        </p:spPr>
        <p:txBody>
          <a:bodyPr lIns="100794" tIns="50397" rIns="100794" bIns="50397"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// Circle.java:  Contains both Circle class and its user class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//Add Circle class code here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class </a:t>
            </a:r>
            <a:r>
              <a:rPr lang="en-US" sz="1800" dirty="0" err="1" smtClean="0"/>
              <a:t>MyMain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    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 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            Circle </a:t>
            </a:r>
            <a:r>
              <a:rPr lang="en-US" sz="1800" dirty="0" err="1" smtClean="0"/>
              <a:t>aCircle</a:t>
            </a:r>
            <a:r>
              <a:rPr lang="en-US" sz="1800" dirty="0" smtClean="0"/>
              <a:t>;  // creating reference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            </a:t>
            </a:r>
            <a:r>
              <a:rPr lang="en-US" sz="1800" dirty="0" err="1" smtClean="0"/>
              <a:t>aCircle</a:t>
            </a:r>
            <a:r>
              <a:rPr lang="en-US" sz="1800" dirty="0" smtClean="0"/>
              <a:t> = new Circle(); // creating object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            </a:t>
            </a:r>
            <a:r>
              <a:rPr lang="en-US" sz="1800" dirty="0" err="1" smtClean="0"/>
              <a:t>aCircle.x</a:t>
            </a:r>
            <a:r>
              <a:rPr lang="en-US" sz="1800" dirty="0" smtClean="0"/>
              <a:t> = 10;  // assigning value to data field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            </a:t>
            </a:r>
            <a:r>
              <a:rPr lang="en-US" sz="1800" dirty="0" err="1" smtClean="0"/>
              <a:t>aCircle.y</a:t>
            </a:r>
            <a:r>
              <a:rPr lang="en-US" sz="1800" dirty="0" smtClean="0"/>
              <a:t> = 20;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            </a:t>
            </a:r>
            <a:r>
              <a:rPr lang="en-US" sz="1800" dirty="0" err="1" smtClean="0"/>
              <a:t>aCircle.r</a:t>
            </a:r>
            <a:r>
              <a:rPr lang="en-US" sz="1800" dirty="0" smtClean="0"/>
              <a:t> = 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            double area = </a:t>
            </a:r>
            <a:r>
              <a:rPr lang="en-US" sz="1800" dirty="0" err="1" smtClean="0"/>
              <a:t>aCircle.area</a:t>
            </a:r>
            <a:r>
              <a:rPr lang="en-US" sz="1800" dirty="0" smtClean="0"/>
              <a:t>(); // invoking method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            double </a:t>
            </a:r>
            <a:r>
              <a:rPr lang="en-US" sz="1800" dirty="0" err="1" smtClean="0"/>
              <a:t>circumf</a:t>
            </a:r>
            <a:r>
              <a:rPr lang="en-US" sz="1800" dirty="0" smtClean="0"/>
              <a:t> = </a:t>
            </a:r>
            <a:r>
              <a:rPr lang="en-US" sz="1800" dirty="0" err="1" smtClean="0"/>
              <a:t>aCircle.circumference</a:t>
            </a:r>
            <a:r>
              <a:rPr lang="en-US" sz="18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      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("Radius="+</a:t>
            </a:r>
            <a:r>
              <a:rPr lang="en-US" sz="1800" dirty="0" err="1" smtClean="0"/>
              <a:t>aCircle.r</a:t>
            </a:r>
            <a:r>
              <a:rPr lang="en-US" sz="1800" dirty="0" smtClean="0"/>
              <a:t>+" Area="+area);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      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("Radius="+</a:t>
            </a:r>
            <a:r>
              <a:rPr lang="en-US" sz="1800" dirty="0" err="1" smtClean="0"/>
              <a:t>aCircle.r</a:t>
            </a:r>
            <a:r>
              <a:rPr lang="en-US" sz="1800" dirty="0" smtClean="0"/>
              <a:t>+" Circumference ="+</a:t>
            </a:r>
            <a:r>
              <a:rPr lang="en-US" sz="1800" dirty="0" err="1" smtClean="0"/>
              <a:t>circumf</a:t>
            </a:r>
            <a:r>
              <a:rPr lang="en-US" sz="18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    </a:t>
            </a:r>
            <a:r>
              <a:rPr lang="en-US" sz="1800" dirty="0" smtClean="0"/>
              <a:t>}}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3618945" y="1570037"/>
            <a:ext cx="6461680" cy="12097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/>
              <a:t>C:jdk\bin&gt;  java MyMain       </a:t>
            </a:r>
          </a:p>
          <a:p>
            <a:r>
              <a:rPr lang="en-US"/>
              <a:t>Radius=5.0 Area=78.5</a:t>
            </a:r>
          </a:p>
          <a:p>
            <a:r>
              <a:rPr lang="en-US"/>
              <a:t>Radius=5.0 Circumference =31.400000000000002</a:t>
            </a:r>
          </a:p>
        </p:txBody>
      </p:sp>
    </p:spTree>
  </p:cSld>
  <p:clrMapOvr>
    <a:masterClrMapping/>
  </p:clrMapOvr>
  <p:transition advTm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"/>
          <p:cNvSpPr txBox="1">
            <a:spLocks noChangeArrowheads="1"/>
          </p:cNvSpPr>
          <p:nvPr/>
        </p:nvSpPr>
        <p:spPr bwMode="auto">
          <a:xfrm>
            <a:off x="4178300" y="465138"/>
            <a:ext cx="176688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2800">
                <a:latin typeface="Helvetica" pitchFamily="34" charset="0"/>
              </a:rPr>
              <a:t>Inheritance</a:t>
            </a:r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628650" y="1041400"/>
            <a:ext cx="8780463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1009650" y="1563688"/>
            <a:ext cx="7694613" cy="253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563"/>
              </a:spcBef>
              <a:buClr>
                <a:srgbClr val="000000"/>
              </a:buClr>
              <a:buSzPct val="45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>
                <a:latin typeface="Helvetica" pitchFamily="34" charset="0"/>
              </a:rPr>
              <a:t>The objectives are:-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59000"/>
              <a:buFont typeface="Helvetica" pitchFamily="34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>
                <a:latin typeface="Helvetica" pitchFamily="34" charset="0"/>
              </a:rPr>
              <a:t>To explore the concept and implications of inheritance</a:t>
            </a:r>
          </a:p>
          <a:p>
            <a:pPr marL="431800" lvl="1" indent="-215900">
              <a:spcBef>
                <a:spcPts val="563"/>
              </a:spcBef>
              <a:buClr>
                <a:srgbClr val="000000"/>
              </a:buClr>
              <a:buSzPct val="85000"/>
              <a:buFont typeface="Helvetica" pitchFamily="34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>
                <a:latin typeface="Helvetica" pitchFamily="34" charset="0"/>
              </a:rPr>
              <a:t>Polymorphism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59000"/>
              <a:buFont typeface="Helvetica" pitchFamily="34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>
                <a:latin typeface="Helvetica" pitchFamily="34" charset="0"/>
              </a:rPr>
              <a:t>To define the syntax of inheritance in Java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59000"/>
              <a:buFont typeface="Helvetica" pitchFamily="34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>
                <a:latin typeface="Helvetica" pitchFamily="34" charset="0"/>
              </a:rPr>
              <a:t> To understand the class hierarchy of Java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59000"/>
              <a:buFont typeface="Helvetica" pitchFamily="34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>
                <a:latin typeface="Helvetica" pitchFamily="34" charset="0"/>
              </a:rPr>
              <a:t> To examine the effect of inheritance on constructors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"/>
          <p:cNvSpPr>
            <a:spLocks noChangeShapeType="1"/>
          </p:cNvSpPr>
          <p:nvPr/>
        </p:nvSpPr>
        <p:spPr bwMode="auto">
          <a:xfrm>
            <a:off x="674688" y="1049338"/>
            <a:ext cx="8782050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3989388" y="479425"/>
            <a:ext cx="2133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2800">
                <a:latin typeface="Helvetica" pitchFamily="34" charset="0"/>
              </a:rPr>
              <a:t>Terminology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703263" y="1327150"/>
            <a:ext cx="8564562" cy="373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pitchFamily="34" charset="0"/>
              </a:rPr>
              <a:t>Inheritance is a fundamental Object Oriented concept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pitchFamily="34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pitchFamily="34" charset="0"/>
              </a:rPr>
              <a:t>A class can be defined as a "subclass" of another class.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pitchFamily="34" charset="0"/>
              </a:rPr>
              <a:t>The subclass inherits all data attributes of its superclass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pitchFamily="34" charset="0"/>
              </a:rPr>
              <a:t>The subclass inherits all methods of its superclass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pitchFamily="34" charset="0"/>
              </a:rPr>
              <a:t>The subclass inherits all associations of its superclass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000">
              <a:latin typeface="Helvetica" pitchFamily="34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pitchFamily="34" charset="0"/>
              </a:rPr>
              <a:t>The subclass can: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pitchFamily="34" charset="0"/>
              </a:rPr>
              <a:t>Add new functionality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pitchFamily="34" charset="0"/>
              </a:rPr>
              <a:t>Use inherited functionality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pitchFamily="34" charset="0"/>
              </a:rPr>
              <a:t>Override inherited functionality</a:t>
            </a:r>
          </a:p>
        </p:txBody>
      </p:sp>
      <p:sp>
        <p:nvSpPr>
          <p:cNvPr id="2053" name="AutoShape 4"/>
          <p:cNvSpPr>
            <a:spLocks noChangeArrowheads="1"/>
          </p:cNvSpPr>
          <p:nvPr/>
        </p:nvSpPr>
        <p:spPr bwMode="auto">
          <a:xfrm>
            <a:off x="6218238" y="3722688"/>
            <a:ext cx="1939925" cy="990600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- name: String   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- dob: Date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endParaRPr lang="en-GB" sz="1600">
              <a:latin typeface="Times" charset="0"/>
            </a:endParaRPr>
          </a:p>
        </p:txBody>
      </p:sp>
      <p:sp>
        <p:nvSpPr>
          <p:cNvPr id="2054" name="Line 5"/>
          <p:cNvSpPr>
            <a:spLocks noChangeShapeType="1"/>
          </p:cNvSpPr>
          <p:nvPr/>
        </p:nvSpPr>
        <p:spPr bwMode="auto">
          <a:xfrm flipV="1">
            <a:off x="7192963" y="4829175"/>
            <a:ext cx="0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055" name="AutoShape 6"/>
          <p:cNvSpPr>
            <a:spLocks noChangeArrowheads="1"/>
          </p:cNvSpPr>
          <p:nvPr/>
        </p:nvSpPr>
        <p:spPr bwMode="auto">
          <a:xfrm>
            <a:off x="6218238" y="5565775"/>
            <a:ext cx="1939925" cy="990600"/>
          </a:xfrm>
          <a:prstGeom prst="roundRect">
            <a:avLst>
              <a:gd name="adj" fmla="val 13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- employeeID: int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- salary: int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- startDate: Date</a:t>
            </a:r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5199063" y="3714750"/>
            <a:ext cx="895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superclass:</a:t>
            </a:r>
          </a:p>
        </p:txBody>
      </p:sp>
      <p:sp>
        <p:nvSpPr>
          <p:cNvPr id="2057" name="Text Box 8"/>
          <p:cNvSpPr txBox="1">
            <a:spLocks noChangeArrowheads="1"/>
          </p:cNvSpPr>
          <p:nvPr/>
        </p:nvSpPr>
        <p:spPr bwMode="auto">
          <a:xfrm>
            <a:off x="5380038" y="5529263"/>
            <a:ext cx="7429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subclass: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4031" y="6887704"/>
            <a:ext cx="2352146" cy="503978"/>
          </a:xfrm>
          <a:prstGeom prst="rect">
            <a:avLst/>
          </a:prstGeom>
          <a:noFill/>
        </p:spPr>
        <p:txBody>
          <a:bodyPr lIns="100794" tIns="50397" rIns="100794" bIns="50397"/>
          <a:lstStyle/>
          <a:p>
            <a:pPr algn="l"/>
            <a:fld id="{AE3C39E1-A2F2-4A74-8F60-950739052217}" type="slidenum">
              <a:rPr lang="zh-CN" altLang="en-GB" smtClean="0">
                <a:latin typeface="Arial" pitchFamily="34" charset="0"/>
                <a:ea typeface="宋体" charset="-122"/>
              </a:rPr>
              <a:pPr algn="l"/>
              <a:t>2</a:t>
            </a:fld>
            <a:endParaRPr lang="en-GB" altLang="zh-CN" smtClean="0">
              <a:latin typeface="Arial" pitchFamily="34" charset="0"/>
              <a:ea typeface="宋体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8011" y="419982"/>
            <a:ext cx="9693852" cy="1091953"/>
          </a:xfrm>
        </p:spPr>
        <p:txBody>
          <a:bodyPr lIns="100794" tIns="50397" rIns="100794" bIns="50397"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00794" tIns="50397" rIns="100794" bIns="50397"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Java is a true OO language and therefore the underlying structure of all Java programs is classes.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Anything we wish to represent in Java must be encapsulated in a class that defines the “state” and “</a:t>
            </a:r>
            <a:r>
              <a:rPr lang="en-US" sz="2600" dirty="0" err="1" smtClean="0"/>
              <a:t>behaviour</a:t>
            </a:r>
            <a:r>
              <a:rPr lang="en-US" sz="2600" dirty="0" smtClean="0"/>
              <a:t>” of the basic program components known as objects.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Classes create objects and objects use methods to communicate between them. They provide a convenient method for packaging a group of logically related data items and functions that work on them.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A class essentially serves as a template for an object and behaves like a basic data type “</a:t>
            </a:r>
            <a:r>
              <a:rPr lang="en-US" sz="2600" dirty="0" err="1" smtClean="0"/>
              <a:t>int</a:t>
            </a:r>
            <a:r>
              <a:rPr lang="en-US" sz="2600" dirty="0" smtClean="0"/>
              <a:t>”. It is therefore important to understand how the fields and methods are defined in a class and how they are used to build a Java program that incorporates the basic OO concepts such as encapsulation, inheritance, and polymorphism.</a:t>
            </a:r>
          </a:p>
        </p:txBody>
      </p:sp>
    </p:spTree>
  </p:cSld>
  <p:clrMapOvr>
    <a:masterClrMapping/>
  </p:clrMapOvr>
  <p:transition advTm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"/>
          <p:cNvSpPr>
            <a:spLocks noChangeShapeType="1"/>
          </p:cNvSpPr>
          <p:nvPr/>
        </p:nvSpPr>
        <p:spPr bwMode="auto">
          <a:xfrm>
            <a:off x="644525" y="1049338"/>
            <a:ext cx="8780463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22663" y="479425"/>
            <a:ext cx="36766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2800">
                <a:latin typeface="Helvetica" pitchFamily="34" charset="0"/>
              </a:rPr>
              <a:t>What really happens?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73100" y="1327150"/>
            <a:ext cx="8564563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000">
              <a:latin typeface="Helvetica" pitchFamily="34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pitchFamily="34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pitchFamily="34" charset="0"/>
              </a:rPr>
              <a:t>In this example, we can say that an Employee "is a kind of" Person.  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pitchFamily="34" charset="0"/>
              </a:rPr>
              <a:t>An Employee object inherits all of the attributes, methods and associations of Person</a:t>
            </a:r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1482725" y="4181475"/>
            <a:ext cx="1939925" cy="1179513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- name: String   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- dob: Date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endParaRPr lang="en-GB" sz="1600">
              <a:latin typeface="Times" charset="0"/>
            </a:endParaRPr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 flipV="1">
            <a:off x="2457450" y="5381625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>
            <a:off x="1482725" y="5835650"/>
            <a:ext cx="1939925" cy="1125538"/>
          </a:xfrm>
          <a:prstGeom prst="roundRect">
            <a:avLst>
              <a:gd name="adj" fmla="val 13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- employeeID: int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- salary: int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- startDate: Date</a:t>
            </a:r>
          </a:p>
        </p:txBody>
      </p:sp>
      <p:sp>
        <p:nvSpPr>
          <p:cNvPr id="3080" name="Oval 7"/>
          <p:cNvSpPr>
            <a:spLocks noChangeArrowheads="1"/>
          </p:cNvSpPr>
          <p:nvPr/>
        </p:nvSpPr>
        <p:spPr bwMode="auto">
          <a:xfrm>
            <a:off x="3976688" y="4156075"/>
            <a:ext cx="2538412" cy="100965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160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1600">
                <a:latin typeface="Times" charset="0"/>
              </a:rPr>
              <a:t>name = "John Smith"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1600">
                <a:latin typeface="Times" charset="0"/>
              </a:rPr>
              <a:t>dob = Jan 13, 1954</a:t>
            </a:r>
          </a:p>
        </p:txBody>
      </p:sp>
      <p:sp>
        <p:nvSpPr>
          <p:cNvPr id="3081" name="Oval 8"/>
          <p:cNvSpPr>
            <a:spLocks noChangeArrowheads="1"/>
          </p:cNvSpPr>
          <p:nvPr/>
        </p:nvSpPr>
        <p:spPr bwMode="auto">
          <a:xfrm>
            <a:off x="6302375" y="4846638"/>
            <a:ext cx="2778125" cy="227171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160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1600">
                <a:latin typeface="Times" charset="0"/>
              </a:rPr>
              <a:t>name = "Sally Halls"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1600">
                <a:latin typeface="Times" charset="0"/>
              </a:rPr>
              <a:t>dob = Mar 15, 1968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1600">
                <a:latin typeface="Times" charset="0"/>
              </a:rPr>
              <a:t>employeeID = 37518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1600">
                <a:latin typeface="Times" charset="0"/>
              </a:rPr>
              <a:t>salary = 65000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1600">
                <a:latin typeface="Times" charset="0"/>
              </a:rPr>
              <a:t>startDate = Dec 15, 2000</a:t>
            </a:r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2522538" y="5511800"/>
            <a:ext cx="9223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is a kind of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>
            <a:off x="730250" y="1049338"/>
            <a:ext cx="8780463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403600" y="496888"/>
            <a:ext cx="418941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2800">
                <a:latin typeface="Helvetica" pitchFamily="34" charset="0"/>
              </a:rPr>
              <a:t>Inheritance in Java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758825" y="1327150"/>
            <a:ext cx="856456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pitchFamily="34" charset="0"/>
              </a:rPr>
              <a:t>Inheritance is declared using the "extends" keyword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pitchFamily="34" charset="0"/>
              </a:rPr>
              <a:t>If inheritance is not defined, the class extends a class called Object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>
              <a:latin typeface="Helvetica" pitchFamily="34" charset="0"/>
            </a:endParaRPr>
          </a:p>
        </p:txBody>
      </p:sp>
      <p:sp>
        <p:nvSpPr>
          <p:cNvPr id="4101" name="AutoShape 4"/>
          <p:cNvSpPr>
            <a:spLocks noChangeArrowheads="1"/>
          </p:cNvSpPr>
          <p:nvPr/>
        </p:nvSpPr>
        <p:spPr bwMode="auto">
          <a:xfrm>
            <a:off x="6965950" y="2557463"/>
            <a:ext cx="1939925" cy="1179512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- name: String   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- dob: Date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endParaRPr lang="en-GB" sz="1600">
              <a:latin typeface="Times" charset="0"/>
            </a:endParaRPr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 flipV="1">
            <a:off x="7940675" y="3757613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103" name="AutoShape 6"/>
          <p:cNvSpPr>
            <a:spLocks noChangeArrowheads="1"/>
          </p:cNvSpPr>
          <p:nvPr/>
        </p:nvSpPr>
        <p:spPr bwMode="auto">
          <a:xfrm>
            <a:off x="6965950" y="4427538"/>
            <a:ext cx="1939925" cy="1125537"/>
          </a:xfrm>
          <a:prstGeom prst="roundRect">
            <a:avLst>
              <a:gd name="adj" fmla="val 13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- employeeID: int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- salary: int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- startDate: Date</a:t>
            </a:r>
          </a:p>
        </p:txBody>
      </p:sp>
      <p:sp>
        <p:nvSpPr>
          <p:cNvPr id="4104" name="AutoShape 7"/>
          <p:cNvSpPr>
            <a:spLocks noChangeArrowheads="1"/>
          </p:cNvSpPr>
          <p:nvPr/>
        </p:nvSpPr>
        <p:spPr bwMode="auto">
          <a:xfrm>
            <a:off x="1435100" y="2316163"/>
            <a:ext cx="3300413" cy="1622425"/>
          </a:xfrm>
          <a:prstGeom prst="roundRect">
            <a:avLst>
              <a:gd name="adj" fmla="val 9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1687513" y="2535238"/>
            <a:ext cx="2919412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1400">
                <a:latin typeface="Courier" charset="0"/>
              </a:rPr>
              <a:t>public class Person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1400">
                <a:latin typeface="Courier" charset="0"/>
              </a:rPr>
              <a:t>{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1400">
                <a:latin typeface="Courier" charset="0"/>
              </a:rPr>
              <a:t>	private String name;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1400">
                <a:latin typeface="Courier" charset="0"/>
              </a:rPr>
              <a:t>	private Date dob;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1400">
                <a:latin typeface="Courier" charset="0"/>
              </a:rPr>
              <a:t>	[...]</a:t>
            </a:r>
          </a:p>
        </p:txBody>
      </p:sp>
      <p:sp>
        <p:nvSpPr>
          <p:cNvPr id="4106" name="AutoShape 9"/>
          <p:cNvSpPr>
            <a:spLocks noChangeArrowheads="1"/>
          </p:cNvSpPr>
          <p:nvPr/>
        </p:nvSpPr>
        <p:spPr bwMode="auto">
          <a:xfrm>
            <a:off x="1444625" y="4095750"/>
            <a:ext cx="4779963" cy="1787525"/>
          </a:xfrm>
          <a:prstGeom prst="roundRect">
            <a:avLst>
              <a:gd name="adj" fmla="val 88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1697038" y="4314825"/>
            <a:ext cx="403225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400">
                <a:latin typeface="Courier" charset="0"/>
              </a:rPr>
              <a:t>public class Employee extends Person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400">
                <a:latin typeface="Courier" charset="0"/>
              </a:rPr>
              <a:t>{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400">
                <a:latin typeface="Courier" charset="0"/>
              </a:rPr>
              <a:t>	private int employeID;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400">
                <a:latin typeface="Courier" charset="0"/>
              </a:rPr>
              <a:t>	private int salary;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400">
                <a:latin typeface="Courier" charset="0"/>
              </a:rPr>
              <a:t>	private Date startDate;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400">
                <a:latin typeface="Courier" charset="0"/>
              </a:rPr>
              <a:t>	[...]</a:t>
            </a:r>
          </a:p>
        </p:txBody>
      </p:sp>
      <p:grpSp>
        <p:nvGrpSpPr>
          <p:cNvPr id="4108" name="Group 11"/>
          <p:cNvGrpSpPr>
            <a:grpSpLocks/>
          </p:cNvGrpSpPr>
          <p:nvPr/>
        </p:nvGrpSpPr>
        <p:grpSpPr bwMode="auto">
          <a:xfrm>
            <a:off x="1444625" y="6005513"/>
            <a:ext cx="4779963" cy="568325"/>
            <a:chOff x="910" y="3783"/>
            <a:chExt cx="3011" cy="358"/>
          </a:xfrm>
        </p:grpSpPr>
        <p:sp>
          <p:nvSpPr>
            <p:cNvPr id="4109" name="AutoShape 12"/>
            <p:cNvSpPr>
              <a:spLocks noChangeArrowheads="1"/>
            </p:cNvSpPr>
            <p:nvPr/>
          </p:nvSpPr>
          <p:spPr bwMode="auto">
            <a:xfrm>
              <a:off x="910" y="3783"/>
              <a:ext cx="3011" cy="358"/>
            </a:xfrm>
            <a:prstGeom prst="roundRect">
              <a:avLst>
                <a:gd name="adj" fmla="val 278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Text Box 13"/>
            <p:cNvSpPr txBox="1">
              <a:spLocks noChangeArrowheads="1"/>
            </p:cNvSpPr>
            <p:nvPr/>
          </p:nvSpPr>
          <p:spPr bwMode="auto">
            <a:xfrm>
              <a:off x="1069" y="3921"/>
              <a:ext cx="254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GB" sz="1400">
                  <a:latin typeface="Courier" charset="0"/>
                </a:rPr>
                <a:t>Employee anEmployee = new Employee();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1"/>
          <p:cNvSpPr>
            <a:spLocks noChangeShapeType="1"/>
          </p:cNvSpPr>
          <p:nvPr/>
        </p:nvSpPr>
        <p:spPr bwMode="auto">
          <a:xfrm>
            <a:off x="639763" y="1057275"/>
            <a:ext cx="8780462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227388" y="530225"/>
            <a:ext cx="42322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2800">
                <a:latin typeface="Helvetica" pitchFamily="34" charset="0"/>
              </a:rPr>
              <a:t>Inheritance Hierarchy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668338" y="1336675"/>
            <a:ext cx="8564562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pitchFamily="34" charset="0"/>
              </a:rPr>
              <a:t>Each Java class has one (and only one) superclass.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pitchFamily="34" charset="0"/>
              </a:rPr>
              <a:t>C++ allows for multiple inheritance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>
              <a:latin typeface="Helvetica" pitchFamily="34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pitchFamily="34" charset="0"/>
              </a:rPr>
              <a:t>Inheritance creates a class hierarchy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pitchFamily="34" charset="0"/>
              </a:rPr>
              <a:t>Classes higher in the hierarchy are more general and more abstract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pitchFamily="34" charset="0"/>
              </a:rPr>
              <a:t>Classes lower in the hierarchy are more specific and concrete</a:t>
            </a: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7088188" y="3533775"/>
            <a:ext cx="1154112" cy="500063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693738" y="3573463"/>
            <a:ext cx="4316412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>
                <a:latin typeface="Helvetica" pitchFamily="34" charset="0"/>
              </a:rPr>
              <a:t>There is no limit to the number of subclasses a class can have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GB" sz="2000">
              <a:latin typeface="Helvetica" pitchFamily="34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>
                <a:latin typeface="Helvetica" pitchFamily="34" charset="0"/>
              </a:rPr>
              <a:t>There is no limit to the depth of the class tree.</a:t>
            </a:r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5984875" y="4294188"/>
            <a:ext cx="1154113" cy="50006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7251700" y="4294188"/>
            <a:ext cx="1154113" cy="50006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5129" name="AutoShape 8"/>
          <p:cNvSpPr>
            <a:spLocks noChangeArrowheads="1"/>
          </p:cNvSpPr>
          <p:nvPr/>
        </p:nvSpPr>
        <p:spPr bwMode="auto">
          <a:xfrm>
            <a:off x="8499475" y="4294188"/>
            <a:ext cx="1154113" cy="50006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5446713" y="6375400"/>
            <a:ext cx="1154112" cy="500063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5131" name="AutoShape 10"/>
          <p:cNvSpPr>
            <a:spLocks noChangeArrowheads="1"/>
          </p:cNvSpPr>
          <p:nvPr/>
        </p:nvSpPr>
        <p:spPr bwMode="auto">
          <a:xfrm>
            <a:off x="5472113" y="5243513"/>
            <a:ext cx="1154112" cy="490537"/>
          </a:xfrm>
          <a:prstGeom prst="roundRect">
            <a:avLst>
              <a:gd name="adj" fmla="val 31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5132" name="AutoShape 11"/>
          <p:cNvSpPr>
            <a:spLocks noChangeArrowheads="1"/>
          </p:cNvSpPr>
          <p:nvPr/>
        </p:nvSpPr>
        <p:spPr bwMode="auto">
          <a:xfrm>
            <a:off x="8551863" y="5243513"/>
            <a:ext cx="1154112" cy="50006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5133" name="AutoShape 12"/>
          <p:cNvSpPr>
            <a:spLocks noChangeArrowheads="1"/>
          </p:cNvSpPr>
          <p:nvPr/>
        </p:nvSpPr>
        <p:spPr bwMode="auto">
          <a:xfrm>
            <a:off x="7226300" y="5243513"/>
            <a:ext cx="1154113" cy="50006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 flipV="1">
            <a:off x="5978525" y="5753100"/>
            <a:ext cx="0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35" name="Line 14"/>
          <p:cNvSpPr>
            <a:spLocks noChangeShapeType="1"/>
          </p:cNvSpPr>
          <p:nvPr/>
        </p:nvSpPr>
        <p:spPr bwMode="auto">
          <a:xfrm flipV="1">
            <a:off x="6216650" y="4803775"/>
            <a:ext cx="307975" cy="449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36" name="Line 15"/>
          <p:cNvSpPr>
            <a:spLocks noChangeShapeType="1"/>
          </p:cNvSpPr>
          <p:nvPr/>
        </p:nvSpPr>
        <p:spPr bwMode="auto">
          <a:xfrm flipV="1">
            <a:off x="8099425" y="4811713"/>
            <a:ext cx="555625" cy="414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 flipH="1" flipV="1">
            <a:off x="8885238" y="4821238"/>
            <a:ext cx="120650" cy="4048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38" name="Line 17"/>
          <p:cNvSpPr>
            <a:spLocks noChangeShapeType="1"/>
          </p:cNvSpPr>
          <p:nvPr/>
        </p:nvSpPr>
        <p:spPr bwMode="auto">
          <a:xfrm flipH="1" flipV="1">
            <a:off x="8218488" y="4051300"/>
            <a:ext cx="376237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 flipV="1">
            <a:off x="7764463" y="4051300"/>
            <a:ext cx="0" cy="233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 flipV="1">
            <a:off x="6815138" y="4043363"/>
            <a:ext cx="368300" cy="24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1"/>
          <p:cNvSpPr>
            <a:spLocks noChangeShapeType="1"/>
          </p:cNvSpPr>
          <p:nvPr/>
        </p:nvSpPr>
        <p:spPr bwMode="auto">
          <a:xfrm>
            <a:off x="654050" y="1057275"/>
            <a:ext cx="8780463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2770188" y="487363"/>
            <a:ext cx="48133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>
                <a:latin typeface="Helvetica" pitchFamily="34" charset="0"/>
              </a:rPr>
              <a:t>Constructors and Initialization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82625" y="1336675"/>
            <a:ext cx="8564563" cy="32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pitchFamily="34" charset="0"/>
              </a:rPr>
              <a:t>Classes use constructors to initialize instance variables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pitchFamily="34" charset="0"/>
              </a:rPr>
              <a:t>When a subclass object is created, its constructor is called.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pitchFamily="34" charset="0"/>
              </a:rPr>
              <a:t>It is the responsibility of the subclass constructor to invoke the appropriate superclass constructors so that the instance variables defined in the superclass are properly initialized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pitchFamily="34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pitchFamily="34" charset="0"/>
              </a:rPr>
              <a:t>Superclass constructors can be called using the "super" keyword in a manner similar to "this"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pitchFamily="34" charset="0"/>
              </a:rPr>
              <a:t>It must be the first line of code in the constructor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>
            <a:off x="611188" y="1057275"/>
            <a:ext cx="8780462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074988" y="488950"/>
            <a:ext cx="40163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2800">
                <a:latin typeface="Helvetica" pitchFamily="34" charset="0"/>
              </a:rPr>
              <a:t>Constructors - Example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468313" y="1181100"/>
            <a:ext cx="9372600" cy="6180138"/>
            <a:chOff x="609" y="744"/>
            <a:chExt cx="5257" cy="3483"/>
          </a:xfrm>
        </p:grpSpPr>
        <p:sp>
          <p:nvSpPr>
            <p:cNvPr id="7173" name="AutoShape 4"/>
            <p:cNvSpPr>
              <a:spLocks noChangeArrowheads="1"/>
            </p:cNvSpPr>
            <p:nvPr/>
          </p:nvSpPr>
          <p:spPr bwMode="auto">
            <a:xfrm>
              <a:off x="609" y="744"/>
              <a:ext cx="5257" cy="3483"/>
            </a:xfrm>
            <a:prstGeom prst="roundRect">
              <a:avLst>
                <a:gd name="adj" fmla="val 28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Text Box 5"/>
            <p:cNvSpPr txBox="1">
              <a:spLocks noChangeArrowheads="1"/>
            </p:cNvSpPr>
            <p:nvPr/>
          </p:nvSpPr>
          <p:spPr bwMode="auto">
            <a:xfrm>
              <a:off x="777" y="833"/>
              <a:ext cx="4858" cy="2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200">
                  <a:latin typeface="Courier" charset="0"/>
                </a:rPr>
                <a:t>public class BankAccount</a:t>
              </a: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200">
                  <a:latin typeface="Courier" charset="0"/>
                </a:rPr>
                <a:t>{</a:t>
              </a: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200">
                  <a:latin typeface="Courier" charset="0"/>
                </a:rPr>
                <a:t>	private String ownersName;</a:t>
              </a: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200">
                  <a:latin typeface="Courier" charset="0"/>
                </a:rPr>
                <a:t>	private int accountNumber;</a:t>
              </a: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200">
                  <a:latin typeface="Courier" charset="0"/>
                </a:rPr>
                <a:t>	private float balance;</a:t>
              </a: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endParaRPr lang="en-GB" sz="1200">
                <a:latin typeface="Courier" charset="0"/>
              </a:endParaRP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200">
                  <a:latin typeface="Courier" charset="0"/>
                </a:rPr>
                <a:t>	public BankAccount(int anAccountNumber, String aName)</a:t>
              </a: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200">
                  <a:latin typeface="Courier" charset="0"/>
                </a:rPr>
                <a:t>	{</a:t>
              </a: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200">
                  <a:latin typeface="Courier" charset="0"/>
                </a:rPr>
                <a:t>		accountNumber = anAccountNumber;</a:t>
              </a: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200">
                  <a:latin typeface="Courier" charset="0"/>
                </a:rPr>
                <a:t>		ownersName = aName;</a:t>
              </a: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200">
                  <a:latin typeface="Courier" charset="0"/>
                </a:rPr>
                <a:t>	}</a:t>
              </a: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200">
                  <a:latin typeface="Courier" charset="0"/>
                </a:rPr>
                <a:t>	[...]</a:t>
              </a: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200">
                  <a:latin typeface="Courier" charset="0"/>
                </a:rPr>
                <a:t>}</a:t>
              </a: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endParaRPr lang="en-GB" sz="1200">
                <a:latin typeface="Courier" charset="0"/>
              </a:endParaRP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200">
                  <a:latin typeface="Courier" charset="0"/>
                </a:rPr>
                <a:t>public class OverdraftAccount extends BankAccount</a:t>
              </a: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200">
                  <a:latin typeface="Courier" charset="0"/>
                </a:rPr>
                <a:t>{</a:t>
              </a: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200">
                  <a:latin typeface="Courier" charset="0"/>
                </a:rPr>
                <a:t>	private float overdraftLimit;</a:t>
              </a: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endParaRPr lang="en-GB" sz="1200">
                <a:latin typeface="Courier" charset="0"/>
              </a:endParaRP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200">
                  <a:latin typeface="Courier" charset="0"/>
                </a:rPr>
                <a:t>	public OverdraftAccount(int anAccountNumber, String aName, float aLimit)</a:t>
              </a: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200">
                  <a:latin typeface="Courier" charset="0"/>
                </a:rPr>
                <a:t>	{</a:t>
              </a: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200">
                  <a:latin typeface="Courier" charset="0"/>
                </a:rPr>
                <a:t>		super(anAccountNumber, aName);</a:t>
              </a: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200">
                  <a:latin typeface="Courier" charset="0"/>
                </a:rPr>
                <a:t>		overdraftLimit = aLimit;</a:t>
              </a: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200">
                  <a:latin typeface="Courier" charset="0"/>
                </a:rPr>
                <a:t>	}</a:t>
              </a: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200">
                  <a:latin typeface="Courier" charset="0"/>
                </a:rPr>
                <a:t>}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/>
          <p:cNvSpPr>
            <a:spLocks noChangeShapeType="1"/>
          </p:cNvSpPr>
          <p:nvPr/>
        </p:nvSpPr>
        <p:spPr bwMode="auto">
          <a:xfrm>
            <a:off x="709613" y="1057275"/>
            <a:ext cx="8780462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492500" y="504825"/>
            <a:ext cx="48133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>
                <a:latin typeface="Helvetica" pitchFamily="34" charset="0"/>
              </a:rPr>
              <a:t>Method Overriding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36600" y="1336675"/>
            <a:ext cx="8564563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pitchFamily="34" charset="0"/>
              </a:rPr>
              <a:t>Subclasses inherit all methods from their superclass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pitchFamily="34" charset="0"/>
              </a:rPr>
              <a:t>Sometimes, the implementation of the method in the superclass does not provide the functionality required by the subclass.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pitchFamily="34" charset="0"/>
              </a:rPr>
              <a:t>In these cases, the method must be overridden.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pitchFamily="34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pitchFamily="34" charset="0"/>
              </a:rPr>
              <a:t>To override a method, provide an implementation in the subclass.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pitchFamily="34" charset="0"/>
              </a:rPr>
              <a:t>The method in the subclass MUST have the exact same signature as the method it is overriding.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pitchFamily="34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1458913" y="0"/>
            <a:ext cx="7478712" cy="771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GB" sz="2000"/>
              <a:t>class A </a:t>
            </a:r>
          </a:p>
          <a:p>
            <a:r>
              <a:rPr lang="en-GB" sz="2000"/>
              <a:t>{ </a:t>
            </a:r>
            <a:br>
              <a:rPr lang="en-GB" sz="2000"/>
            </a:br>
            <a:r>
              <a:rPr lang="en-GB" sz="2000"/>
              <a:t>	int i, j; </a:t>
            </a:r>
            <a:br>
              <a:rPr lang="en-GB" sz="2000"/>
            </a:br>
            <a:r>
              <a:rPr lang="en-GB" sz="2000"/>
              <a:t>	A(int a, int b) { </a:t>
            </a:r>
            <a:br>
              <a:rPr lang="en-GB" sz="2000"/>
            </a:br>
            <a:r>
              <a:rPr lang="en-GB" sz="2000"/>
              <a:t>	i = a; </a:t>
            </a:r>
            <a:br>
              <a:rPr lang="en-GB" sz="2000"/>
            </a:br>
            <a:r>
              <a:rPr lang="en-GB" sz="2000"/>
              <a:t>	j = b; </a:t>
            </a:r>
            <a:br>
              <a:rPr lang="en-GB" sz="2000"/>
            </a:br>
            <a:r>
              <a:rPr lang="en-GB" sz="2000"/>
              <a:t>	} </a:t>
            </a:r>
            <a:br>
              <a:rPr lang="en-GB" sz="2000"/>
            </a:br>
            <a:r>
              <a:rPr lang="en-GB" sz="2000"/>
              <a:t>	// display i and j </a:t>
            </a:r>
            <a:br>
              <a:rPr lang="en-GB" sz="2000"/>
            </a:br>
            <a:r>
              <a:rPr lang="en-GB" sz="2000"/>
              <a:t>	void show() { </a:t>
            </a:r>
            <a:br>
              <a:rPr lang="en-GB" sz="2000"/>
            </a:br>
            <a:r>
              <a:rPr lang="en-GB" sz="2000"/>
              <a:t>	System.out.println("i and j: " + i + " " + j); </a:t>
            </a:r>
            <a:br>
              <a:rPr lang="en-GB" sz="2000"/>
            </a:br>
            <a:r>
              <a:rPr lang="en-GB" sz="2000"/>
              <a:t>	} </a:t>
            </a:r>
            <a:br>
              <a:rPr lang="en-GB" sz="2000"/>
            </a:br>
            <a:r>
              <a:rPr lang="en-GB" sz="2000"/>
              <a:t>}</a:t>
            </a:r>
          </a:p>
          <a:p>
            <a:r>
              <a:rPr lang="en-GB" sz="2000"/>
              <a:t>class B extends A </a:t>
            </a:r>
          </a:p>
          <a:p>
            <a:r>
              <a:rPr lang="en-GB" sz="2000"/>
              <a:t>{ </a:t>
            </a:r>
            <a:br>
              <a:rPr lang="en-GB" sz="2000"/>
            </a:br>
            <a:r>
              <a:rPr lang="en-GB" sz="2000"/>
              <a:t>	int k; </a:t>
            </a:r>
            <a:br>
              <a:rPr lang="en-GB" sz="2000"/>
            </a:br>
            <a:r>
              <a:rPr lang="en-GB" sz="2000"/>
              <a:t>	B(int a, int b, int c) { </a:t>
            </a:r>
            <a:br>
              <a:rPr lang="en-GB" sz="2000"/>
            </a:br>
            <a:r>
              <a:rPr lang="en-GB" sz="2000"/>
              <a:t>	super(a, b); </a:t>
            </a:r>
            <a:br>
              <a:rPr lang="en-GB" sz="2000"/>
            </a:br>
            <a:r>
              <a:rPr lang="en-GB" sz="2000"/>
              <a:t>	k = c; </a:t>
            </a:r>
            <a:br>
              <a:rPr lang="en-GB" sz="2000"/>
            </a:br>
            <a:r>
              <a:rPr lang="en-GB" sz="2000"/>
              <a:t>	} </a:t>
            </a:r>
            <a:br>
              <a:rPr lang="en-GB" sz="2000"/>
            </a:br>
            <a:r>
              <a:rPr lang="en-GB" sz="2000"/>
              <a:t>	// display k – this overrides show() in A </a:t>
            </a:r>
            <a:br>
              <a:rPr lang="en-GB" sz="2000"/>
            </a:br>
            <a:r>
              <a:rPr lang="en-GB" sz="2000"/>
              <a:t>	void show() { </a:t>
            </a:r>
            <a:br>
              <a:rPr lang="en-GB" sz="2000"/>
            </a:br>
            <a:r>
              <a:rPr lang="en-GB" sz="2000"/>
              <a:t>	System.out.println("k: " + k); </a:t>
            </a:r>
            <a:br>
              <a:rPr lang="en-GB" sz="2000"/>
            </a:br>
            <a:r>
              <a:rPr lang="en-GB" sz="2000"/>
              <a:t>	} </a:t>
            </a:r>
            <a:br>
              <a:rPr lang="en-GB" sz="2000"/>
            </a:br>
            <a:r>
              <a:rPr lang="en-GB" sz="2000"/>
              <a:t>}</a:t>
            </a:r>
          </a:p>
          <a:p>
            <a:endParaRPr lang="en-GB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239713" y="503238"/>
            <a:ext cx="922020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output produced by this program is shown here:</a:t>
            </a:r>
          </a:p>
          <a:p>
            <a:r>
              <a:rPr lang="en-US"/>
              <a:t>k: 3</a:t>
            </a:r>
          </a:p>
          <a:p>
            <a:r>
              <a:rPr lang="en-US"/>
              <a:t>When </a:t>
            </a:r>
            <a:r>
              <a:rPr lang="en-US" b="1"/>
              <a:t>show( ) </a:t>
            </a:r>
            <a:r>
              <a:rPr lang="en-US"/>
              <a:t>is invoked on an object of type </a:t>
            </a:r>
            <a:r>
              <a:rPr lang="en-US" b="1"/>
              <a:t>B</a:t>
            </a:r>
            <a:r>
              <a:rPr lang="en-US"/>
              <a:t>, the version of </a:t>
            </a:r>
            <a:r>
              <a:rPr lang="en-US" b="1"/>
              <a:t>show( ) </a:t>
            </a:r>
            <a:r>
              <a:rPr lang="en-US"/>
              <a:t>defined within </a:t>
            </a:r>
            <a:r>
              <a:rPr lang="en-US" b="1"/>
              <a:t>B </a:t>
            </a:r>
            <a:r>
              <a:rPr lang="en-US"/>
              <a:t>is used. That is, the version of </a:t>
            </a:r>
            <a:r>
              <a:rPr lang="en-US" b="1"/>
              <a:t>show( ) </a:t>
            </a:r>
            <a:r>
              <a:rPr lang="en-US"/>
              <a:t>inside </a:t>
            </a:r>
            <a:r>
              <a:rPr lang="en-US" b="1"/>
              <a:t>B </a:t>
            </a:r>
            <a:r>
              <a:rPr lang="en-US"/>
              <a:t>overrides the version declared in </a:t>
            </a:r>
            <a:r>
              <a:rPr lang="en-US" b="1"/>
              <a:t>A</a:t>
            </a:r>
            <a:r>
              <a:rPr lang="en-US"/>
              <a:t>. If you wish to access the superclass version of an overridden function, you can do so by using </a:t>
            </a:r>
            <a:r>
              <a:rPr lang="en-US" b="1"/>
              <a:t>super</a:t>
            </a:r>
            <a:r>
              <a:rPr lang="en-US"/>
              <a:t>.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468313" y="350838"/>
            <a:ext cx="7091362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class Override</a:t>
            </a:r>
          </a:p>
          <a:p>
            <a:r>
              <a:rPr lang="en-GB"/>
              <a:t>{ </a:t>
            </a:r>
            <a:br>
              <a:rPr lang="en-GB"/>
            </a:br>
            <a:r>
              <a:rPr lang="en-GB"/>
              <a:t>	public static void main (String args[]) </a:t>
            </a:r>
          </a:p>
          <a:p>
            <a:r>
              <a:rPr lang="en-GB"/>
              <a:t>	{ </a:t>
            </a:r>
            <a:br>
              <a:rPr lang="en-GB"/>
            </a:br>
            <a:r>
              <a:rPr lang="en-GB"/>
              <a:t>	B subOb = new B(1, 2, 3); </a:t>
            </a:r>
            <a:br>
              <a:rPr lang="en-GB"/>
            </a:br>
            <a:r>
              <a:rPr lang="en-GB"/>
              <a:t>	subOb.show(); 	// this calls show() in B </a:t>
            </a:r>
            <a:br>
              <a:rPr lang="en-GB"/>
            </a:br>
            <a:r>
              <a:rPr lang="en-GB"/>
              <a:t>	} </a:t>
            </a:r>
            <a:br>
              <a:rPr lang="en-GB"/>
            </a:br>
            <a:r>
              <a:rPr lang="en-GB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0" y="-142875"/>
            <a:ext cx="9764713" cy="757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 sz="1800"/>
          </a:p>
          <a:p>
            <a:endParaRPr lang="en-GB" sz="1800"/>
          </a:p>
          <a:p>
            <a:r>
              <a:rPr lang="en-GB"/>
              <a:t>class B extends A </a:t>
            </a:r>
          </a:p>
          <a:p>
            <a:r>
              <a:rPr lang="en-GB"/>
              <a:t>{ </a:t>
            </a:r>
            <a:br>
              <a:rPr lang="en-GB"/>
            </a:br>
            <a:r>
              <a:rPr lang="en-GB"/>
              <a:t>	int k; </a:t>
            </a:r>
            <a:br>
              <a:rPr lang="en-GB"/>
            </a:br>
            <a:r>
              <a:rPr lang="en-GB"/>
              <a:t>	B(int a, int b, int c) { </a:t>
            </a:r>
            <a:br>
              <a:rPr lang="en-GB"/>
            </a:br>
            <a:r>
              <a:rPr lang="en-GB"/>
              <a:t>	super(a, b); </a:t>
            </a:r>
            <a:br>
              <a:rPr lang="en-GB"/>
            </a:br>
            <a:r>
              <a:rPr lang="en-GB"/>
              <a:t>	k = c; </a:t>
            </a:r>
            <a:br>
              <a:rPr lang="en-GB"/>
            </a:br>
            <a:r>
              <a:rPr lang="en-GB"/>
              <a:t>	} </a:t>
            </a:r>
            <a:br>
              <a:rPr lang="en-GB"/>
            </a:br>
            <a:r>
              <a:rPr lang="en-GB"/>
              <a:t>	void show() { </a:t>
            </a:r>
            <a:br>
              <a:rPr lang="en-GB"/>
            </a:br>
            <a:r>
              <a:rPr lang="en-GB"/>
              <a:t>	super.show();          // this calls A's show() </a:t>
            </a:r>
            <a:br>
              <a:rPr lang="en-GB"/>
            </a:br>
            <a:r>
              <a:rPr lang="en-GB"/>
              <a:t>	System.out.println("k: " + k); </a:t>
            </a:r>
            <a:br>
              <a:rPr lang="en-GB"/>
            </a:br>
            <a:r>
              <a:rPr lang="en-GB"/>
              <a:t>	} </a:t>
            </a:r>
            <a:br>
              <a:rPr lang="en-GB"/>
            </a:br>
            <a:r>
              <a:rPr lang="en-GB"/>
              <a:t>}</a:t>
            </a:r>
          </a:p>
          <a:p>
            <a:r>
              <a:rPr lang="en-GB"/>
              <a:t>If you substitute this version of </a:t>
            </a:r>
            <a:r>
              <a:rPr lang="en-GB" b="1"/>
              <a:t>A </a:t>
            </a:r>
            <a:r>
              <a:rPr lang="en-GB"/>
              <a:t>into the previous program, you will see the following output:</a:t>
            </a:r>
          </a:p>
          <a:p>
            <a:r>
              <a:rPr lang="en-GB"/>
              <a:t>i and j: 1 2 </a:t>
            </a:r>
            <a:br>
              <a:rPr lang="en-GB"/>
            </a:br>
            <a:r>
              <a:rPr lang="en-GB"/>
              <a:t>k: 3</a:t>
            </a:r>
          </a:p>
          <a:p>
            <a:r>
              <a:rPr lang="en-GB"/>
              <a:t>Here, </a:t>
            </a:r>
            <a:r>
              <a:rPr lang="en-GB" b="1"/>
              <a:t>super.show( ) </a:t>
            </a:r>
            <a:r>
              <a:rPr lang="en-GB"/>
              <a:t>calls the superclass version of </a:t>
            </a:r>
            <a:r>
              <a:rPr lang="en-GB" b="1"/>
              <a:t>show( )</a:t>
            </a:r>
            <a:r>
              <a:rPr lang="en-GB"/>
              <a:t>. Method overriding occurs </a:t>
            </a:r>
            <a:r>
              <a:rPr lang="en-GB" i="1"/>
              <a:t>only </a:t>
            </a:r>
            <a:r>
              <a:rPr lang="en-GB"/>
              <a:t>when the names and the type signatures of the two methods are identical.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1"/>
          <p:cNvSpPr>
            <a:spLocks noChangeShapeType="1"/>
          </p:cNvSpPr>
          <p:nvPr/>
        </p:nvSpPr>
        <p:spPr bwMode="auto">
          <a:xfrm>
            <a:off x="596900" y="1066800"/>
            <a:ext cx="8780463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146300" y="539750"/>
            <a:ext cx="63277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GB" sz="2800">
                <a:latin typeface="Helvetica" pitchFamily="34" charset="0"/>
              </a:rPr>
              <a:t>Final Methods and Final Classes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76275" y="1354138"/>
            <a:ext cx="8564563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pitchFamily="34" charset="0"/>
              </a:rPr>
              <a:t>Methods can be qualified with the final modifier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pitchFamily="34" charset="0"/>
              </a:rPr>
              <a:t>Final methods cannot be overridden.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pitchFamily="34" charset="0"/>
              </a:rPr>
              <a:t>This can be useful for security purposes.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828675" y="2606675"/>
            <a:ext cx="7902575" cy="977900"/>
            <a:chOff x="522" y="1642"/>
            <a:chExt cx="4978" cy="616"/>
          </a:xfrm>
        </p:grpSpPr>
        <p:sp>
          <p:nvSpPr>
            <p:cNvPr id="12297" name="AutoShape 5"/>
            <p:cNvSpPr>
              <a:spLocks noChangeArrowheads="1"/>
            </p:cNvSpPr>
            <p:nvPr/>
          </p:nvSpPr>
          <p:spPr bwMode="auto">
            <a:xfrm>
              <a:off x="522" y="1642"/>
              <a:ext cx="4972" cy="616"/>
            </a:xfrm>
            <a:prstGeom prst="roundRect">
              <a:avLst>
                <a:gd name="adj" fmla="val 162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Text Box 6"/>
            <p:cNvSpPr txBox="1">
              <a:spLocks noChangeArrowheads="1"/>
            </p:cNvSpPr>
            <p:nvPr/>
          </p:nvSpPr>
          <p:spPr bwMode="auto">
            <a:xfrm>
              <a:off x="625" y="1756"/>
              <a:ext cx="487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400">
                  <a:latin typeface="Courier" charset="0"/>
                </a:rPr>
                <a:t>public final boolean validatePassword(String username, String Password)</a:t>
              </a: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400">
                  <a:latin typeface="Courier" charset="0"/>
                </a:rPr>
                <a:t>{</a:t>
              </a:r>
            </a:p>
            <a:p>
              <a:pPr marL="211138" indent="-211138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1400">
                  <a:latin typeface="Courier" charset="0"/>
                </a:rPr>
                <a:t>	[...]</a:t>
              </a:r>
            </a:p>
          </p:txBody>
        </p:sp>
      </p:grp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676275" y="3798888"/>
            <a:ext cx="8564563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pitchFamily="34" charset="0"/>
              </a:rPr>
              <a:t>Classes can be qualified with the final modifier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pitchFamily="34" charset="0"/>
              </a:rPr>
              <a:t>The class cannot be extended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pitchFamily="34" charset="0"/>
              </a:rPr>
              <a:t>This can be used to improve performance.  Because there can be no subclasses, there will be no polymorphic overhead at runtime.</a:t>
            </a:r>
          </a:p>
        </p:txBody>
      </p:sp>
      <p:sp>
        <p:nvSpPr>
          <p:cNvPr id="12295" name="AutoShape 8"/>
          <p:cNvSpPr>
            <a:spLocks noChangeArrowheads="1"/>
          </p:cNvSpPr>
          <p:nvPr/>
        </p:nvSpPr>
        <p:spPr bwMode="auto">
          <a:xfrm>
            <a:off x="2949575" y="5284788"/>
            <a:ext cx="3502025" cy="977900"/>
          </a:xfrm>
          <a:prstGeom prst="roundRect">
            <a:avLst>
              <a:gd name="adj" fmla="val 162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3167063" y="5440363"/>
            <a:ext cx="29114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1400">
                <a:latin typeface="Courier" charset="0"/>
              </a:rPr>
              <a:t>public final class Color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1400">
                <a:latin typeface="Courier" charset="0"/>
              </a:rPr>
              <a:t>{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1400">
                <a:latin typeface="Courier" charset="0"/>
              </a:rPr>
              <a:t>	[...]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4031" y="6887704"/>
            <a:ext cx="2352146" cy="503978"/>
          </a:xfrm>
          <a:prstGeom prst="rect">
            <a:avLst/>
          </a:prstGeom>
          <a:noFill/>
        </p:spPr>
        <p:txBody>
          <a:bodyPr lIns="100794" tIns="50397" rIns="100794" bIns="50397"/>
          <a:lstStyle/>
          <a:p>
            <a:pPr algn="l"/>
            <a:fld id="{42DA381B-965F-4962-ADA9-F6FB3FF21CCF}" type="slidenum">
              <a:rPr lang="zh-CN" altLang="en-GB" smtClean="0">
                <a:latin typeface="Arial" pitchFamily="34" charset="0"/>
                <a:ea typeface="宋体" charset="-122"/>
              </a:rPr>
              <a:pPr algn="l"/>
              <a:t>3</a:t>
            </a:fld>
            <a:endParaRPr lang="en-GB" altLang="zh-CN" smtClean="0">
              <a:latin typeface="Arial" pitchFamily="34" charset="0"/>
              <a:ea typeface="宋体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794" tIns="50397" rIns="100794" bIns="50397"/>
          <a:lstStyle/>
          <a:p>
            <a:pPr eaLnBrk="1" hangingPunct="1"/>
            <a:r>
              <a:rPr lang="en-AU" altLang="en-AU" smtClean="0"/>
              <a:t>Classes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00794" tIns="50397" rIns="100794" bIns="50397"/>
          <a:lstStyle/>
          <a:p>
            <a:pPr eaLnBrk="1" hangingPunct="1"/>
            <a:r>
              <a:rPr lang="en-AU" altLang="en-AU" smtClean="0"/>
              <a:t>A </a:t>
            </a:r>
            <a:r>
              <a:rPr lang="en-AU" altLang="en-AU" i="1" smtClean="0">
                <a:solidFill>
                  <a:schemeClr val="hlink"/>
                </a:solidFill>
              </a:rPr>
              <a:t>class</a:t>
            </a:r>
            <a:r>
              <a:rPr lang="en-AU" altLang="en-AU" smtClean="0">
                <a:solidFill>
                  <a:schemeClr val="hlink"/>
                </a:solidFill>
              </a:rPr>
              <a:t> </a:t>
            </a:r>
            <a:r>
              <a:rPr lang="en-AU" altLang="en-AU" smtClean="0"/>
              <a:t>is a collection of </a:t>
            </a:r>
            <a:r>
              <a:rPr lang="en-AU" altLang="en-AU" i="1" smtClean="0">
                <a:solidFill>
                  <a:schemeClr val="hlink"/>
                </a:solidFill>
              </a:rPr>
              <a:t>fields</a:t>
            </a:r>
            <a:r>
              <a:rPr lang="en-AU" altLang="en-AU" smtClean="0"/>
              <a:t> (data) and </a:t>
            </a:r>
            <a:r>
              <a:rPr lang="en-AU" altLang="en-AU" i="1" smtClean="0">
                <a:solidFill>
                  <a:schemeClr val="hlink"/>
                </a:solidFill>
              </a:rPr>
              <a:t>methods</a:t>
            </a:r>
            <a:r>
              <a:rPr lang="en-AU" altLang="en-AU" smtClean="0">
                <a:solidFill>
                  <a:schemeClr val="hlink"/>
                </a:solidFill>
              </a:rPr>
              <a:t> </a:t>
            </a:r>
            <a:r>
              <a:rPr lang="en-AU" altLang="en-AU" smtClean="0"/>
              <a:t>(procedure or function) that operate on that data. 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5796359" y="5207776"/>
            <a:ext cx="203013" cy="50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endParaRPr lang="en-AU" altLang="en-AU" sz="2600" dirty="0">
              <a:latin typeface="Times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032250" y="4031826"/>
            <a:ext cx="2352146" cy="2267903"/>
            <a:chOff x="816" y="864"/>
            <a:chExt cx="1344" cy="1680"/>
          </a:xfrm>
        </p:grpSpPr>
        <p:sp>
          <p:nvSpPr>
            <p:cNvPr id="35847" name="Rectangle 6"/>
            <p:cNvSpPr>
              <a:spLocks noChangeArrowheads="1"/>
            </p:cNvSpPr>
            <p:nvPr/>
          </p:nvSpPr>
          <p:spPr bwMode="auto">
            <a:xfrm>
              <a:off x="816" y="864"/>
              <a:ext cx="1344" cy="4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</a:t>
              </a:r>
            </a:p>
          </p:txBody>
        </p:sp>
        <p:sp>
          <p:nvSpPr>
            <p:cNvPr id="35848" name="Rectangle 7"/>
            <p:cNvSpPr>
              <a:spLocks noChangeArrowheads="1"/>
            </p:cNvSpPr>
            <p:nvPr/>
          </p:nvSpPr>
          <p:spPr bwMode="auto">
            <a:xfrm>
              <a:off x="816" y="1296"/>
              <a:ext cx="1344" cy="6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centre</a:t>
              </a:r>
            </a:p>
            <a:p>
              <a:r>
                <a:rPr lang="en-US"/>
                <a:t>radius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</p:txBody>
        </p:sp>
        <p:sp>
          <p:nvSpPr>
            <p:cNvPr id="35849" name="Rectangle 8"/>
            <p:cNvSpPr>
              <a:spLocks noChangeArrowheads="1"/>
            </p:cNvSpPr>
            <p:nvPr/>
          </p:nvSpPr>
          <p:spPr bwMode="auto">
            <a:xfrm>
              <a:off x="816" y="1824"/>
              <a:ext cx="1344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circumference()</a:t>
              </a:r>
            </a:p>
            <a:p>
              <a:r>
                <a:rPr lang="en-US"/>
                <a:t>area()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 bwMode="auto">
          <a:xfrm>
            <a:off x="587375" y="671513"/>
            <a:ext cx="8821738" cy="5964237"/>
          </a:xfrm>
          <a:noFill/>
          <a:ln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  <a:p>
            <a:endParaRPr lang="en-US" smtClean="0"/>
          </a:p>
          <a:p>
            <a:endParaRPr lang="en-US" sz="7900" smtClean="0">
              <a:solidFill>
                <a:schemeClr val="tx1"/>
              </a:solidFill>
            </a:endParaRPr>
          </a:p>
          <a:p>
            <a:r>
              <a:rPr lang="en-US" sz="7900" smtClean="0">
                <a:solidFill>
                  <a:schemeClr val="tx1"/>
                </a:solidFill>
              </a:rPr>
              <a:t>Interfaces in java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Why use interfaces..??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 bwMode="auto">
          <a:xfrm>
            <a:off x="252413" y="1595438"/>
            <a:ext cx="10080625" cy="5461000"/>
          </a:xfrm>
          <a:noFill/>
          <a:ln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>
              <a:buFont typeface="StarBats" charset="0"/>
              <a:buNone/>
            </a:pPr>
            <a:r>
              <a:rPr lang="en-US" smtClean="0"/>
              <a:t>Java does not have multiple inheritance</a:t>
            </a:r>
          </a:p>
          <a:p>
            <a:pPr>
              <a:buFont typeface="StarBats" charset="0"/>
              <a:buNone/>
            </a:pPr>
            <a:endParaRPr lang="en-US" smtClean="0"/>
          </a:p>
          <a:p>
            <a:r>
              <a:rPr lang="en-US" smtClean="0"/>
              <a:t>Interface support the concept of multiple inheritance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Defining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763713"/>
            <a:ext cx="9240838" cy="4989512"/>
          </a:xfrm>
        </p:spPr>
        <p:txBody>
          <a:bodyPr lIns="100794" tIns="50397" rIns="100794" bIns="50397">
            <a:normAutofit fontScale="92500" lnSpcReduction="20000"/>
          </a:bodyPr>
          <a:lstStyle/>
          <a:p>
            <a:pPr>
              <a:buFont typeface="StarBats" charset="0"/>
              <a:buNone/>
              <a:defRPr/>
            </a:pPr>
            <a:r>
              <a:rPr lang="en-US" sz="3100" dirty="0" smtClean="0"/>
              <a:t>An interface in the java programming language is an</a:t>
            </a:r>
          </a:p>
          <a:p>
            <a:pPr>
              <a:buFont typeface="StarBats" charset="0"/>
              <a:buNone/>
              <a:defRPr/>
            </a:pPr>
            <a:r>
              <a:rPr lang="en-US" sz="3100" dirty="0" smtClean="0"/>
              <a:t>abstract type that is used to specify an interface (in the</a:t>
            </a:r>
          </a:p>
          <a:p>
            <a:pPr>
              <a:buFont typeface="StarBats" charset="0"/>
              <a:buNone/>
              <a:defRPr/>
            </a:pPr>
            <a:r>
              <a:rPr lang="en-US" sz="3100" dirty="0" smtClean="0"/>
              <a:t>generic sense of term) that classes must implement</a:t>
            </a:r>
          </a:p>
          <a:p>
            <a:pPr>
              <a:buFont typeface="StarBats" charset="0"/>
              <a:buNone/>
              <a:defRPr/>
            </a:pPr>
            <a:endParaRPr lang="en-US" sz="3100" dirty="0"/>
          </a:p>
          <a:p>
            <a:pPr>
              <a:buFont typeface="StarBats" charset="0"/>
              <a:buNone/>
              <a:defRPr/>
            </a:pPr>
            <a:r>
              <a:rPr lang="en-US" sz="3100" dirty="0" smtClean="0"/>
              <a:t>Public interface MyStack</a:t>
            </a:r>
          </a:p>
          <a:p>
            <a:pPr>
              <a:buFont typeface="StarBats" charset="0"/>
              <a:buNone/>
              <a:defRPr/>
            </a:pPr>
            <a:r>
              <a:rPr lang="en-US" sz="3100" dirty="0" smtClean="0"/>
              <a:t>{</a:t>
            </a:r>
          </a:p>
          <a:p>
            <a:pPr>
              <a:buFont typeface="StarBats" charset="0"/>
              <a:buNone/>
              <a:defRPr/>
            </a:pPr>
            <a:r>
              <a:rPr lang="en-US" sz="3100" dirty="0"/>
              <a:t>	</a:t>
            </a:r>
            <a:r>
              <a:rPr lang="en-US" sz="3100" dirty="0" smtClean="0"/>
              <a:t>public int size();</a:t>
            </a:r>
          </a:p>
          <a:p>
            <a:pPr>
              <a:buFont typeface="StarBats" charset="0"/>
              <a:buNone/>
              <a:defRPr/>
            </a:pPr>
            <a:r>
              <a:rPr lang="en-US" sz="3100" dirty="0"/>
              <a:t>	</a:t>
            </a:r>
            <a:r>
              <a:rPr lang="en-US" sz="3100" dirty="0" smtClean="0"/>
              <a:t>public  boolean  isEmpty();</a:t>
            </a:r>
          </a:p>
          <a:p>
            <a:pPr>
              <a:buFont typeface="StarBats" charset="0"/>
              <a:buNone/>
              <a:defRPr/>
            </a:pPr>
            <a:r>
              <a:rPr lang="en-US" sz="3100" dirty="0" smtClean="0"/>
              <a:t>}</a:t>
            </a:r>
            <a:endParaRPr lang="en-US" sz="3100" dirty="0"/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4811713" y="4237038"/>
            <a:ext cx="23526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b="1"/>
              <a:t>States that this is an interface not a class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84400" y="4283075"/>
            <a:ext cx="2398713" cy="563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13" y="420688"/>
            <a:ext cx="9072562" cy="6718300"/>
          </a:xfrm>
        </p:spPr>
        <p:txBody>
          <a:bodyPr lIns="100794" tIns="50397" rIns="100794" bIns="50397">
            <a:normAutofit fontScale="85000" lnSpcReduction="20000"/>
          </a:bodyPr>
          <a:lstStyle/>
          <a:p>
            <a:pPr>
              <a:defRPr/>
            </a:pPr>
            <a:r>
              <a:rPr lang="en-US" sz="3100" dirty="0" smtClean="0"/>
              <a:t>A interface specifies a list of one or more methods giving only their signature, but no code</a:t>
            </a:r>
          </a:p>
          <a:p>
            <a:pPr>
              <a:defRPr/>
            </a:pPr>
            <a:endParaRPr lang="en-US" sz="3100" dirty="0"/>
          </a:p>
          <a:p>
            <a:pPr>
              <a:defRPr/>
            </a:pPr>
            <a:r>
              <a:rPr lang="en-US" sz="3100" dirty="0" smtClean="0"/>
              <a:t>A class implements an interface if it supplies code for all methods of that interface</a:t>
            </a:r>
          </a:p>
          <a:p>
            <a:pPr>
              <a:buFont typeface="StarBats" charset="0"/>
              <a:buNone/>
              <a:defRPr/>
            </a:pPr>
            <a:endParaRPr lang="en-US" sz="3100" dirty="0" smtClean="0"/>
          </a:p>
          <a:p>
            <a:pPr>
              <a:buFont typeface="StarBats" charset="0"/>
              <a:buNone/>
              <a:defRPr/>
            </a:pPr>
            <a:r>
              <a:rPr lang="en-US" sz="2400" dirty="0" smtClean="0"/>
              <a:t>             Public interface MyStack</a:t>
            </a:r>
          </a:p>
          <a:p>
            <a:pPr>
              <a:buFont typeface="StarBats" charset="0"/>
              <a:buNone/>
              <a:defRPr/>
            </a:pPr>
            <a:r>
              <a:rPr lang="en-US" sz="2400" dirty="0" smtClean="0"/>
              <a:t>    			 {</a:t>
            </a:r>
          </a:p>
          <a:p>
            <a:pPr>
              <a:buFont typeface="StarBats" charset="0"/>
              <a:buNone/>
              <a:defRPr/>
            </a:pPr>
            <a:r>
              <a:rPr lang="en-US" sz="2400" dirty="0" smtClean="0"/>
              <a:t>	    			public int size();</a:t>
            </a:r>
          </a:p>
          <a:p>
            <a:pPr>
              <a:buFont typeface="StarBats" charset="0"/>
              <a:buNone/>
              <a:defRPr/>
            </a:pPr>
            <a:r>
              <a:rPr lang="en-US" sz="2400" dirty="0" smtClean="0"/>
              <a:t>	  			public  boolean  isEmpty();</a:t>
            </a:r>
          </a:p>
          <a:p>
            <a:pPr>
              <a:buFont typeface="StarBats" charset="0"/>
              <a:buNone/>
              <a:defRPr/>
            </a:pPr>
            <a:r>
              <a:rPr lang="en-US" sz="2400" dirty="0" smtClean="0"/>
              <a:t>      	}</a:t>
            </a:r>
          </a:p>
          <a:p>
            <a:pPr>
              <a:buFont typeface="StarBats" charset="0"/>
              <a:buNone/>
              <a:defRPr/>
            </a:pPr>
            <a:r>
              <a:rPr lang="en-US" sz="3100" dirty="0" smtClean="0"/>
              <a:t>			</a:t>
            </a:r>
            <a:r>
              <a:rPr lang="en-US" sz="2400" dirty="0" smtClean="0"/>
              <a:t>class stack implements MyStack()</a:t>
            </a:r>
          </a:p>
          <a:p>
            <a:pPr>
              <a:buFont typeface="StarBats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		{</a:t>
            </a:r>
          </a:p>
          <a:p>
            <a:pPr>
              <a:buFont typeface="StarBats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			isEmpty(s): return (top&lt;0);</a:t>
            </a:r>
          </a:p>
          <a:p>
            <a:pPr>
              <a:buFont typeface="StarBats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		}</a:t>
            </a:r>
            <a:endParaRPr lang="en-US" sz="2400" dirty="0"/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6469063" y="3527425"/>
            <a:ext cx="1931987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b="1"/>
              <a:t>Note no bodies for the methods</a:t>
            </a:r>
          </a:p>
        </p:txBody>
      </p:sp>
      <p:cxnSp>
        <p:nvCxnSpPr>
          <p:cNvPr id="6" name="Straight Arrow Connector 5"/>
          <p:cNvCxnSpPr>
            <a:endCxn id="16387" idx="1"/>
          </p:cNvCxnSpPr>
          <p:nvPr/>
        </p:nvCxnSpPr>
        <p:spPr>
          <a:xfrm flipV="1">
            <a:off x="5124450" y="4132263"/>
            <a:ext cx="1344613" cy="68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0" y="5459413"/>
            <a:ext cx="2268538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b="1"/>
              <a:t>Class implements interface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428750" y="5207000"/>
            <a:ext cx="839788" cy="252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1" name="TextBox 10"/>
          <p:cNvSpPr txBox="1">
            <a:spLocks noChangeArrowheads="1"/>
          </p:cNvSpPr>
          <p:nvPr/>
        </p:nvSpPr>
        <p:spPr bwMode="auto">
          <a:xfrm>
            <a:off x="6888163" y="5291138"/>
            <a:ext cx="2352675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b="1"/>
              <a:t>This will provide bodies for all the MyStack() methods</a:t>
            </a:r>
          </a:p>
        </p:txBody>
      </p:sp>
      <p:sp>
        <p:nvSpPr>
          <p:cNvPr id="12" name="Oval 11"/>
          <p:cNvSpPr/>
          <p:nvPr/>
        </p:nvSpPr>
        <p:spPr>
          <a:xfrm>
            <a:off x="3444875" y="4956175"/>
            <a:ext cx="2940050" cy="587375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6220619" y="5203032"/>
            <a:ext cx="338137" cy="85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Extending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13" y="1763713"/>
            <a:ext cx="9575800" cy="4989512"/>
          </a:xfrm>
        </p:spPr>
        <p:txBody>
          <a:bodyPr lIns="100794" tIns="50397" rIns="100794" bIns="50397">
            <a:normAutofit fontScale="92500" lnSpcReduction="10000"/>
          </a:bodyPr>
          <a:lstStyle/>
          <a:p>
            <a:pPr>
              <a:defRPr/>
            </a:pPr>
            <a:r>
              <a:rPr lang="en-US" sz="3100" dirty="0" smtClean="0"/>
              <a:t>An interface can be sub interfaced from other interfaces</a:t>
            </a:r>
          </a:p>
          <a:p>
            <a:pPr>
              <a:defRPr/>
            </a:pPr>
            <a:r>
              <a:rPr lang="en-US" sz="3100" dirty="0" smtClean="0"/>
              <a:t>The new Sub interface will inherit all members of super interface</a:t>
            </a:r>
          </a:p>
          <a:p>
            <a:pPr>
              <a:buFont typeface="StarBats" charset="0"/>
              <a:buNone/>
              <a:defRPr/>
            </a:pPr>
            <a:endParaRPr lang="en-US" sz="3100" dirty="0"/>
          </a:p>
          <a:p>
            <a:pPr>
              <a:buFont typeface="StarBats" charset="0"/>
              <a:buNone/>
              <a:defRPr/>
            </a:pPr>
            <a:r>
              <a:rPr lang="en-US" sz="3100" dirty="0" smtClean="0"/>
              <a:t>		interface name2 extends name1</a:t>
            </a:r>
          </a:p>
          <a:p>
            <a:pPr>
              <a:buFont typeface="StarBats" charset="0"/>
              <a:buNone/>
              <a:defRPr/>
            </a:pPr>
            <a:r>
              <a:rPr lang="en-US" sz="3100" dirty="0"/>
              <a:t>	</a:t>
            </a:r>
            <a:r>
              <a:rPr lang="en-US" sz="3100" dirty="0" smtClean="0"/>
              <a:t>	{</a:t>
            </a:r>
          </a:p>
          <a:p>
            <a:pPr>
              <a:buFont typeface="StarBats" charset="0"/>
              <a:buNone/>
              <a:defRPr/>
            </a:pPr>
            <a:r>
              <a:rPr lang="en-US" sz="3100" dirty="0"/>
              <a:t>	</a:t>
            </a:r>
            <a:r>
              <a:rPr lang="en-US" sz="3100" dirty="0" smtClean="0"/>
              <a:t>		body of name2</a:t>
            </a:r>
          </a:p>
          <a:p>
            <a:pPr>
              <a:buFont typeface="StarBats" charset="0"/>
              <a:buNone/>
              <a:defRPr/>
            </a:pPr>
            <a:r>
              <a:rPr lang="en-US" sz="3100" dirty="0"/>
              <a:t>	</a:t>
            </a:r>
            <a:r>
              <a:rPr lang="en-US" sz="3100" dirty="0" smtClean="0"/>
              <a:t>	}</a:t>
            </a:r>
            <a:endParaRPr lang="en-US" sz="3100" dirty="0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6551613" y="3192463"/>
            <a:ext cx="2941637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/>
              <a:t>Name 2 in sub interface</a:t>
            </a:r>
          </a:p>
          <a:p>
            <a:r>
              <a:rPr lang="en-US"/>
              <a:t>Name1 is super interface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5461000" y="3443288"/>
            <a:ext cx="923925" cy="50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13" y="923925"/>
            <a:ext cx="10499725" cy="4989513"/>
          </a:xfrm>
        </p:spPr>
        <p:txBody>
          <a:bodyPr lIns="100794" tIns="50397" rIns="100794" bIns="50397">
            <a:normAutofit fontScale="85000" lnSpcReduction="20000"/>
          </a:bodyPr>
          <a:lstStyle/>
          <a:p>
            <a:pPr algn="just">
              <a:buFont typeface="StarBats" charset="0"/>
              <a:buNone/>
              <a:defRPr/>
            </a:pPr>
            <a:r>
              <a:rPr lang="en-US" sz="2200" dirty="0" smtClean="0"/>
              <a:t>		interface ItemConstants</a:t>
            </a:r>
          </a:p>
          <a:p>
            <a:pPr algn="just">
              <a:buFont typeface="StarBats" charset="0"/>
              <a:buNone/>
              <a:defRPr/>
            </a:pPr>
            <a:r>
              <a:rPr lang="en-US" sz="2200" dirty="0" smtClean="0"/>
              <a:t>		{</a:t>
            </a:r>
          </a:p>
          <a:p>
            <a:pPr algn="just">
              <a:buFont typeface="StarBats" charset="0"/>
              <a:buNone/>
              <a:defRPr/>
            </a:pPr>
            <a:r>
              <a:rPr lang="en-US" sz="2200" dirty="0"/>
              <a:t>	</a:t>
            </a:r>
            <a:r>
              <a:rPr lang="en-US" sz="2200" dirty="0" smtClean="0"/>
              <a:t>		int code=1001;</a:t>
            </a:r>
          </a:p>
          <a:p>
            <a:pPr algn="just">
              <a:buFont typeface="StarBats" charset="0"/>
              <a:buNone/>
              <a:defRPr/>
            </a:pPr>
            <a:r>
              <a:rPr lang="en-US" sz="2200" dirty="0"/>
              <a:t>	</a:t>
            </a:r>
            <a:r>
              <a:rPr lang="en-US" sz="2200" dirty="0" smtClean="0"/>
              <a:t>		String name=“fan”;</a:t>
            </a:r>
          </a:p>
          <a:p>
            <a:pPr algn="just">
              <a:buFont typeface="StarBats" charset="0"/>
              <a:buNone/>
              <a:defRPr/>
            </a:pPr>
            <a:r>
              <a:rPr lang="en-US" sz="2200" dirty="0" smtClean="0"/>
              <a:t>		}</a:t>
            </a:r>
          </a:p>
          <a:p>
            <a:pPr algn="just">
              <a:buFont typeface="StarBats" charset="0"/>
              <a:buNone/>
              <a:defRPr/>
            </a:pPr>
            <a:r>
              <a:rPr lang="en-US" sz="2200" dirty="0" smtClean="0"/>
              <a:t>		interface Item extends ItemConstants</a:t>
            </a:r>
          </a:p>
          <a:p>
            <a:pPr algn="just">
              <a:buFont typeface="StarBats" charset="0"/>
              <a:buNone/>
              <a:defRPr/>
            </a:pPr>
            <a:r>
              <a:rPr lang="en-US" sz="2200" dirty="0" smtClean="0"/>
              <a:t>		{</a:t>
            </a:r>
          </a:p>
          <a:p>
            <a:pPr algn="just">
              <a:buFont typeface="StarBats" charset="0"/>
              <a:buNone/>
              <a:defRPr/>
            </a:pPr>
            <a:r>
              <a:rPr lang="en-US" sz="2200" dirty="0"/>
              <a:t>	</a:t>
            </a:r>
            <a:r>
              <a:rPr lang="en-US" sz="2200" dirty="0" smtClean="0"/>
              <a:t>		void display();</a:t>
            </a:r>
          </a:p>
          <a:p>
            <a:pPr algn="just">
              <a:buFont typeface="StarBats" charset="0"/>
              <a:buNone/>
              <a:defRPr/>
            </a:pPr>
            <a:r>
              <a:rPr lang="en-US" sz="2200" dirty="0" smtClean="0"/>
              <a:t>		}</a:t>
            </a:r>
          </a:p>
          <a:p>
            <a:pPr>
              <a:buFont typeface="StarBats" charset="0"/>
              <a:buNone/>
              <a:defRPr/>
            </a:pPr>
            <a:endParaRPr lang="en-US" sz="2600" dirty="0"/>
          </a:p>
          <a:p>
            <a:pPr>
              <a:buFont typeface="StarBats" charset="0"/>
              <a:buNone/>
              <a:defRPr/>
            </a:pPr>
            <a:r>
              <a:rPr lang="en-US" sz="2600" dirty="0" smtClean="0"/>
              <a:t>The interface Item would inherit both the constants code and </a:t>
            </a:r>
          </a:p>
          <a:p>
            <a:pPr>
              <a:buFont typeface="StarBats" charset="0"/>
              <a:buNone/>
              <a:defRPr/>
            </a:pPr>
            <a:r>
              <a:rPr lang="en-US" sz="2600" dirty="0" smtClean="0"/>
              <a:t>name into it</a:t>
            </a:r>
            <a:endParaRPr lang="en-US" sz="2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587375"/>
            <a:ext cx="9323388" cy="5964238"/>
          </a:xfrm>
        </p:spPr>
        <p:txBody>
          <a:bodyPr lIns="100794" tIns="50397" rIns="100794" bIns="50397">
            <a:normAutofit fontScale="55000" lnSpcReduction="20000"/>
          </a:bodyPr>
          <a:lstStyle/>
          <a:p>
            <a:pPr>
              <a:buFont typeface="StarBats" charset="0"/>
              <a:buNone/>
              <a:defRPr/>
            </a:pPr>
            <a:r>
              <a:rPr lang="en-US" dirty="0" smtClean="0"/>
              <a:t>		</a:t>
            </a:r>
            <a:r>
              <a:rPr lang="en-US" sz="3400" dirty="0" smtClean="0"/>
              <a:t>Interface ItemConstants</a:t>
            </a:r>
          </a:p>
          <a:p>
            <a:pPr>
              <a:buFont typeface="StarBats" charset="0"/>
              <a:buNone/>
              <a:defRPr/>
            </a:pPr>
            <a:r>
              <a:rPr lang="en-US" sz="3400" dirty="0" smtClean="0"/>
              <a:t>		{</a:t>
            </a:r>
          </a:p>
          <a:p>
            <a:pPr>
              <a:buFont typeface="StarBats" charset="0"/>
              <a:buNone/>
              <a:defRPr/>
            </a:pPr>
            <a:r>
              <a:rPr lang="en-US" sz="3400" dirty="0"/>
              <a:t>	</a:t>
            </a:r>
            <a:r>
              <a:rPr lang="en-US" sz="3400" dirty="0" smtClean="0"/>
              <a:t>		int code=1001;</a:t>
            </a:r>
          </a:p>
          <a:p>
            <a:pPr>
              <a:buFont typeface="StarBats" charset="0"/>
              <a:buNone/>
              <a:defRPr/>
            </a:pPr>
            <a:r>
              <a:rPr lang="en-US" sz="3400" dirty="0"/>
              <a:t>	</a:t>
            </a:r>
            <a:r>
              <a:rPr lang="en-US" sz="3400" dirty="0" smtClean="0"/>
              <a:t>		String name=“fan”;</a:t>
            </a:r>
          </a:p>
          <a:p>
            <a:pPr>
              <a:buFont typeface="StarBats" charset="0"/>
              <a:buNone/>
              <a:defRPr/>
            </a:pPr>
            <a:r>
              <a:rPr lang="en-US" sz="3400" dirty="0" smtClean="0"/>
              <a:t>		}</a:t>
            </a:r>
          </a:p>
          <a:p>
            <a:pPr>
              <a:buFont typeface="StarBats" charset="0"/>
              <a:buNone/>
              <a:defRPr/>
            </a:pPr>
            <a:r>
              <a:rPr lang="en-US" sz="3400" dirty="0" smtClean="0"/>
              <a:t>		Interface ItemMethods</a:t>
            </a:r>
          </a:p>
          <a:p>
            <a:pPr>
              <a:buFont typeface="StarBats" charset="0"/>
              <a:buNone/>
              <a:defRPr/>
            </a:pPr>
            <a:r>
              <a:rPr lang="en-US" sz="3400" dirty="0" smtClean="0"/>
              <a:t>		{</a:t>
            </a:r>
          </a:p>
          <a:p>
            <a:pPr>
              <a:buFont typeface="StarBats" charset="0"/>
              <a:buNone/>
              <a:defRPr/>
            </a:pPr>
            <a:r>
              <a:rPr lang="en-US" sz="3400" dirty="0"/>
              <a:t>	</a:t>
            </a:r>
            <a:r>
              <a:rPr lang="en-US" sz="3400" dirty="0" smtClean="0"/>
              <a:t>		void display();</a:t>
            </a:r>
          </a:p>
          <a:p>
            <a:pPr>
              <a:buFont typeface="StarBats" charset="0"/>
              <a:buNone/>
              <a:defRPr/>
            </a:pPr>
            <a:r>
              <a:rPr lang="en-US" sz="3400" dirty="0" smtClean="0"/>
              <a:t>		}</a:t>
            </a:r>
          </a:p>
          <a:p>
            <a:pPr>
              <a:buFont typeface="StarBats" charset="0"/>
              <a:buNone/>
              <a:defRPr/>
            </a:pPr>
            <a:r>
              <a:rPr lang="en-US" sz="3400" dirty="0" smtClean="0"/>
              <a:t>		Interface Item </a:t>
            </a:r>
            <a:r>
              <a:rPr lang="en-US" sz="3400" b="1" dirty="0" smtClean="0"/>
              <a:t>extends</a:t>
            </a:r>
            <a:r>
              <a:rPr lang="en-US" sz="3400" dirty="0" smtClean="0"/>
              <a:t> ItemConstants, ItemMethods</a:t>
            </a:r>
          </a:p>
          <a:p>
            <a:pPr>
              <a:buFont typeface="StarBats" charset="0"/>
              <a:buNone/>
              <a:defRPr/>
            </a:pPr>
            <a:r>
              <a:rPr lang="en-US" sz="3400" dirty="0" smtClean="0"/>
              <a:t>		{</a:t>
            </a:r>
          </a:p>
          <a:p>
            <a:pPr>
              <a:buFont typeface="StarBats" charset="0"/>
              <a:buNone/>
              <a:defRPr/>
            </a:pPr>
            <a:r>
              <a:rPr lang="en-US" sz="3400" dirty="0"/>
              <a:t>	</a:t>
            </a:r>
            <a:r>
              <a:rPr lang="en-US" sz="3400" dirty="0" smtClean="0"/>
              <a:t>		…………….</a:t>
            </a:r>
          </a:p>
          <a:p>
            <a:pPr>
              <a:buFont typeface="StarBats" charset="0"/>
              <a:buNone/>
              <a:defRPr/>
            </a:pPr>
            <a:r>
              <a:rPr lang="en-US" sz="3400" dirty="0"/>
              <a:t>	</a:t>
            </a:r>
            <a:r>
              <a:rPr lang="en-US" sz="3400" dirty="0" smtClean="0"/>
              <a:t>		…………….</a:t>
            </a:r>
          </a:p>
          <a:p>
            <a:pPr>
              <a:buFont typeface="StarBats" charset="0"/>
              <a:buNone/>
              <a:defRPr/>
            </a:pPr>
            <a:r>
              <a:rPr lang="en-US" sz="3400" dirty="0" smtClean="0"/>
              <a:t>		}</a:t>
            </a:r>
            <a:endParaRPr lang="en-US" sz="3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252413" y="303213"/>
            <a:ext cx="9828212" cy="1258887"/>
          </a:xfrm>
          <a:noFill/>
          <a:ln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r>
              <a:rPr lang="en-US" sz="4000" smtClean="0"/>
              <a:t>Various forms of interface implementation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688" y="1565275"/>
            <a:ext cx="9156700" cy="579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420688"/>
            <a:ext cx="9074150" cy="6802437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75" y="503238"/>
            <a:ext cx="9072563" cy="663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4031" y="6887704"/>
            <a:ext cx="2352146" cy="503978"/>
          </a:xfrm>
          <a:prstGeom prst="rect">
            <a:avLst/>
          </a:prstGeom>
          <a:noFill/>
        </p:spPr>
        <p:txBody>
          <a:bodyPr lIns="100794" tIns="50397" rIns="100794" bIns="50397"/>
          <a:lstStyle/>
          <a:p>
            <a:pPr algn="l"/>
            <a:fld id="{FEDD78EC-122B-4252-A68A-7CFF558F9658}" type="slidenum">
              <a:rPr lang="zh-CN" altLang="en-GB" smtClean="0">
                <a:latin typeface="Arial" pitchFamily="34" charset="0"/>
                <a:ea typeface="宋体" charset="-122"/>
              </a:rPr>
              <a:pPr algn="l"/>
              <a:t>4</a:t>
            </a:fld>
            <a:endParaRPr lang="en-GB" altLang="zh-CN" smtClean="0">
              <a:latin typeface="Arial" pitchFamily="34" charset="0"/>
              <a:ea typeface="宋体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31" y="0"/>
            <a:ext cx="9072563" cy="1259946"/>
          </a:xfrm>
        </p:spPr>
        <p:txBody>
          <a:bodyPr lIns="100794" tIns="50397" rIns="100794" bIns="50397"/>
          <a:lstStyle/>
          <a:p>
            <a:pPr eaLnBrk="1" hangingPunct="1"/>
            <a:r>
              <a:rPr lang="en-AU" altLang="en-AU" dirty="0" smtClean="0"/>
              <a:t>Classes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026" y="1259946"/>
            <a:ext cx="9408583" cy="5325022"/>
          </a:xfrm>
        </p:spPr>
        <p:txBody>
          <a:bodyPr lIns="100794" tIns="50397" rIns="100794" bIns="50397"/>
          <a:lstStyle/>
          <a:p>
            <a:pPr eaLnBrk="1" hangingPunct="1">
              <a:lnSpc>
                <a:spcPct val="90000"/>
              </a:lnSpc>
            </a:pPr>
            <a:r>
              <a:rPr lang="en-AU" altLang="en-AU" sz="2600" dirty="0" smtClean="0"/>
              <a:t>A </a:t>
            </a:r>
            <a:r>
              <a:rPr lang="en-AU" altLang="en-AU" sz="2600" i="1" dirty="0" smtClean="0">
                <a:solidFill>
                  <a:schemeClr val="hlink"/>
                </a:solidFill>
              </a:rPr>
              <a:t>class</a:t>
            </a:r>
            <a:r>
              <a:rPr lang="en-AU" altLang="en-AU" sz="2600" dirty="0" smtClean="0">
                <a:solidFill>
                  <a:schemeClr val="hlink"/>
                </a:solidFill>
              </a:rPr>
              <a:t> </a:t>
            </a:r>
            <a:r>
              <a:rPr lang="en-AU" altLang="en-AU" sz="2600" dirty="0" smtClean="0"/>
              <a:t>is a collection of </a:t>
            </a:r>
            <a:r>
              <a:rPr lang="en-AU" altLang="en-AU" sz="2600" i="1" dirty="0" smtClean="0">
                <a:solidFill>
                  <a:schemeClr val="hlink"/>
                </a:solidFill>
              </a:rPr>
              <a:t>fields</a:t>
            </a:r>
            <a:r>
              <a:rPr lang="en-AU" altLang="en-AU" sz="2600" dirty="0" smtClean="0"/>
              <a:t> (data) and </a:t>
            </a:r>
            <a:r>
              <a:rPr lang="en-AU" altLang="en-AU" sz="2600" i="1" dirty="0" smtClean="0">
                <a:solidFill>
                  <a:schemeClr val="hlink"/>
                </a:solidFill>
              </a:rPr>
              <a:t>methods</a:t>
            </a:r>
            <a:r>
              <a:rPr lang="en-AU" altLang="en-AU" sz="2600" dirty="0" smtClean="0">
                <a:solidFill>
                  <a:schemeClr val="hlink"/>
                </a:solidFill>
              </a:rPr>
              <a:t> </a:t>
            </a:r>
            <a:r>
              <a:rPr lang="en-AU" altLang="en-AU" sz="2600" dirty="0" smtClean="0"/>
              <a:t>(procedure or function) that operate on that data.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AU" sz="2600" dirty="0" smtClean="0"/>
              <a:t>The basic syntax for a class definition:</a:t>
            </a:r>
          </a:p>
          <a:p>
            <a:pPr eaLnBrk="1" hangingPunct="1">
              <a:lnSpc>
                <a:spcPct val="90000"/>
              </a:lnSpc>
            </a:pPr>
            <a:endParaRPr lang="en-AU" altLang="en-AU" sz="2600" dirty="0" smtClean="0"/>
          </a:p>
          <a:p>
            <a:pPr eaLnBrk="1" hangingPunct="1">
              <a:lnSpc>
                <a:spcPct val="90000"/>
              </a:lnSpc>
            </a:pPr>
            <a:endParaRPr lang="en-AU" altLang="en-AU" sz="2600" dirty="0" smtClean="0"/>
          </a:p>
          <a:p>
            <a:pPr eaLnBrk="1" hangingPunct="1">
              <a:lnSpc>
                <a:spcPct val="90000"/>
              </a:lnSpc>
            </a:pPr>
            <a:endParaRPr lang="en-AU" altLang="en-AU" sz="2600" dirty="0" smtClean="0"/>
          </a:p>
          <a:p>
            <a:pPr eaLnBrk="1" hangingPunct="1">
              <a:lnSpc>
                <a:spcPct val="90000"/>
              </a:lnSpc>
            </a:pPr>
            <a:endParaRPr lang="en-AU" altLang="en-AU" sz="2600" dirty="0" smtClean="0"/>
          </a:p>
          <a:p>
            <a:pPr eaLnBrk="1" hangingPunct="1">
              <a:lnSpc>
                <a:spcPct val="90000"/>
              </a:lnSpc>
            </a:pPr>
            <a:r>
              <a:rPr lang="en-AU" altLang="en-AU" sz="2600" dirty="0" smtClean="0"/>
              <a:t>Bare bone class – no fields, no methods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AU" altLang="en-AU" sz="26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AU" sz="2600" dirty="0" smtClean="0"/>
              <a:t> 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5796359" y="5207776"/>
            <a:ext cx="203013" cy="50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endParaRPr lang="en-AU" altLang="en-AU" sz="2600" dirty="0">
              <a:latin typeface="Times" charset="0"/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024188" y="5291773"/>
            <a:ext cx="4872302" cy="1702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eaLnBrk="0" hangingPunct="0"/>
            <a:r>
              <a:rPr lang="en-AU" altLang="en-AU" sz="2600" dirty="0" smtClean="0"/>
              <a:t>class </a:t>
            </a:r>
            <a:r>
              <a:rPr lang="en-AU" altLang="en-AU" sz="2600" dirty="0"/>
              <a:t>Circle </a:t>
            </a:r>
            <a:endParaRPr lang="en-AU" altLang="en-AU" sz="2600" dirty="0" smtClean="0"/>
          </a:p>
          <a:p>
            <a:pPr eaLnBrk="0" hangingPunct="0"/>
            <a:r>
              <a:rPr lang="en-AU" altLang="en-AU" sz="2600" dirty="0" smtClean="0"/>
              <a:t>{</a:t>
            </a:r>
            <a:endParaRPr lang="en-AU" altLang="en-AU" sz="2600" dirty="0"/>
          </a:p>
          <a:p>
            <a:pPr eaLnBrk="0" hangingPunct="0"/>
            <a:r>
              <a:rPr lang="en-AU" altLang="en-AU" sz="2600" dirty="0"/>
              <a:t>        // my circle class</a:t>
            </a:r>
          </a:p>
          <a:p>
            <a:pPr eaLnBrk="0" hangingPunct="0"/>
            <a:r>
              <a:rPr lang="en-AU" altLang="en-AU" sz="2600" dirty="0"/>
              <a:t>}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2772172" y="2519891"/>
            <a:ext cx="5712354" cy="1948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 lvl="1"/>
            <a:r>
              <a:rPr lang="en-AU" altLang="en-AU" dirty="0">
                <a:solidFill>
                  <a:schemeClr val="hlink"/>
                </a:solidFill>
              </a:rPr>
              <a:t>class</a:t>
            </a:r>
            <a:r>
              <a:rPr lang="en-AU" altLang="en-AU" dirty="0"/>
              <a:t>  </a:t>
            </a:r>
            <a:r>
              <a:rPr lang="en-AU" altLang="en-AU" i="1" dirty="0" err="1"/>
              <a:t>ClassName</a:t>
            </a:r>
            <a:r>
              <a:rPr lang="en-AU" altLang="en-AU" dirty="0"/>
              <a:t> </a:t>
            </a:r>
          </a:p>
          <a:p>
            <a:pPr lvl="1"/>
            <a:r>
              <a:rPr lang="en-AU" altLang="en-AU" dirty="0"/>
              <a:t>{</a:t>
            </a:r>
          </a:p>
          <a:p>
            <a:pPr lvl="2"/>
            <a:r>
              <a:rPr lang="en-AU" altLang="en-AU" dirty="0"/>
              <a:t>         [fields declaration]</a:t>
            </a:r>
          </a:p>
          <a:p>
            <a:pPr lvl="2"/>
            <a:r>
              <a:rPr lang="en-AU" altLang="en-AU" dirty="0"/>
              <a:t>         [methods declaration]</a:t>
            </a:r>
          </a:p>
          <a:p>
            <a:r>
              <a:rPr lang="en-AU" altLang="en-AU" dirty="0" smtClean="0"/>
              <a:t>          }</a:t>
            </a:r>
            <a:endParaRPr lang="en-AU" alt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650" y="1092200"/>
          <a:ext cx="8316516" cy="343694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158258"/>
                <a:gridCol w="4158258"/>
              </a:tblGrid>
              <a:tr h="10584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Classes</a:t>
                      </a:r>
                      <a:endParaRPr lang="en-US" sz="20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Interface</a:t>
                      </a:r>
                      <a:endParaRPr lang="en-US" sz="2000" dirty="0"/>
                    </a:p>
                  </a:txBody>
                  <a:tcPr marL="100806" marR="100806" marT="50398" marB="50398"/>
                </a:tc>
              </a:tr>
              <a:tr h="105847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 abstract class can not</a:t>
                      </a:r>
                      <a:r>
                        <a:rPr lang="en-US" sz="2000" baseline="0" dirty="0" smtClean="0"/>
                        <a:t> be instantiated</a:t>
                      </a:r>
                      <a:endParaRPr lang="en-US" sz="20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 interface can not be </a:t>
                      </a:r>
                    </a:p>
                    <a:p>
                      <a:r>
                        <a:rPr lang="en-US" sz="2000" dirty="0" smtClean="0"/>
                        <a:t>instantiated</a:t>
                      </a:r>
                      <a:endParaRPr lang="en-US" sz="2000" dirty="0"/>
                    </a:p>
                  </a:txBody>
                  <a:tcPr marL="100806" marR="100806" marT="50398" marB="50398"/>
                </a:tc>
              </a:tr>
              <a:tr h="131034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class can extend another class. A subclass can add methods  and override  some of its super class’s methods</a:t>
                      </a:r>
                      <a:endParaRPr lang="en-US" sz="20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 interface can extend another interface (called its super interface ) by adding declarations of  abstract methods</a:t>
                      </a:r>
                      <a:endParaRPr lang="en-US" sz="2000" dirty="0"/>
                    </a:p>
                  </a:txBody>
                  <a:tcPr marL="100806" marR="100806" marT="50398" marB="50398"/>
                </a:tc>
              </a:tr>
            </a:tbl>
          </a:graphicData>
        </a:graphic>
      </p:graphicFrame>
      <p:sp>
        <p:nvSpPr>
          <p:cNvPr id="23564" name="TextBox 4"/>
          <p:cNvSpPr txBox="1">
            <a:spLocks noChangeArrowheads="1"/>
          </p:cNvSpPr>
          <p:nvPr/>
        </p:nvSpPr>
        <p:spPr bwMode="auto">
          <a:xfrm>
            <a:off x="3360738" y="336550"/>
            <a:ext cx="39481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3500"/>
              <a:t>SIMILARITIES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0688" y="1427163"/>
          <a:ext cx="9240572" cy="522481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620286"/>
                <a:gridCol w="4620286"/>
              </a:tblGrid>
              <a:tr h="11926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Classes</a:t>
                      </a:r>
                      <a:endParaRPr lang="en-US" sz="20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Interface</a:t>
                      </a:r>
                      <a:endParaRPr lang="en-US" sz="2000" dirty="0"/>
                    </a:p>
                  </a:txBody>
                  <a:tcPr marL="100806" marR="100806" marT="50398" marB="50398"/>
                </a:tc>
              </a:tr>
              <a:tr h="984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 class can extend only one class</a:t>
                      </a:r>
                      <a:endParaRPr lang="en-US" sz="20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class can implement any number of interfaces</a:t>
                      </a:r>
                      <a:endParaRPr lang="en-US" sz="2000" dirty="0"/>
                    </a:p>
                  </a:txBody>
                  <a:tcPr marL="100806" marR="100806" marT="50398" marB="50398"/>
                </a:tc>
              </a:tr>
              <a:tr h="66253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0806" marR="100806" marT="50398" marB="50398"/>
                </a:tc>
              </a:tr>
              <a:tr h="119269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class defines its own</a:t>
                      </a:r>
                      <a:r>
                        <a:rPr lang="en-US" sz="2000" baseline="0" dirty="0" smtClean="0"/>
                        <a:t> constructors (or gets a default constructor)</a:t>
                      </a:r>
                      <a:endParaRPr lang="en-US" sz="20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 interface has no constructors</a:t>
                      </a:r>
                      <a:endParaRPr lang="en-US" sz="2000" dirty="0"/>
                    </a:p>
                  </a:txBody>
                  <a:tcPr marL="100806" marR="100806" marT="50398" marB="50398"/>
                </a:tc>
              </a:tr>
              <a:tr h="119269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concrete class has all its methods defined.</a:t>
                      </a:r>
                      <a:r>
                        <a:rPr lang="en-US" sz="2000" baseline="0" dirty="0" smtClean="0"/>
                        <a:t> An abstract class usually has one or more abstract methods</a:t>
                      </a:r>
                      <a:endParaRPr lang="en-US" sz="20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All methods declared in an interface are abstract</a:t>
                      </a:r>
                      <a:endParaRPr lang="en-US" sz="2000" dirty="0"/>
                    </a:p>
                  </a:txBody>
                  <a:tcPr marL="100806" marR="100806" marT="50398" marB="50398"/>
                </a:tc>
              </a:tr>
            </a:tbl>
          </a:graphicData>
        </a:graphic>
      </p:graphicFrame>
      <p:sp>
        <p:nvSpPr>
          <p:cNvPr id="24592" name="TextBox 4"/>
          <p:cNvSpPr txBox="1">
            <a:spLocks noChangeArrowheads="1"/>
          </p:cNvSpPr>
          <p:nvPr/>
        </p:nvSpPr>
        <p:spPr bwMode="auto">
          <a:xfrm>
            <a:off x="3360738" y="336550"/>
            <a:ext cx="39481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3500"/>
              <a:t>DIFFERENCE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4031" y="6887704"/>
            <a:ext cx="2352146" cy="503978"/>
          </a:xfrm>
          <a:prstGeom prst="rect">
            <a:avLst/>
          </a:prstGeom>
          <a:noFill/>
        </p:spPr>
        <p:txBody>
          <a:bodyPr lIns="100794" tIns="50397" rIns="100794" bIns="50397"/>
          <a:lstStyle/>
          <a:p>
            <a:pPr algn="l"/>
            <a:fld id="{A9AE67AA-4628-4DEA-B5A6-AD258A0BEC48}" type="slidenum">
              <a:rPr lang="zh-CN" altLang="en-GB" smtClean="0">
                <a:latin typeface="Arial" pitchFamily="34" charset="0"/>
                <a:ea typeface="宋体" charset="-122"/>
              </a:rPr>
              <a:pPr algn="l"/>
              <a:t>5</a:t>
            </a:fld>
            <a:endParaRPr lang="en-GB" altLang="zh-CN" smtClean="0">
              <a:latin typeface="Arial" pitchFamily="34" charset="0"/>
              <a:ea typeface="宋体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794" tIns="50397" rIns="100794" bIns="50397"/>
          <a:lstStyle/>
          <a:p>
            <a:pPr eaLnBrk="1" hangingPunct="1"/>
            <a:r>
              <a:rPr lang="en-AU" altLang="en-AU" dirty="0" smtClean="0"/>
              <a:t>Adding Fields: Class Circle with fields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00794" tIns="50397" rIns="100794" bIns="50397"/>
          <a:lstStyle/>
          <a:p>
            <a:pPr eaLnBrk="1" hangingPunct="1">
              <a:lnSpc>
                <a:spcPct val="90000"/>
              </a:lnSpc>
            </a:pPr>
            <a:r>
              <a:rPr lang="en-AU" altLang="en-AU" dirty="0" smtClean="0"/>
              <a:t>Add </a:t>
            </a:r>
            <a:r>
              <a:rPr lang="en-AU" altLang="en-AU" i="1" dirty="0" smtClean="0"/>
              <a:t>fields</a:t>
            </a:r>
            <a:r>
              <a:rPr lang="en-AU" altLang="en-AU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AU" altLang="en-AU" dirty="0" smtClean="0"/>
          </a:p>
          <a:p>
            <a:pPr eaLnBrk="1" hangingPunct="1">
              <a:lnSpc>
                <a:spcPct val="90000"/>
              </a:lnSpc>
            </a:pPr>
            <a:endParaRPr lang="en-AU" altLang="en-AU" dirty="0" smtClean="0"/>
          </a:p>
          <a:p>
            <a:pPr eaLnBrk="1" hangingPunct="1">
              <a:lnSpc>
                <a:spcPct val="90000"/>
              </a:lnSpc>
            </a:pPr>
            <a:endParaRPr lang="en-AU" altLang="en-AU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AU" altLang="en-AU" dirty="0" smtClean="0"/>
          </a:p>
          <a:p>
            <a:pPr eaLnBrk="1" hangingPunct="1">
              <a:lnSpc>
                <a:spcPct val="90000"/>
              </a:lnSpc>
            </a:pPr>
            <a:endParaRPr lang="en-AU" altLang="en-AU" dirty="0" smtClean="0"/>
          </a:p>
          <a:p>
            <a:pPr eaLnBrk="1" hangingPunct="1">
              <a:lnSpc>
                <a:spcPct val="90000"/>
              </a:lnSpc>
            </a:pPr>
            <a:r>
              <a:rPr lang="en-AU" altLang="en-AU" dirty="0" smtClean="0"/>
              <a:t>The fields (data) are also called the </a:t>
            </a:r>
            <a:r>
              <a:rPr lang="en-AU" altLang="en-AU" i="1" dirty="0" smtClean="0">
                <a:solidFill>
                  <a:schemeClr val="hlink"/>
                </a:solidFill>
              </a:rPr>
              <a:t>instance </a:t>
            </a:r>
            <a:r>
              <a:rPr lang="en-AU" altLang="en-AU" dirty="0" smtClean="0"/>
              <a:t>variables.</a:t>
            </a:r>
          </a:p>
          <a:p>
            <a:pPr eaLnBrk="1" hangingPunct="1">
              <a:lnSpc>
                <a:spcPct val="90000"/>
              </a:lnSpc>
            </a:pPr>
            <a:endParaRPr lang="en-AU" altLang="en-AU" dirty="0" smtClean="0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092068" y="2603888"/>
            <a:ext cx="7558719" cy="2102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eaLnBrk="0" hangingPunct="0"/>
            <a:r>
              <a:rPr lang="en-AU" altLang="en-AU" sz="2600" dirty="0">
                <a:latin typeface="Times" charset="0"/>
              </a:rPr>
              <a:t>public class Circle </a:t>
            </a:r>
            <a:endParaRPr lang="en-AU" altLang="en-AU" sz="2600" dirty="0" smtClean="0">
              <a:latin typeface="Times" charset="0"/>
            </a:endParaRPr>
          </a:p>
          <a:p>
            <a:pPr eaLnBrk="0" hangingPunct="0"/>
            <a:r>
              <a:rPr lang="en-AU" altLang="en-AU" sz="2600" dirty="0" smtClean="0">
                <a:latin typeface="Times" charset="0"/>
              </a:rPr>
              <a:t>{</a:t>
            </a:r>
            <a:endParaRPr lang="en-AU" altLang="en-AU" sz="2600" dirty="0">
              <a:latin typeface="Times" charset="0"/>
            </a:endParaRPr>
          </a:p>
          <a:p>
            <a:pPr eaLnBrk="0" hangingPunct="0"/>
            <a:r>
              <a:rPr lang="en-AU" altLang="en-AU" sz="2600" dirty="0">
                <a:latin typeface="Times" charset="0"/>
              </a:rPr>
              <a:t>       </a:t>
            </a:r>
            <a:r>
              <a:rPr lang="en-AU" altLang="en-AU" sz="2600" dirty="0">
                <a:solidFill>
                  <a:schemeClr val="hlink"/>
                </a:solidFill>
                <a:latin typeface="Times" charset="0"/>
              </a:rPr>
              <a:t>public double x, y;  // centre coordinate</a:t>
            </a:r>
          </a:p>
          <a:p>
            <a:pPr eaLnBrk="0" hangingPunct="0"/>
            <a:r>
              <a:rPr lang="en-AU" altLang="en-AU" sz="2600" dirty="0">
                <a:solidFill>
                  <a:schemeClr val="hlink"/>
                </a:solidFill>
                <a:latin typeface="Times" charset="0"/>
              </a:rPr>
              <a:t>       public double r;     //  radius of the circle</a:t>
            </a:r>
          </a:p>
          <a:p>
            <a:pPr eaLnBrk="0" hangingPunct="0"/>
            <a:r>
              <a:rPr lang="en-AU" altLang="en-AU" sz="2600" dirty="0" smtClean="0">
                <a:latin typeface="Times" charset="0"/>
              </a:rPr>
              <a:t>}</a:t>
            </a:r>
            <a:endParaRPr lang="en-AU" altLang="en-AU" sz="2600" dirty="0">
              <a:latin typeface="Time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4031" y="6887704"/>
            <a:ext cx="2352146" cy="503978"/>
          </a:xfrm>
          <a:prstGeom prst="rect">
            <a:avLst/>
          </a:prstGeom>
          <a:noFill/>
        </p:spPr>
        <p:txBody>
          <a:bodyPr lIns="100794" tIns="50397" rIns="100794" bIns="50397"/>
          <a:lstStyle/>
          <a:p>
            <a:pPr algn="l"/>
            <a:fld id="{0ACBEF9A-1DA0-4B5F-84D9-9ED8C6933C6B}" type="slidenum">
              <a:rPr lang="zh-CN" altLang="en-GB" smtClean="0">
                <a:latin typeface="Arial" pitchFamily="34" charset="0"/>
                <a:ea typeface="宋体" charset="-122"/>
              </a:rPr>
              <a:pPr algn="l"/>
              <a:t>6</a:t>
            </a:fld>
            <a:endParaRPr lang="en-GB" altLang="zh-CN" smtClean="0">
              <a:latin typeface="Arial" pitchFamily="34" charset="0"/>
              <a:ea typeface="宋体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794" tIns="50397" rIns="100794" bIns="50397"/>
          <a:lstStyle/>
          <a:p>
            <a:pPr eaLnBrk="1" hangingPunct="1"/>
            <a:r>
              <a:rPr lang="en-US" smtClean="0"/>
              <a:t>Adding Methods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00794" tIns="50397" rIns="100794" bIns="50397"/>
          <a:lstStyle/>
          <a:p>
            <a:pPr eaLnBrk="1" hangingPunct="1"/>
            <a:r>
              <a:rPr lang="en-US" sz="3100" dirty="0" smtClean="0"/>
              <a:t>A class with only data fields has no </a:t>
            </a:r>
            <a:r>
              <a:rPr lang="en-US" sz="2600" dirty="0" smtClean="0"/>
              <a:t>life</a:t>
            </a:r>
            <a:r>
              <a:rPr lang="en-US" sz="3100" dirty="0" smtClean="0"/>
              <a:t>. Objects created by such a class cannot respond to any messages.</a:t>
            </a:r>
          </a:p>
          <a:p>
            <a:pPr eaLnBrk="1" hangingPunct="1"/>
            <a:r>
              <a:rPr lang="en-US" sz="3100" dirty="0" smtClean="0"/>
              <a:t>Methods are declared inside the body of the class but immediately after the declaration of data fields.</a:t>
            </a:r>
          </a:p>
          <a:p>
            <a:pPr eaLnBrk="1" hangingPunct="1"/>
            <a:r>
              <a:rPr lang="en-US" sz="3100" dirty="0" smtClean="0"/>
              <a:t>The general form of a method declaration is: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856177" y="5207776"/>
            <a:ext cx="4840788" cy="1702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 sz="2600" dirty="0"/>
              <a:t>type </a:t>
            </a:r>
            <a:r>
              <a:rPr lang="en-US" sz="2600" dirty="0" err="1"/>
              <a:t>MethodName</a:t>
            </a:r>
            <a:r>
              <a:rPr lang="en-US" sz="2600" dirty="0"/>
              <a:t> (parameter-list)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	Method-body;</a:t>
            </a:r>
          </a:p>
          <a:p>
            <a:r>
              <a:rPr lang="en-US" sz="2600" dirty="0"/>
              <a:t>}</a:t>
            </a:r>
          </a:p>
        </p:txBody>
      </p:sp>
    </p:spTree>
  </p:cSld>
  <p:clrMapOvr>
    <a:masterClrMapping/>
  </p:clrMapOvr>
  <p:transition advTm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4031" y="6887704"/>
            <a:ext cx="2352146" cy="503978"/>
          </a:xfrm>
          <a:prstGeom prst="rect">
            <a:avLst/>
          </a:prstGeom>
          <a:noFill/>
        </p:spPr>
        <p:txBody>
          <a:bodyPr lIns="100794" tIns="50397" rIns="100794" bIns="50397"/>
          <a:lstStyle/>
          <a:p>
            <a:pPr algn="l"/>
            <a:fld id="{8F35C6C4-F59C-4CFA-99B4-D6D2F15ACDD8}" type="slidenum">
              <a:rPr lang="zh-CN" altLang="en-GB" smtClean="0">
                <a:latin typeface="Arial" pitchFamily="34" charset="0"/>
                <a:ea typeface="宋体" charset="-122"/>
              </a:rPr>
              <a:pPr algn="l"/>
              <a:t>7</a:t>
            </a:fld>
            <a:endParaRPr lang="en-GB" altLang="zh-CN" smtClean="0">
              <a:latin typeface="Arial" pitchFamily="34" charset="0"/>
              <a:ea typeface="宋体" charset="-122"/>
            </a:endParaRPr>
          </a:p>
        </p:txBody>
      </p:sp>
      <p:sp>
        <p:nvSpPr>
          <p:cNvPr id="39939" name="Rectangle 13"/>
          <p:cNvSpPr>
            <a:spLocks noGrp="1" noChangeArrowheads="1"/>
          </p:cNvSpPr>
          <p:nvPr>
            <p:ph type="title"/>
          </p:nvPr>
        </p:nvSpPr>
        <p:spPr/>
        <p:txBody>
          <a:bodyPr lIns="100794" tIns="50397" rIns="100794" bIns="50397"/>
          <a:lstStyle/>
          <a:p>
            <a:pPr eaLnBrk="1" hangingPunct="1"/>
            <a:r>
              <a:rPr lang="en-AU" altLang="en-AU" smtClean="0"/>
              <a:t>Adding Methods to Class Circle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092068" y="1351096"/>
            <a:ext cx="7558719" cy="56725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eaLnBrk="0" hangingPunct="0"/>
            <a:r>
              <a:rPr lang="en-AU" altLang="en-AU" sz="2600" dirty="0"/>
              <a:t>public class Circle </a:t>
            </a:r>
            <a:endParaRPr lang="en-AU" altLang="en-AU" sz="2600" dirty="0" smtClean="0"/>
          </a:p>
          <a:p>
            <a:pPr eaLnBrk="0" hangingPunct="0"/>
            <a:r>
              <a:rPr lang="en-AU" altLang="en-AU" sz="2600" dirty="0" smtClean="0"/>
              <a:t>{</a:t>
            </a:r>
            <a:endParaRPr lang="en-AU" altLang="en-AU" sz="2600" dirty="0"/>
          </a:p>
          <a:p>
            <a:pPr eaLnBrk="0" hangingPunct="0"/>
            <a:r>
              <a:rPr lang="en-AU" altLang="en-AU" sz="2600" dirty="0"/>
              <a:t>      public double x, y; // centre of the circle</a:t>
            </a:r>
          </a:p>
          <a:p>
            <a:pPr eaLnBrk="0" hangingPunct="0"/>
            <a:r>
              <a:rPr lang="en-AU" altLang="en-AU" sz="2600" dirty="0"/>
              <a:t>      public double r;    // radius of </a:t>
            </a:r>
            <a:r>
              <a:rPr lang="en-AU" altLang="en-AU" sz="2600" dirty="0" smtClean="0"/>
              <a:t>circle</a:t>
            </a:r>
            <a:endParaRPr lang="en-AU" altLang="en-AU" sz="2600" dirty="0"/>
          </a:p>
          <a:p>
            <a:pPr eaLnBrk="0" hangingPunct="0"/>
            <a:r>
              <a:rPr lang="en-AU" altLang="en-AU" sz="2600" dirty="0"/>
              <a:t>      //Methods to return circumference and area</a:t>
            </a:r>
          </a:p>
          <a:p>
            <a:pPr eaLnBrk="0" hangingPunct="0"/>
            <a:r>
              <a:rPr lang="en-AU" altLang="en-AU" sz="2600" dirty="0"/>
              <a:t>      </a:t>
            </a:r>
            <a:r>
              <a:rPr lang="en-AU" altLang="en-AU" sz="2600" dirty="0">
                <a:solidFill>
                  <a:schemeClr val="hlink"/>
                </a:solidFill>
              </a:rPr>
              <a:t>public double circumference() </a:t>
            </a:r>
            <a:endParaRPr lang="en-AU" altLang="en-AU" sz="2600" dirty="0" smtClean="0">
              <a:solidFill>
                <a:schemeClr val="hlink"/>
              </a:solidFill>
            </a:endParaRPr>
          </a:p>
          <a:p>
            <a:pPr eaLnBrk="0" hangingPunct="0"/>
            <a:r>
              <a:rPr lang="en-AU" altLang="en-AU" sz="2600" dirty="0">
                <a:solidFill>
                  <a:schemeClr val="hlink"/>
                </a:solidFill>
              </a:rPr>
              <a:t> </a:t>
            </a:r>
            <a:r>
              <a:rPr lang="en-AU" altLang="en-AU" sz="2600" dirty="0" smtClean="0">
                <a:solidFill>
                  <a:schemeClr val="hlink"/>
                </a:solidFill>
              </a:rPr>
              <a:t>    { </a:t>
            </a:r>
            <a:endParaRPr lang="en-AU" altLang="en-AU" sz="2600" dirty="0">
              <a:solidFill>
                <a:schemeClr val="hlink"/>
              </a:solidFill>
            </a:endParaRPr>
          </a:p>
          <a:p>
            <a:pPr eaLnBrk="0" hangingPunct="0"/>
            <a:r>
              <a:rPr lang="en-AU" altLang="en-AU" sz="2600" dirty="0">
                <a:solidFill>
                  <a:schemeClr val="hlink"/>
                </a:solidFill>
              </a:rPr>
              <a:t>		return 2*3.14*r;</a:t>
            </a:r>
          </a:p>
          <a:p>
            <a:pPr eaLnBrk="0" hangingPunct="0"/>
            <a:r>
              <a:rPr lang="en-AU" altLang="en-AU" sz="2600" dirty="0">
                <a:solidFill>
                  <a:schemeClr val="hlink"/>
                </a:solidFill>
              </a:rPr>
              <a:t>      }</a:t>
            </a:r>
          </a:p>
          <a:p>
            <a:pPr eaLnBrk="0" hangingPunct="0"/>
            <a:r>
              <a:rPr lang="en-AU" altLang="en-AU" sz="2600" dirty="0">
                <a:solidFill>
                  <a:schemeClr val="hlink"/>
                </a:solidFill>
              </a:rPr>
              <a:t>      public double area() </a:t>
            </a:r>
            <a:endParaRPr lang="en-AU" altLang="en-AU" sz="2600" dirty="0" smtClean="0">
              <a:solidFill>
                <a:schemeClr val="hlink"/>
              </a:solidFill>
            </a:endParaRPr>
          </a:p>
          <a:p>
            <a:pPr eaLnBrk="0" hangingPunct="0"/>
            <a:r>
              <a:rPr lang="en-AU" altLang="en-AU" sz="2600" dirty="0">
                <a:solidFill>
                  <a:schemeClr val="hlink"/>
                </a:solidFill>
              </a:rPr>
              <a:t> </a:t>
            </a:r>
            <a:r>
              <a:rPr lang="en-AU" altLang="en-AU" sz="2600" dirty="0" smtClean="0">
                <a:solidFill>
                  <a:schemeClr val="hlink"/>
                </a:solidFill>
              </a:rPr>
              <a:t>    { </a:t>
            </a:r>
            <a:endParaRPr lang="en-AU" altLang="en-AU" sz="2600" dirty="0">
              <a:solidFill>
                <a:schemeClr val="hlink"/>
              </a:solidFill>
            </a:endParaRPr>
          </a:p>
          <a:p>
            <a:pPr eaLnBrk="0" hangingPunct="0"/>
            <a:r>
              <a:rPr lang="en-AU" altLang="en-AU" sz="2600" dirty="0">
                <a:solidFill>
                  <a:schemeClr val="hlink"/>
                </a:solidFill>
              </a:rPr>
              <a:t>		return 3.14 * r * r; </a:t>
            </a:r>
          </a:p>
          <a:p>
            <a:pPr eaLnBrk="0" hangingPunct="0"/>
            <a:r>
              <a:rPr lang="en-AU" altLang="en-AU" sz="2600" dirty="0">
                <a:solidFill>
                  <a:schemeClr val="hlink"/>
                </a:solidFill>
              </a:rPr>
              <a:t>     }</a:t>
            </a:r>
          </a:p>
          <a:p>
            <a:pPr eaLnBrk="0" hangingPunct="0"/>
            <a:r>
              <a:rPr lang="en-AU" altLang="en-AU" sz="2600" dirty="0"/>
              <a:t>}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 flipH="1" flipV="1">
            <a:off x="5628349" y="5407267"/>
            <a:ext cx="1512094" cy="5879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lIns="100794" tIns="50397" rIns="100794" bIns="50397"/>
          <a:lstStyle/>
          <a:p>
            <a:endParaRPr lang="en-US"/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 flipH="1">
            <a:off x="5796360" y="6079239"/>
            <a:ext cx="1344083" cy="50397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lIns="100794" tIns="50397" rIns="100794" bIns="50397"/>
          <a:lstStyle/>
          <a:p>
            <a:endParaRPr lang="en-US"/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7224448" y="5827250"/>
            <a:ext cx="1904343" cy="47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/>
              <a:t>Method Body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4031" y="6887704"/>
            <a:ext cx="2352146" cy="503978"/>
          </a:xfrm>
          <a:prstGeom prst="rect">
            <a:avLst/>
          </a:prstGeom>
          <a:noFill/>
        </p:spPr>
        <p:txBody>
          <a:bodyPr lIns="100794" tIns="50397" rIns="100794" bIns="50397"/>
          <a:lstStyle/>
          <a:p>
            <a:pPr algn="l"/>
            <a:fld id="{37C9A6ED-C86B-498C-BF1F-422E227B7417}" type="slidenum">
              <a:rPr lang="zh-CN" altLang="en-GB" smtClean="0">
                <a:latin typeface="Arial" pitchFamily="34" charset="0"/>
                <a:ea typeface="宋体" charset="-122"/>
              </a:rPr>
              <a:pPr algn="l"/>
              <a:t>8</a:t>
            </a:fld>
            <a:endParaRPr lang="en-GB" altLang="zh-CN" smtClean="0">
              <a:latin typeface="Arial" pitchFamily="34" charset="0"/>
              <a:ea typeface="宋体" charset="-122"/>
            </a:endParaRP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596099" y="5039783"/>
            <a:ext cx="3192198" cy="1679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794" tIns="50397" rIns="100794" bIns="50397"/>
          <a:lstStyle/>
          <a:p>
            <a:pPr eaLnBrk="1" hangingPunct="1"/>
            <a:r>
              <a:rPr lang="en-AU" altLang="en-AU" smtClean="0"/>
              <a:t>Data Abstraction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00794" tIns="50397" rIns="100794" bIns="50397"/>
          <a:lstStyle/>
          <a:p>
            <a:pPr eaLnBrk="1" hangingPunct="1"/>
            <a:r>
              <a:rPr lang="en-AU" altLang="en-AU" dirty="0" smtClean="0"/>
              <a:t>Declare the Circle class, have created a new data type – </a:t>
            </a:r>
            <a:r>
              <a:rPr lang="en-AU" altLang="en-AU" dirty="0" smtClean="0">
                <a:solidFill>
                  <a:schemeClr val="hlink"/>
                </a:solidFill>
              </a:rPr>
              <a:t>Data Abstraction</a:t>
            </a:r>
          </a:p>
          <a:p>
            <a:pPr eaLnBrk="1" hangingPunct="1"/>
            <a:endParaRPr lang="en-AU" altLang="en-AU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n-AU" altLang="en-AU" dirty="0" smtClean="0"/>
              <a:t>Can define variables (objects) of that type:</a:t>
            </a:r>
            <a:br>
              <a:rPr lang="en-AU" altLang="en-AU" dirty="0" smtClean="0"/>
            </a:br>
            <a:endParaRPr lang="en-AU" altLang="en-AU" dirty="0" smtClean="0"/>
          </a:p>
          <a:p>
            <a:pPr lvl="2" eaLnBrk="1" hangingPunct="1">
              <a:buFont typeface="Wingdings" pitchFamily="2" charset="2"/>
              <a:buNone/>
            </a:pPr>
            <a:endParaRPr lang="en-AU" altLang="en-AU" sz="3100" dirty="0" smtClean="0">
              <a:latin typeface="Times New Roman" pitchFamily="18" charset="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AU" altLang="en-AU" sz="3100" dirty="0" smtClean="0">
                <a:latin typeface="Times New Roman" pitchFamily="18" charset="0"/>
              </a:rPr>
              <a:t>    Circle  </a:t>
            </a:r>
            <a:r>
              <a:rPr lang="en-AU" altLang="en-AU" sz="3100" dirty="0" err="1" smtClean="0">
                <a:latin typeface="Times New Roman" pitchFamily="18" charset="0"/>
              </a:rPr>
              <a:t>aCircle</a:t>
            </a:r>
            <a:r>
              <a:rPr lang="en-AU" altLang="en-AU" sz="3100" dirty="0" smtClean="0">
                <a:latin typeface="Times New Roman" pitchFamily="18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AU" altLang="en-AU" sz="3100" dirty="0" smtClean="0">
                <a:latin typeface="Times New Roman" pitchFamily="18" charset="0"/>
              </a:rPr>
              <a:t>    Circle  </a:t>
            </a:r>
            <a:r>
              <a:rPr lang="en-AU" altLang="en-AU" sz="3100" dirty="0" err="1" smtClean="0">
                <a:latin typeface="Times New Roman" pitchFamily="18" charset="0"/>
              </a:rPr>
              <a:t>bCircle</a:t>
            </a:r>
            <a:r>
              <a:rPr lang="en-AU" altLang="en-AU" sz="3100" dirty="0" smtClean="0">
                <a:latin typeface="Times New Roman" pitchFamily="18" charset="0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4031" y="6887704"/>
            <a:ext cx="2352146" cy="503978"/>
          </a:xfrm>
          <a:prstGeom prst="rect">
            <a:avLst/>
          </a:prstGeom>
          <a:noFill/>
        </p:spPr>
        <p:txBody>
          <a:bodyPr lIns="100794" tIns="50397" rIns="100794" bIns="50397"/>
          <a:lstStyle/>
          <a:p>
            <a:pPr algn="l"/>
            <a:fld id="{93F0AEE2-2099-45EC-B94E-33730C8DFE99}" type="slidenum">
              <a:rPr lang="zh-CN" altLang="en-GB" smtClean="0">
                <a:latin typeface="Arial" pitchFamily="34" charset="0"/>
                <a:ea typeface="宋体" charset="-122"/>
              </a:rPr>
              <a:pPr algn="l"/>
              <a:t>9</a:t>
            </a:fld>
            <a:endParaRPr lang="en-GB" altLang="zh-CN" smtClean="0">
              <a:latin typeface="Arial" pitchFamily="34" charset="0"/>
              <a:ea typeface="宋体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00794" tIns="50397" rIns="100794" bIns="50397"/>
          <a:lstStyle/>
          <a:p>
            <a:pPr eaLnBrk="1" hangingPunct="1"/>
            <a:r>
              <a:rPr lang="en-AU" altLang="en-AU" smtClean="0"/>
              <a:t>Class of Circle cont.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00794" tIns="50397" rIns="100794" bIns="50397"/>
          <a:lstStyle/>
          <a:p>
            <a:pPr eaLnBrk="1" hangingPunct="1"/>
            <a:r>
              <a:rPr lang="en-AU" altLang="en-AU" smtClean="0"/>
              <a:t>aCircle, bCircle simply refers to a Circle object, not an object itself. 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443841" y="3624095"/>
            <a:ext cx="1351307" cy="57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 sz="3100" dirty="0" err="1"/>
              <a:t>aCircle</a:t>
            </a:r>
            <a:endParaRPr lang="en-US" sz="3100" dirty="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764110" y="4535805"/>
            <a:ext cx="588036" cy="503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41991" name="AutoShape 9"/>
          <p:cNvSpPr>
            <a:spLocks noChangeArrowheads="1"/>
          </p:cNvSpPr>
          <p:nvPr/>
        </p:nvSpPr>
        <p:spPr bwMode="auto">
          <a:xfrm>
            <a:off x="1932120" y="5039783"/>
            <a:ext cx="252016" cy="755968"/>
          </a:xfrm>
          <a:prstGeom prst="curvedRigh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41992" name="Text Box 10"/>
          <p:cNvSpPr txBox="1">
            <a:spLocks noChangeArrowheads="1"/>
          </p:cNvSpPr>
          <p:nvPr/>
        </p:nvSpPr>
        <p:spPr bwMode="auto">
          <a:xfrm>
            <a:off x="1377336" y="6551719"/>
            <a:ext cx="2131970" cy="44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 sz="2200" dirty="0">
                <a:solidFill>
                  <a:schemeClr val="hlink"/>
                </a:solidFill>
              </a:rPr>
              <a:t>Points to nothing</a:t>
            </a:r>
          </a:p>
        </p:txBody>
      </p:sp>
      <p:sp>
        <p:nvSpPr>
          <p:cNvPr id="41993" name="Text Box 11"/>
          <p:cNvSpPr txBox="1">
            <a:spLocks noChangeArrowheads="1"/>
          </p:cNvSpPr>
          <p:nvPr/>
        </p:nvSpPr>
        <p:spPr bwMode="auto">
          <a:xfrm>
            <a:off x="6720417" y="3648594"/>
            <a:ext cx="1373749" cy="57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 sz="3100" dirty="0" err="1"/>
              <a:t>bCircle</a:t>
            </a:r>
            <a:endParaRPr lang="en-US" sz="3100" dirty="0"/>
          </a:p>
        </p:txBody>
      </p:sp>
      <p:sp>
        <p:nvSpPr>
          <p:cNvPr id="41994" name="Rectangle 13"/>
          <p:cNvSpPr>
            <a:spLocks noChangeArrowheads="1"/>
          </p:cNvSpPr>
          <p:nvPr/>
        </p:nvSpPr>
        <p:spPr bwMode="auto">
          <a:xfrm>
            <a:off x="7052938" y="4560304"/>
            <a:ext cx="588036" cy="503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41995" name="AutoShape 15"/>
          <p:cNvSpPr>
            <a:spLocks noChangeArrowheads="1"/>
          </p:cNvSpPr>
          <p:nvPr/>
        </p:nvSpPr>
        <p:spPr bwMode="auto">
          <a:xfrm>
            <a:off x="7220948" y="5064282"/>
            <a:ext cx="252016" cy="755968"/>
          </a:xfrm>
          <a:prstGeom prst="curvedRigh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41996" name="Text Box 16"/>
          <p:cNvSpPr txBox="1">
            <a:spLocks noChangeArrowheads="1"/>
          </p:cNvSpPr>
          <p:nvPr/>
        </p:nvSpPr>
        <p:spPr bwMode="auto">
          <a:xfrm>
            <a:off x="6417648" y="6551719"/>
            <a:ext cx="2131970" cy="44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 sz="2200" dirty="0">
                <a:solidFill>
                  <a:schemeClr val="hlink"/>
                </a:solidFill>
              </a:rPr>
              <a:t>Points to nothing</a:t>
            </a:r>
          </a:p>
        </p:txBody>
      </p:sp>
      <p:sp>
        <p:nvSpPr>
          <p:cNvPr id="41997" name="AutoShape 22"/>
          <p:cNvSpPr>
            <a:spLocks noChangeArrowheads="1"/>
          </p:cNvSpPr>
          <p:nvPr/>
        </p:nvSpPr>
        <p:spPr bwMode="auto">
          <a:xfrm>
            <a:off x="1890117" y="4619801"/>
            <a:ext cx="336021" cy="335986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41998" name="AutoShape 23"/>
          <p:cNvSpPr>
            <a:spLocks noChangeArrowheads="1"/>
          </p:cNvSpPr>
          <p:nvPr/>
        </p:nvSpPr>
        <p:spPr bwMode="auto">
          <a:xfrm>
            <a:off x="7178945" y="4644300"/>
            <a:ext cx="336021" cy="335986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41999" name="Rectangle 24"/>
          <p:cNvSpPr>
            <a:spLocks noChangeArrowheads="1"/>
          </p:cNvSpPr>
          <p:nvPr/>
        </p:nvSpPr>
        <p:spPr bwMode="auto">
          <a:xfrm>
            <a:off x="1344083" y="5879747"/>
            <a:ext cx="1596099" cy="3359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/>
              <a:t>null</a:t>
            </a:r>
          </a:p>
        </p:txBody>
      </p:sp>
      <p:sp>
        <p:nvSpPr>
          <p:cNvPr id="42000" name="Rectangle 26"/>
          <p:cNvSpPr>
            <a:spLocks noChangeArrowheads="1"/>
          </p:cNvSpPr>
          <p:nvPr/>
        </p:nvSpPr>
        <p:spPr bwMode="auto">
          <a:xfrm>
            <a:off x="6552406" y="5879747"/>
            <a:ext cx="1596099" cy="3359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/>
              <a:t>null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1EFF70646A724A99B3BE37BF2C936F" ma:contentTypeVersion="9" ma:contentTypeDescription="Create a new document." ma:contentTypeScope="" ma:versionID="0814af65446364430edee81f09da29aa">
  <xsd:schema xmlns:xsd="http://www.w3.org/2001/XMLSchema" xmlns:xs="http://www.w3.org/2001/XMLSchema" xmlns:p="http://schemas.microsoft.com/office/2006/metadata/properties" xmlns:ns2="64c4dfe7-48e7-4a08-9b8a-cf067418afbf" targetNamespace="http://schemas.microsoft.com/office/2006/metadata/properties" ma:root="true" ma:fieldsID="d6d20f594c8cbcb62f4ca102e4c6795e" ns2:_="">
    <xsd:import namespace="64c4dfe7-48e7-4a08-9b8a-cf067418a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c4dfe7-48e7-4a08-9b8a-cf067418a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090E10-CE2A-4BA4-A312-F9D2729DF408}"/>
</file>

<file path=customXml/itemProps2.xml><?xml version="1.0" encoding="utf-8"?>
<ds:datastoreItem xmlns:ds="http://schemas.openxmlformats.org/officeDocument/2006/customXml" ds:itemID="{51D193B2-17F4-48A1-9E38-7E8C622806A7}"/>
</file>

<file path=customXml/itemProps3.xml><?xml version="1.0" encoding="utf-8"?>
<ds:datastoreItem xmlns:ds="http://schemas.openxmlformats.org/officeDocument/2006/customXml" ds:itemID="{116F493F-C9E0-4F36-9264-4463E6F46EF9}"/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1756</Words>
  <PresentationFormat>Custom</PresentationFormat>
  <Paragraphs>441</Paragraphs>
  <Slides>41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Default Design</vt:lpstr>
      <vt:lpstr>Classes and Objects in Java</vt:lpstr>
      <vt:lpstr>Introduction</vt:lpstr>
      <vt:lpstr>Classes</vt:lpstr>
      <vt:lpstr>Classes</vt:lpstr>
      <vt:lpstr>Adding Fields: Class Circle with fields</vt:lpstr>
      <vt:lpstr>Adding Methods</vt:lpstr>
      <vt:lpstr>Adding Methods to Class Circle</vt:lpstr>
      <vt:lpstr>Data Abstraction</vt:lpstr>
      <vt:lpstr>Class of Circle cont.</vt:lpstr>
      <vt:lpstr>Creating objects of a class</vt:lpstr>
      <vt:lpstr>Slide 11</vt:lpstr>
      <vt:lpstr>Creating objects of a class</vt:lpstr>
      <vt:lpstr>Creating objects of a class</vt:lpstr>
      <vt:lpstr>Automatic garbage collection</vt:lpstr>
      <vt:lpstr>Accessing Object/Circle Data</vt:lpstr>
      <vt:lpstr>Executing Methods in Object/Circle</vt:lpstr>
      <vt:lpstr>Using Circle Class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Why use interfaces..??</vt:lpstr>
      <vt:lpstr>Defining Interfaces</vt:lpstr>
      <vt:lpstr>Slide 33</vt:lpstr>
      <vt:lpstr>Extending Interfaces</vt:lpstr>
      <vt:lpstr>Slide 35</vt:lpstr>
      <vt:lpstr>Slide 36</vt:lpstr>
      <vt:lpstr>Various forms of interface implementation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26</cp:revision>
  <dcterms:created xsi:type="dcterms:W3CDTF">2002-10-22T19:28:41Z</dcterms:created>
  <dcterms:modified xsi:type="dcterms:W3CDTF">2014-08-04T04:30:08Z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0x0101006D1EFF70646A724A99B3BE37BF2C936F</vt:lpwstr>
  </property>
</Properties>
</file>