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Google Sans"/>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oogleSans-regular.fntdata"/><Relationship Id="rId50" Type="http://schemas.openxmlformats.org/officeDocument/2006/relationships/font" Target="fonts/Roboto-boldItalic.fntdata"/><Relationship Id="rId53" Type="http://schemas.openxmlformats.org/officeDocument/2006/relationships/font" Target="fonts/GoogleSans-italic.fntdata"/><Relationship Id="rId52" Type="http://schemas.openxmlformats.org/officeDocument/2006/relationships/font" Target="fonts/GoogleSans-bold.fntdata"/><Relationship Id="rId11" Type="http://schemas.openxmlformats.org/officeDocument/2006/relationships/slide" Target="slides/slide5.xml"/><Relationship Id="rId55" Type="http://schemas.openxmlformats.org/officeDocument/2006/relationships/font" Target="fonts/OpenSans-regular.fntdata"/><Relationship Id="rId10" Type="http://schemas.openxmlformats.org/officeDocument/2006/relationships/slide" Target="slides/slide4.xml"/><Relationship Id="rId54" Type="http://schemas.openxmlformats.org/officeDocument/2006/relationships/font" Target="fonts/GoogleSans-boldItalic.fntdata"/><Relationship Id="rId13" Type="http://schemas.openxmlformats.org/officeDocument/2006/relationships/slide" Target="slides/slide7.xml"/><Relationship Id="rId57" Type="http://schemas.openxmlformats.org/officeDocument/2006/relationships/font" Target="fonts/OpenSans-italic.fntdata"/><Relationship Id="rId12" Type="http://schemas.openxmlformats.org/officeDocument/2006/relationships/slide" Target="slides/slide6.xml"/><Relationship Id="rId56"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android-training-recyclerview-fundamentals/index.html?index=..%2F..android-kotlin-fundamentals#0" TargetMode="External"/><Relationship Id="rId3" Type="http://schemas.openxmlformats.org/officeDocument/2006/relationships/hyperlink" Target="https://codelabs.developers.google.com/codelabs/kotlin-android-training-diffutil-databinding/index.html?index=..%2F..android-kotlin-fundamentals#0" TargetMode="External"/><Relationship Id="rId4" Type="http://schemas.openxmlformats.org/officeDocument/2006/relationships/hyperlink" Target="https://codelabs.developers.google.com/codelabs/kotlin-android-training-quality-and-states/index.html?index=..%2F..android-kotlin-fundamentals#0" TargetMode="External"/><Relationship Id="rId5" Type="http://schemas.openxmlformats.org/officeDocument/2006/relationships/hyperlink" Target="https://codelabs.developers.google.com/codelabs/kotlin-android-training-recyclerview-fundamentals/index.html?index=..%2F..android-kotlin-fundamentals#0" TargetMode="External"/><Relationship Id="rId6" Type="http://schemas.openxmlformats.org/officeDocument/2006/relationships/hyperlink" Target="https://codelabs.developers.google.com/codelabs/kotlin-android-training-headers/index.html?index=..%2F..android-kotlin-fundamentals#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c1f5f5c57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1f5f5c5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1f5f5c5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1f5f5c5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c1f5f5c57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1f5f5c5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c1f5f5c57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1f5f5c57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c1f5f5c5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1f5f5c5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2 clicks</a:t>
            </a:r>
            <a:endParaRPr b="1">
              <a:solidFill>
                <a:schemeClr val="dk1"/>
              </a:solidFill>
            </a:endParaRPr>
          </a:p>
          <a:p>
            <a:pPr indent="0" lvl="0" marL="0" rtl="0" algn="l">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indent="0" lvl="0" marL="0" rtl="0" algn="l">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c1f5f5c5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c1f5f5c5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c1f5f5c5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c1f5f5c5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appear visually the same to the user, but actually represent two different things in the source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c1f5f5c5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c1f5f5c5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c1f5f5c5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c1f5f5c5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c1f5f5c5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c1f5f5c5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2100" lvl="0" marL="457200" marR="360045" rtl="0" algn="l">
              <a:spcBef>
                <a:spcPts val="0"/>
              </a:spcBef>
              <a:spcAft>
                <a:spcPts val="0"/>
              </a:spcAft>
              <a:buClr>
                <a:schemeClr val="dk1"/>
              </a:buClr>
              <a:buSzPts val="1000"/>
              <a:buChar char="●"/>
            </a:pPr>
            <a:r>
              <a:rPr lang="en" u="sng">
                <a:solidFill>
                  <a:schemeClr val="hlink"/>
                </a:solidFill>
                <a:hlinkClick r:id="rId2"/>
              </a:rPr>
              <a:t>Data Binding</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3"/>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c1f5f5c57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c1f5f5c57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indent="0" lvl="0" marL="0" rtl="0" algn="l">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1f5f5c5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1f5f5c5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c1f5f5c57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c1f5f5c57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c1f5f5c5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c1f5f5c5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c1f5f5c57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c1f5f5c57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chosen a custom function name if desired (see </a:t>
            </a:r>
            <a:r>
              <a:rPr i="1" lang="en"/>
              <a:t>Binding Adapters guide</a:t>
            </a:r>
            <a:r>
              <a:rPr lang="en"/>
              <a:t> for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Note:</a:t>
            </a:r>
            <a:r>
              <a:rPr lang="en"/>
              <a:t> Remember that</a:t>
            </a:r>
            <a:r>
              <a:rPr lang="en">
                <a:solidFill>
                  <a:schemeClr val="dk1"/>
                </a:solidFill>
              </a:rPr>
              <a:t> extension functions </a:t>
            </a:r>
            <a:r>
              <a:rPr lang="en"/>
              <a:t>let us add new functionality to a Kotlin class without inheriting from that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Resources:</a:t>
            </a:r>
            <a:endParaRPr b="1"/>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Binding Adapters guide</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BindingAdapter class</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executePendingBindings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c1f5f5c57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c1f5f5c57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c1f5f5c57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1f5f5c57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c1f5f5c57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c1f5f5c57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c1f5f5c57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c1f5f5c57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b="1"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c1f5f5c57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c1f5f5c57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1f5f5c57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1f5f5c5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c1f5f5c5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c1f5f5c5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c1f5f5c5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1f5f5c5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c1f5f5c5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c1f5f5c5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c1f5f5c57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c1f5f5c57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executePendingBindings</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c1f5f5c5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c1f5f5c5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c1f5f5c5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c1f5f5c57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c1f5f5c57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c1f5f5c57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c1f5f5c57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c1f5f5c57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GridLayoutManager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c1f5f5c57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c1f5f5c57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code in the example sets the span size for the first 3 elements to 2 and everything else to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SpanSizeLookup</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8c1f5f5c57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c1f5f5c57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c1f5f5c57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c1f5f5c57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8c1f5f5c57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c1f5f5c57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1f5f5c5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1f5f5c5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ef91f4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ef91f4d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lnSpc>
                <a:spcPct val="115000"/>
              </a:lnSpc>
              <a:spcBef>
                <a:spcPts val="0"/>
              </a:spcBef>
              <a:spcAft>
                <a:spcPts val="0"/>
              </a:spcAft>
              <a:buNone/>
            </a:pPr>
            <a:r>
              <a:rPr lang="en" u="sng">
                <a:solidFill>
                  <a:schemeClr val="hlink"/>
                </a:solidFill>
                <a:hlinkClick r:id="rId2"/>
              </a:rPr>
              <a:t>10.1: RecyclerView fundamentals</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3"/>
              </a:rPr>
              <a:t>10.2: DiffUtil and Data Binding with RecyclerView</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4"/>
              </a:rPr>
              <a:t>10.3: GridLayout with RecyclerView</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5"/>
              </a:rPr>
              <a:t>10.4: Interacting with RecyclerView items</a:t>
            </a:r>
            <a:endParaRPr u="sng">
              <a:solidFill>
                <a:schemeClr val="hlink"/>
              </a:solidFill>
            </a:endParaRPr>
          </a:p>
          <a:p>
            <a:pPr indent="0" lvl="0" marL="0" rtl="0" algn="l">
              <a:lnSpc>
                <a:spcPct val="115000"/>
              </a:lnSpc>
              <a:spcBef>
                <a:spcPts val="0"/>
              </a:spcBef>
              <a:spcAft>
                <a:spcPts val="0"/>
              </a:spcAft>
              <a:buNone/>
            </a:pPr>
            <a:r>
              <a:rPr lang="en" u="sng">
                <a:solidFill>
                  <a:schemeClr val="hlink"/>
                </a:solidFill>
                <a:hlinkClick r:id="rId6"/>
              </a:rPr>
              <a:t>10.5: Headers in RecyclerView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1f5f5c57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1f5f5c57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RecyclerView.Adapter</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3"/>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c1f5f5c5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c1f5f5c5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c1f5f5c57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c1f5f5c57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adapter code with an inner ViewHolder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c1f5f5c57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1f5f5c57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t>
            </a:r>
            <a:r>
              <a:rPr lang="en"/>
              <a:t>override</a:t>
            </a:r>
            <a:r>
              <a:rPr lang="en"/>
              <a:t> onCreateViewHolder() to inflate the layout and call our ViewHolder and onBindViewHolder()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c1f5f5c57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c1f5f5c57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3" name="Google Shape;63;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9" Type="http://schemas.openxmlformats.org/officeDocument/2006/relationships/slide" Target="/ppt/slides/slide37.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2.xml"/><Relationship Id="rId8" Type="http://schemas.openxmlformats.org/officeDocument/2006/relationships/slide" Target="/ppt/slides/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4.xml"/><Relationship Id="rId13" Type="http://schemas.openxmlformats.org/officeDocument/2006/relationships/slide" Target="/ppt/slides/slide24.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4.xml"/><Relationship Id="rId15" Type="http://schemas.openxmlformats.org/officeDocument/2006/relationships/slide" Target="/ppt/slides/slide32.xml"/><Relationship Id="rId14" Type="http://schemas.openxmlformats.org/officeDocument/2006/relationships/slide" Target="/ppt/slides/slide32.xml"/><Relationship Id="rId17" Type="http://schemas.openxmlformats.org/officeDocument/2006/relationships/slide" Target="/ppt/slides/slide36.xml"/><Relationship Id="rId16" Type="http://schemas.openxmlformats.org/officeDocument/2006/relationships/slide" Target="/ppt/slides/slide32.xml"/><Relationship Id="rId5" Type="http://schemas.openxmlformats.org/officeDocument/2006/relationships/slide" Target="/ppt/slides/slide3.xml"/><Relationship Id="rId6" Type="http://schemas.openxmlformats.org/officeDocument/2006/relationships/slide" Target="/ppt/slides/slide3.xml"/><Relationship Id="rId18" Type="http://schemas.openxmlformats.org/officeDocument/2006/relationships/slide" Target="/ppt/slides/slide36.xml"/><Relationship Id="rId7" Type="http://schemas.openxmlformats.org/officeDocument/2006/relationships/slide" Target="/ppt/slides/slide3.xml"/><Relationship Id="rId8" Type="http://schemas.openxmlformats.org/officeDocument/2006/relationships/slide" Target="/ppt/slid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762300" y="1786450"/>
            <a:ext cx="4359300" cy="30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items in the list clickable</a:t>
            </a:r>
            <a:endParaRPr/>
          </a:p>
        </p:txBody>
      </p:sp>
      <p:sp>
        <p:nvSpPr>
          <p:cNvPr id="162" name="Google Shape;162;p26"/>
          <p:cNvSpPr txBox="1"/>
          <p:nvPr>
            <p:ph idx="1" type="body"/>
          </p:nvPr>
        </p:nvSpPr>
        <p:spPr>
          <a:xfrm>
            <a:off x="265279" y="1152475"/>
            <a:ext cx="8520600" cy="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3" name="Google Shape;16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246850" y="1578475"/>
            <a:ext cx="86568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override fun onCreateViewHolder(parent: ViewGroup, viewType: Int):</a:t>
            </a:r>
            <a:br>
              <a:rPr lang="en" sz="1800">
                <a:latin typeface="Consolas"/>
                <a:ea typeface="Consolas"/>
                <a:cs typeface="Consolas"/>
                <a:sym typeface="Consolas"/>
              </a:rPr>
            </a:b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layout = LayoutInflater.from(parent.context).</a:t>
            </a:r>
            <a:br>
              <a:rPr lang="en" sz="1800">
                <a:latin typeface="Consolas"/>
                <a:ea typeface="Consolas"/>
                <a:cs typeface="Consolas"/>
                <a:sym typeface="Consolas"/>
              </a:rPr>
            </a:br>
            <a:r>
              <a:rPr lang="en" sz="1800">
                <a:latin typeface="Consolas"/>
                <a:ea typeface="Consolas"/>
                <a:cs typeface="Consolas"/>
                <a:sym typeface="Consolas"/>
              </a:rPr>
              <a:t>        inflate(R.layout.item_view, parent, false)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val holder = IntViewHolder(layout)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holder.row.setOnClickListener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Do something on click</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return holder</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a:t>
            </a:r>
            <a:endParaRPr/>
          </a:p>
        </p:txBody>
      </p:sp>
      <p:sp>
        <p:nvSpPr>
          <p:cNvPr id="170" name="Google Shape;170;p27"/>
          <p:cNvSpPr txBox="1"/>
          <p:nvPr>
            <p:ph idx="1" type="body"/>
          </p:nvPr>
        </p:nvSpPr>
        <p:spPr>
          <a:xfrm>
            <a:off x="311700" y="1312713"/>
            <a:ext cx="8520600" cy="303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indent="-368300" lvl="1" marL="914400" rtl="0" algn="l">
              <a:spcBef>
                <a:spcPts val="0"/>
              </a:spcBef>
              <a:spcAft>
                <a:spcPts val="0"/>
              </a:spcAft>
              <a:buSzPts val="2200"/>
              <a:buChar char="○"/>
            </a:pPr>
            <a:r>
              <a:rPr lang="en" sz="2200"/>
              <a:t>Disposes UI data on every update</a:t>
            </a:r>
            <a:endParaRPr sz="2200"/>
          </a:p>
          <a:p>
            <a:pPr indent="-368300" lvl="1" marL="914400" rtl="0" algn="l">
              <a:spcBef>
                <a:spcPts val="0"/>
              </a:spcBef>
              <a:spcAft>
                <a:spcPts val="0"/>
              </a:spcAft>
              <a:buSzPts val="2200"/>
              <a:buChar char="○"/>
            </a:pPr>
            <a:r>
              <a:rPr lang="en" sz="2200"/>
              <a:t>Can be costly and wasteful</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ListAdapter</a:t>
            </a:r>
            <a:endParaRPr sz="2200"/>
          </a:p>
          <a:p>
            <a:pPr indent="-368300" lvl="1" marL="914400" rtl="0" algn="l">
              <a:spcBef>
                <a:spcPts val="0"/>
              </a:spcBef>
              <a:spcAft>
                <a:spcPts val="0"/>
              </a:spcAft>
              <a:buSzPts val="2200"/>
              <a:buChar char="○"/>
            </a:pPr>
            <a:r>
              <a:rPr lang="en" sz="2200"/>
              <a:t>Computes the difference between what is currently shown and what needs to be shown</a:t>
            </a:r>
            <a:endParaRPr sz="2200"/>
          </a:p>
          <a:p>
            <a:pPr indent="-368300" lvl="1" marL="914400" rtl="0" algn="l">
              <a:spcBef>
                <a:spcPts val="0"/>
              </a:spcBef>
              <a:spcAft>
                <a:spcPts val="1000"/>
              </a:spcAft>
              <a:buSzPts val="2200"/>
              <a:buChar char="○"/>
            </a:pPr>
            <a:r>
              <a:rPr lang="en" sz="2200"/>
              <a:t>Changes are calculated on a background thread</a:t>
            </a:r>
            <a:endParaRPr sz="2200"/>
          </a:p>
        </p:txBody>
      </p:sp>
      <p:sp>
        <p:nvSpPr>
          <p:cNvPr id="171" name="Google Shape;17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RecyclerView.Adapter</a:t>
            </a:r>
            <a:endParaRPr/>
          </a:p>
        </p:txBody>
      </p:sp>
      <p:sp>
        <p:nvSpPr>
          <p:cNvPr id="177" name="Google Shape;177;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0" name="Google Shape;180;p28"/>
          <p:cNvSpPr txBox="1"/>
          <p:nvPr/>
        </p:nvSpPr>
        <p:spPr>
          <a:xfrm>
            <a:off x="235512"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181" name="Google Shape;181;p28"/>
          <p:cNvSpPr txBox="1"/>
          <p:nvPr/>
        </p:nvSpPr>
        <p:spPr>
          <a:xfrm>
            <a:off x="6828087"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grpSp>
        <p:nvGrpSpPr>
          <p:cNvPr id="182" name="Google Shape;182;p28"/>
          <p:cNvGrpSpPr/>
          <p:nvPr/>
        </p:nvGrpSpPr>
        <p:grpSpPr>
          <a:xfrm>
            <a:off x="2775288" y="1463645"/>
            <a:ext cx="1020780" cy="3073432"/>
            <a:chOff x="2851488" y="1463645"/>
            <a:chExt cx="1020780" cy="3073432"/>
          </a:xfrm>
        </p:grpSpPr>
        <p:pic>
          <p:nvPicPr>
            <p:cNvPr id="183" name="Google Shape;183;p28"/>
            <p:cNvPicPr preferRelativeResize="0"/>
            <p:nvPr/>
          </p:nvPicPr>
          <p:blipFill rotWithShape="1">
            <a:blip r:embed="rId3">
              <a:alphaModFix/>
            </a:blip>
            <a:srcRect b="0" l="-5140" r="5139" t="0"/>
            <a:stretch/>
          </p:blipFill>
          <p:spPr>
            <a:xfrm>
              <a:off x="2851487" y="1463645"/>
              <a:ext cx="1020780" cy="3073432"/>
            </a:xfrm>
            <a:prstGeom prst="rect">
              <a:avLst/>
            </a:prstGeom>
            <a:noFill/>
            <a:ln>
              <a:noFill/>
            </a:ln>
          </p:spPr>
        </p:pic>
        <p:sp>
          <p:nvSpPr>
            <p:cNvPr id="184" name="Google Shape;184;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5" name="Google Shape;185;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6" name="Google Shape;186;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grpSp>
      <p:grpSp>
        <p:nvGrpSpPr>
          <p:cNvPr id="192" name="Google Shape;192;p28"/>
          <p:cNvGrpSpPr/>
          <p:nvPr/>
        </p:nvGrpSpPr>
        <p:grpSpPr>
          <a:xfrm>
            <a:off x="641688" y="1463645"/>
            <a:ext cx="1020780" cy="3073432"/>
            <a:chOff x="641688" y="1463645"/>
            <a:chExt cx="1020780" cy="3073432"/>
          </a:xfrm>
        </p:grpSpPr>
        <p:pic>
          <p:nvPicPr>
            <p:cNvPr id="193" name="Google Shape;193;p28"/>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194" name="Google Shape;194;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5" name="Google Shape;195;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6" name="Google Shape;196;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2" name="Google Shape;202;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8"/>
          <p:cNvGrpSpPr/>
          <p:nvPr/>
        </p:nvGrpSpPr>
        <p:grpSpPr>
          <a:xfrm>
            <a:off x="7326433" y="1462825"/>
            <a:ext cx="1023487" cy="3073325"/>
            <a:chOff x="7326433" y="1462825"/>
            <a:chExt cx="1023487" cy="3073325"/>
          </a:xfrm>
        </p:grpSpPr>
        <p:pic>
          <p:nvPicPr>
            <p:cNvPr id="204" name="Google Shape;204;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5" name="Google Shape;205;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6" name="Google Shape;206;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07" name="Google Shape;207;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3" name="Google Shape;213;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5" name="Google Shape;215;p28"/>
          <p:cNvGrpSpPr/>
          <p:nvPr/>
        </p:nvGrpSpPr>
        <p:grpSpPr>
          <a:xfrm>
            <a:off x="5040433" y="1462825"/>
            <a:ext cx="1023487" cy="3073325"/>
            <a:chOff x="4964233" y="1462825"/>
            <a:chExt cx="1023487" cy="3073325"/>
          </a:xfrm>
        </p:grpSpPr>
        <p:pic>
          <p:nvPicPr>
            <p:cNvPr id="216" name="Google Shape;216;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7" name="Google Shape;217;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18" name="Google Shape;218;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9" name="Google Shape;219;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5" name="Google Shape;225;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ListAdapter</a:t>
            </a:r>
            <a:endParaRPr/>
          </a:p>
        </p:txBody>
      </p:sp>
      <p:sp>
        <p:nvSpPr>
          <p:cNvPr id="231" name="Google Shape;231;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nvSpPr>
        <p:spPr>
          <a:xfrm>
            <a:off x="742888"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234" name="Google Shape;234;p29"/>
          <p:cNvSpPr txBox="1"/>
          <p:nvPr/>
        </p:nvSpPr>
        <p:spPr>
          <a:xfrm>
            <a:off x="6380913"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pic>
        <p:nvPicPr>
          <p:cNvPr id="235" name="Google Shape;235;p29"/>
          <p:cNvPicPr preferRelativeResize="0"/>
          <p:nvPr/>
        </p:nvPicPr>
        <p:blipFill rotWithShape="1">
          <a:blip r:embed="rId3">
            <a:alphaModFix/>
          </a:blip>
          <a:srcRect b="2591" l="0" r="0" t="0"/>
          <a:stretch/>
        </p:blipFill>
        <p:spPr>
          <a:xfrm>
            <a:off x="4223576" y="1009257"/>
            <a:ext cx="804675" cy="3562750"/>
          </a:xfrm>
          <a:prstGeom prst="rect">
            <a:avLst/>
          </a:prstGeom>
          <a:noFill/>
          <a:ln>
            <a:noFill/>
          </a:ln>
        </p:spPr>
      </p:pic>
      <p:sp>
        <p:nvSpPr>
          <p:cNvPr id="236" name="Google Shape;236;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8" name="Google Shape;238;p29"/>
          <p:cNvGrpSpPr/>
          <p:nvPr/>
        </p:nvGrpSpPr>
        <p:grpSpPr>
          <a:xfrm>
            <a:off x="1245988" y="1463645"/>
            <a:ext cx="1020780" cy="3073432"/>
            <a:chOff x="641688" y="1463645"/>
            <a:chExt cx="1020780" cy="3073432"/>
          </a:xfrm>
        </p:grpSpPr>
        <p:pic>
          <p:nvPicPr>
            <p:cNvPr id="239" name="Google Shape;239;p29"/>
            <p:cNvPicPr preferRelativeResize="0"/>
            <p:nvPr/>
          </p:nvPicPr>
          <p:blipFill rotWithShape="1">
            <a:blip r:embed="rId4">
              <a:alphaModFix/>
            </a:blip>
            <a:srcRect b="0" l="-5140" r="5139" t="0"/>
            <a:stretch/>
          </p:blipFill>
          <p:spPr>
            <a:xfrm>
              <a:off x="641688" y="1463645"/>
              <a:ext cx="1020780" cy="3073432"/>
            </a:xfrm>
            <a:prstGeom prst="rect">
              <a:avLst/>
            </a:prstGeom>
            <a:noFill/>
            <a:ln>
              <a:noFill/>
            </a:ln>
          </p:spPr>
        </p:pic>
        <p:sp>
          <p:nvSpPr>
            <p:cNvPr id="240" name="Google Shape;240;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1" name="Google Shape;241;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8" name="Google Shape;248;p29"/>
          <p:cNvGrpSpPr/>
          <p:nvPr/>
        </p:nvGrpSpPr>
        <p:grpSpPr>
          <a:xfrm>
            <a:off x="6951459" y="1463700"/>
            <a:ext cx="1023487" cy="3073325"/>
            <a:chOff x="7326433" y="1462825"/>
            <a:chExt cx="1023487" cy="3073325"/>
          </a:xfrm>
        </p:grpSpPr>
        <p:pic>
          <p:nvPicPr>
            <p:cNvPr id="249" name="Google Shape;249;p29"/>
            <p:cNvPicPr preferRelativeResize="0"/>
            <p:nvPr/>
          </p:nvPicPr>
          <p:blipFill>
            <a:blip r:embed="rId5">
              <a:alphaModFix/>
            </a:blip>
            <a:stretch>
              <a:fillRect/>
            </a:stretch>
          </p:blipFill>
          <p:spPr>
            <a:xfrm>
              <a:off x="7326433" y="1462825"/>
              <a:ext cx="1023487" cy="3073325"/>
            </a:xfrm>
            <a:prstGeom prst="rect">
              <a:avLst/>
            </a:prstGeom>
            <a:noFill/>
            <a:ln>
              <a:noFill/>
            </a:ln>
          </p:spPr>
        </p:pic>
        <p:sp>
          <p:nvSpPr>
            <p:cNvPr id="250" name="Google Shape;250;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1" name="Google Shape;251;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8" name="Google Shape;258;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 example</a:t>
            </a:r>
            <a:endParaRPr/>
          </a:p>
        </p:txBody>
      </p:sp>
      <p:sp>
        <p:nvSpPr>
          <p:cNvPr id="264" name="Google Shape;264;p30"/>
          <p:cNvSpPr txBox="1"/>
          <p:nvPr>
            <p:ph idx="1" type="body"/>
          </p:nvPr>
        </p:nvSpPr>
        <p:spPr>
          <a:xfrm>
            <a:off x="190500" y="1536625"/>
            <a:ext cx="8769000" cy="28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class NumberListAdapter: </a:t>
            </a:r>
            <a:r>
              <a:rPr b="1" lang="e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val textView = row.findViewById&lt;TextView&gt;(R.id.number)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65" name="Google Shape;265;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a:t>
            </a:r>
            <a:endParaRPr/>
          </a:p>
        </p:txBody>
      </p:sp>
      <p:sp>
        <p:nvSpPr>
          <p:cNvPr id="271" name="Google Shape;271;p31"/>
          <p:cNvSpPr txBox="1"/>
          <p:nvPr>
            <p:ph idx="1" type="body"/>
          </p:nvPr>
        </p:nvSpPr>
        <p:spPr>
          <a:xfrm>
            <a:off x="311700" y="1719550"/>
            <a:ext cx="8520600" cy="2703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000"/>
              <a:t>Determines the transformations needed to translate one list into another </a:t>
            </a:r>
            <a:endParaRPr sz="2000"/>
          </a:p>
          <a:p>
            <a:pPr indent="-355600" lvl="0" marL="457200" rtl="0" algn="l">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72" name="Google Shape;27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 example</a:t>
            </a:r>
            <a:endParaRPr/>
          </a:p>
        </p:txBody>
      </p:sp>
      <p:sp>
        <p:nvSpPr>
          <p:cNvPr id="278" name="Google Shape;278;p32"/>
          <p:cNvSpPr txBox="1"/>
          <p:nvPr>
            <p:ph idx="1" type="body"/>
          </p:nvPr>
        </p:nvSpPr>
        <p:spPr>
          <a:xfrm>
            <a:off x="228600" y="1421925"/>
            <a:ext cx="88143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class RowItemDiffCallback : DiffUtil.ItemCallback&lt;Int&gt;()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override fun areItemsTheSame(oldItem: Int, newItem: Int): 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return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override</a:t>
            </a:r>
            <a:r>
              <a:rPr lang="en" sz="1200">
                <a:latin typeface="Consolas"/>
                <a:ea typeface="Consolas"/>
                <a:cs typeface="Consolas"/>
                <a:sym typeface="Consolas"/>
              </a:rPr>
              <a:t> </a:t>
            </a:r>
            <a:r>
              <a:rPr lang="en" sz="1700">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return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79" name="Google Shape;27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Advanced binding</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ViewHolders and data binding</a:t>
            </a:r>
            <a:endParaRPr/>
          </a:p>
        </p:txBody>
      </p:sp>
      <p:sp>
        <p:nvSpPr>
          <p:cNvPr id="291" name="Google Shape;291;p34"/>
          <p:cNvSpPr txBox="1"/>
          <p:nvPr>
            <p:ph idx="1" type="body"/>
          </p:nvPr>
        </p:nvSpPr>
        <p:spPr>
          <a:xfrm>
            <a:off x="311700" y="1312750"/>
            <a:ext cx="8520600" cy="26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class </a:t>
            </a:r>
            <a:r>
              <a:rPr b="1" lang="en" sz="1700">
                <a:latin typeface="Consolas"/>
                <a:ea typeface="Consolas"/>
                <a:cs typeface="Consolas"/>
                <a:sym typeface="Consolas"/>
              </a:rPr>
              <a:t>IntViewHolder</a:t>
            </a:r>
            <a:r>
              <a:rPr lang="en" sz="1700">
                <a:latin typeface="Consolas"/>
                <a:ea typeface="Consolas"/>
                <a:cs typeface="Consolas"/>
                <a:sym typeface="Consolas"/>
              </a:rPr>
              <a:t> private constructor</a:t>
            </a:r>
            <a:r>
              <a:rPr b="1" lang="en" sz="1700">
                <a:latin typeface="Consolas"/>
                <a:ea typeface="Consolas"/>
                <a:cs typeface="Consolas"/>
                <a:sym typeface="Consolas"/>
              </a:rPr>
              <a:t>(val binding: ItemViewBinding):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companion object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fun from(parent: ViewGroup): IntViewHolder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val binding = ItemViewBinding.inflate(layoutInflater,</a:t>
            </a:r>
            <a:br>
              <a:rPr b="1" lang="en" sz="1700">
                <a:latin typeface="Consolas"/>
                <a:ea typeface="Consolas"/>
                <a:cs typeface="Consolas"/>
                <a:sym typeface="Consolas"/>
              </a:rPr>
            </a:br>
            <a:r>
              <a:rPr b="1" lang="en" sz="1700">
                <a:latin typeface="Consolas"/>
                <a:ea typeface="Consolas"/>
                <a:cs typeface="Consolas"/>
                <a:sym typeface="Consolas"/>
              </a:rPr>
              <a:t>                parent, false)</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return </a:t>
            </a:r>
            <a:r>
              <a:rPr b="1" lang="e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595"/>
              </a:spcBef>
              <a:spcAft>
                <a:spcPts val="595"/>
              </a:spcAft>
              <a:buNone/>
            </a:pPr>
            <a:r>
              <a:t/>
            </a:r>
            <a:endParaRPr sz="1700">
              <a:latin typeface="Consolas"/>
              <a:ea typeface="Consolas"/>
              <a:cs typeface="Consolas"/>
              <a:sym typeface="Consolas"/>
            </a:endParaRPr>
          </a:p>
        </p:txBody>
      </p:sp>
      <p:sp>
        <p:nvSpPr>
          <p:cNvPr id="292" name="Google Shape;292;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ViewHolder in a ListAdapter</a:t>
            </a:r>
            <a:endParaRPr/>
          </a:p>
        </p:txBody>
      </p:sp>
      <p:sp>
        <p:nvSpPr>
          <p:cNvPr id="298" name="Google Shape;298;p35"/>
          <p:cNvSpPr txBox="1"/>
          <p:nvPr>
            <p:ph idx="1" type="body"/>
          </p:nvPr>
        </p:nvSpPr>
        <p:spPr>
          <a:xfrm>
            <a:off x="152400" y="1487250"/>
            <a:ext cx="9144000" cy="252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override fun onCreateViewHolder(parent: ViewGroup, viewType: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return </a:t>
            </a:r>
            <a:r>
              <a:rPr b="1" lang="e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override</a:t>
            </a:r>
            <a:r>
              <a:rPr lang="en" sz="1100">
                <a:latin typeface="Consolas"/>
                <a:ea typeface="Consolas"/>
                <a:cs typeface="Consolas"/>
                <a:sym typeface="Consolas"/>
              </a:rPr>
              <a:t> </a:t>
            </a:r>
            <a:r>
              <a:rPr lang="en" sz="1800">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9" name="Google Shape;299;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5" name="Google Shape;85;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RecyclerView recap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Advanced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Multiple item view types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Grid</a:t>
            </a:r>
            <a:r>
              <a:rPr lang="en" sz="2000" u="sng">
                <a:solidFill>
                  <a:schemeClr val="hlink"/>
                </a:solidFill>
                <a:hlinkClick action="ppaction://hlinksldjump" r:id="rId7"/>
              </a:rPr>
              <a:t> </a:t>
            </a:r>
            <a:r>
              <a:rPr lang="en" sz="2000" u="sng">
                <a:solidFill>
                  <a:schemeClr val="hlink"/>
                </a:solidFill>
                <a:hlinkClick action="ppaction://hlinksldjump" r:id="rId8"/>
              </a:rPr>
              <a: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6" name="Google Shape;86;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adapters</a:t>
            </a:r>
            <a:endParaRPr/>
          </a:p>
        </p:txBody>
      </p:sp>
      <p:sp>
        <p:nvSpPr>
          <p:cNvPr id="305" name="Google Shape;30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6"/>
          <p:cNvSpPr txBox="1"/>
          <p:nvPr/>
        </p:nvSpPr>
        <p:spPr>
          <a:xfrm>
            <a:off x="311700" y="1653575"/>
            <a:ext cx="9144000" cy="24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"foo"</a:t>
            </a:r>
            <a:r>
              <a:rPr lang="en" sz="1800">
                <a:latin typeface="Roboto"/>
                <a:ea typeface="Roboto"/>
                <a:cs typeface="Roboto"/>
                <a:sym typeface="Roboto"/>
              </a:rPr>
              <a:t> →  </a:t>
            </a:r>
            <a:r>
              <a:rPr lang="en" sz="1800">
                <a:latin typeface="Courier New"/>
                <a:ea typeface="Courier New"/>
                <a:cs typeface="Courier New"/>
                <a:sym typeface="Courier New"/>
              </a:rPr>
              <a:t>TextView.setText("foo")</a:t>
            </a:r>
            <a:r>
              <a:rPr lang="en" sz="1800">
                <a:latin typeface="Roboto"/>
                <a:ea typeface="Roboto"/>
                <a:cs typeface="Roboto"/>
                <a:sym typeface="Roboto"/>
              </a:rPr>
              <a:t> is called</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"5"</a:t>
            </a:r>
            <a:r>
              <a:rPr lang="en" sz="1800">
                <a:latin typeface="Roboto"/>
                <a:ea typeface="Roboto"/>
                <a:cs typeface="Roboto"/>
                <a:sym typeface="Roboto"/>
              </a:rPr>
              <a:t> → </a:t>
            </a:r>
            <a:r>
              <a:rPr lang="en" sz="1800">
                <a:latin typeface="Courier New"/>
                <a:ea typeface="Courier New"/>
                <a:cs typeface="Courier New"/>
                <a:sym typeface="Courier New"/>
              </a:rPr>
              <a:t>TextView.setBase2Number("5")</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attribute</a:t>
            </a:r>
            <a:endParaRPr/>
          </a:p>
        </p:txBody>
      </p:sp>
      <p:sp>
        <p:nvSpPr>
          <p:cNvPr id="312" name="Google Shape;312;p37"/>
          <p:cNvSpPr txBox="1"/>
          <p:nvPr>
            <p:ph idx="1" type="body"/>
          </p:nvPr>
        </p:nvSpPr>
        <p:spPr>
          <a:xfrm>
            <a:off x="257175" y="1666825"/>
            <a:ext cx="85752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13" name="Google Shape;313;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7"/>
          <p:cNvSpPr txBox="1"/>
          <p:nvPr/>
        </p:nvSpPr>
        <p:spPr>
          <a:xfrm>
            <a:off x="257175" y="2105025"/>
            <a:ext cx="4877100" cy="16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android:id="@+id/base2_number"</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android:layout_width="wrap_content"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android:layout_height="wrap_content"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android:textSize="24sp"         </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rPr b="1" lang="en" sz="1700">
                <a:solidFill>
                  <a:schemeClr val="dk1"/>
                </a:solidFill>
                <a:latin typeface="Consolas"/>
                <a:ea typeface="Consolas"/>
                <a:cs typeface="Consolas"/>
                <a:sym typeface="Consolas"/>
              </a:rPr>
              <a:t>   app:base2Number="@{num}"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grpSp>
        <p:nvGrpSpPr>
          <p:cNvPr id="315" name="Google Shape;315;p37"/>
          <p:cNvGrpSpPr/>
          <p:nvPr/>
        </p:nvGrpSpPr>
        <p:grpSpPr>
          <a:xfrm>
            <a:off x="5381625" y="2381175"/>
            <a:ext cx="3276600" cy="1371675"/>
            <a:chOff x="5381625" y="2685975"/>
            <a:chExt cx="3276600" cy="1371675"/>
          </a:xfrm>
        </p:grpSpPr>
        <p:sp>
          <p:nvSpPr>
            <p:cNvPr id="316" name="Google Shape;316;p37"/>
            <p:cNvSpPr/>
            <p:nvPr/>
          </p:nvSpPr>
          <p:spPr>
            <a:xfrm>
              <a:off x="5796000" y="3114675"/>
              <a:ext cx="6762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17" name="Google Shape;317;p37"/>
            <p:cNvSpPr/>
            <p:nvPr/>
          </p:nvSpPr>
          <p:spPr>
            <a:xfrm>
              <a:off x="6939000" y="3114675"/>
              <a:ext cx="676200" cy="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318" name="Google Shape;318;p37"/>
            <p:cNvSpPr txBox="1"/>
            <p:nvPr/>
          </p:nvSpPr>
          <p:spPr>
            <a:xfrm>
              <a:off x="5505450" y="2685975"/>
              <a:ext cx="1905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19" name="Google Shape;319;p37"/>
            <p:cNvSpPr/>
            <p:nvPr/>
          </p:nvSpPr>
          <p:spPr>
            <a:xfrm>
              <a:off x="5591175" y="2962275"/>
              <a:ext cx="2143200" cy="79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txBox="1"/>
            <p:nvPr/>
          </p:nvSpPr>
          <p:spPr>
            <a:xfrm>
              <a:off x="5381625" y="3867150"/>
              <a:ext cx="12477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21" name="Google Shape;321;p37"/>
            <p:cNvSpPr txBox="1"/>
            <p:nvPr/>
          </p:nvSpPr>
          <p:spPr>
            <a:xfrm>
              <a:off x="6829425" y="3867150"/>
              <a:ext cx="18288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22" name="Google Shape;322;p37"/>
            <p:cNvCxnSpPr>
              <a:stCxn id="320" idx="0"/>
            </p:cNvCxnSpPr>
            <p:nvPr/>
          </p:nvCxnSpPr>
          <p:spPr>
            <a:xfrm flipH="1" rot="10800000">
              <a:off x="6005475" y="3638550"/>
              <a:ext cx="119100" cy="228600"/>
            </a:xfrm>
            <a:prstGeom prst="straightConnector1">
              <a:avLst/>
            </a:prstGeom>
            <a:noFill/>
            <a:ln cap="flat" cmpd="sng" w="19050">
              <a:solidFill>
                <a:schemeClr val="dk2"/>
              </a:solidFill>
              <a:prstDash val="solid"/>
              <a:round/>
              <a:headEnd len="med" w="med" type="none"/>
              <a:tailEnd len="med" w="med" type="triangle"/>
            </a:ln>
          </p:spPr>
        </p:cxnSp>
        <p:cxnSp>
          <p:nvCxnSpPr>
            <p:cNvPr id="323" name="Google Shape;323;p37"/>
            <p:cNvCxnSpPr/>
            <p:nvPr/>
          </p:nvCxnSpPr>
          <p:spPr>
            <a:xfrm rot="10800000">
              <a:off x="7305450" y="3619800"/>
              <a:ext cx="105000" cy="2664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binding adapter</a:t>
            </a:r>
            <a:endParaRPr/>
          </a:p>
        </p:txBody>
      </p:sp>
      <p:sp>
        <p:nvSpPr>
          <p:cNvPr id="329" name="Google Shape;329;p38"/>
          <p:cNvSpPr txBox="1"/>
          <p:nvPr>
            <p:ph idx="1" type="body"/>
          </p:nvPr>
        </p:nvSpPr>
        <p:spPr>
          <a:xfrm>
            <a:off x="311700" y="1457275"/>
            <a:ext cx="8520600" cy="1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@BindingAdapter("base2Number")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fun TextView.setBase2Number(item: Int)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text = Integer.toBinaryString(item)</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30" name="Google Shape;33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override fun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32" name="Google Shape;332;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33" name="Google Shape;333;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RecyclerViewDemo app</a:t>
            </a:r>
            <a:endParaRPr/>
          </a:p>
        </p:txBody>
      </p:sp>
      <p:sp>
        <p:nvSpPr>
          <p:cNvPr id="339" name="Google Shape;33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0" name="Google Shape;340;p39"/>
          <p:cNvPicPr preferRelativeResize="0"/>
          <p:nvPr/>
        </p:nvPicPr>
        <p:blipFill>
          <a:blip r:embed="rId3">
            <a:alphaModFix/>
          </a:blip>
          <a:stretch>
            <a:fillRect/>
          </a:stretch>
        </p:blipFill>
        <p:spPr>
          <a:xfrm>
            <a:off x="3592800" y="1064345"/>
            <a:ext cx="1958392" cy="352510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item view types</a:t>
            </a:r>
            <a:endParaRPr b="1" sz="5200">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item view type</a:t>
            </a:r>
            <a:endParaRPr/>
          </a:p>
        </p:txBody>
      </p:sp>
      <p:sp>
        <p:nvSpPr>
          <p:cNvPr id="352" name="Google Shape;352;p41"/>
          <p:cNvSpPr txBox="1"/>
          <p:nvPr>
            <p:ph idx="1" type="body"/>
          </p:nvPr>
        </p:nvSpPr>
        <p:spPr>
          <a:xfrm>
            <a:off x="311700" y="1228675"/>
            <a:ext cx="9054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Create a new list item layout XML file.</a:t>
            </a:r>
            <a:endParaRPr sz="2200"/>
          </a:p>
          <a:p>
            <a:pPr indent="-368300" lvl="0" marL="457200" rtl="0" algn="l">
              <a:spcBef>
                <a:spcPts val="1000"/>
              </a:spcBef>
              <a:spcAft>
                <a:spcPts val="0"/>
              </a:spcAft>
              <a:buSzPts val="2200"/>
              <a:buChar char="●"/>
            </a:pPr>
            <a:r>
              <a:rPr lang="en" sz="2200">
                <a:solidFill>
                  <a:schemeClr val="dk1"/>
                </a:solidFill>
              </a:rPr>
              <a:t>Modify underlying adapter to hold the new type.</a:t>
            </a:r>
            <a:endParaRPr sz="2200"/>
          </a:p>
          <a:p>
            <a:pPr indent="-368300" lvl="0" marL="457200" rtl="0" algn="l">
              <a:spcBef>
                <a:spcPts val="1000"/>
              </a:spcBef>
              <a:spcAft>
                <a:spcPts val="0"/>
              </a:spcAft>
              <a:buSzPts val="2200"/>
              <a:buChar char="●"/>
            </a:pPr>
            <a:r>
              <a:rPr lang="en" sz="2200"/>
              <a:t>Override </a:t>
            </a:r>
            <a:r>
              <a:rPr lang="en" sz="2200">
                <a:latin typeface="Courier New"/>
                <a:ea typeface="Courier New"/>
                <a:cs typeface="Courier New"/>
                <a:sym typeface="Courier New"/>
              </a:rPr>
              <a:t>getItemViewType</a:t>
            </a:r>
            <a:r>
              <a:rPr lang="en" sz="2200"/>
              <a:t> in adapter. </a:t>
            </a:r>
            <a:endParaRPr sz="2200"/>
          </a:p>
          <a:p>
            <a:pPr indent="-368300" lvl="0" marL="457200" rtl="0" algn="l">
              <a:spcBef>
                <a:spcPts val="1000"/>
              </a:spcBef>
              <a:spcAft>
                <a:spcPts val="0"/>
              </a:spcAft>
              <a:buSzPts val="2200"/>
              <a:buChar char="●"/>
            </a:pPr>
            <a:r>
              <a:rPr lang="en" sz="2200"/>
              <a:t>Create a new </a:t>
            </a:r>
            <a:r>
              <a:rPr lang="en" sz="2200">
                <a:latin typeface="Courier New"/>
                <a:ea typeface="Courier New"/>
                <a:cs typeface="Courier New"/>
                <a:sym typeface="Courier New"/>
              </a:rPr>
              <a:t>ViewHolder</a:t>
            </a:r>
            <a:r>
              <a:rPr lang="en" sz="2200"/>
              <a:t> class.</a:t>
            </a:r>
            <a:endParaRPr sz="2200"/>
          </a:p>
          <a:p>
            <a:pPr indent="-368300" lvl="0" marL="457200" rtl="0" algn="l">
              <a:spcBef>
                <a:spcPts val="1000"/>
              </a:spcBef>
              <a:spcAft>
                <a:spcPts val="1000"/>
              </a:spcAft>
              <a:buSzPts val="2200"/>
              <a:buChar char="●"/>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53" name="Google Shape;35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new color item layout</a:t>
            </a:r>
            <a:endParaRPr/>
          </a:p>
        </p:txBody>
      </p:sp>
      <p:sp>
        <p:nvSpPr>
          <p:cNvPr id="359" name="Google Shape;359;p42"/>
          <p:cNvSpPr txBox="1"/>
          <p:nvPr>
            <p:ph idx="1" type="body"/>
          </p:nvPr>
        </p:nvSpPr>
        <p:spPr>
          <a:xfrm>
            <a:off x="311700" y="949499"/>
            <a:ext cx="8520600" cy="334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&lt;data&gt;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name="color"</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type="android.graphics.Color" /&gt;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&lt;/data&gt;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android:backgroundColor="@{color.toArgb()}"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60" name="Google Shape;36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view type</a:t>
            </a:r>
            <a:endParaRPr/>
          </a:p>
        </p:txBody>
      </p:sp>
      <p:sp>
        <p:nvSpPr>
          <p:cNvPr id="366" name="Google Shape;366;p4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Adapter should know about two item view types:</a:t>
            </a:r>
            <a:endParaRPr sz="2000"/>
          </a:p>
          <a:p>
            <a:pPr indent="-355600" lvl="1" marL="914400" rtl="0" algn="l">
              <a:spcBef>
                <a:spcPts val="0"/>
              </a:spcBef>
              <a:spcAft>
                <a:spcPts val="0"/>
              </a:spcAft>
              <a:buSzPts val="2000"/>
              <a:buChar char="○"/>
            </a:pPr>
            <a:r>
              <a:rPr lang="en"/>
              <a:t>Item that displays a number</a:t>
            </a:r>
            <a:endParaRPr/>
          </a:p>
          <a:p>
            <a:pPr indent="-355600" lvl="1" marL="914400" rtl="0" algn="l">
              <a:spcBef>
                <a:spcPts val="0"/>
              </a:spcBef>
              <a:spcAft>
                <a:spcPts val="0"/>
              </a:spcAft>
              <a:buSzPts val="2000"/>
              <a:buChar char="○"/>
            </a:pPr>
            <a:r>
              <a:rPr lang="en"/>
              <a:t>Item that displays a color</a:t>
            </a:r>
            <a:endParaRPr/>
          </a:p>
          <a:p>
            <a:pPr indent="0" lvl="0" marL="457200" rtl="0" algn="l">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indent="-355600" lvl="0" marL="457200" rtl="0" algn="l">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indent="0" lvl="0" marL="457200" rtl="0" algn="l">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67" name="Google Shape;36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getItemViewType</a:t>
            </a:r>
            <a:endParaRPr/>
          </a:p>
        </p:txBody>
      </p:sp>
      <p:sp>
        <p:nvSpPr>
          <p:cNvPr id="373" name="Google Shape;373;p44"/>
          <p:cNvSpPr txBox="1"/>
          <p:nvPr>
            <p:ph idx="1" type="body"/>
          </p:nvPr>
        </p:nvSpPr>
        <p:spPr>
          <a:xfrm>
            <a:off x="311700" y="1984305"/>
            <a:ext cx="8520600" cy="207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override fun getItemViewType(position: Int):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return when(getItem(position))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is Int -&gt; ITEM_VIEW_TYPE.NUMBER.ordinal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else -&gt; ITEM_VIEW_TYPE.COLOR.ordinal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595"/>
              </a:spcAft>
              <a:buNone/>
            </a:pPr>
            <a:r>
              <a:t/>
            </a:r>
            <a:endParaRPr sz="1800">
              <a:latin typeface="Consolas"/>
              <a:ea typeface="Consolas"/>
              <a:cs typeface="Consolas"/>
              <a:sym typeface="Consolas"/>
            </a:endParaRPr>
          </a:p>
        </p:txBody>
      </p:sp>
      <p:sp>
        <p:nvSpPr>
          <p:cNvPr id="374" name="Google Shape;374;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new ViewHolder</a:t>
            </a:r>
            <a:endParaRPr/>
          </a:p>
        </p:txBody>
      </p:sp>
      <p:sp>
        <p:nvSpPr>
          <p:cNvPr id="381" name="Google Shape;381;p45"/>
          <p:cNvSpPr txBox="1"/>
          <p:nvPr>
            <p:ph idx="1" type="body"/>
          </p:nvPr>
        </p:nvSpPr>
        <p:spPr>
          <a:xfrm>
            <a:off x="59225" y="1208650"/>
            <a:ext cx="91440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class</a:t>
            </a:r>
            <a:r>
              <a:rPr lang="en" sz="1000">
                <a:latin typeface="Consolas"/>
                <a:ea typeface="Consolas"/>
                <a:cs typeface="Consolas"/>
                <a:sym typeface="Consolas"/>
              </a:rPr>
              <a:t> </a:t>
            </a:r>
            <a:r>
              <a:rPr b="1" lang="en" sz="1700">
                <a:latin typeface="Consolas"/>
                <a:ea typeface="Consolas"/>
                <a:cs typeface="Consolas"/>
                <a:sym typeface="Consolas"/>
              </a:rPr>
              <a:t>ColorViewHolder</a:t>
            </a:r>
            <a:r>
              <a:rPr lang="en" sz="1000">
                <a:latin typeface="Consolas"/>
                <a:ea typeface="Consolas"/>
                <a:cs typeface="Consolas"/>
                <a:sym typeface="Consolas"/>
              </a:rPr>
              <a:t> </a:t>
            </a:r>
            <a:r>
              <a:rPr lang="en" sz="1700">
                <a:latin typeface="Consolas"/>
                <a:ea typeface="Consolas"/>
                <a:cs typeface="Consolas"/>
                <a:sym typeface="Consolas"/>
              </a:rPr>
              <a:t>private</a:t>
            </a:r>
            <a:r>
              <a:rPr lang="en" sz="1000">
                <a:latin typeface="Consolas"/>
                <a:ea typeface="Consolas"/>
                <a:cs typeface="Consolas"/>
                <a:sym typeface="Consolas"/>
              </a:rPr>
              <a:t> </a:t>
            </a:r>
            <a:r>
              <a:rPr lang="en" sz="1700">
                <a:latin typeface="Consolas"/>
                <a:ea typeface="Consolas"/>
                <a:cs typeface="Consolas"/>
                <a:sym typeface="Consolas"/>
              </a:rPr>
              <a:t>constructor(val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companion object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fun from(parent: ViewGroup): ColorViewHolder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val binding = </a:t>
            </a:r>
            <a:r>
              <a:rPr b="1" lang="en" sz="1700">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false)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return </a:t>
            </a:r>
            <a:r>
              <a:rPr b="1" lang="e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82" name="Google Shape;382;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RecyclerView recap</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onCreateViewHolder()</a:t>
            </a:r>
            <a:endParaRPr/>
          </a:p>
        </p:txBody>
      </p:sp>
      <p:sp>
        <p:nvSpPr>
          <p:cNvPr id="388" name="Google Shape;388;p46"/>
          <p:cNvSpPr txBox="1"/>
          <p:nvPr>
            <p:ph idx="1" type="body"/>
          </p:nvPr>
        </p:nvSpPr>
        <p:spPr>
          <a:xfrm>
            <a:off x="262650" y="1754375"/>
            <a:ext cx="8618700" cy="18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override fun onCreateViewHolder(parent: ViewGroup, </a:t>
            </a:r>
            <a:r>
              <a:rPr b="1" lang="en" sz="1700">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return </a:t>
            </a:r>
            <a:r>
              <a:rPr b="1" lang="en" sz="1700">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b="1" lang="e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else -&gt; </a:t>
            </a:r>
            <a:r>
              <a:rPr b="1" lang="e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89" name="Google Shape;38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onBindViewHolder()</a:t>
            </a:r>
            <a:endParaRPr/>
          </a:p>
        </p:txBody>
      </p:sp>
      <p:sp>
        <p:nvSpPr>
          <p:cNvPr id="395" name="Google Shape;395;p47"/>
          <p:cNvSpPr txBox="1"/>
          <p:nvPr>
            <p:ph idx="1" type="body"/>
          </p:nvPr>
        </p:nvSpPr>
        <p:spPr>
          <a:xfrm>
            <a:off x="25172" y="1136375"/>
            <a:ext cx="912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override</a:t>
            </a:r>
            <a:r>
              <a:rPr lang="en" sz="1000"/>
              <a:t> </a:t>
            </a:r>
            <a:r>
              <a:rPr lang="en" sz="1700">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when (holder) {</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is IntViewHolder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as Int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is ColorViewHolder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as Color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6" name="Google Shape;39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Grid layout</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versus grid</a:t>
            </a:r>
            <a:endParaRPr/>
          </a:p>
        </p:txBody>
      </p:sp>
      <p:sp>
        <p:nvSpPr>
          <p:cNvPr id="408" name="Google Shape;40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9" name="Google Shape;409;p49"/>
          <p:cNvPicPr preferRelativeResize="0"/>
          <p:nvPr/>
        </p:nvPicPr>
        <p:blipFill rotWithShape="1">
          <a:blip r:embed="rId3">
            <a:alphaModFix/>
          </a:blip>
          <a:srcRect b="806" l="0" r="0" t="855"/>
          <a:stretch/>
        </p:blipFill>
        <p:spPr>
          <a:xfrm>
            <a:off x="2258622" y="1083900"/>
            <a:ext cx="1645925" cy="3426751"/>
          </a:xfrm>
          <a:prstGeom prst="rect">
            <a:avLst/>
          </a:prstGeom>
          <a:noFill/>
          <a:ln>
            <a:noFill/>
          </a:ln>
          <a:effectLst>
            <a:outerShdw blurRad="57150" rotWithShape="0" algn="bl" dir="5400000" dist="19050">
              <a:srgbClr val="FFFFFF">
                <a:alpha val="50000"/>
              </a:srgbClr>
            </a:outerShdw>
          </a:effectLst>
        </p:spPr>
      </p:pic>
      <p:pic>
        <p:nvPicPr>
          <p:cNvPr id="410" name="Google Shape;410;p49"/>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11" name="Google Shape;411;p49"/>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9"/>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9"/>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a LayoutManager</a:t>
            </a:r>
            <a:endParaRPr/>
          </a:p>
        </p:txBody>
      </p:sp>
      <p:sp>
        <p:nvSpPr>
          <p:cNvPr id="420" name="Google Shape;420;p50"/>
          <p:cNvSpPr txBox="1"/>
          <p:nvPr>
            <p:ph idx="1" type="body"/>
          </p:nvPr>
        </p:nvSpPr>
        <p:spPr>
          <a:xfrm>
            <a:off x="249100" y="1215225"/>
            <a:ext cx="8729100" cy="151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indent="-342900" lvl="0" marL="457200" rtl="0" algn="l">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indent="0" lvl="0" marL="457200" rtl="0" algn="l">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LinearLayoutManager(this)</a:t>
            </a:r>
            <a:endParaRPr sz="1800">
              <a:latin typeface="Courier New"/>
              <a:ea typeface="Courier New"/>
              <a:cs typeface="Courier New"/>
              <a:sym typeface="Courier New"/>
            </a:endParaRPr>
          </a:p>
        </p:txBody>
      </p:sp>
      <p:sp>
        <p:nvSpPr>
          <p:cNvPr id="421" name="Google Shape;42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0"/>
          <p:cNvSpPr txBox="1"/>
          <p:nvPr>
            <p:ph idx="1" type="body"/>
          </p:nvPr>
        </p:nvSpPr>
        <p:spPr>
          <a:xfrm>
            <a:off x="249100" y="2572375"/>
            <a:ext cx="8637600" cy="179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	OR</a:t>
            </a:r>
            <a:endParaRPr sz="1800"/>
          </a:p>
          <a:p>
            <a:pPr indent="-342900" lvl="0" marL="457200" rtl="0" algn="l">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indent="0" lvl="0" marL="457200" rtl="0" algn="l">
              <a:spcBef>
                <a:spcPts val="1000"/>
              </a:spcBef>
              <a:spcAft>
                <a:spcPts val="0"/>
              </a:spcAft>
              <a:buNone/>
            </a:pPr>
            <a:r>
              <a:rPr lang="en" sz="1800">
                <a:latin typeface="Courier New"/>
                <a:ea typeface="Courier New"/>
                <a:cs typeface="Courier New"/>
                <a:sym typeface="Courier New"/>
              </a:rPr>
              <a:t>recyclerView.layoutManager = GridLayoutManager(this, 2)</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GridLayoutManager</a:t>
            </a:r>
            <a:endParaRPr/>
          </a:p>
        </p:txBody>
      </p:sp>
      <p:sp>
        <p:nvSpPr>
          <p:cNvPr id="428" name="Google Shape;428;p51"/>
          <p:cNvSpPr txBox="1"/>
          <p:nvPr>
            <p:ph idx="1" type="body"/>
          </p:nvPr>
        </p:nvSpPr>
        <p:spPr>
          <a:xfrm>
            <a:off x="311700" y="1733550"/>
            <a:ext cx="8520600" cy="2209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Arranges items in a grid as a table of rows and columns</a:t>
            </a:r>
            <a:endParaRPr sz="2200"/>
          </a:p>
          <a:p>
            <a:pPr indent="-368300" lvl="0" marL="457200" rtl="0" algn="l">
              <a:lnSpc>
                <a:spcPct val="115000"/>
              </a:lnSpc>
              <a:spcBef>
                <a:spcPts val="1000"/>
              </a:spcBef>
              <a:spcAft>
                <a:spcPts val="0"/>
              </a:spcAft>
              <a:buSzPts val="2200"/>
              <a:buChar char="●"/>
            </a:pPr>
            <a:r>
              <a:rPr lang="en" sz="2200"/>
              <a:t>Orientation can be vertically or horizontally scrollable.</a:t>
            </a:r>
            <a:endParaRPr sz="2200"/>
          </a:p>
          <a:p>
            <a:pPr indent="-368300" lvl="0" marL="457200" rtl="0" algn="l">
              <a:lnSpc>
                <a:spcPct val="115000"/>
              </a:lnSpc>
              <a:spcBef>
                <a:spcPts val="1000"/>
              </a:spcBef>
              <a:spcAft>
                <a:spcPts val="0"/>
              </a:spcAft>
              <a:buSzPts val="2200"/>
              <a:buChar char="●"/>
            </a:pPr>
            <a:r>
              <a:rPr lang="en" sz="2200"/>
              <a:t>By default, each item occupies 1 span. </a:t>
            </a:r>
            <a:endParaRPr sz="2200"/>
          </a:p>
          <a:p>
            <a:pPr indent="-368300" lvl="0" marL="457200" rtl="0" algn="l">
              <a:lnSpc>
                <a:spcPct val="115000"/>
              </a:lnSpc>
              <a:spcBef>
                <a:spcPts val="1000"/>
              </a:spcBef>
              <a:spcAft>
                <a:spcPts val="1000"/>
              </a:spcAft>
              <a:buSzPts val="2200"/>
              <a:buChar char="●"/>
            </a:pPr>
            <a:r>
              <a:rPr lang="en" sz="2200"/>
              <a:t>You can vary the number of spans an item takes up (span size).</a:t>
            </a:r>
            <a:endParaRPr sz="2200"/>
          </a:p>
        </p:txBody>
      </p:sp>
      <p:sp>
        <p:nvSpPr>
          <p:cNvPr id="429" name="Google Shape;42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span size for an item</a:t>
            </a:r>
            <a:endParaRPr/>
          </a:p>
        </p:txBody>
      </p:sp>
      <p:sp>
        <p:nvSpPr>
          <p:cNvPr id="435" name="Google Shape;43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52"/>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val manager = GridLayoutManager(this, 2)</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b="1" lang="en" sz="1800">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override fun </a:t>
            </a:r>
            <a:r>
              <a:rPr b="1" lang="en" sz="1800">
                <a:latin typeface="Consolas"/>
                <a:ea typeface="Consolas"/>
                <a:cs typeface="Consolas"/>
                <a:sym typeface="Consolas"/>
              </a:rPr>
              <a:t>getSpanSize(position: Int)</a:t>
            </a:r>
            <a:r>
              <a:rPr lang="e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return when (position)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0,1,2 -&gt; 2</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else -&gt; 1</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37" name="Google Shape;437;p52"/>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latin typeface="Courier New"/>
                <a:ea typeface="Courier New"/>
                <a:cs typeface="Courier New"/>
                <a:sym typeface="Courier New"/>
              </a:rPr>
              <a:t>)</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5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49" name="Google Shape;449;p54"/>
          <p:cNvSpPr txBox="1"/>
          <p:nvPr>
            <p:ph idx="1" type="body"/>
          </p:nvPr>
        </p:nvSpPr>
        <p:spPr>
          <a:xfrm>
            <a:off x="311700" y="1011274"/>
            <a:ext cx="85206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10,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en" sz="2000">
                <a:solidFill>
                  <a:srgbClr val="1C4587"/>
                </a:solidFill>
                <a:uFill>
                  <a:noFill/>
                </a:uFill>
                <a:hlinkClick action="ppaction://hlinksldjump" r:id="rId5">
                  <a:extLst>
                    <a:ext uri="{A12FA001-AC4F-418D-AE19-62706E023703}">
                      <ahyp:hlinkClr val="tx"/>
                    </a:ext>
                  </a:extLst>
                </a:hlinkClick>
              </a:rPr>
              <a:t> to make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RecyclerView</a:t>
            </a:r>
            <a:r>
              <a:rPr lang="en" sz="2000">
                <a:solidFill>
                  <a:srgbClr val="1C4587"/>
                </a:solidFill>
                <a:uFill>
                  <a:noFill/>
                </a:uFill>
                <a:hlinkClick action="ppaction://hlinksldjump" r:id="rId7">
                  <a:extLst>
                    <a:ext uri="{A12FA001-AC4F-418D-AE19-62706E023703}">
                      <ahyp:hlinkClr val="tx"/>
                    </a:ext>
                  </a:extLst>
                </a:hlinkClick>
              </a:rPr>
              <a:t> more efficient at updating lists</a:t>
            </a:r>
            <a:r>
              <a:rPr lang="en" sz="2000">
                <a:solidFill>
                  <a:srgbClr val="1C4587"/>
                </a:solidFill>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Create a binding adapter with custom logic to set View values from an XML attribute</a:t>
            </a:r>
            <a:r>
              <a:rPr lang="en" sz="2000">
                <a:solidFill>
                  <a:srgbClr val="1C4587"/>
                </a:solidFill>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Handle multiple </a:t>
            </a:r>
            <a:r>
              <a:rPr lang="en" sz="2000">
                <a:solidFill>
                  <a:srgbClr val="1C4587"/>
                </a:solidFill>
                <a:uFill>
                  <a:noFill/>
                </a:uFill>
                <a:latin typeface="Courier New"/>
                <a:ea typeface="Courier New"/>
                <a:cs typeface="Courier New"/>
                <a:sym typeface="Courier New"/>
                <a:hlinkClick action="ppaction://hlinksldjump" r:id="rId10">
                  <a:extLst>
                    <a:ext uri="{A12FA001-AC4F-418D-AE19-62706E023703}">
                      <ahyp:hlinkClr val="tx"/>
                    </a:ext>
                  </a:extLst>
                </a:hlinkClick>
              </a:rPr>
              <a:t>ViewHolders</a:t>
            </a:r>
            <a:r>
              <a:rPr lang="en" sz="2000">
                <a:solidFill>
                  <a:srgbClr val="1C4587"/>
                </a:solidFill>
                <a:uFill>
                  <a:noFill/>
                </a:uFill>
                <a:hlinkClick action="ppaction://hlinksldjump" r:id="rId11">
                  <a:extLst>
                    <a:ext uri="{A12FA001-AC4F-418D-AE19-62706E023703}">
                      <ahyp:hlinkClr val="tx"/>
                    </a:ext>
                  </a:extLst>
                </a:hlinkClick>
              </a:rPr>
              <a:t> in the same </a:t>
            </a:r>
            <a:r>
              <a:rPr lang="en" sz="2000">
                <a:solidFill>
                  <a:srgbClr val="1C4587"/>
                </a:solidFill>
                <a:uFill>
                  <a:noFill/>
                </a:uFill>
                <a:latin typeface="Courier New"/>
                <a:ea typeface="Courier New"/>
                <a:cs typeface="Courier New"/>
                <a:sym typeface="Courier New"/>
                <a:hlinkClick action="ppaction://hlinksldjump" r:id="rId12">
                  <a:extLst>
                    <a:ext uri="{A12FA001-AC4F-418D-AE19-62706E023703}">
                      <ahyp:hlinkClr val="tx"/>
                    </a:ext>
                  </a:extLst>
                </a:hlinkClick>
              </a:rPr>
              <a:t>RecyclerView</a:t>
            </a:r>
            <a:r>
              <a:rPr lang="en" sz="2000">
                <a:solidFill>
                  <a:srgbClr val="1C4587"/>
                </a:solidFill>
                <a:uFill>
                  <a:noFill/>
                </a:uFill>
                <a:hlinkClick action="ppaction://hlinksldjump" r:id="rId13">
                  <a:extLst>
                    <a:ext uri="{A12FA001-AC4F-418D-AE19-62706E023703}">
                      <ahyp:hlinkClr val="tx"/>
                    </a:ext>
                  </a:extLst>
                </a:hlinkClick>
              </a:rPr>
              <a:t> to show multiple item types</a:t>
            </a:r>
            <a:r>
              <a:rPr lang="en" sz="2000">
                <a:solidFill>
                  <a:srgbClr val="1C4587"/>
                </a:solidFill>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15">
                  <a:extLst>
                    <a:ext uri="{A12FA001-AC4F-418D-AE19-62706E023703}">
                      <ahyp:hlinkClr val="tx"/>
                    </a:ext>
                  </a:extLst>
                </a:hlinkClick>
              </a:rPr>
              <a:t>GridLayoutManager</a:t>
            </a:r>
            <a:r>
              <a:rPr lang="en" sz="2000">
                <a:solidFill>
                  <a:srgbClr val="1C4587"/>
                </a:solidFill>
                <a:uFill>
                  <a:noFill/>
                </a:uFill>
                <a:hlinkClick action="ppaction://hlinksldjump" r:id="rId16">
                  <a:extLst>
                    <a:ext uri="{A12FA001-AC4F-418D-AE19-62706E023703}">
                      <ahyp:hlinkClr val="tx"/>
                    </a:ext>
                  </a:extLst>
                </a:hlinkClick>
              </a:rPr>
              <a:t> to display items as a grid</a:t>
            </a:r>
            <a:r>
              <a:rPr lang="en" sz="2000">
                <a:solidFill>
                  <a:srgbClr val="1C4587"/>
                </a:solidFill>
              </a:rPr>
              <a:t>.</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7">
                  <a:extLst>
                    <a:ext uri="{A12FA001-AC4F-418D-AE19-62706E023703}">
                      <ahyp:hlinkCl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action="ppaction://hlinksldjump" r:id="rId18">
                  <a:extLst>
                    <a:ext uri="{A12FA001-AC4F-418D-AE19-62706E023703}">
                      <ahyp:hlinkClr val="tx"/>
                    </a:ext>
                  </a:extLst>
                </a:hlinkClick>
              </a:rPr>
              <a:t>SpanSizeLookup</a:t>
            </a:r>
            <a:r>
              <a:rPr lang="en" sz="2000">
                <a:solidFill>
                  <a:srgbClr val="1C4587"/>
                </a:solidFill>
              </a:rPr>
              <a:t>.</a:t>
            </a:r>
            <a:endParaRPr sz="2000">
              <a:solidFill>
                <a:srgbClr val="1C4587"/>
              </a:solidFill>
              <a:latin typeface="Courier New"/>
              <a:ea typeface="Courier New"/>
              <a:cs typeface="Courier New"/>
              <a:sym typeface="Courier New"/>
            </a:endParaRPr>
          </a:p>
        </p:txBody>
      </p:sp>
      <p:sp>
        <p:nvSpPr>
          <p:cNvPr id="450" name="Google Shape;45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56" name="Google Shape;456;p55"/>
          <p:cNvSpPr txBox="1"/>
          <p:nvPr>
            <p:ph idx="1" type="body"/>
          </p:nvPr>
        </p:nvSpPr>
        <p:spPr>
          <a:xfrm>
            <a:off x="311700" y="1233338"/>
            <a:ext cx="8520600" cy="303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Create a List with 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ListAdapter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Binding adapters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GridLayoutManager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DiffUtil</a:t>
            </a:r>
            <a:r>
              <a:rPr lang="en" sz="2000"/>
              <a:t> and </a:t>
            </a:r>
            <a:r>
              <a:rPr lang="en" sz="2000" u="sng">
                <a:solidFill>
                  <a:srgbClr val="1155CC"/>
                </a:solidFill>
                <a:hlinkClick r:id="rId9">
                  <a:extLst>
                    <a:ext uri="{A12FA001-AC4F-418D-AE19-62706E023703}">
                      <ahyp:hlinkClr val="tx"/>
                    </a:ext>
                  </a:extLst>
                </a:hlinkClick>
              </a:rPr>
              <a:t>ItemCallback</a:t>
            </a:r>
            <a:endParaRPr sz="2000" u="sng"/>
          </a:p>
        </p:txBody>
      </p:sp>
      <p:sp>
        <p:nvSpPr>
          <p:cNvPr id="457" name="Google Shape;45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overview</a:t>
            </a:r>
            <a:endParaRPr/>
          </a:p>
        </p:txBody>
      </p:sp>
      <p:sp>
        <p:nvSpPr>
          <p:cNvPr id="98" name="Google Shape;98;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Widget for displaying lists of data </a:t>
            </a:r>
            <a:endParaRPr sz="2200"/>
          </a:p>
          <a:p>
            <a:pPr indent="-368300" lvl="0" marL="457200" rtl="0" algn="l">
              <a:lnSpc>
                <a:spcPct val="115000"/>
              </a:lnSpc>
              <a:spcBef>
                <a:spcPts val="1000"/>
              </a:spcBef>
              <a:spcAft>
                <a:spcPts val="0"/>
              </a:spcAft>
              <a:buSzPts val="2200"/>
              <a:buChar char="●"/>
            </a:pPr>
            <a:r>
              <a:rPr lang="en" sz="2200"/>
              <a:t>"Recycles" (reuses) item views to make scrolling more performant </a:t>
            </a:r>
            <a:endParaRPr sz="2200"/>
          </a:p>
          <a:p>
            <a:pPr indent="-368300" lvl="0" marL="457200" rtl="0" algn="l">
              <a:lnSpc>
                <a:spcPct val="115000"/>
              </a:lnSpc>
              <a:spcBef>
                <a:spcPts val="1000"/>
              </a:spcBef>
              <a:spcAft>
                <a:spcPts val="0"/>
              </a:spcAft>
              <a:buSzPts val="2200"/>
              <a:buChar char="●"/>
            </a:pPr>
            <a:r>
              <a:rPr lang="en" sz="2200"/>
              <a:t>Can specify a list item layout for each item in the dataset </a:t>
            </a:r>
            <a:endParaRPr sz="2200"/>
          </a:p>
          <a:p>
            <a:pPr indent="-368300" lvl="0" marL="457200" rtl="0" algn="l">
              <a:lnSpc>
                <a:spcPct val="115000"/>
              </a:lnSpc>
              <a:spcBef>
                <a:spcPts val="1000"/>
              </a:spcBef>
              <a:spcAft>
                <a:spcPts val="1000"/>
              </a:spcAft>
              <a:buSzPts val="2200"/>
              <a:buChar char="●"/>
            </a:pPr>
            <a:r>
              <a:rPr lang="en" sz="2200"/>
              <a:t>Supports animations and transitions </a:t>
            </a:r>
            <a:endParaRPr sz="2200"/>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463" name="Google Shape;46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56"/>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diagram</a:t>
            </a:r>
            <a:endParaRPr/>
          </a:p>
        </p:txBody>
      </p:sp>
      <p:sp>
        <p:nvSpPr>
          <p:cNvPr id="105" name="Google Shape;105;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6" name="Google Shape;106;p21"/>
          <p:cNvGrpSpPr/>
          <p:nvPr/>
        </p:nvGrpSpPr>
        <p:grpSpPr>
          <a:xfrm>
            <a:off x="355225" y="1185375"/>
            <a:ext cx="8636900" cy="2930300"/>
            <a:chOff x="355225" y="1185375"/>
            <a:chExt cx="8636900" cy="2930300"/>
          </a:xfrm>
        </p:grpSpPr>
        <p:sp>
          <p:nvSpPr>
            <p:cNvPr id="107" name="Google Shape;107;p21"/>
            <p:cNvSpPr/>
            <p:nvPr/>
          </p:nvSpPr>
          <p:spPr>
            <a:xfrm>
              <a:off x="355300" y="1443550"/>
              <a:ext cx="2576400" cy="243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p:nvPr/>
          </p:nvSpPr>
          <p:spPr>
            <a:xfrm>
              <a:off x="355225" y="18351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nvSpPr>
          <p:spPr>
            <a:xfrm>
              <a:off x="378275" y="1524480"/>
              <a:ext cx="2433300" cy="2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List of cities</a:t>
              </a:r>
              <a:endParaRPr/>
            </a:p>
          </p:txBody>
        </p:sp>
        <p:sp>
          <p:nvSpPr>
            <p:cNvPr id="110" name="Google Shape;110;p21"/>
            <p:cNvSpPr txBox="1"/>
            <p:nvPr/>
          </p:nvSpPr>
          <p:spPr>
            <a:xfrm>
              <a:off x="371624" y="18390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Mountain View, California</a:t>
              </a:r>
              <a:endParaRPr/>
            </a:p>
          </p:txBody>
        </p:sp>
        <p:sp>
          <p:nvSpPr>
            <p:cNvPr id="111" name="Google Shape;111;p21"/>
            <p:cNvSpPr/>
            <p:nvPr/>
          </p:nvSpPr>
          <p:spPr>
            <a:xfrm>
              <a:off x="3256725" y="374937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3256732" y="1351203"/>
              <a:ext cx="2523000" cy="3663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114" name="Google Shape;114;p21"/>
            <p:cNvSpPr txBox="1"/>
            <p:nvPr/>
          </p:nvSpPr>
          <p:spPr>
            <a:xfrm>
              <a:off x="6339525" y="3193150"/>
              <a:ext cx="26526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Item is reinserted and calls </a:t>
              </a:r>
              <a:r>
                <a:rPr lang="en" sz="1800">
                  <a:latin typeface="Courier New"/>
                  <a:ea typeface="Courier New"/>
                  <a:cs typeface="Courier New"/>
                  <a:sym typeface="Courier New"/>
                </a:rPr>
                <a:t>onBindViewHolder</a:t>
              </a:r>
              <a:r>
                <a:rPr lang="en" sz="1800">
                  <a:latin typeface="Roboto"/>
                  <a:ea typeface="Roboto"/>
                  <a:cs typeface="Roboto"/>
                  <a:sym typeface="Roboto"/>
                </a:rPr>
                <a:t> with the new values.</a:t>
              </a:r>
              <a:endParaRPr sz="1800">
                <a:latin typeface="Roboto"/>
                <a:ea typeface="Roboto"/>
                <a:cs typeface="Roboto"/>
                <a:sym typeface="Roboto"/>
              </a:endParaRPr>
            </a:p>
          </p:txBody>
        </p:sp>
        <p:sp>
          <p:nvSpPr>
            <p:cNvPr id="115" name="Google Shape;115;p21"/>
            <p:cNvSpPr/>
            <p:nvPr/>
          </p:nvSpPr>
          <p:spPr>
            <a:xfrm>
              <a:off x="355225" y="22014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55225" y="25677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55225" y="2933828"/>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55225" y="3300325"/>
              <a:ext cx="2576400" cy="366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371624" y="21990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Miami, Florida</a:t>
              </a:r>
              <a:endParaRPr/>
            </a:p>
          </p:txBody>
        </p:sp>
        <p:sp>
          <p:nvSpPr>
            <p:cNvPr id="120" name="Google Shape;120;p21"/>
            <p:cNvSpPr txBox="1"/>
            <p:nvPr/>
          </p:nvSpPr>
          <p:spPr>
            <a:xfrm>
              <a:off x="371624" y="25590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Seattle, Washington</a:t>
              </a:r>
              <a:endParaRPr/>
            </a:p>
          </p:txBody>
        </p:sp>
        <p:sp>
          <p:nvSpPr>
            <p:cNvPr id="121" name="Google Shape;121;p21"/>
            <p:cNvSpPr txBox="1"/>
            <p:nvPr/>
          </p:nvSpPr>
          <p:spPr>
            <a:xfrm>
              <a:off x="371624" y="29058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Reno, Nevada</a:t>
              </a:r>
              <a:endParaRPr/>
            </a:p>
          </p:txBody>
        </p:sp>
        <p:sp>
          <p:nvSpPr>
            <p:cNvPr id="122" name="Google Shape;122;p21"/>
            <p:cNvSpPr txBox="1"/>
            <p:nvPr/>
          </p:nvSpPr>
          <p:spPr>
            <a:xfrm>
              <a:off x="371624" y="32868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Nashville, Tennessee</a:t>
              </a:r>
              <a:endParaRPr/>
            </a:p>
          </p:txBody>
        </p:sp>
        <p:sp>
          <p:nvSpPr>
            <p:cNvPr id="123" name="Google Shape;123;p21"/>
            <p:cNvSpPr txBox="1"/>
            <p:nvPr/>
          </p:nvSpPr>
          <p:spPr>
            <a:xfrm>
              <a:off x="3322402" y="37440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Little Rock, Arkansas</a:t>
              </a:r>
              <a:endParaRPr/>
            </a:p>
          </p:txBody>
        </p:sp>
        <p:sp>
          <p:nvSpPr>
            <p:cNvPr id="124" name="Google Shape;124;p21"/>
            <p:cNvSpPr txBox="1"/>
            <p:nvPr/>
          </p:nvSpPr>
          <p:spPr>
            <a:xfrm>
              <a:off x="3322402" y="1346813"/>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Boston, Massachusetts</a:t>
              </a:r>
              <a:endParaRPr/>
            </a:p>
          </p:txBody>
        </p:sp>
        <p:cxnSp>
          <p:nvCxnSpPr>
            <p:cNvPr id="125" name="Google Shape;125;p21"/>
            <p:cNvCxnSpPr>
              <a:stCxn id="112" idx="3"/>
              <a:endCxn id="111" idx="3"/>
            </p:cNvCxnSpPr>
            <p:nvPr/>
          </p:nvCxnSpPr>
          <p:spPr>
            <a:xfrm>
              <a:off x="5779732" y="1534353"/>
              <a:ext cx="53400" cy="2398200"/>
            </a:xfrm>
            <a:prstGeom prst="curvedConnector3">
              <a:avLst>
                <a:gd fmla="val 545914" name="adj1"/>
              </a:avLst>
            </a:prstGeom>
            <a:noFill/>
            <a:ln cap="flat" cmpd="sng" w="9525">
              <a:solidFill>
                <a:schemeClr val="dk2"/>
              </a:solidFill>
              <a:prstDash val="solid"/>
              <a:round/>
              <a:headEnd len="med" w="med" type="none"/>
              <a:tailEnd len="med" w="med" type="triangle"/>
            </a:ln>
          </p:spPr>
        </p:cxnSp>
        <p:cxnSp>
          <p:nvCxnSpPr>
            <p:cNvPr id="126" name="Google Shape;126;p21"/>
            <p:cNvCxnSpPr/>
            <p:nvPr/>
          </p:nvCxnSpPr>
          <p:spPr>
            <a:xfrm rot="10800000">
              <a:off x="1994627" y="3797400"/>
              <a:ext cx="1262100" cy="133800"/>
            </a:xfrm>
            <a:prstGeom prst="curvedConnector3">
              <a:avLst>
                <a:gd fmla="val 50000" name="adj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RecyclerViewDemo app</a:t>
            </a:r>
            <a:endParaRPr/>
          </a:p>
        </p:txBody>
      </p:sp>
      <p:sp>
        <p:nvSpPr>
          <p:cNvPr id="132" name="Google Shape;132;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000000"/>
            </a:solidFill>
            <a:prstDash val="solid"/>
            <a:round/>
            <a:headEnd len="sm" w="sm" type="none"/>
            <a:tailEnd len="sm" w="sm" type="none"/>
          </a:ln>
        </p:spPr>
      </p:pic>
      <p:sp>
        <p:nvSpPr>
          <p:cNvPr id="134" name="Google Shape;134;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for RecyclerViewDemo</a:t>
            </a:r>
            <a:endParaRPr/>
          </a:p>
        </p:txBody>
      </p:sp>
      <p:sp>
        <p:nvSpPr>
          <p:cNvPr id="140" name="Google Shape;140;p23"/>
          <p:cNvSpPr txBox="1"/>
          <p:nvPr>
            <p:ph idx="1" type="body"/>
          </p:nvPr>
        </p:nvSpPr>
        <p:spPr>
          <a:xfrm>
            <a:off x="311700" y="1838275"/>
            <a:ext cx="8520600" cy="174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class</a:t>
            </a:r>
            <a:r>
              <a:rPr lang="en" sz="1700">
                <a:solidFill>
                  <a:schemeClr val="dk1"/>
                </a:solidFill>
                <a:latin typeface="Consolas"/>
                <a:ea typeface="Consolas"/>
                <a:cs typeface="Consolas"/>
                <a:sym typeface="Consolas"/>
              </a:rPr>
              <a:t> NumberListAdapter(var data: List&lt;Int&gt;):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RecyclerView.Adapter&lt;NumberListAdapter.IntViewHolder&gt;() {</a:t>
            </a:r>
            <a:endParaRPr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class IntViewHolder(val row: View): RecyclerView.ViewHolder(row)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val textView = row.findViewById&lt;TextView&gt;(R.id.number)</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100000"/>
              </a:lnSpc>
              <a:spcBef>
                <a:spcPts val="1000"/>
              </a:spcBef>
              <a:spcAft>
                <a:spcPts val="1000"/>
              </a:spcAft>
              <a:buClr>
                <a:schemeClr val="dk1"/>
              </a:buClr>
              <a:buSzPts val="1100"/>
              <a:buFont typeface="Arial"/>
              <a:buNone/>
            </a:pPr>
            <a:r>
              <a:t/>
            </a:r>
            <a:endParaRPr sz="1700">
              <a:solidFill>
                <a:schemeClr val="dk1"/>
              </a:solidFill>
              <a:latin typeface="Consolas"/>
              <a:ea typeface="Consolas"/>
              <a:cs typeface="Consolas"/>
              <a:sym typeface="Consolas"/>
            </a:endParaRPr>
          </a:p>
        </p:txBody>
      </p:sp>
      <p:sp>
        <p:nvSpPr>
          <p:cNvPr id="141" name="Google Shape;141;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for RecyclerViewDemo</a:t>
            </a:r>
            <a:endParaRPr/>
          </a:p>
        </p:txBody>
      </p:sp>
      <p:sp>
        <p:nvSpPr>
          <p:cNvPr id="147" name="Google Shape;147;p24"/>
          <p:cNvSpPr txBox="1"/>
          <p:nvPr>
            <p:ph idx="1" type="body"/>
          </p:nvPr>
        </p:nvSpPr>
        <p:spPr>
          <a:xfrm>
            <a:off x="222825" y="1381075"/>
            <a:ext cx="8874600" cy="29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override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val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false)</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return IntViewHolder(layout)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override</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data.get(position).toString()</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48" name="Google Shape;14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onto the RecyclerView</a:t>
            </a:r>
            <a:endParaRPr/>
          </a:p>
        </p:txBody>
      </p:sp>
      <p:sp>
        <p:nvSpPr>
          <p:cNvPr id="154" name="Google Shape;154;p25"/>
          <p:cNvSpPr txBox="1"/>
          <p:nvPr>
            <p:ph idx="1" type="body"/>
          </p:nvPr>
        </p:nvSpPr>
        <p:spPr>
          <a:xfrm>
            <a:off x="311700" y="1609675"/>
            <a:ext cx="8520600" cy="28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override fun onCreate(savedInstanceState: Bundle?)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super.onCreate(savedInstanceState)</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setContentView(R.layout.activity_main)</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val rv: RecyclerView = findViewById(R.id.rv)</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rv.layoutManager = LinearLayoutManager(this)</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rv.adapter = NumberListAdapter(IntRange(0,100).toList())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155" name="Google Shape;155;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