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Google Sans"/>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B313D7-CA18-471C-A881-71828FAACE49}">
  <a:tblStyle styleId="{F1B313D7-CA18-471C-A881-71828FAACE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OpenSa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GoogleSans-bold.fntdata"/><Relationship Id="rId10" Type="http://schemas.openxmlformats.org/officeDocument/2006/relationships/slide" Target="slides/slide3.xml"/><Relationship Id="rId54" Type="http://schemas.openxmlformats.org/officeDocument/2006/relationships/font" Target="fonts/GoogleSans-regular.fntdata"/><Relationship Id="rId13" Type="http://schemas.openxmlformats.org/officeDocument/2006/relationships/slide" Target="slides/slide6.xml"/><Relationship Id="rId57" Type="http://schemas.openxmlformats.org/officeDocument/2006/relationships/font" Target="fonts/GoogleSans-boldItalic.fntdata"/><Relationship Id="rId12" Type="http://schemas.openxmlformats.org/officeDocument/2006/relationships/slide" Target="slides/slide5.xml"/><Relationship Id="rId56" Type="http://schemas.openxmlformats.org/officeDocument/2006/relationships/font" Target="fonts/GoogleSans-italic.fntdata"/><Relationship Id="rId15" Type="http://schemas.openxmlformats.org/officeDocument/2006/relationships/slide" Target="slides/slide8.xml"/><Relationship Id="rId59" Type="http://schemas.openxmlformats.org/officeDocument/2006/relationships/font" Target="fonts/OpenSans-bold.fntdata"/><Relationship Id="rId14" Type="http://schemas.openxmlformats.org/officeDocument/2006/relationships/slide" Target="slides/slide7.xml"/><Relationship Id="rId58" Type="http://schemas.openxmlformats.org/officeDocument/2006/relationships/font" Target="fonts/Open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lifecycle" TargetMode="External"/><Relationship Id="rId3"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 TargetMode="External"/><Relationship Id="rId3" Type="http://schemas.openxmlformats.org/officeDocument/2006/relationships/hyperlink" Target="https://developer.android.com/reference/kotlin/androidx/lifecycle/ViewModel" TargetMode="External"/><Relationship Id="rId4" Type="http://schemas.openxmlformats.org/officeDocument/2006/relationships/hyperlink" Target="https://medium.com/androiddevelopers/viewmodels-a-simple-example-ed5ac416317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lifecyc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ViewMode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activity/package-summary#viewmodels" TargetMode="External"/><Relationship Id="rId3" Type="http://schemas.openxmlformats.org/officeDocument/2006/relationships/hyperlink" Target="https://kotlinlang.org/docs/reference/delegated-properties.html" TargetMode="External"/><Relationship Id="rId4" Type="http://schemas.openxmlformats.org/officeDocument/2006/relationships/hyperlink" Target="https://developer.android.com/kotlin/kt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veData" TargetMode="External"/><Relationship Id="rId3" Type="http://schemas.openxmlformats.org/officeDocument/2006/relationships/hyperlink" Target="https://developer.android.com/reference/kotlin/androidx/lifecycle/MutableLiveData" TargetMode="External"/><Relationship Id="rId4" Type="http://schemas.openxmlformats.org/officeDocument/2006/relationships/hyperlink" Target="https://kotlinlang.org/docs/reference/generic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MutableLiveData#init" TargetMode="External"/><Relationship Id="rId3" Type="http://schemas.openxmlformats.org/officeDocument/2006/relationships/hyperlink" Target="https://kotlinlang.org/docs/reference/properties.html#getters-and-setter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Observ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vedata#transform_livedata" TargetMode="External"/><Relationship Id="rId3" Type="http://schemas.openxmlformats.org/officeDocument/2006/relationships/hyperlink" Target="https://developer.android.com/reference/kotlin/androidx/lifecycle/Transformati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view-model/index.html?index=..%2F..android-kotlin-fundamentals#0" TargetMode="External"/><Relationship Id="rId3" Type="http://schemas.openxmlformats.org/officeDocument/2006/relationships/hyperlink" Target="https://codelabs.developers.google.com/codelabs/kotlin-android-training-live-data/index.html?index=..%2F..android-kotlin-fundamentals#0" TargetMode="External"/><Relationship Id="rId4" Type="http://schemas.openxmlformats.org/officeDocument/2006/relationships/hyperlink" Target="https://codelabs.developers.google.com/codelabs/kotlin-android-training-live-data-data-binding/index.html?index=..%2F..android-kotlin-fundamentals#0" TargetMode="External"/><Relationship Id="rId5" Type="http://schemas.openxmlformats.org/officeDocument/2006/relationships/hyperlink" Target="https://codelabs.developers.google.com/codelabs/kotlin-android-training-live-data/index.html?index=..%2F..android-kotlin-fundamentals#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 TargetMode="External"/><Relationship Id="rId3" Type="http://schemas.openxmlformats.org/officeDocument/2006/relationships/hyperlink" Target="https://developer.android.com/jetpack" TargetMode="External"/><Relationship Id="rId4" Type="http://schemas.openxmlformats.org/officeDocument/2006/relationships/hyperlink" Target="https://developer.android.com/jetpack/docs/getting-started" TargetMode="External"/><Relationship Id="rId5" Type="http://schemas.openxmlformats.org/officeDocument/2006/relationships/hyperlink" Target="https://developer.android.com/jetpack/androidx/explorer" TargetMode="External"/><Relationship Id="rId6" Type="http://schemas.openxmlformats.org/officeDocument/2006/relationships/hyperlink" Target="https://developer.android.com/jetpack/docs/guide" TargetMode="External"/><Relationship Id="rId7" Type="http://schemas.openxmlformats.org/officeDocument/2006/relationships/hyperlink" Target="https://developer.android.com/jetpack/docs/gui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 Id="rId3"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8e5b5f3b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e5b5f3b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e5b5f3b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e5b5f3b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Architecture Components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8e5b5f3b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8e5b5f3b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2">
                  <a:extLst>
                    <a:ext uri="{A12FA001-AC4F-418D-AE19-62706E023703}">
                      <ahyp:hlinkClr val="tx"/>
                    </a:ext>
                  </a:extLst>
                </a:hlinkClick>
              </a:rPr>
              <a:t>Lifecycle release notes</a:t>
            </a:r>
            <a:r>
              <a:rPr lang="en">
                <a:solidFill>
                  <a:schemeClr val="dk1"/>
                </a:solidFill>
              </a:rPr>
              <a:t> and </a:t>
            </a:r>
            <a:r>
              <a:rPr lang="en" u="sng">
                <a:solidFill>
                  <a:srgbClr val="1155CC"/>
                </a:solidFill>
                <a:hlinkClick r:id="rId3">
                  <a:extLst>
                    <a:ext uri="{A12FA001-AC4F-418D-AE19-62706E023703}">
                      <ahyp:hlinkClr val="tx"/>
                    </a:ext>
                  </a:extLst>
                </a:hlinkClick>
              </a:rPr>
              <a:t>Activity release notes</a:t>
            </a:r>
            <a:r>
              <a:rPr lang="en">
                <a:solidFill>
                  <a:schemeClr val="dk1"/>
                </a:solidFill>
              </a:rPr>
              <a:t>.</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8e5b5f3b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8e5b5f3b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ViewModel is the model that prepares and manages the data for the UI, and the Activity or Fragment displays the data from the ViewModel. However, the ViewModel should not hold direct references to views in the view hierarchy, or references to the Activity or Fragment itself. This separates out ownership of the data from UI controller logic.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ViewModel objects are scoped to a Lifecycle (activities and fragments have Lifecycles). ViewModel objects are automatically retained during configuration changes so that data they hold is immediately available to the next activity or fragment instance. The ViewModel remains in memory until the Lifecycle it's scoped to goes away permanently.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ViewModel Overview</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ViewModel</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4"/>
              </a:rPr>
              <a:t>ViewModels: A Simple Example</a:t>
            </a:r>
            <a:r>
              <a:rPr lang="en">
                <a:solidFill>
                  <a:schemeClr val="dk1"/>
                </a:solidFill>
              </a:rPr>
              <a:t> (note: example is in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8e5b5f3b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8e5b5f3b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The lifecycle of a ViewModel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8e5b5f3b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8e5b5f3b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8e5b5f3b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8e5b5f3b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look at the code for creating a ViewModel,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8e5b5f3b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8e5b5f3b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8e5b5f3b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e5b5f3b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viewModels extension function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Delegated properties</a:t>
            </a:r>
            <a:endParaRPr/>
          </a:p>
          <a:p>
            <a:pPr indent="-298450" lvl="0" marL="457200" rtl="0" algn="l">
              <a:spcBef>
                <a:spcPts val="0"/>
              </a:spcBef>
              <a:spcAft>
                <a:spcPts val="0"/>
              </a:spcAft>
              <a:buSzPts val="1100"/>
              <a:buChar char="●"/>
            </a:pPr>
            <a:r>
              <a:rPr lang="en" u="sng">
                <a:solidFill>
                  <a:schemeClr val="hlink"/>
                </a:solidFill>
                <a:hlinkClick r:id="rId4"/>
              </a:rPr>
              <a:t>Android KTX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8e5b5f3b4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8e5b5f3b4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8e5b5f3b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8e5b5f3b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8e5b5f3b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e5b5f3b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8e5b5f3b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8e5b5f3b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Transition: 1 click</a:t>
            </a:r>
            <a:endParaRPr b="1">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8e5b5f3b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8e5b5f3b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 </a:t>
            </a:r>
            <a:r>
              <a:rPr lang="en">
                <a:latin typeface="Courier New"/>
                <a:ea typeface="Courier New"/>
                <a:cs typeface="Courier New"/>
                <a:sym typeface="Courier New"/>
              </a:rPr>
              <a:t>ViewModel</a:t>
            </a:r>
            <a:r>
              <a:rPr lang="en"/>
              <a:t> in our layout XML just like any other object. It’s important to note that this declaration doesn’t automatically bind a </a:t>
            </a:r>
            <a:r>
              <a:rPr lang="en">
                <a:latin typeface="Courier New"/>
                <a:ea typeface="Courier New"/>
                <a:cs typeface="Courier New"/>
                <a:sym typeface="Courier New"/>
              </a:rPr>
              <a:t>ViewModel</a:t>
            </a:r>
            <a:r>
              <a:rPr lang="en"/>
              <a:t>. It just declares that there will be a </a:t>
            </a:r>
            <a:r>
              <a:rPr lang="en">
                <a:latin typeface="Courier New"/>
                <a:ea typeface="Courier New"/>
                <a:cs typeface="Courier New"/>
                <a:sym typeface="Courier New"/>
              </a:rPr>
              <a:t>ScoreViewModel</a:t>
            </a:r>
            <a:r>
              <a:rPr lang="en"/>
              <a:t> exposed to this binding.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8e5b5f3b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8e5b5f3b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8e5b5f3b4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8e5b5f3b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With the binding step done, we can use that ViewModel in a data binding expression in the XML layout. When the view is first inflated, this TextView will properly reflect the score of Team A.</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8e5b5f3b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8e5b5f3b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8e5b5f3b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8e5b5f3b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8e5b5f3b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8e5b5f3b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i="1" lang="en">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8e5b5f3b4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8e5b5f3b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observer design pattern specifies communication between an </a:t>
            </a:r>
            <a:r>
              <a:rPr i="1" lang="en">
                <a:solidFill>
                  <a:schemeClr val="dk1"/>
                </a:solidFill>
                <a:highlight>
                  <a:srgbClr val="FFFFFF"/>
                </a:highlight>
              </a:rPr>
              <a:t>observable</a:t>
            </a:r>
            <a:r>
              <a:rPr lang="en">
                <a:solidFill>
                  <a:schemeClr val="dk1"/>
                </a:solidFill>
                <a:highlight>
                  <a:srgbClr val="FFFFFF"/>
                </a:highlight>
              </a:rPr>
              <a:t> (the "subject" of observation) and </a:t>
            </a:r>
            <a:r>
              <a:rPr i="1" lang="en">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8e5b5f3b4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8e5b5f3b4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In our app, we’re going to use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which is a lifecycle-aware data holder that can be observed. It’s essentially a wrapper around any type of data. For example, </a:t>
            </a:r>
            <a:r>
              <a:rPr lang="en">
                <a:solidFill>
                  <a:schemeClr val="dk1"/>
                </a:solidFill>
                <a:highlight>
                  <a:schemeClr val="lt1"/>
                </a:highlight>
                <a:latin typeface="Courier New"/>
                <a:ea typeface="Courier New"/>
                <a:cs typeface="Courier New"/>
                <a:sym typeface="Courier New"/>
              </a:rPr>
              <a:t>LiveData&lt;Int&gt;</a:t>
            </a:r>
            <a:r>
              <a:rPr lang="en">
                <a:solidFill>
                  <a:schemeClr val="dk1"/>
                </a:solidFill>
                <a:highlight>
                  <a:schemeClr val="lt1"/>
                </a:highlight>
              </a:rPr>
              <a:t> holds an </a:t>
            </a:r>
            <a:r>
              <a:rPr lang="en">
                <a:solidFill>
                  <a:schemeClr val="dk1"/>
                </a:solidFill>
                <a:highlight>
                  <a:schemeClr val="lt1"/>
                </a:highlight>
                <a:latin typeface="Courier New"/>
                <a:ea typeface="Courier New"/>
                <a:cs typeface="Courier New"/>
                <a:sym typeface="Courier New"/>
              </a:rPr>
              <a:t>Int</a:t>
            </a:r>
            <a:r>
              <a:rPr lang="en">
                <a:solidFill>
                  <a:schemeClr val="dk1"/>
                </a:solidFill>
                <a:highlight>
                  <a:schemeClr val="lt1"/>
                </a:highlight>
              </a:rPr>
              <a:t>. Because we have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as a wrapper around the data, we can now observe changes on that data.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According to the observer pattern we just spoke about, the observable is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and observers can be added to listen for changes on the data. The observers would be UI Controllers, like Activity or Fragment, that want to know when the underlying data changes </a:t>
            </a:r>
            <a:r>
              <a:rPr lang="en">
                <a:solidFill>
                  <a:schemeClr val="dk1"/>
                </a:solidFill>
                <a:highlight>
                  <a:schemeClr val="lt1"/>
                </a:highlight>
              </a:rPr>
              <a:t>so they </a:t>
            </a:r>
            <a:r>
              <a:rPr lang="en">
                <a:solidFill>
                  <a:schemeClr val="dk1"/>
                </a:solidFill>
                <a:highlight>
                  <a:schemeClr val="lt1"/>
                </a:highlight>
              </a:rPr>
              <a:t>can</a:t>
            </a:r>
            <a:r>
              <a:rPr lang="en">
                <a:solidFill>
                  <a:schemeClr val="dk1"/>
                </a:solidFill>
                <a:highlight>
                  <a:schemeClr val="lt1"/>
                </a:highlight>
              </a:rPr>
              <a:t> update the UI.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classes are crucial in communicating from the ViewModel to the fragment or activity.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rPr>
              <a:t>Looking at the method signature, note that an Observer is added in conjunction with a </a:t>
            </a:r>
            <a:r>
              <a:rPr lang="en">
                <a:solidFill>
                  <a:schemeClr val="dk1"/>
                </a:solidFill>
                <a:latin typeface="Courier New"/>
                <a:ea typeface="Courier New"/>
                <a:cs typeface="Courier New"/>
                <a:sym typeface="Courier New"/>
              </a:rPr>
              <a:t>LifecycleOwner</a:t>
            </a:r>
            <a:r>
              <a:rPr lang="en">
                <a:solidFill>
                  <a:schemeClr val="dk1"/>
                </a:solidFill>
              </a:rPr>
              <a:t> and the Observer only receives updates when </a:t>
            </a:r>
            <a:r>
              <a:rPr lang="en">
                <a:solidFill>
                  <a:schemeClr val="dk1"/>
                </a:solidFill>
                <a:latin typeface="Courier New"/>
                <a:ea typeface="Courier New"/>
                <a:cs typeface="Courier New"/>
                <a:sym typeface="Courier New"/>
              </a:rPr>
              <a:t>LifeCycleOwner</a:t>
            </a:r>
            <a:r>
              <a:rPr lang="en">
                <a:solidFill>
                  <a:schemeClr val="dk1"/>
                </a:solidFill>
              </a:rPr>
              <a:t> is in active state.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8e5b5f3b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8e5b5f3b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a:t>
            </a:r>
            <a:r>
              <a:rPr lang="en"/>
              <a:t>commonly</a:t>
            </a:r>
            <a:r>
              <a:rPr lang="en"/>
              <a:t>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ViewModel is the one responsible for implementing any logic and updating the MutableLiveData, while the role of the UI is just to react to LiveData value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LiveData</a:t>
            </a:r>
            <a:r>
              <a:rPr lang="en">
                <a:solidFill>
                  <a:schemeClr val="dk1"/>
                </a:solidFill>
              </a:rPr>
              <a:t> </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3"/>
              </a:rPr>
              <a:t>MutableLiveData</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Generics in Kotlin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8e5b5f3b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e5b5f3b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8e5b5f3b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8e5b5f3b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MutableLiveData Constructor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Getters and Setters in Kotlin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8e5b5f3b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8e5b5f3b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Observer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8e5b5f3b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8e5b5f3b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8e5b5f3b4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8e5b5f3b4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a:t>
            </a:r>
            <a:r>
              <a:rPr lang="en">
                <a:latin typeface="Roboto"/>
                <a:ea typeface="Roboto"/>
                <a:cs typeface="Roboto"/>
                <a:sym typeface="Roboto"/>
              </a:rPr>
              <a:t>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8e5b5f3b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8e5b5f3b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our </a:t>
            </a:r>
            <a:r>
              <a:rPr lang="en">
                <a:latin typeface="Courier New"/>
                <a:ea typeface="Courier New"/>
                <a:cs typeface="Courier New"/>
                <a:sym typeface="Courier New"/>
              </a:rPr>
              <a:t>viewModel</a:t>
            </a:r>
            <a:r>
              <a:rPr lang="en"/>
              <a:t> on the binding object. Specify the current activity as the </a:t>
            </a:r>
            <a:r>
              <a:rPr lang="en">
                <a:latin typeface="Courier New"/>
                <a:ea typeface="Courier New"/>
                <a:cs typeface="Courier New"/>
                <a:sym typeface="Courier New"/>
              </a:rPr>
              <a:t>lifecycleOwner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we no longer require the observer object.</a:t>
            </a:r>
            <a:r>
              <a:rPr lang="en"/>
              <a:t> We no longer need to update the score </a:t>
            </a:r>
            <a:r>
              <a:rPr lang="en">
                <a:latin typeface="Courier New"/>
                <a:ea typeface="Courier New"/>
                <a:cs typeface="Courier New"/>
                <a:sym typeface="Courier New"/>
              </a:rPr>
              <a:t>TextView</a:t>
            </a:r>
            <a:r>
              <a:rPr lang="en"/>
              <a:t> manually when the +1 button is clicked.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8e5b5f3b4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e5b5f3b4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any changes made to team A or teamB’s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8e5b5f3b4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8e5b5f3b4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8e5b5f3b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8e5b5f3b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Transform LiveData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Transformations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8e5b5f3b4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8e5b5f3b4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8e5b5f3b4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8e5b5f3b4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8e5b5f3b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e5b5f3b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introduce short-term fixes into your app (instead of working against a plan and applying best practices), your app can start to accumulate technical debt. </a:t>
            </a:r>
            <a:r>
              <a:rPr lang="en">
                <a:solidFill>
                  <a:schemeClr val="dk1"/>
                </a:solidFill>
              </a:rPr>
              <a:t>Technical debt is </a:t>
            </a:r>
            <a:r>
              <a:rPr lang="en"/>
              <a:t>the cost of future rework accumulated by avoiding work </a:t>
            </a:r>
            <a:r>
              <a:rPr lang="en">
                <a:solidFill>
                  <a:schemeClr val="dk1"/>
                </a:solidFill>
              </a:rPr>
              <a:t>that should have been done</a:t>
            </a:r>
            <a:r>
              <a:rPr lang="en"/>
              <a:t> </a:t>
            </a:r>
            <a:r>
              <a:rPr lang="en">
                <a:solidFill>
                  <a:schemeClr val="dk1"/>
                </a:solidFill>
              </a:rPr>
              <a:t>upfront</a:t>
            </a:r>
            <a:r>
              <a:rPr lang="en"/>
              <a:t>. Technical debt can be caused by external factors like a deadline for a feature, a school assignment, or an emergency bug fix.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series of fixes and patches may seem like an easy solution, and i</a:t>
            </a:r>
            <a:r>
              <a:rPr lang="en"/>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8e5b5f3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8e5b5f3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8e5b5f3b4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8e5b5f3b4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e1a39d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e1a39d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8.1: ViewModel and ViewModelFactory</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8.2: LiveData and LiveData observers</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4"/>
              </a:rPr>
              <a:t>8.3: Data binding with ViewModel and LiveData</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5"/>
              </a:rPr>
              <a:t>8.4: LiveData transformations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8e5b5f3b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8e5b5f3b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indent="-298450" lvl="0" marL="457200" rtl="0" algn="l">
              <a:spcBef>
                <a:spcPts val="0"/>
              </a:spcBef>
              <a:spcAft>
                <a:spcPts val="0"/>
              </a:spcAft>
              <a:buSzPts val="1100"/>
              <a:buChar char="●"/>
            </a:pPr>
            <a:r>
              <a:rPr lang="en"/>
              <a:t>Tailoring your app to a specific device, rather than accounting for the many devices out there, will limit the audience your app can reach.</a:t>
            </a:r>
            <a:endParaRPr/>
          </a:p>
          <a:p>
            <a:pPr indent="-298450" lvl="0" marL="457200" rtl="0" algn="l">
              <a:spcBef>
                <a:spcPts val="0"/>
              </a:spcBef>
              <a:spcAft>
                <a:spcPts val="0"/>
              </a:spcAft>
              <a:buSzPts val="1100"/>
              <a:buChar char="●"/>
            </a:pPr>
            <a:r>
              <a:rPr lang="en"/>
              <a:t>Copying and pasting third party code into your files without fully understanding it can lead to unanticipated conflicts and errors.</a:t>
            </a:r>
            <a:endParaRPr/>
          </a:p>
          <a:p>
            <a:pPr indent="-298450" lvl="0" marL="457200" rtl="0" algn="l">
              <a:spcBef>
                <a:spcPts val="0"/>
              </a:spcBef>
              <a:spcAft>
                <a:spcPts val="0"/>
              </a:spcAft>
              <a:buSzPts val="1100"/>
              <a:buChar char="●"/>
            </a:pPr>
            <a:r>
              <a:rPr lang="en"/>
              <a:t>Putting all your business logic in the activity file can cause it to become overly large and unmanageable.</a:t>
            </a:r>
            <a:endParaRPr/>
          </a:p>
          <a:p>
            <a:pPr indent="-298450" lvl="0" marL="457200" rtl="0" algn="l">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8e5b5f3b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e5b5f3b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lectures will focus on app architecture. Good app architecture </a:t>
            </a:r>
            <a:r>
              <a:rPr lang="en"/>
              <a:t>ensures that your app is scalable, reliable and easy to manage. </a:t>
            </a:r>
            <a:r>
              <a:rPr lang="en"/>
              <a:t>When there is a clear structure defining where business logic belongs in your app, code is more understandable and it's easier for developers to collaborate and be consistent across modules.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8e5b5f3b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8e5b5f3b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Android </a:t>
            </a:r>
            <a:r>
              <a:rPr lang="en" u="sng">
                <a:solidFill>
                  <a:schemeClr val="hlink"/>
                </a:solidFill>
                <a:hlinkClick r:id="rId3"/>
              </a:rPr>
              <a:t>Jetpack</a:t>
            </a:r>
            <a:endParaRPr/>
          </a:p>
          <a:p>
            <a:pPr indent="-298450" lvl="0" marL="457200" rtl="0" algn="l">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indent="-304800" lvl="0" marL="457200" rtl="0" algn="l">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val="tx"/>
                    </a:ext>
                  </a:extLst>
                </a:hlinkClick>
              </a:rPr>
              <a:t>Jetpack guide to app</a:t>
            </a:r>
            <a:r>
              <a:rPr lang="en" sz="1200" u="sng">
                <a:solidFill>
                  <a:srgbClr val="1155CC"/>
                </a:solidFill>
                <a:highlight>
                  <a:srgbClr val="FFFFFF"/>
                </a:highlight>
                <a:latin typeface="Roboto"/>
                <a:ea typeface="Roboto"/>
                <a:cs typeface="Roboto"/>
                <a:sym typeface="Roboto"/>
                <a:hlinkClick r:id="rId7">
                  <a:extLst>
                    <a:ext uri="{A12FA001-AC4F-418D-AE19-62706E023703}">
                      <ahyp:hlinkCl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8e5b5f3b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8e5b5f3b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ViewModel contains all the data needed to draw the UI, and the functions that keep it up to date. Later in the lesson, we’ll talk more about how LiveData can help you keep UIs up to date.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In later lectures, we’ll discuss the specific components that control how we provide data to the ViewModel.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 to app architecture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Separation of concerns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8e5b5f3b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e5b5f3b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of architecture design patterns like MVC (Model-View-Controller),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Android Architecture Components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3" name="Google Shape;63;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5" name="Google Shape;65;p14"/>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19.xml"/><Relationship Id="rId6" Type="http://schemas.openxmlformats.org/officeDocument/2006/relationships/slide" Target="/ppt/slides/slide25.xml"/><Relationship Id="rId7" Type="http://schemas.openxmlformats.org/officeDocument/2006/relationships/slide" Target="/ppt/slides/slide36.xml"/><Relationship Id="rId8" Type="http://schemas.openxmlformats.org/officeDocument/2006/relationships/slide" Target="/ppt/slides/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10.xml"/><Relationship Id="rId11" Type="http://schemas.openxmlformats.org/officeDocument/2006/relationships/slide" Target="/ppt/slides/slide25.xml"/><Relationship Id="rId10" Type="http://schemas.openxmlformats.org/officeDocument/2006/relationships/slide" Target="/ppt/slides/slide25.xml"/><Relationship Id="rId9" Type="http://schemas.openxmlformats.org/officeDocument/2006/relationships/slide" Target="/ppt/slides/slide1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9.xml"/><Relationship Id="rId8" Type="http://schemas.openxmlformats.org/officeDocument/2006/relationships/slide" Target="/ppt/slid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jetpack/docs/guide"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 Id="rId5" Type="http://schemas.openxmlformats.org/officeDocument/2006/relationships/hyperlink" Target="https://developer.android.com/topic/libraries/architecture/viewmodel" TargetMode="External"/><Relationship Id="rId6" Type="http://schemas.openxmlformats.org/officeDocument/2006/relationships/hyperlink" Target="https://github.com/android/architecture-samples" TargetMode="External"/><Relationship Id="rId7" Type="http://schemas.openxmlformats.org/officeDocument/2006/relationships/hyperlink" Target="https://developer.android.com/reference/androidx/lifecycle/ViewModelProvider" TargetMode="External"/><Relationship Id="rId8" Type="http://schemas.openxmlformats.org/officeDocument/2006/relationships/hyperlink" Target="https://medium.com/androiddevelopers/lifecycle-aware-data-loading-with-android-architecture-components-f95484159de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(UI layer)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ViewModel</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lifecycle extensions</a:t>
            </a:r>
            <a:endParaRPr/>
          </a:p>
        </p:txBody>
      </p:sp>
      <p:sp>
        <p:nvSpPr>
          <p:cNvPr id="148" name="Google Shape;148;p27"/>
          <p:cNvSpPr txBox="1"/>
          <p:nvPr>
            <p:ph idx="1" type="body"/>
          </p:nvPr>
        </p:nvSpPr>
        <p:spPr>
          <a:xfrm>
            <a:off x="237255" y="1762075"/>
            <a:ext cx="8787600" cy="185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app/build.gradle</a:t>
            </a:r>
            <a:r>
              <a:rPr lang="en" sz="1800"/>
              <a:t> file:</a:t>
            </a:r>
            <a:endParaRPr sz="1800"/>
          </a:p>
          <a:p>
            <a:pPr indent="0" lvl="0" marL="0" rtl="0" algn="l">
              <a:lnSpc>
                <a:spcPct val="10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dependencies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implementation "androidx.lifecycle:lifecycle-viewmodel-ktx:$lifecycle_version"</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implementation "androidx.activity:activity-ktx:$activity_version"</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a:t>
            </a:r>
            <a:endParaRPr/>
          </a:p>
        </p:txBody>
      </p:sp>
      <p:sp>
        <p:nvSpPr>
          <p:cNvPr id="155" name="Google Shape;155;p28"/>
          <p:cNvSpPr txBox="1"/>
          <p:nvPr>
            <p:ph idx="1" type="body"/>
          </p:nvPr>
        </p:nvSpPr>
        <p:spPr>
          <a:xfrm>
            <a:off x="311700" y="1381075"/>
            <a:ext cx="8639400" cy="261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Prepares data for the UI </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Must not reference activity, fragment, or views in view hierarchy</a:t>
            </a:r>
            <a:endParaRPr sz="2100"/>
          </a:p>
          <a:p>
            <a:pPr indent="-361950" lvl="0" marL="457200" rtl="0" algn="l">
              <a:spcBef>
                <a:spcPts val="1000"/>
              </a:spcBef>
              <a:spcAft>
                <a:spcPts val="0"/>
              </a:spcAft>
              <a:buSzPts val="2100"/>
              <a:buChar char="●"/>
            </a:pPr>
            <a:r>
              <a:rPr lang="en" sz="2100"/>
              <a:t>Scoped to a lifecycle (which activity and fragment have)</a:t>
            </a:r>
            <a:endParaRPr sz="2100"/>
          </a:p>
          <a:p>
            <a:pPr indent="-361950" lvl="0" marL="457200" rtl="0" algn="l">
              <a:spcBef>
                <a:spcPts val="1000"/>
              </a:spcBef>
              <a:spcAft>
                <a:spcPts val="0"/>
              </a:spcAft>
              <a:buSzPts val="2100"/>
              <a:buChar char="●"/>
            </a:pPr>
            <a:r>
              <a:rPr lang="en" sz="2100"/>
              <a:t>Enables</a:t>
            </a:r>
            <a:r>
              <a:rPr lang="en" sz="2100"/>
              <a:t> data</a:t>
            </a:r>
            <a:r>
              <a:rPr lang="en" sz="2100"/>
              <a:t> to survive configuration changes </a:t>
            </a:r>
            <a:endParaRPr sz="2100"/>
          </a:p>
          <a:p>
            <a:pPr indent="-361950" lvl="0" marL="457200" rtl="0" algn="l">
              <a:spcBef>
                <a:spcPts val="1000"/>
              </a:spcBef>
              <a:spcAft>
                <a:spcPts val="1000"/>
              </a:spcAft>
              <a:buSzPts val="2100"/>
              <a:buChar char="●"/>
            </a:pPr>
            <a:r>
              <a:rPr lang="en" sz="2100"/>
              <a:t>Survives as long as the scope is alive</a:t>
            </a:r>
            <a:r>
              <a:rPr lang="en" sz="2100">
                <a:solidFill>
                  <a:schemeClr val="dk1"/>
                </a:solidFill>
              </a:rPr>
              <a:t> </a:t>
            </a:r>
            <a:endParaRPr sz="2100"/>
          </a:p>
        </p:txBody>
      </p:sp>
      <p:sp>
        <p:nvSpPr>
          <p:cNvPr id="156" name="Google Shape;15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of a ViewModel</a:t>
            </a:r>
            <a:endParaRPr/>
          </a:p>
        </p:txBody>
      </p:sp>
      <p:sp>
        <p:nvSpPr>
          <p:cNvPr id="162" name="Google Shape;162;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9"/>
          <p:cNvPicPr preferRelativeResize="0"/>
          <p:nvPr/>
        </p:nvPicPr>
        <p:blipFill rotWithShape="1">
          <a:blip r:embed="rId3">
            <a:alphaModFix/>
          </a:blip>
          <a:srcRect b="16629" l="0" r="0" t="3306"/>
          <a:stretch/>
        </p:blipFill>
        <p:spPr>
          <a:xfrm>
            <a:off x="2544550" y="1024925"/>
            <a:ext cx="4054900" cy="337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Kabaddi Kounter</a:t>
            </a:r>
            <a:endParaRPr/>
          </a:p>
        </p:txBody>
      </p:sp>
      <p:sp>
        <p:nvSpPr>
          <p:cNvPr id="169" name="Google Shape;169;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30"/>
          <p:cNvPicPr preferRelativeResize="0"/>
          <p:nvPr/>
        </p:nvPicPr>
        <p:blipFill>
          <a:blip r:embed="rId3">
            <a:alphaModFix/>
          </a:blip>
          <a:stretch>
            <a:fillRect/>
          </a:stretch>
        </p:blipFill>
        <p:spPr>
          <a:xfrm>
            <a:off x="3582063" y="1055816"/>
            <a:ext cx="1940281" cy="3445358"/>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 class</a:t>
            </a:r>
            <a:endParaRPr/>
          </a:p>
        </p:txBody>
      </p:sp>
      <p:sp>
        <p:nvSpPr>
          <p:cNvPr id="176" name="Google Shape;176;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31"/>
          <p:cNvSpPr txBox="1"/>
          <p:nvPr/>
        </p:nvSpPr>
        <p:spPr>
          <a:xfrm>
            <a:off x="311700" y="967400"/>
            <a:ext cx="3478200" cy="3936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abstract class ViewModel</a:t>
            </a:r>
            <a:endParaRPr sz="1800">
              <a:latin typeface="Courier New"/>
              <a:ea typeface="Courier New"/>
              <a:cs typeface="Courier New"/>
              <a:sym typeface="Courier New"/>
            </a:endParaRPr>
          </a:p>
        </p:txBody>
      </p:sp>
      <p:pic>
        <p:nvPicPr>
          <p:cNvPr id="178" name="Google Shape;178;p31"/>
          <p:cNvPicPr preferRelativeResize="0"/>
          <p:nvPr/>
        </p:nvPicPr>
        <p:blipFill>
          <a:blip r:embed="rId3">
            <a:alphaModFix/>
          </a:blip>
          <a:stretch>
            <a:fillRect/>
          </a:stretch>
        </p:blipFill>
        <p:spPr>
          <a:xfrm>
            <a:off x="349108" y="1370770"/>
            <a:ext cx="5359828" cy="3096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ViewModel </a:t>
            </a:r>
            <a:endParaRPr/>
          </a:p>
        </p:txBody>
      </p:sp>
      <p:sp>
        <p:nvSpPr>
          <p:cNvPr id="184" name="Google Shape;184;p32"/>
          <p:cNvSpPr txBox="1"/>
          <p:nvPr>
            <p:ph idx="1" type="body"/>
          </p:nvPr>
        </p:nvSpPr>
        <p:spPr>
          <a:xfrm>
            <a:off x="311700" y="1076275"/>
            <a:ext cx="8520600" cy="349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ScoreViewModel </a:t>
            </a:r>
            <a:r>
              <a:rPr b="1" lang="en" sz="1800">
                <a:latin typeface="Consolas"/>
                <a:ea typeface="Consolas"/>
                <a:cs typeface="Consolas"/>
                <a:sym typeface="Consolas"/>
              </a:rPr>
              <a:t>: ViewModel()</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var scoreA : Int = 0</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var scoreB : Int = 0</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fun incrementScore(isTeamA: Boolean)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if (isTeamA)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else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scoreB++</a:t>
            </a:r>
            <a:endParaRPr sz="1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95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95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85" name="Google Shape;185;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and use a ViewModel </a:t>
            </a:r>
            <a:endParaRPr/>
          </a:p>
        </p:txBody>
      </p:sp>
      <p:sp>
        <p:nvSpPr>
          <p:cNvPr id="191" name="Google Shape;191;p33"/>
          <p:cNvSpPr txBox="1"/>
          <p:nvPr>
            <p:ph idx="1" type="body"/>
          </p:nvPr>
        </p:nvSpPr>
        <p:spPr>
          <a:xfrm>
            <a:off x="311700" y="1381075"/>
            <a:ext cx="8520600" cy="285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MainActivity : AppCompatActivity() {</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 Delegate provided by androidx.activity.viewModels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viewModel: ScoreViewModel </a:t>
            </a:r>
            <a:r>
              <a:rPr b="1" lang="en" sz="1800">
                <a:latin typeface="Consolas"/>
                <a:ea typeface="Consolas"/>
                <a:cs typeface="Consolas"/>
                <a:sym typeface="Consolas"/>
              </a:rPr>
              <a:t>by viewModels()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fun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scoreViewA: TextView = findViewById(R.id.scoreA)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scoreViewA.text = viewModel.scoreA.toString()</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192" name="Google Shape;192;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a:t>
            </a:r>
            <a:endParaRPr/>
          </a:p>
        </p:txBody>
      </p:sp>
      <p:sp>
        <p:nvSpPr>
          <p:cNvPr id="198" name="Google Shape;198;p34"/>
          <p:cNvSpPr txBox="1"/>
          <p:nvPr>
            <p:ph idx="1" type="body"/>
          </p:nvPr>
        </p:nvSpPr>
        <p:spPr>
          <a:xfrm>
            <a:off x="311700" y="1838275"/>
            <a:ext cx="8520600" cy="25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scoreViewA: TextView = findViewById(R.id.scoreA)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plusOneButtonA: Button = findViewById(R.id.plusOne_teamA)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plusOneButtonA.setOnClickListener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viewModel.incrementScore(true)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scoreViewA.text = viewModel.scoreA.toString()</a:t>
            </a:r>
            <a:endParaRPr b="1"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199" name="Google Shape;199;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4"/>
          <p:cNvSpPr txBox="1"/>
          <p:nvPr/>
        </p:nvSpPr>
        <p:spPr>
          <a:xfrm>
            <a:off x="311700" y="13093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Within </a:t>
            </a:r>
            <a:r>
              <a:rPr lang="en" sz="1800">
                <a:latin typeface="Courier New"/>
                <a:ea typeface="Courier New"/>
                <a:cs typeface="Courier New"/>
                <a:sym typeface="Courier New"/>
              </a:rPr>
              <a:t>MainActivity</a:t>
            </a:r>
            <a:r>
              <a:rPr lang="en" sz="1800">
                <a:latin typeface="Roboto"/>
                <a:ea typeface="Roboto"/>
                <a:cs typeface="Roboto"/>
                <a:sym typeface="Roboto"/>
              </a:rPr>
              <a:t> </a:t>
            </a:r>
            <a:r>
              <a:rPr lang="en" sz="1800">
                <a:latin typeface="Courier New"/>
                <a:ea typeface="Courier New"/>
                <a:cs typeface="Courier New"/>
                <a:sym typeface="Courier New"/>
              </a:rPr>
              <a:t>onCreate()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8: App architecture (UI layer)</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app architecture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ViewModel</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Transform 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12" name="Google Shape;212;p36"/>
          <p:cNvSpPr txBox="1"/>
          <p:nvPr>
            <p:ph idx="1" type="body"/>
          </p:nvPr>
        </p:nvSpPr>
        <p:spPr>
          <a:xfrm>
            <a:off x="311700" y="2819550"/>
            <a:ext cx="8236800" cy="638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ViewModels can work in concert with data binding </a:t>
            </a:r>
            <a:endParaRPr/>
          </a:p>
        </p:txBody>
      </p:sp>
      <p:sp>
        <p:nvSpPr>
          <p:cNvPr id="213" name="Google Shape;213;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6"/>
          <p:cNvSpPr txBox="1"/>
          <p:nvPr>
            <p:ph idx="1" type="body"/>
          </p:nvPr>
        </p:nvSpPr>
        <p:spPr>
          <a:xfrm>
            <a:off x="311700" y="11451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App architecture without data binding</a:t>
            </a:r>
            <a:endParaRPr/>
          </a:p>
        </p:txBody>
      </p:sp>
      <p:sp>
        <p:nvSpPr>
          <p:cNvPr id="215" name="Google Shape;215;p36"/>
          <p:cNvSpPr/>
          <p:nvPr/>
        </p:nvSpPr>
        <p:spPr>
          <a:xfrm>
            <a:off x="879400" y="18473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ViewModel</a:t>
            </a:r>
            <a:endParaRPr sz="1800">
              <a:solidFill>
                <a:srgbClr val="FFFFFF"/>
              </a:solidFill>
            </a:endParaRPr>
          </a:p>
        </p:txBody>
      </p:sp>
      <p:sp>
        <p:nvSpPr>
          <p:cNvPr id="216" name="Google Shape;216;p36"/>
          <p:cNvSpPr/>
          <p:nvPr/>
        </p:nvSpPr>
        <p:spPr>
          <a:xfrm>
            <a:off x="5571225" y="1847300"/>
            <a:ext cx="1640700" cy="638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Views</a:t>
            </a:r>
            <a:endParaRPr b="1"/>
          </a:p>
          <a:p>
            <a:pPr indent="0" lvl="0" marL="0" rtl="0" algn="ctr">
              <a:spcBef>
                <a:spcPts val="0"/>
              </a:spcBef>
              <a:spcAft>
                <a:spcPts val="0"/>
              </a:spcAft>
              <a:buNone/>
            </a:pPr>
            <a:r>
              <a:rPr lang="en" sz="1200"/>
              <a:t>(defined in XML layout)</a:t>
            </a:r>
            <a:endParaRPr sz="1200"/>
          </a:p>
        </p:txBody>
      </p:sp>
      <p:sp>
        <p:nvSpPr>
          <p:cNvPr id="217" name="Google Shape;217;p36"/>
          <p:cNvSpPr/>
          <p:nvPr/>
        </p:nvSpPr>
        <p:spPr>
          <a:xfrm>
            <a:off x="3137713" y="1847300"/>
            <a:ext cx="1640700" cy="6384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UI Controller</a:t>
            </a:r>
            <a:endParaRPr b="1">
              <a:solidFill>
                <a:srgbClr val="FFFFFF"/>
              </a:solidFill>
            </a:endParaRPr>
          </a:p>
          <a:p>
            <a:pPr indent="0" lvl="0" marL="0" rtl="0" algn="ctr">
              <a:spcBef>
                <a:spcPts val="0"/>
              </a:spcBef>
              <a:spcAft>
                <a:spcPts val="0"/>
              </a:spcAft>
              <a:buNone/>
            </a:pPr>
            <a:r>
              <a:rPr lang="en" sz="1200">
                <a:solidFill>
                  <a:srgbClr val="FFFFFF"/>
                </a:solidFill>
              </a:rPr>
              <a:t>(activity/fragment with click listeners)</a:t>
            </a:r>
            <a:endParaRPr sz="1200">
              <a:solidFill>
                <a:srgbClr val="FFFFFF"/>
              </a:solidFill>
            </a:endParaRPr>
          </a:p>
        </p:txBody>
      </p:sp>
      <p:cxnSp>
        <p:nvCxnSpPr>
          <p:cNvPr id="218" name="Google Shape;218;p36"/>
          <p:cNvCxnSpPr>
            <a:stCxn id="215" idx="3"/>
            <a:endCxn id="217" idx="1"/>
          </p:cNvCxnSpPr>
          <p:nvPr/>
        </p:nvCxnSpPr>
        <p:spPr>
          <a:xfrm>
            <a:off x="2344900" y="2166500"/>
            <a:ext cx="792900" cy="0"/>
          </a:xfrm>
          <a:prstGeom prst="straightConnector1">
            <a:avLst/>
          </a:prstGeom>
          <a:noFill/>
          <a:ln cap="flat" cmpd="sng" w="28575">
            <a:solidFill>
              <a:srgbClr val="083042"/>
            </a:solidFill>
            <a:prstDash val="solid"/>
            <a:round/>
            <a:headEnd len="med" w="med" type="none"/>
            <a:tailEnd len="med" w="med" type="triangle"/>
          </a:ln>
        </p:spPr>
      </p:cxnSp>
      <p:cxnSp>
        <p:nvCxnSpPr>
          <p:cNvPr id="219" name="Google Shape;219;p36"/>
          <p:cNvCxnSpPr>
            <a:stCxn id="217" idx="3"/>
            <a:endCxn id="216" idx="1"/>
          </p:cNvCxnSpPr>
          <p:nvPr/>
        </p:nvCxnSpPr>
        <p:spPr>
          <a:xfrm>
            <a:off x="4778413" y="2166500"/>
            <a:ext cx="792900" cy="0"/>
          </a:xfrm>
          <a:prstGeom prst="straightConnector1">
            <a:avLst/>
          </a:prstGeom>
          <a:noFill/>
          <a:ln cap="flat" cmpd="sng" w="28575">
            <a:solidFill>
              <a:srgbClr val="083042"/>
            </a:solidFill>
            <a:prstDash val="solid"/>
            <a:round/>
            <a:headEnd len="med" w="med" type="none"/>
            <a:tailEnd len="med" w="med" type="triangle"/>
          </a:ln>
        </p:spPr>
      </p:cxnSp>
      <p:sp>
        <p:nvSpPr>
          <p:cNvPr id="220" name="Google Shape;220;p36"/>
          <p:cNvSpPr/>
          <p:nvPr/>
        </p:nvSpPr>
        <p:spPr>
          <a:xfrm>
            <a:off x="879400" y="35237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ViewModel</a:t>
            </a:r>
            <a:endParaRPr sz="1800">
              <a:solidFill>
                <a:srgbClr val="FFFFFF"/>
              </a:solidFill>
            </a:endParaRPr>
          </a:p>
        </p:txBody>
      </p:sp>
      <p:sp>
        <p:nvSpPr>
          <p:cNvPr id="221" name="Google Shape;221;p36"/>
          <p:cNvSpPr/>
          <p:nvPr/>
        </p:nvSpPr>
        <p:spPr>
          <a:xfrm>
            <a:off x="3137725" y="3523700"/>
            <a:ext cx="1640700" cy="638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Views</a:t>
            </a:r>
            <a:endParaRPr b="1"/>
          </a:p>
          <a:p>
            <a:pPr indent="0" lvl="0" marL="0" rtl="0" algn="ctr">
              <a:spcBef>
                <a:spcPts val="0"/>
              </a:spcBef>
              <a:spcAft>
                <a:spcPts val="0"/>
              </a:spcAft>
              <a:buNone/>
            </a:pPr>
            <a:r>
              <a:rPr lang="en" sz="1200"/>
              <a:t>(defined in XML layout)</a:t>
            </a:r>
            <a:endParaRPr sz="1200"/>
          </a:p>
        </p:txBody>
      </p:sp>
      <p:cxnSp>
        <p:nvCxnSpPr>
          <p:cNvPr id="222" name="Google Shape;222;p36"/>
          <p:cNvCxnSpPr>
            <a:stCxn id="220" idx="3"/>
            <a:endCxn id="223" idx="1"/>
          </p:cNvCxnSpPr>
          <p:nvPr/>
        </p:nvCxnSpPr>
        <p:spPr>
          <a:xfrm>
            <a:off x="2344900" y="3842900"/>
            <a:ext cx="792900" cy="0"/>
          </a:xfrm>
          <a:prstGeom prst="straightConnector1">
            <a:avLst/>
          </a:prstGeom>
          <a:noFill/>
          <a:ln cap="flat" cmpd="sng" w="28575">
            <a:solidFill>
              <a:srgbClr val="08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in XML revisited</a:t>
            </a:r>
            <a:endParaRPr/>
          </a:p>
        </p:txBody>
      </p:sp>
      <p:sp>
        <p:nvSpPr>
          <p:cNvPr id="229" name="Google Shape;229;p37"/>
          <p:cNvSpPr txBox="1"/>
          <p:nvPr>
            <p:ph idx="1" type="body"/>
          </p:nvPr>
        </p:nvSpPr>
        <p:spPr>
          <a:xfrm>
            <a:off x="311700" y="1745446"/>
            <a:ext cx="8520600" cy="25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&lt;data&gt;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name="viewModel"</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type="com.example.kabaddikounter.ScoreViewModel" /&gt;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&lt;/data&gt;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&lt;ConstraintLayout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230" name="Google Shape;23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7"/>
          <p:cNvSpPr txBox="1"/>
          <p:nvPr/>
        </p:nvSpPr>
        <p:spPr>
          <a:xfrm>
            <a:off x="311700" y="1328950"/>
            <a:ext cx="88323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Specify </a:t>
            </a:r>
            <a:r>
              <a:rPr lang="en" sz="1800">
                <a:solidFill>
                  <a:schemeClr val="dk1"/>
                </a:solidFill>
                <a:latin typeface="Roboto"/>
                <a:ea typeface="Roboto"/>
                <a:cs typeface="Roboto"/>
                <a:sym typeface="Roboto"/>
              </a:rPr>
              <a:t>ViewModel</a:t>
            </a:r>
            <a:r>
              <a:rPr lang="en" sz="1800">
                <a:solidFill>
                  <a:schemeClr val="dk1"/>
                </a:solidFill>
                <a:latin typeface="Roboto"/>
                <a:ea typeface="Roboto"/>
                <a:cs typeface="Roboto"/>
                <a:sym typeface="Roboto"/>
              </a:rPr>
              <a:t>s</a:t>
            </a:r>
            <a:r>
              <a:rPr lang="en" sz="1800">
                <a:solidFill>
                  <a:schemeClr val="dk1"/>
                </a:solidFill>
                <a:latin typeface="Roboto"/>
                <a:ea typeface="Roboto"/>
                <a:cs typeface="Roboto"/>
                <a:sym typeface="Roboto"/>
              </a:rPr>
              <a:t> in the </a:t>
            </a:r>
            <a:r>
              <a:rPr lang="en" sz="1800">
                <a:solidFill>
                  <a:schemeClr val="dk1"/>
                </a:solidFill>
                <a:latin typeface="Courier New"/>
                <a:ea typeface="Courier New"/>
                <a:cs typeface="Courier New"/>
                <a:sym typeface="Courier New"/>
              </a:rPr>
              <a:t>data</a:t>
            </a:r>
            <a:r>
              <a:rPr lang="en" sz="1800">
                <a:solidFill>
                  <a:schemeClr val="dk1"/>
                </a:solidFill>
                <a:latin typeface="Roboto"/>
                <a:ea typeface="Roboto"/>
                <a:cs typeface="Roboto"/>
                <a:sym typeface="Roboto"/>
              </a:rPr>
              <a:t> tag of a </a:t>
            </a:r>
            <a:r>
              <a:rPr lang="en" sz="1800">
                <a:solidFill>
                  <a:schemeClr val="dk1"/>
                </a:solidFill>
                <a:latin typeface="Roboto"/>
                <a:ea typeface="Roboto"/>
                <a:cs typeface="Roboto"/>
                <a:sym typeface="Roboto"/>
              </a:rPr>
              <a:t>binding</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Attaching a ViewModel to a data binding</a:t>
            </a:r>
            <a:endParaRPr sz="3500"/>
          </a:p>
        </p:txBody>
      </p:sp>
      <p:sp>
        <p:nvSpPr>
          <p:cNvPr id="237" name="Google Shape;237;p38"/>
          <p:cNvSpPr txBox="1"/>
          <p:nvPr>
            <p:ph idx="1" type="body"/>
          </p:nvPr>
        </p:nvSpPr>
        <p:spPr>
          <a:xfrm>
            <a:off x="311700" y="13749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class MainActivity : AppCompatActivity()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val viewModel: ScoreViewModel by viewModels()</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override fun onCreate(savedInstanceState: Bundle?)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super.onCreate(savedInstanceState)</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val binding: ActivityMainBinding = DataBindingUtil.setContentView(this,</a:t>
            </a:r>
            <a:br>
              <a:rPr lang="en" sz="1500">
                <a:latin typeface="Consolas"/>
                <a:ea typeface="Consolas"/>
                <a:cs typeface="Consolas"/>
                <a:sym typeface="Consolas"/>
              </a:rPr>
            </a:br>
            <a:r>
              <a:rPr lang="en" sz="1500">
                <a:latin typeface="Consolas"/>
                <a:ea typeface="Consolas"/>
                <a:cs typeface="Consolas"/>
                <a:sym typeface="Consolas"/>
              </a:rPr>
              <a:t>            R.layout.activity_main)</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r>
              <a:rPr lang="en" sz="1500">
                <a:latin typeface="Consolas"/>
                <a:ea typeface="Consolas"/>
                <a:cs typeface="Consolas"/>
                <a:sym typeface="Consolas"/>
              </a:rPr>
              <a:t> </a:t>
            </a:r>
            <a:r>
              <a:rPr b="1" lang="en" sz="1500">
                <a:latin typeface="Consolas"/>
                <a:ea typeface="Consolas"/>
                <a:cs typeface="Consolas"/>
                <a:sym typeface="Consolas"/>
              </a:rPr>
              <a:t>binding.viewModel = viewModel</a:t>
            </a:r>
            <a:endParaRPr b="1"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500">
                <a:latin typeface="Consolas"/>
                <a:ea typeface="Consolas"/>
                <a:cs typeface="Consolas"/>
                <a:sym typeface="Consolas"/>
              </a:rPr>
              <a:t>      </a:t>
            </a: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238" name="Google Shape;238;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 from a data binding</a:t>
            </a:r>
            <a:endParaRPr/>
          </a:p>
        </p:txBody>
      </p:sp>
      <p:sp>
        <p:nvSpPr>
          <p:cNvPr id="244" name="Google Shape;244;p39"/>
          <p:cNvSpPr txBox="1"/>
          <p:nvPr>
            <p:ph idx="1" type="body"/>
          </p:nvPr>
        </p:nvSpPr>
        <p:spPr>
          <a:xfrm>
            <a:off x="311700" y="1737475"/>
            <a:ext cx="8520600" cy="19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rPr>
              <a:t>In </a:t>
            </a:r>
            <a:r>
              <a:rPr lang="en" sz="1800">
                <a:solidFill>
                  <a:schemeClr val="dk1"/>
                </a:solidFill>
                <a:latin typeface="Courier New"/>
                <a:ea typeface="Courier New"/>
                <a:cs typeface="Courier New"/>
                <a:sym typeface="Courier New"/>
              </a:rPr>
              <a:t>activity_main.xml</a:t>
            </a:r>
            <a:r>
              <a:rPr lang="en" sz="1800">
                <a:solidFill>
                  <a:schemeClr val="dk1"/>
                </a:solidFill>
              </a:rPr>
              <a:t>:</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android:id="@+id/scoreViewA"</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    android:text="@{viewModel.scoreA.toString()}" /&gt;</a:t>
            </a:r>
            <a:endParaRPr sz="1800">
              <a:latin typeface="Consolas"/>
              <a:ea typeface="Consolas"/>
              <a:cs typeface="Consolas"/>
              <a:sym typeface="Consolas"/>
            </a:endParaRPr>
          </a:p>
        </p:txBody>
      </p:sp>
      <p:sp>
        <p:nvSpPr>
          <p:cNvPr id="245" name="Google Shape;245;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51" name="Google Shape;251;p40"/>
          <p:cNvSpPr txBox="1"/>
          <p:nvPr>
            <p:ph idx="1" type="body"/>
          </p:nvPr>
        </p:nvSpPr>
        <p:spPr>
          <a:xfrm>
            <a:off x="177950" y="1409700"/>
            <a:ext cx="8832300" cy="27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override fun onCreate(savedInstanceState: Bundle?)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binding:</a:t>
            </a:r>
            <a:r>
              <a:rPr lang="en" sz="1700">
                <a:latin typeface="Arial"/>
                <a:ea typeface="Arial"/>
                <a:cs typeface="Arial"/>
                <a:sym typeface="Arial"/>
              </a:rPr>
              <a:t> </a:t>
            </a:r>
            <a:r>
              <a:rPr lang="en" sz="1700">
                <a:latin typeface="Consolas"/>
                <a:ea typeface="Consolas"/>
                <a:cs typeface="Consolas"/>
                <a:sym typeface="Consolas"/>
              </a:rPr>
              <a:t>ActivityMainBinding</a:t>
            </a:r>
            <a:r>
              <a:rPr lang="en" sz="1700">
                <a:latin typeface="Arial"/>
                <a:ea typeface="Arial"/>
                <a:cs typeface="Arial"/>
                <a:sym typeface="Arial"/>
              </a:rPr>
              <a:t> </a:t>
            </a:r>
            <a:r>
              <a:rPr lang="en" sz="1700">
                <a:latin typeface="Consolas"/>
                <a:ea typeface="Consolas"/>
                <a:cs typeface="Consolas"/>
                <a:sym typeface="Consolas"/>
              </a:rPr>
              <a:t>=</a:t>
            </a:r>
            <a:r>
              <a:rPr lang="en" sz="1700">
                <a:latin typeface="Arial"/>
                <a:ea typeface="Arial"/>
                <a:cs typeface="Arial"/>
                <a:sym typeface="Arial"/>
              </a:rPr>
              <a:t> </a:t>
            </a:r>
            <a:r>
              <a:rPr lang="en" sz="1700">
                <a:latin typeface="Consolas"/>
                <a:ea typeface="Consolas"/>
                <a:cs typeface="Consolas"/>
                <a:sym typeface="Consolas"/>
              </a:rPr>
              <a:t>DataBindingUtil.setContentView(this,</a:t>
            </a:r>
            <a:br>
              <a:rPr lang="en" sz="1700">
                <a:latin typeface="Consolas"/>
                <a:ea typeface="Consolas"/>
                <a:cs typeface="Consolas"/>
                <a:sym typeface="Consolas"/>
              </a:rPr>
            </a:br>
            <a:r>
              <a:rPr lang="en" sz="1700">
                <a:latin typeface="Consolas"/>
                <a:ea typeface="Consolas"/>
                <a:cs typeface="Consolas"/>
                <a:sym typeface="Consolas"/>
              </a:rPr>
              <a:t>        R.layout.activity_main)</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viewModel.incrementScore(true)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binding.scoreViewA.text = viewModel.scoreA.toString()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52" name="Google Shape;25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41"/>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LiveData</a:t>
            </a:r>
            <a:endParaRPr b="1" sz="5200">
              <a:solidFill>
                <a:srgbClr val="FAFAFA"/>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a:t>
            </a:r>
            <a:endParaRPr/>
          </a:p>
        </p:txBody>
      </p:sp>
      <p:sp>
        <p:nvSpPr>
          <p:cNvPr id="264" name="Google Shape;264;p42"/>
          <p:cNvSpPr txBox="1"/>
          <p:nvPr>
            <p:ph idx="1" type="body"/>
          </p:nvPr>
        </p:nvSpPr>
        <p:spPr>
          <a:xfrm>
            <a:off x="311700" y="1769475"/>
            <a:ext cx="8520600" cy="2161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Subject maintains list of observers to notify when state changes. </a:t>
            </a:r>
            <a:endParaRPr sz="2100"/>
          </a:p>
          <a:p>
            <a:pPr indent="-361950" lvl="0" marL="457200" rtl="0" algn="l">
              <a:spcBef>
                <a:spcPts val="1000"/>
              </a:spcBef>
              <a:spcAft>
                <a:spcPts val="0"/>
              </a:spcAft>
              <a:buSzPts val="2100"/>
              <a:buChar char="●"/>
            </a:pPr>
            <a:r>
              <a:rPr lang="en" sz="2100"/>
              <a:t>Observers receive state changes from subject and execute appropriate code. </a:t>
            </a:r>
            <a:endParaRPr sz="2100"/>
          </a:p>
          <a:p>
            <a:pPr indent="-361950" lvl="0" marL="457200" rtl="0" algn="l">
              <a:spcBef>
                <a:spcPts val="1000"/>
              </a:spcBef>
              <a:spcAft>
                <a:spcPts val="1000"/>
              </a:spcAft>
              <a:buSzPts val="2100"/>
              <a:buChar char="●"/>
            </a:pPr>
            <a:r>
              <a:rPr lang="en" sz="2100"/>
              <a:t>Observers can be added or removed at any time. </a:t>
            </a:r>
            <a:endParaRPr sz="2100"/>
          </a:p>
        </p:txBody>
      </p:sp>
      <p:sp>
        <p:nvSpPr>
          <p:cNvPr id="265" name="Google Shape;265;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 diagram</a:t>
            </a:r>
            <a:endParaRPr/>
          </a:p>
        </p:txBody>
      </p:sp>
      <p:sp>
        <p:nvSpPr>
          <p:cNvPr id="271" name="Google Shape;271;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2" name="Google Shape;272;p43"/>
          <p:cNvGrpSpPr/>
          <p:nvPr/>
        </p:nvGrpSpPr>
        <p:grpSpPr>
          <a:xfrm>
            <a:off x="1455800" y="1553078"/>
            <a:ext cx="6775600" cy="2417100"/>
            <a:chOff x="1455800" y="1553078"/>
            <a:chExt cx="6775600" cy="2417100"/>
          </a:xfrm>
        </p:grpSpPr>
        <p:cxnSp>
          <p:nvCxnSpPr>
            <p:cNvPr id="273" name="Google Shape;273;p43"/>
            <p:cNvCxnSpPr/>
            <p:nvPr/>
          </p:nvCxnSpPr>
          <p:spPr>
            <a:xfrm flipH="1" rot="10800000">
              <a:off x="2826600" y="2087150"/>
              <a:ext cx="1851000" cy="1361400"/>
            </a:xfrm>
            <a:prstGeom prst="straightConnector1">
              <a:avLst/>
            </a:prstGeom>
            <a:noFill/>
            <a:ln cap="flat" cmpd="sng" w="28575">
              <a:solidFill>
                <a:srgbClr val="083042"/>
              </a:solidFill>
              <a:prstDash val="solid"/>
              <a:round/>
              <a:headEnd len="med" w="med" type="none"/>
              <a:tailEnd len="med" w="med" type="triangle"/>
            </a:ln>
          </p:spPr>
        </p:cxnSp>
        <p:cxnSp>
          <p:nvCxnSpPr>
            <p:cNvPr id="274" name="Google Shape;274;p43"/>
            <p:cNvCxnSpPr>
              <a:stCxn id="275" idx="2"/>
              <a:endCxn id="276" idx="0"/>
            </p:cNvCxnSpPr>
            <p:nvPr/>
          </p:nvCxnSpPr>
          <p:spPr>
            <a:xfrm>
              <a:off x="4677600" y="2087150"/>
              <a:ext cx="1851300" cy="1361400"/>
            </a:xfrm>
            <a:prstGeom prst="straightConnector1">
              <a:avLst/>
            </a:prstGeom>
            <a:noFill/>
            <a:ln cap="flat" cmpd="sng" w="28575">
              <a:solidFill>
                <a:srgbClr val="083042"/>
              </a:solidFill>
              <a:prstDash val="dot"/>
              <a:round/>
              <a:headEnd len="med" w="med" type="none"/>
              <a:tailEnd len="med" w="med" type="triangle"/>
            </a:ln>
          </p:spPr>
        </p:cxnSp>
        <p:cxnSp>
          <p:nvCxnSpPr>
            <p:cNvPr id="277" name="Google Shape;277;p43"/>
            <p:cNvCxnSpPr>
              <a:stCxn id="278" idx="1"/>
            </p:cNvCxnSpPr>
            <p:nvPr/>
          </p:nvCxnSpPr>
          <p:spPr>
            <a:xfrm flipH="1">
              <a:off x="2472175" y="1813928"/>
              <a:ext cx="1104600" cy="1627500"/>
            </a:xfrm>
            <a:prstGeom prst="curvedConnector2">
              <a:avLst/>
            </a:prstGeom>
            <a:noFill/>
            <a:ln cap="flat" cmpd="sng" w="28575">
              <a:solidFill>
                <a:srgbClr val="083042"/>
              </a:solidFill>
              <a:prstDash val="dot"/>
              <a:round/>
              <a:headEnd len="med" w="med" type="none"/>
              <a:tailEnd len="med" w="med" type="triangle"/>
            </a:ln>
          </p:spPr>
        </p:cxnSp>
        <p:cxnSp>
          <p:nvCxnSpPr>
            <p:cNvPr id="279" name="Google Shape;279;p43"/>
            <p:cNvCxnSpPr>
              <a:endCxn id="278" idx="3"/>
            </p:cNvCxnSpPr>
            <p:nvPr/>
          </p:nvCxnSpPr>
          <p:spPr>
            <a:xfrm flipH="1" rot="5400000">
              <a:off x="5323075" y="2058128"/>
              <a:ext cx="1636800" cy="1148400"/>
            </a:xfrm>
            <a:prstGeom prst="curvedConnector2">
              <a:avLst/>
            </a:prstGeom>
            <a:noFill/>
            <a:ln cap="flat" cmpd="sng" w="28575">
              <a:solidFill>
                <a:srgbClr val="083042"/>
              </a:solidFill>
              <a:prstDash val="solid"/>
              <a:round/>
              <a:headEnd len="med" w="med" type="none"/>
              <a:tailEnd len="med" w="med" type="triangle"/>
            </a:ln>
          </p:spPr>
        </p:cxnSp>
        <p:sp>
          <p:nvSpPr>
            <p:cNvPr id="280" name="Google Shape;280;p43"/>
            <p:cNvSpPr txBox="1"/>
            <p:nvPr/>
          </p:nvSpPr>
          <p:spPr>
            <a:xfrm>
              <a:off x="1778095"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81" name="Google Shape;281;p43"/>
            <p:cNvSpPr txBox="1"/>
            <p:nvPr/>
          </p:nvSpPr>
          <p:spPr>
            <a:xfrm>
              <a:off x="5802033"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82" name="Google Shape;282;p43"/>
            <p:cNvSpPr txBox="1"/>
            <p:nvPr/>
          </p:nvSpPr>
          <p:spPr>
            <a:xfrm>
              <a:off x="3580650" y="2757122"/>
              <a:ext cx="1431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DDB85"/>
                  </a:solidFill>
                  <a:latin typeface="Courier New"/>
                  <a:ea typeface="Courier New"/>
                  <a:cs typeface="Courier New"/>
                  <a:sym typeface="Courier New"/>
                </a:rPr>
                <a:t>observe()</a:t>
              </a:r>
              <a:endParaRPr sz="1800">
                <a:solidFill>
                  <a:srgbClr val="3DDB85"/>
                </a:solidFill>
                <a:latin typeface="Courier New"/>
                <a:ea typeface="Courier New"/>
                <a:cs typeface="Courier New"/>
                <a:sym typeface="Courier New"/>
              </a:endParaRPr>
            </a:p>
          </p:txBody>
        </p:sp>
        <p:sp>
          <p:nvSpPr>
            <p:cNvPr id="283" name="Google Shape;283;p43"/>
            <p:cNvSpPr txBox="1"/>
            <p:nvPr/>
          </p:nvSpPr>
          <p:spPr>
            <a:xfrm>
              <a:off x="6733500" y="2757125"/>
              <a:ext cx="1497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DDB85"/>
                  </a:solidFill>
                  <a:latin typeface="Courier New"/>
                  <a:ea typeface="Courier New"/>
                  <a:cs typeface="Courier New"/>
                  <a:sym typeface="Courier New"/>
                </a:rPr>
                <a:t>observe()</a:t>
              </a:r>
              <a:endParaRPr sz="1800">
                <a:solidFill>
                  <a:srgbClr val="3DDB85"/>
                </a:solidFill>
                <a:latin typeface="Courier New"/>
                <a:ea typeface="Courier New"/>
                <a:cs typeface="Courier New"/>
                <a:sym typeface="Courier New"/>
              </a:endParaRPr>
            </a:p>
          </p:txBody>
        </p:sp>
        <p:sp>
          <p:nvSpPr>
            <p:cNvPr id="278" name="Google Shape;278;p43"/>
            <p:cNvSpPr/>
            <p:nvPr/>
          </p:nvSpPr>
          <p:spPr>
            <a:xfrm>
              <a:off x="3576775" y="1553078"/>
              <a:ext cx="1990500" cy="521700"/>
            </a:xfrm>
            <a:prstGeom prst="roundRect">
              <a:avLst>
                <a:gd fmla="val 16667" name="adj"/>
              </a:avLst>
            </a:prstGeom>
            <a:solidFill>
              <a:srgbClr val="08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Observable</a:t>
              </a:r>
              <a:endParaRPr sz="1800">
                <a:solidFill>
                  <a:srgbClr val="FFFFFF"/>
                </a:solidFill>
                <a:latin typeface="Roboto"/>
                <a:ea typeface="Roboto"/>
                <a:cs typeface="Roboto"/>
                <a:sym typeface="Roboto"/>
              </a:endParaRPr>
            </a:p>
          </p:txBody>
        </p:sp>
        <p:sp>
          <p:nvSpPr>
            <p:cNvPr id="284" name="Google Shape;284;p43"/>
            <p:cNvSpPr/>
            <p:nvPr/>
          </p:nvSpPr>
          <p:spPr>
            <a:xfrm>
              <a:off x="5513200" y="3448478"/>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Observer</a:t>
              </a:r>
              <a:endParaRPr sz="1800">
                <a:solidFill>
                  <a:srgbClr val="FFFFFF"/>
                </a:solidFill>
                <a:latin typeface="Roboto"/>
                <a:ea typeface="Roboto"/>
                <a:cs typeface="Roboto"/>
                <a:sym typeface="Roboto"/>
              </a:endParaRPr>
            </a:p>
          </p:txBody>
        </p:sp>
        <p:sp>
          <p:nvSpPr>
            <p:cNvPr id="285" name="Google Shape;285;p43"/>
            <p:cNvSpPr/>
            <p:nvPr/>
          </p:nvSpPr>
          <p:spPr>
            <a:xfrm>
              <a:off x="1455800" y="3448478"/>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Observer</a:t>
              </a:r>
              <a:endParaRPr sz="1800">
                <a:solidFill>
                  <a:srgbClr val="FFFFFF"/>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a:t>
            </a:r>
            <a:endParaRPr/>
          </a:p>
        </p:txBody>
      </p:sp>
      <p:sp>
        <p:nvSpPr>
          <p:cNvPr id="291" name="Google Shape;291;p44"/>
          <p:cNvSpPr txBox="1"/>
          <p:nvPr>
            <p:ph idx="1" type="body"/>
          </p:nvPr>
        </p:nvSpPr>
        <p:spPr>
          <a:xfrm>
            <a:off x="311700" y="1282250"/>
            <a:ext cx="8520600" cy="32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lifecycle-aware data holder that can be observed</a:t>
            </a:r>
            <a:endParaRPr sz="1800"/>
          </a:p>
          <a:p>
            <a:pPr indent="-342900" lvl="0" marL="457200" rtl="0" algn="l">
              <a:spcBef>
                <a:spcPts val="1000"/>
              </a:spcBef>
              <a:spcAft>
                <a:spcPts val="0"/>
              </a:spcAft>
              <a:buSzPts val="1800"/>
              <a:buChar char="●"/>
            </a:pPr>
            <a:r>
              <a:rPr lang="en" sz="1800"/>
              <a:t>Wrapper that can be used with any data including lists </a:t>
            </a:r>
            <a:br>
              <a:rPr lang="en" sz="1800"/>
            </a:br>
            <a:r>
              <a:rPr lang="en" sz="1800"/>
              <a:t>(for example, </a:t>
            </a:r>
            <a:r>
              <a:rPr lang="en" sz="1800">
                <a:latin typeface="Courier New"/>
                <a:ea typeface="Courier New"/>
                <a:cs typeface="Courier New"/>
                <a:sym typeface="Courier New"/>
              </a:rPr>
              <a:t>LiveData&lt;Int&gt;</a:t>
            </a:r>
            <a:r>
              <a:rPr lang="en" sz="1800"/>
              <a:t> holds an </a:t>
            </a:r>
            <a:r>
              <a:rPr lang="en" sz="1800">
                <a:latin typeface="Courier New"/>
                <a:ea typeface="Courier New"/>
                <a:cs typeface="Courier New"/>
                <a:sym typeface="Courier New"/>
              </a:rPr>
              <a:t>Int</a:t>
            </a:r>
            <a:r>
              <a:rPr lang="en" sz="1800"/>
              <a:t>)</a:t>
            </a:r>
            <a:endParaRPr sz="1800"/>
          </a:p>
          <a:p>
            <a:pPr indent="-342900" lvl="0" marL="457200" rtl="0" algn="l">
              <a:spcBef>
                <a:spcPts val="1000"/>
              </a:spcBef>
              <a:spcAft>
                <a:spcPts val="0"/>
              </a:spcAft>
              <a:buSzPts val="1800"/>
              <a:buChar char="●"/>
            </a:pPr>
            <a:r>
              <a:rPr lang="en" sz="1800"/>
              <a:t>Often used by ViewModels to hold individual data fields</a:t>
            </a:r>
            <a:endParaRPr sz="1800"/>
          </a:p>
          <a:p>
            <a:pPr indent="-342900" lvl="0" marL="457200" rtl="0" algn="l">
              <a:spcBef>
                <a:spcPts val="1000"/>
              </a:spcBef>
              <a:spcAft>
                <a:spcPts val="0"/>
              </a:spcAft>
              <a:buSzPts val="1800"/>
              <a:buChar char="●"/>
            </a:pPr>
            <a:r>
              <a:rPr lang="en" sz="1800"/>
              <a:t>Observers (activity or fragment) can be added or removed</a:t>
            </a:r>
            <a:endParaRPr sz="18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observe(owner: LifecycleOwner, observer: Observer) </a:t>
            </a:r>
            <a:endParaRPr sz="1800">
              <a:latin typeface="Courier New"/>
              <a:ea typeface="Courier New"/>
              <a:cs typeface="Courier New"/>
              <a:sym typeface="Courier New"/>
            </a:endParaRPr>
          </a:p>
          <a:p>
            <a:pPr indent="457200" lvl="0" marL="457200" rtl="0" algn="l">
              <a:spcBef>
                <a:spcPts val="0"/>
              </a:spcBef>
              <a:spcAft>
                <a:spcPts val="1000"/>
              </a:spcAft>
              <a:buNone/>
            </a:pPr>
            <a:r>
              <a:rPr lang="en" sz="1800">
                <a:latin typeface="Courier New"/>
                <a:ea typeface="Courier New"/>
                <a:cs typeface="Courier New"/>
                <a:sym typeface="Courier New"/>
              </a:rPr>
              <a:t>removeObserver(observer: Observer)</a:t>
            </a:r>
            <a:r>
              <a:rPr lang="en" sz="1800"/>
              <a:t> </a:t>
            </a:r>
            <a:endParaRPr sz="1800"/>
          </a:p>
        </p:txBody>
      </p:sp>
      <p:sp>
        <p:nvSpPr>
          <p:cNvPr id="292" name="Google Shape;29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 versus MutableLiveData</a:t>
            </a:r>
            <a:endParaRPr/>
          </a:p>
        </p:txBody>
      </p:sp>
      <p:sp>
        <p:nvSpPr>
          <p:cNvPr id="298" name="Google Shape;29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9" name="Google Shape;299;p45"/>
          <p:cNvGraphicFramePr/>
          <p:nvPr/>
        </p:nvGraphicFramePr>
        <p:xfrm>
          <a:off x="952500" y="1722150"/>
          <a:ext cx="3000000" cy="3000000"/>
        </p:xfrm>
        <a:graphic>
          <a:graphicData uri="http://schemas.openxmlformats.org/drawingml/2006/table">
            <a:tbl>
              <a:tblPr>
                <a:noFill/>
                <a:tableStyleId>{F1B313D7-CA18-471C-A881-71828FAACE49}</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urier New"/>
                          <a:ea typeface="Courier New"/>
                          <a:cs typeface="Courier New"/>
                          <a:sym typeface="Courier New"/>
                        </a:rPr>
                        <a:t>LiveData&lt;T&gt;</a:t>
                      </a:r>
                      <a:endParaRPr sz="1800">
                        <a:latin typeface="Courier New"/>
                        <a:ea typeface="Courier New"/>
                        <a:cs typeface="Courier New"/>
                        <a:sym typeface="Courier New"/>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MutableLiveData&lt;T&gt;</a:t>
                      </a:r>
                      <a:endParaRPr sz="1800">
                        <a:latin typeface="Courier New"/>
                        <a:ea typeface="Courier New"/>
                        <a:cs typeface="Courier New"/>
                        <a:sym typeface="Courier New"/>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342900" lvl="0" marL="457200" rtl="0" algn="l">
                        <a:spcBef>
                          <a:spcPts val="0"/>
                        </a:spcBef>
                        <a:spcAft>
                          <a:spcPts val="60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getValue()</a:t>
                      </a:r>
                      <a:endParaRPr sz="2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getValue()</a:t>
                      </a:r>
                      <a:endParaRPr sz="1800">
                        <a:solidFill>
                          <a:schemeClr val="dk1"/>
                        </a:solidFill>
                        <a:latin typeface="Courier New"/>
                        <a:ea typeface="Courier New"/>
                        <a:cs typeface="Courier New"/>
                        <a:sym typeface="Courier New"/>
                      </a:endParaRPr>
                    </a:p>
                    <a:p>
                      <a:pPr indent="-342900" lvl="0" marL="457200" rtl="0" algn="l">
                        <a:spcBef>
                          <a:spcPts val="600"/>
                        </a:spcBef>
                        <a:spcAft>
                          <a:spcPts val="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postValue(value: T) </a:t>
                      </a:r>
                      <a:endParaRPr sz="1800">
                        <a:solidFill>
                          <a:schemeClr val="dk1"/>
                        </a:solidFill>
                        <a:latin typeface="Courier New"/>
                        <a:ea typeface="Courier New"/>
                        <a:cs typeface="Courier New"/>
                        <a:sym typeface="Courier New"/>
                      </a:endParaRPr>
                    </a:p>
                    <a:p>
                      <a:pPr indent="-342900" lvl="0" marL="457200" rtl="0" algn="l">
                        <a:spcBef>
                          <a:spcPts val="600"/>
                        </a:spcBef>
                        <a:spcAft>
                          <a:spcPts val="600"/>
                        </a:spcAft>
                        <a:buClr>
                          <a:schemeClr val="dk1"/>
                        </a:buClr>
                        <a:buSzPts val="1800"/>
                        <a:buFont typeface="Courier New"/>
                        <a:buChar char="●"/>
                      </a:pPr>
                      <a:r>
                        <a:rPr lang="en" sz="1800">
                          <a:solidFill>
                            <a:schemeClr val="dk1"/>
                          </a:solidFill>
                          <a:latin typeface="Courier New"/>
                          <a:ea typeface="Courier New"/>
                          <a:cs typeface="Courier New"/>
                          <a:sym typeface="Courier New"/>
                        </a:rPr>
                        <a:t>setValue(value: T)</a:t>
                      </a:r>
                      <a:endParaRPr sz="1800">
                        <a:latin typeface="Courier New"/>
                        <a:ea typeface="Courier New"/>
                        <a:cs typeface="Courier New"/>
                        <a:sym typeface="Courier New"/>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00" name="Google Shape;300;p45"/>
          <p:cNvSpPr txBox="1"/>
          <p:nvPr/>
        </p:nvSpPr>
        <p:spPr>
          <a:xfrm>
            <a:off x="957450" y="3615075"/>
            <a:ext cx="75069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urier New"/>
                <a:ea typeface="Courier New"/>
                <a:cs typeface="Courier New"/>
                <a:sym typeface="Courier New"/>
              </a:rPr>
              <a:t>T</a:t>
            </a:r>
            <a:r>
              <a:rPr lang="en" sz="1800">
                <a:solidFill>
                  <a:schemeClr val="dk1"/>
                </a:solidFill>
                <a:latin typeface="Roboto"/>
                <a:ea typeface="Roboto"/>
                <a:cs typeface="Roboto"/>
                <a:sym typeface="Roboto"/>
              </a:rPr>
              <a:t> is the type of data that’s stored in </a:t>
            </a:r>
            <a:r>
              <a:rPr lang="en" sz="1800">
                <a:solidFill>
                  <a:schemeClr val="dk1"/>
                </a:solidFill>
                <a:latin typeface="Courier New"/>
                <a:ea typeface="Courier New"/>
                <a:cs typeface="Courier New"/>
                <a:sym typeface="Courier New"/>
              </a:rPr>
              <a:t>LiveData</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MutableLiveData</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app architecture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LiveData in ViewModel</a:t>
            </a:r>
            <a:endParaRPr/>
          </a:p>
        </p:txBody>
      </p:sp>
      <p:sp>
        <p:nvSpPr>
          <p:cNvPr id="306" name="Google Shape;306;p4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ScoreViewModel : ViewModel()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val _scoreA = </a:t>
            </a:r>
            <a:r>
              <a:rPr b="1" lang="en" sz="1800">
                <a:latin typeface="Consolas"/>
                <a:ea typeface="Consolas"/>
                <a:cs typeface="Consolas"/>
                <a:sym typeface="Consolas"/>
              </a:rPr>
              <a:t>MutableLiveData&lt;Int&gt;(0)</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scoreA: </a:t>
            </a:r>
            <a:r>
              <a:rPr b="1" lang="en" sz="1800">
                <a:latin typeface="Consolas"/>
                <a:ea typeface="Consolas"/>
                <a:cs typeface="Consolas"/>
                <a:sym typeface="Consolas"/>
              </a:rPr>
              <a:t>LiveData&lt;Int&gt;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get() = _scoreA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incrementScore(isTeamA: Boolean)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if (isTeamA)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_scoreA.value = _scoreA.value!! + 1</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07" name="Google Shape;30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observer on LiveData</a:t>
            </a:r>
            <a:endParaRPr/>
          </a:p>
        </p:txBody>
      </p:sp>
      <p:sp>
        <p:nvSpPr>
          <p:cNvPr id="313" name="Google Shape;313;p47"/>
          <p:cNvSpPr txBox="1"/>
          <p:nvPr>
            <p:ph idx="1" type="body"/>
          </p:nvPr>
        </p:nvSpPr>
        <p:spPr>
          <a:xfrm>
            <a:off x="342900" y="1000075"/>
            <a:ext cx="8489400" cy="13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t>Set up click listener to </a:t>
            </a:r>
            <a:r>
              <a:rPr lang="en" sz="1700"/>
              <a:t>increment</a:t>
            </a:r>
            <a:r>
              <a:rPr lang="en" sz="1700"/>
              <a:t> </a:t>
            </a:r>
            <a:r>
              <a:rPr lang="en" sz="1700">
                <a:latin typeface="Courier New"/>
                <a:ea typeface="Courier New"/>
                <a:cs typeface="Courier New"/>
                <a:sym typeface="Courier New"/>
              </a:rPr>
              <a:t>ViewModel</a:t>
            </a:r>
            <a:r>
              <a:rPr lang="en" sz="1700"/>
              <a:t> score:</a:t>
            </a:r>
            <a:endParaRPr sz="1700"/>
          </a:p>
          <a:p>
            <a:pPr indent="0" lvl="0" marL="0" rtl="0" algn="l">
              <a:lnSpc>
                <a:spcPct val="100000"/>
              </a:lnSpc>
              <a:spcBef>
                <a:spcPts val="600"/>
              </a:spcBef>
              <a:spcAft>
                <a:spcPts val="0"/>
              </a:spcAft>
              <a:buClr>
                <a:schemeClr val="dk1"/>
              </a:buClr>
              <a:buSzPts val="1100"/>
              <a:buFont typeface="Arial"/>
              <a:buNone/>
            </a:pPr>
            <a:r>
              <a:rPr lang="en" sz="1700">
                <a:latin typeface="Consolas"/>
                <a:ea typeface="Consolas"/>
                <a:cs typeface="Consolas"/>
                <a:sym typeface="Consolas"/>
              </a:rPr>
              <a:t>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viewModel.incrementScore(true)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p:txBody>
      </p:sp>
      <p:sp>
        <p:nvSpPr>
          <p:cNvPr id="314" name="Google Shape;31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7"/>
          <p:cNvSpPr txBox="1"/>
          <p:nvPr/>
        </p:nvSpPr>
        <p:spPr>
          <a:xfrm>
            <a:off x="342900" y="2299625"/>
            <a:ext cx="8489400" cy="15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Create observer to update team A score on screen:</a:t>
            </a:r>
            <a:endParaRPr sz="17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val scoreA_Observer = Observer&lt;Int&gt; { newValue -&gt;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indent="0" lvl="0" marL="0" rtl="0" algn="l">
              <a:spcBef>
                <a:spcPts val="1000"/>
              </a:spcBef>
              <a:spcAft>
                <a:spcPts val="595"/>
              </a:spcAft>
              <a:buClr>
                <a:schemeClr val="dk1"/>
              </a:buClr>
              <a:buSzPts val="1100"/>
              <a:buFont typeface="Arial"/>
              <a:buNone/>
            </a:pPr>
            <a:r>
              <a:t/>
            </a:r>
            <a:endParaRPr>
              <a:latin typeface="Roboto"/>
              <a:ea typeface="Roboto"/>
              <a:cs typeface="Roboto"/>
              <a:sym typeface="Roboto"/>
            </a:endParaRPr>
          </a:p>
        </p:txBody>
      </p:sp>
      <p:sp>
        <p:nvSpPr>
          <p:cNvPr id="316" name="Google Shape;316;p47"/>
          <p:cNvSpPr txBox="1"/>
          <p:nvPr/>
        </p:nvSpPr>
        <p:spPr>
          <a:xfrm>
            <a:off x="324450" y="3683900"/>
            <a:ext cx="8520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Add the observer onto </a:t>
            </a:r>
            <a:r>
              <a:rPr lang="en" sz="1700">
                <a:solidFill>
                  <a:schemeClr val="dk1"/>
                </a:solidFill>
                <a:latin typeface="Courier New"/>
                <a:ea typeface="Courier New"/>
                <a:cs typeface="Courier New"/>
                <a:sym typeface="Courier New"/>
              </a:rPr>
              <a:t>scoreA</a:t>
            </a:r>
            <a:r>
              <a:rPr lang="en" sz="1700">
                <a:solidFill>
                  <a:schemeClr val="dk1"/>
                </a:solidFill>
                <a:latin typeface="Roboto"/>
                <a:ea typeface="Roboto"/>
                <a:cs typeface="Roboto"/>
                <a:sym typeface="Roboto"/>
              </a:rPr>
              <a:t> </a:t>
            </a:r>
            <a:r>
              <a:rPr lang="en" sz="1700">
                <a:solidFill>
                  <a:schemeClr val="dk1"/>
                </a:solidFill>
                <a:latin typeface="Courier New"/>
                <a:ea typeface="Courier New"/>
                <a:cs typeface="Courier New"/>
                <a:sym typeface="Courier New"/>
              </a:rPr>
              <a:t>LiveData</a:t>
            </a:r>
            <a:r>
              <a:rPr lang="en" sz="1700">
                <a:solidFill>
                  <a:schemeClr val="dk1"/>
                </a:solidFill>
                <a:latin typeface="Roboto"/>
                <a:ea typeface="Roboto"/>
                <a:cs typeface="Roboto"/>
                <a:sym typeface="Roboto"/>
              </a:rPr>
              <a:t> in </a:t>
            </a:r>
            <a:r>
              <a:rPr lang="en" sz="1700">
                <a:solidFill>
                  <a:schemeClr val="dk1"/>
                </a:solidFill>
                <a:latin typeface="Courier New"/>
                <a:ea typeface="Courier New"/>
                <a:cs typeface="Courier New"/>
                <a:sym typeface="Courier New"/>
              </a:rPr>
              <a:t>ViewModel</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spcBef>
                <a:spcPts val="60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viewModel.scoreA.observe(this, scoreA_Observer)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Two-way data binding</a:t>
            </a:r>
            <a:endParaRPr/>
          </a:p>
        </p:txBody>
      </p:sp>
      <p:sp>
        <p:nvSpPr>
          <p:cNvPr id="322" name="Google Shape;322;p48"/>
          <p:cNvSpPr txBox="1"/>
          <p:nvPr>
            <p:ph idx="1" type="body"/>
          </p:nvPr>
        </p:nvSpPr>
        <p:spPr>
          <a:xfrm>
            <a:off x="311700" y="1975850"/>
            <a:ext cx="8520600" cy="209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already have two-way binding with </a:t>
            </a:r>
            <a:r>
              <a:rPr lang="en" sz="2200">
                <a:latin typeface="Courier New"/>
                <a:ea typeface="Courier New"/>
                <a:cs typeface="Courier New"/>
                <a:sym typeface="Courier New"/>
              </a:rPr>
              <a:t>ViewModel</a:t>
            </a:r>
            <a:r>
              <a:rPr lang="en" sz="2200"/>
              <a:t> and </a:t>
            </a:r>
            <a:r>
              <a:rPr lang="en" sz="2200">
                <a:latin typeface="Courier New"/>
                <a:ea typeface="Courier New"/>
                <a:cs typeface="Courier New"/>
                <a:sym typeface="Courier New"/>
              </a:rPr>
              <a:t>LiveData</a:t>
            </a:r>
            <a:r>
              <a:rPr lang="en" sz="2200"/>
              <a:t>.</a:t>
            </a:r>
            <a:endParaRPr sz="2200"/>
          </a:p>
          <a:p>
            <a:pPr indent="-368300" lvl="0" marL="457200" rtl="0" algn="l">
              <a:spcBef>
                <a:spcPts val="1000"/>
              </a:spcBef>
              <a:spcAft>
                <a:spcPts val="1000"/>
              </a:spcAft>
              <a:buSzPts val="2200"/>
              <a:buChar char="●"/>
            </a:pPr>
            <a:r>
              <a:rPr lang="en" sz="2200"/>
              <a:t>Binding to </a:t>
            </a:r>
            <a:r>
              <a:rPr lang="en" sz="2200">
                <a:latin typeface="Courier New"/>
                <a:ea typeface="Courier New"/>
                <a:cs typeface="Courier New"/>
                <a:sym typeface="Courier New"/>
              </a:rPr>
              <a:t>LiveData</a:t>
            </a:r>
            <a:r>
              <a:rPr lang="en" sz="2200"/>
              <a:t> in XML eliminates need for an observer in code.</a:t>
            </a:r>
            <a:endParaRPr sz="2200"/>
          </a:p>
        </p:txBody>
      </p:sp>
      <p:sp>
        <p:nvSpPr>
          <p:cNvPr id="323" name="Google Shape;32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layout XML</a:t>
            </a:r>
            <a:endParaRPr/>
          </a:p>
        </p:txBody>
      </p:sp>
      <p:sp>
        <p:nvSpPr>
          <p:cNvPr id="329" name="Google Shape;329;p49"/>
          <p:cNvSpPr txBox="1"/>
          <p:nvPr>
            <p:ph idx="1" type="body"/>
          </p:nvPr>
        </p:nvSpPr>
        <p:spPr>
          <a:xfrm>
            <a:off x="311700" y="97485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&lt;data&gt;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name="viewModel"</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type="com.example.kabaddikounter.ScoreViewModel"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&lt;/data&gt;</a:t>
            </a:r>
            <a:endParaRPr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android:id="@+id/scoreViewA"</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android:text="@{viewModel.scoreA.toString()}"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30" name="Google Shape;33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Activity</a:t>
            </a:r>
            <a:endParaRPr/>
          </a:p>
        </p:txBody>
      </p:sp>
      <p:sp>
        <p:nvSpPr>
          <p:cNvPr id="336" name="Google Shape;336;p5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class MainActivity : AppCompatActivity()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viewModel: ScoreViewModel by viewModels()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override fun onCreate(savedInstanceState: Bundle?)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super.onCreate(savedInstanceState)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binding: ActivityMainBinding = DataBindingUtil</a:t>
            </a:r>
            <a:br>
              <a:rPr lang="en" sz="1700">
                <a:latin typeface="Consolas"/>
                <a:ea typeface="Consolas"/>
                <a:cs typeface="Consolas"/>
                <a:sym typeface="Consolas"/>
              </a:rPr>
            </a:br>
            <a:r>
              <a:rPr lang="en" sz="1700">
                <a:latin typeface="Consolas"/>
                <a:ea typeface="Consolas"/>
                <a:cs typeface="Consolas"/>
                <a:sym typeface="Consolas"/>
              </a:rPr>
              <a:t>             .setContentView(this, R.layout.activity_main)</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binding.viewModel = viewModel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binding.lifecycleOwner = this</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viewModel.incrementScore(true)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337" name="Google Shape;337;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ViewModel</a:t>
            </a:r>
            <a:endParaRPr/>
          </a:p>
        </p:txBody>
      </p:sp>
      <p:sp>
        <p:nvSpPr>
          <p:cNvPr id="343" name="Google Shape;343;p51"/>
          <p:cNvSpPr txBox="1"/>
          <p:nvPr>
            <p:ph idx="1" type="body"/>
          </p:nvPr>
        </p:nvSpPr>
        <p:spPr>
          <a:xfrm>
            <a:off x="311700" y="901817"/>
            <a:ext cx="85206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class ScoreViewModel : ViewModel()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private val _scoreA = MutableLiveData&lt;Int&gt;(0)</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val scoreA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get() = _scoreA</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private val _scoreB = MutableLiveData&lt;Int&gt;(0)</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val scoreB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get() = _scoreB</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fun incrementScore(isTeamA: Boolean)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if (isTeamA)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_scoreA.value = _scoreA.value!! + 1</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 else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_scoreB.value = _scoreB.value!! + 1</a:t>
            </a:r>
            <a:endParaRPr sz="17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Transform LiveData</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Manipulating LiveData with transformations</a:t>
            </a:r>
            <a:endParaRPr sz="3200"/>
          </a:p>
        </p:txBody>
      </p:sp>
      <p:sp>
        <p:nvSpPr>
          <p:cNvPr id="356" name="Google Shape;356;p53"/>
          <p:cNvSpPr txBox="1"/>
          <p:nvPr>
            <p:ph idx="1" type="body"/>
          </p:nvPr>
        </p:nvSpPr>
        <p:spPr>
          <a:xfrm>
            <a:off x="311700" y="1879550"/>
            <a:ext cx="85206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Courier New"/>
                <a:ea typeface="Courier New"/>
                <a:cs typeface="Courier New"/>
                <a:sym typeface="Courier New"/>
              </a:rPr>
              <a:t>LiveData</a:t>
            </a:r>
            <a:r>
              <a:rPr lang="en" sz="2200"/>
              <a:t> can be transformed into a new </a:t>
            </a:r>
            <a:r>
              <a:rPr lang="en" sz="2200">
                <a:latin typeface="Courier New"/>
                <a:ea typeface="Courier New"/>
                <a:cs typeface="Courier New"/>
                <a:sym typeface="Courier New"/>
              </a:rPr>
              <a:t>LiveData</a:t>
            </a:r>
            <a:r>
              <a:rPr lang="en" sz="2200"/>
              <a:t> object. </a:t>
            </a:r>
            <a:endParaRPr sz="2200"/>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map()</a:t>
            </a:r>
            <a:endParaRPr sz="2200">
              <a:latin typeface="Courier New"/>
              <a:ea typeface="Courier New"/>
              <a:cs typeface="Courier New"/>
              <a:sym typeface="Courier New"/>
            </a:endParaRPr>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switchMap()</a:t>
            </a:r>
            <a:endParaRPr sz="2200">
              <a:latin typeface="Courier New"/>
              <a:ea typeface="Courier New"/>
              <a:cs typeface="Courier New"/>
              <a:sym typeface="Courier New"/>
            </a:endParaRPr>
          </a:p>
        </p:txBody>
      </p:sp>
      <p:sp>
        <p:nvSpPr>
          <p:cNvPr id="357" name="Google Shape;35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LiveData with transformations</a:t>
            </a:r>
            <a:endParaRPr/>
          </a:p>
        </p:txBody>
      </p:sp>
      <p:sp>
        <p:nvSpPr>
          <p:cNvPr id="363" name="Google Shape;363;p54"/>
          <p:cNvSpPr txBox="1"/>
          <p:nvPr>
            <p:ph idx="1" type="body"/>
          </p:nvPr>
        </p:nvSpPr>
        <p:spPr>
          <a:xfrm>
            <a:off x="208825" y="2089450"/>
            <a:ext cx="8888700" cy="116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val</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result: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LiveData&lt;String&gt;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b="1" lang="en" sz="1700">
                <a:highlight>
                  <a:srgbClr val="FFFFFF"/>
                </a:highlight>
                <a:latin typeface="Consolas"/>
                <a:ea typeface="Consolas"/>
                <a:cs typeface="Consolas"/>
                <a:sym typeface="Consolas"/>
              </a:rPr>
              <a:t>Transformations.map</a:t>
            </a:r>
            <a:r>
              <a:rPr lang="en" sz="1700">
                <a:highlight>
                  <a:srgbClr val="FFFFFF"/>
                </a:highlight>
                <a:latin typeface="Consolas"/>
                <a:ea typeface="Consolas"/>
                <a:cs typeface="Consolas"/>
                <a:sym typeface="Consolas"/>
              </a:rPr>
              <a:t>(viewModel.scoreA)</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x</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-&gt;</a:t>
            </a:r>
            <a:endParaRPr sz="1700">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    if (x &gt; 10) "A Wins" else ""</a:t>
            </a:r>
            <a:endParaRPr sz="1700">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
        <p:nvSpPr>
          <p:cNvPr id="364" name="Google Shape;364;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short-term hacks</a:t>
            </a:r>
            <a:endParaRPr sz="3200"/>
          </a:p>
        </p:txBody>
      </p:sp>
      <p:sp>
        <p:nvSpPr>
          <p:cNvPr id="99" name="Google Shape;99;p20"/>
          <p:cNvSpPr txBox="1"/>
          <p:nvPr>
            <p:ph idx="1" type="body"/>
          </p:nvPr>
        </p:nvSpPr>
        <p:spPr>
          <a:xfrm>
            <a:off x="311700" y="1457275"/>
            <a:ext cx="8520600" cy="285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External factors, such as tight deadlines, can lead to poor decisions about app design and structure.</a:t>
            </a:r>
            <a:endParaRPr sz="2200"/>
          </a:p>
          <a:p>
            <a:pPr indent="-368300" lvl="0" marL="457200" rtl="0" algn="l">
              <a:spcBef>
                <a:spcPts val="1000"/>
              </a:spcBef>
              <a:spcAft>
                <a:spcPts val="0"/>
              </a:spcAft>
              <a:buSzPts val="2200"/>
              <a:buChar char="●"/>
            </a:pPr>
            <a:r>
              <a:rPr lang="en" sz="2200"/>
              <a:t>Decisions have consequences for future work (app can be harder to maintain long-term).</a:t>
            </a:r>
            <a:endParaRPr sz="2200"/>
          </a:p>
          <a:p>
            <a:pPr indent="-368300" lvl="0" marL="457200" rtl="0" algn="l">
              <a:spcBef>
                <a:spcPts val="1000"/>
              </a:spcBef>
              <a:spcAft>
                <a:spcPts val="1000"/>
              </a:spcAft>
              <a:buSzPts val="2200"/>
              <a:buChar char="●"/>
            </a:pPr>
            <a:r>
              <a:rPr lang="en" sz="2200"/>
              <a:t>Need to balance on-time delivery and future maintenance burden.</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76" name="Google Shape;376;p56"/>
          <p:cNvSpPr txBox="1"/>
          <p:nvPr>
            <p:ph idx="1" type="body"/>
          </p:nvPr>
        </p:nvSpPr>
        <p:spPr>
          <a:xfrm>
            <a:off x="311700" y="1004350"/>
            <a:ext cx="8520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8,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Follow good app architecture design, and the separation-of-concerns principle to make apps more maintainable and reduce technical debt</a:t>
            </a:r>
            <a:r>
              <a:rPr lang="en" sz="2000">
                <a:solidFill>
                  <a:srgbClr val="1C4587"/>
                </a:solidFill>
              </a:rPr>
              <a:t>.</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Create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ViewModel</a:t>
            </a:r>
            <a:r>
              <a:rPr lang="en" sz="2000">
                <a:solidFill>
                  <a:srgbClr val="1C4587"/>
                </a:solidFill>
                <a:uFill>
                  <a:noFill/>
                </a:uFill>
                <a:hlinkClick action="ppaction://hlinksldjump" r:id="rId6">
                  <a:extLst>
                    <a:ext uri="{A12FA001-AC4F-418D-AE19-62706E023703}">
                      <ahyp:hlinkClr val="tx"/>
                    </a:ext>
                  </a:extLst>
                </a:hlinkClick>
              </a:rPr>
              <a:t> to hold data separately from a UI controller</a:t>
            </a:r>
            <a:r>
              <a:rPr lang="en" sz="2000">
                <a:solidFill>
                  <a:srgbClr val="1C4587"/>
                </a:solidFill>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7">
                  <a:extLst>
                    <a:ext uri="{A12FA001-AC4F-418D-AE19-62706E023703}">
                      <ahyp:hlinkClr val="tx"/>
                    </a:ext>
                  </a:extLst>
                </a:hlinkClick>
              </a:rPr>
              <a:t>se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ViewModel</a:t>
            </a:r>
            <a:r>
              <a:rPr lang="en" sz="2000">
                <a:solidFill>
                  <a:srgbClr val="1C4587"/>
                </a:solidFill>
                <a:uFill>
                  <a:noFill/>
                </a:uFill>
                <a:hlinkClick action="ppaction://hlinksldjump" r:id="rId9">
                  <a:extLst>
                    <a:ext uri="{A12FA001-AC4F-418D-AE19-62706E023703}">
                      <ahyp:hlinkClr val="tx"/>
                    </a:ext>
                  </a:extLst>
                </a:hlinkClick>
              </a:rPr>
              <a:t> with data binding to make a responsive UI with less code</a:t>
            </a:r>
            <a:r>
              <a:rPr lang="en" sz="2000">
                <a:solidFill>
                  <a:srgbClr val="1C4587"/>
                </a:solidFill>
              </a:rPr>
              <a:t>.</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10">
                  <a:extLst>
                    <a:ext uri="{A12FA001-AC4F-418D-AE19-62706E023703}">
                      <ahyp:hlinkClr val="tx"/>
                    </a:ext>
                  </a:extLst>
                </a:hlinkClick>
              </a:rPr>
              <a:t>bservers to automatically get updates from </a:t>
            </a:r>
            <a:r>
              <a:rPr lang="en" sz="2000">
                <a:solidFill>
                  <a:srgbClr val="1C4587"/>
                </a:solidFill>
                <a:uFill>
                  <a:noFill/>
                </a:uFill>
                <a:latin typeface="Courier New"/>
                <a:ea typeface="Courier New"/>
                <a:cs typeface="Courier New"/>
                <a:sym typeface="Courier New"/>
                <a:hlinkClick action="ppaction://hlinksldjump" r:id="rId11">
                  <a:extLst>
                    <a:ext uri="{A12FA001-AC4F-418D-AE19-62706E023703}">
                      <ahyp:hlinkClr val="tx"/>
                    </a:ext>
                  </a:extLst>
                </a:hlinkClick>
              </a:rPr>
              <a:t>LiveData</a:t>
            </a:r>
            <a:r>
              <a:rPr lang="en" sz="2000">
                <a:solidFill>
                  <a:srgbClr val="1C4587"/>
                </a:solidFill>
              </a:rPr>
              <a:t>.</a:t>
            </a:r>
            <a:endParaRPr sz="2000">
              <a:solidFill>
                <a:srgbClr val="1C4587"/>
              </a:solidFill>
            </a:endParaRPr>
          </a:p>
        </p:txBody>
      </p:sp>
      <p:sp>
        <p:nvSpPr>
          <p:cNvPr id="377" name="Google Shape;37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83" name="Google Shape;383;p57"/>
          <p:cNvSpPr txBox="1"/>
          <p:nvPr>
            <p:ph idx="1" type="body"/>
          </p:nvPr>
        </p:nvSpPr>
        <p:spPr>
          <a:xfrm>
            <a:off x="311700" y="1384800"/>
            <a:ext cx="8520600" cy="2885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rgbClr val="1155CC"/>
                </a:solidFill>
                <a:latin typeface="Arial"/>
                <a:ea typeface="Arial"/>
                <a:cs typeface="Arial"/>
                <a:sym typeface="Arial"/>
                <a:hlinkClick r:id="rId3">
                  <a:extLst>
                    <a:ext uri="{A12FA001-AC4F-418D-AE19-62706E023703}">
                      <ahyp:hlinkClr val="tx"/>
                    </a:ext>
                  </a:extLst>
                </a:hlinkClick>
              </a:rPr>
              <a:t>Guide to app architecture</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4">
                  <a:extLst>
                    <a:ext uri="{A12FA001-AC4F-418D-AE19-62706E023703}">
                      <ahyp:hlinkClr val="tx"/>
                    </a:ext>
                  </a:extLst>
                </a:hlinkClick>
              </a:rPr>
              <a:t>Android Jetpack</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5">
                  <a:extLst>
                    <a:ext uri="{A12FA001-AC4F-418D-AE19-62706E023703}">
                      <ahyp:hlinkClr val="tx"/>
                    </a:ext>
                  </a:extLst>
                </a:hlinkClick>
              </a:rPr>
              <a:t>ViewModel Overview</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6">
                  <a:extLst>
                    <a:ext uri="{A12FA001-AC4F-418D-AE19-62706E023703}">
                      <ahyp:hlinkClr val="tx"/>
                    </a:ext>
                  </a:extLst>
                </a:hlinkClick>
              </a:rPr>
              <a:t>Android architecture sample app</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7">
                  <a:extLst>
                    <a:ext uri="{A12FA001-AC4F-418D-AE19-62706E023703}">
                      <ahyp:hlinkClr val="tx"/>
                    </a:ext>
                  </a:extLst>
                </a:hlinkClick>
              </a:rPr>
              <a:t>ViewModelProvider</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8">
                  <a:extLst>
                    <a:ext uri="{A12FA001-AC4F-418D-AE19-62706E023703}">
                      <ahyp:hlinkClr val="tx"/>
                    </a:ext>
                  </a:extLst>
                </a:hlinkClick>
              </a:rPr>
              <a:t>Lifecycle Aware Data Loading with Architecture Components</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9">
                  <a:extLst>
                    <a:ext uri="{A12FA001-AC4F-418D-AE19-62706E023703}">
                      <ahyp:hlinkClr val="tx"/>
                    </a:ext>
                  </a:extLst>
                </a:hlinkClick>
              </a:rPr>
              <a:t>ViewModels and LiveData: Patterns + AntiPatterns</a:t>
            </a:r>
            <a:endParaRPr sz="2000">
              <a:solidFill>
                <a:srgbClr val="1155CC"/>
              </a:solidFill>
            </a:endParaRPr>
          </a:p>
        </p:txBody>
      </p:sp>
      <p:sp>
        <p:nvSpPr>
          <p:cNvPr id="384" name="Google Shape;384;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390" name="Google Shape;390;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8"/>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Examples of short-term hacks</a:t>
            </a:r>
            <a:endParaRPr sz="3400"/>
          </a:p>
        </p:txBody>
      </p:sp>
      <p:sp>
        <p:nvSpPr>
          <p:cNvPr id="106" name="Google Shape;106;p21"/>
          <p:cNvSpPr txBox="1"/>
          <p:nvPr>
            <p:ph idx="1" type="body"/>
          </p:nvPr>
        </p:nvSpPr>
        <p:spPr>
          <a:xfrm>
            <a:off x="311700" y="1685875"/>
            <a:ext cx="8520600" cy="2383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Tailoring your app to a specific device </a:t>
            </a:r>
            <a:endParaRPr sz="2200"/>
          </a:p>
          <a:p>
            <a:pPr indent="-368300" lvl="0" marL="457200" rtl="0" algn="l">
              <a:spcBef>
                <a:spcPts val="1000"/>
              </a:spcBef>
              <a:spcAft>
                <a:spcPts val="0"/>
              </a:spcAft>
              <a:buSzPts val="2200"/>
              <a:buChar char="●"/>
            </a:pPr>
            <a:r>
              <a:rPr lang="en" sz="2200"/>
              <a:t>Blindly copying and pasting code into your files</a:t>
            </a:r>
            <a:endParaRPr sz="2200"/>
          </a:p>
          <a:p>
            <a:pPr indent="-368300" lvl="0" marL="457200" rtl="0" algn="l">
              <a:spcBef>
                <a:spcPts val="1000"/>
              </a:spcBef>
              <a:spcAft>
                <a:spcPts val="0"/>
              </a:spcAft>
              <a:buSzPts val="2200"/>
              <a:buChar char="●"/>
            </a:pPr>
            <a:r>
              <a:rPr lang="en" sz="2200"/>
              <a:t>Placing all business logic in activity file </a:t>
            </a:r>
            <a:endParaRPr sz="2200"/>
          </a:p>
          <a:p>
            <a:pPr indent="-368300" lvl="0" marL="457200" rtl="0" algn="l">
              <a:spcBef>
                <a:spcPts val="1000"/>
              </a:spcBef>
              <a:spcAft>
                <a:spcPts val="1000"/>
              </a:spcAft>
              <a:buSzPts val="2200"/>
              <a:buChar char="●"/>
            </a:pPr>
            <a:r>
              <a:rPr lang="en" sz="2200"/>
              <a:t>Hardcoding user-facing strings in your code </a:t>
            </a:r>
            <a:endParaRPr sz="2200"/>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 need </a:t>
            </a:r>
            <a:r>
              <a:rPr lang="en"/>
              <a:t>good</a:t>
            </a:r>
            <a:r>
              <a:rPr lang="en"/>
              <a:t> app architecture</a:t>
            </a:r>
            <a:endParaRPr/>
          </a:p>
        </p:txBody>
      </p:sp>
      <p:sp>
        <p:nvSpPr>
          <p:cNvPr id="113" name="Google Shape;113;p22"/>
          <p:cNvSpPr txBox="1"/>
          <p:nvPr>
            <p:ph idx="1" type="body"/>
          </p:nvPr>
        </p:nvSpPr>
        <p:spPr>
          <a:xfrm>
            <a:off x="311700" y="1533475"/>
            <a:ext cx="8595900" cy="224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Clearly defines where specific business logic belongs</a:t>
            </a:r>
            <a:endParaRPr sz="2200"/>
          </a:p>
          <a:p>
            <a:pPr indent="-368300" lvl="0" marL="457200" rtl="0" algn="l">
              <a:spcBef>
                <a:spcPts val="1000"/>
              </a:spcBef>
              <a:spcAft>
                <a:spcPts val="0"/>
              </a:spcAft>
              <a:buSzPts val="2200"/>
              <a:buChar char="●"/>
            </a:pPr>
            <a:r>
              <a:rPr lang="en" sz="2200"/>
              <a:t>Makes it easier for developers to collaborate</a:t>
            </a:r>
            <a:endParaRPr sz="2200"/>
          </a:p>
          <a:p>
            <a:pPr indent="-368300" lvl="0" marL="457200" rtl="0" algn="l">
              <a:spcBef>
                <a:spcPts val="1000"/>
              </a:spcBef>
              <a:spcAft>
                <a:spcPts val="0"/>
              </a:spcAft>
              <a:buSzPts val="2200"/>
              <a:buChar char="●"/>
            </a:pPr>
            <a:r>
              <a:rPr lang="en" sz="2200"/>
              <a:t>Makes your code easier to test</a:t>
            </a:r>
            <a:endParaRPr sz="2200"/>
          </a:p>
          <a:p>
            <a:pPr indent="-368300" lvl="0" marL="457200" rtl="0" algn="l">
              <a:spcBef>
                <a:spcPts val="1000"/>
              </a:spcBef>
              <a:spcAft>
                <a:spcPts val="0"/>
              </a:spcAft>
              <a:buSzPts val="2200"/>
              <a:buChar char="●"/>
            </a:pPr>
            <a:r>
              <a:rPr lang="en" sz="2200"/>
              <a:t>Lets you benefit from already-solved problems </a:t>
            </a:r>
            <a:endParaRPr sz="2200"/>
          </a:p>
          <a:p>
            <a:pPr indent="-368300" lvl="0" marL="457200" rtl="0" algn="l">
              <a:spcBef>
                <a:spcPts val="1000"/>
              </a:spcBef>
              <a:spcAft>
                <a:spcPts val="1000"/>
              </a:spcAft>
              <a:buSzPts val="2200"/>
              <a:buChar char="●"/>
            </a:pPr>
            <a:r>
              <a:rPr lang="en" sz="2200"/>
              <a:t>Saves time and reduces technical debt as you extend your app </a:t>
            </a:r>
            <a:endParaRPr sz="2200"/>
          </a:p>
        </p:txBody>
      </p:sp>
      <p:sp>
        <p:nvSpPr>
          <p:cNvPr id="114" name="Google Shape;11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0" name="Google Shape;120;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t>
            </a:r>
            <a:r>
              <a:rPr lang="en"/>
              <a:t>Jetpack</a:t>
            </a:r>
            <a:endParaRPr/>
          </a:p>
        </p:txBody>
      </p:sp>
      <p:sp>
        <p:nvSpPr>
          <p:cNvPr id="121" name="Google Shape;121;p23"/>
          <p:cNvSpPr txBox="1"/>
          <p:nvPr>
            <p:ph idx="1" type="body"/>
          </p:nvPr>
        </p:nvSpPr>
        <p:spPr>
          <a:xfrm>
            <a:off x="261875" y="1912550"/>
            <a:ext cx="8604600" cy="226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Android libraries that incorporate best practices and provide backward compatibility in your apps</a:t>
            </a:r>
            <a:endParaRPr sz="2000"/>
          </a:p>
          <a:p>
            <a:pPr indent="-355600" lvl="0" marL="457200" rtl="0" algn="l">
              <a:spcBef>
                <a:spcPts val="1000"/>
              </a:spcBef>
              <a:spcAft>
                <a:spcPts val="1000"/>
              </a:spcAft>
              <a:buSzPts val="2000"/>
              <a:buChar char="●"/>
            </a:pPr>
            <a:r>
              <a:rPr lang="en" sz="2000"/>
              <a:t>Jetpack comprises the </a:t>
            </a:r>
            <a:r>
              <a:rPr lang="en" sz="2000">
                <a:latin typeface="Courier New"/>
                <a:ea typeface="Courier New"/>
                <a:cs typeface="Courier New"/>
                <a:sym typeface="Courier New"/>
              </a:rPr>
              <a:t>androidx.*</a:t>
            </a:r>
            <a:r>
              <a:rPr lang="en" sz="2000"/>
              <a:t> package libraries</a:t>
            </a:r>
            <a:endParaRPr sz="2000"/>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of concerns</a:t>
            </a:r>
            <a:endParaRPr/>
          </a:p>
        </p:txBody>
      </p:sp>
      <p:sp>
        <p:nvSpPr>
          <p:cNvPr id="128" name="Google Shape;12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4"/>
          <p:cNvPicPr preferRelativeResize="0"/>
          <p:nvPr/>
        </p:nvPicPr>
        <p:blipFill>
          <a:blip r:embed="rId3">
            <a:alphaModFix/>
          </a:blip>
          <a:stretch>
            <a:fillRect/>
          </a:stretch>
        </p:blipFill>
        <p:spPr>
          <a:xfrm>
            <a:off x="1139581" y="1596820"/>
            <a:ext cx="6124575" cy="23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components</a:t>
            </a:r>
            <a:endParaRPr/>
          </a:p>
        </p:txBody>
      </p:sp>
      <p:sp>
        <p:nvSpPr>
          <p:cNvPr id="135" name="Google Shape;135;p25"/>
          <p:cNvSpPr txBox="1"/>
          <p:nvPr>
            <p:ph idx="1" type="body"/>
          </p:nvPr>
        </p:nvSpPr>
        <p:spPr>
          <a:xfrm>
            <a:off x="311700" y="1533475"/>
            <a:ext cx="8520600" cy="214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Architecture design patterns, like </a:t>
            </a:r>
            <a:r>
              <a:rPr lang="en" sz="2200">
                <a:solidFill>
                  <a:schemeClr val="dk1"/>
                </a:solidFill>
              </a:rPr>
              <a:t>MV</a:t>
            </a:r>
            <a:r>
              <a:rPr lang="en" sz="2200">
                <a:solidFill>
                  <a:schemeClr val="dk1"/>
                </a:solidFill>
              </a:rPr>
              <a:t>VM and MVI,</a:t>
            </a:r>
            <a:r>
              <a:rPr lang="en" sz="2200"/>
              <a:t> describe a loose template for what the structure of your app should be. </a:t>
            </a:r>
            <a:endParaRPr sz="2200"/>
          </a:p>
          <a:p>
            <a:pPr indent="-368300" lvl="0" marL="457200" rtl="0" algn="l">
              <a:spcBef>
                <a:spcPts val="1000"/>
              </a:spcBef>
              <a:spcAft>
                <a:spcPts val="1000"/>
              </a:spcAft>
              <a:buSzPts val="2200"/>
              <a:buChar char="●"/>
            </a:pPr>
            <a:r>
              <a:rPr lang="en" sz="2200"/>
              <a:t>Jetpack architecture components help you design robust, testable, and maintainable apps.</a:t>
            </a:r>
            <a:endParaRPr sz="2200"/>
          </a:p>
        </p:txBody>
      </p:sp>
      <p:sp>
        <p:nvSpPr>
          <p:cNvPr id="136" name="Google Shape;13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