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25B95E-D58F-4113-A88F-2A40FED6D156}" v="1" dt="2021-08-11T03:36:44.2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sh" userId="S::anish_2019@manavrachna.net::110ef038-dfc3-4b5b-9f95-77fe01c52304" providerId="AD" clId="Web-{3E25B95E-D58F-4113-A88F-2A40FED6D156}"/>
    <pc:docChg chg="modSld">
      <pc:chgData name="anish" userId="S::anish_2019@manavrachna.net::110ef038-dfc3-4b5b-9f95-77fe01c52304" providerId="AD" clId="Web-{3E25B95E-D58F-4113-A88F-2A40FED6D156}" dt="2021-08-11T03:36:44.207" v="0" actId="1076"/>
      <pc:docMkLst>
        <pc:docMk/>
      </pc:docMkLst>
      <pc:sldChg chg="modSp">
        <pc:chgData name="anish" userId="S::anish_2019@manavrachna.net::110ef038-dfc3-4b5b-9f95-77fe01c52304" providerId="AD" clId="Web-{3E25B95E-D58F-4113-A88F-2A40FED6D156}" dt="2021-08-11T03:36:44.207" v="0" actId="1076"/>
        <pc:sldMkLst>
          <pc:docMk/>
          <pc:sldMk cId="0" sldId="261"/>
        </pc:sldMkLst>
        <pc:picChg chg="mod">
          <ac:chgData name="anish" userId="S::anish_2019@manavrachna.net::110ef038-dfc3-4b5b-9f95-77fe01c52304" providerId="AD" clId="Web-{3E25B95E-D58F-4113-A88F-2A40FED6D156}" dt="2021-08-11T03:36:44.207" v="0" actId="1076"/>
          <ac:picMkLst>
            <pc:docMk/>
            <pc:sldMk cId="0" sldId="261"/>
            <ac:picMk id="39939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C0FB13-7647-4128-BBD9-66AE0737417D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50BAF-5052-49E6-A930-42389A7F491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5B26C97-3389-4EE8-BBBE-E40D0792FEA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新細明體" pitchFamily="18" charset="-12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35644B5-F500-4D73-BAE5-EA3D27CB20D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新細明體" pitchFamily="18" charset="-12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BBF4368-6C38-42AF-AA59-C623CBE287F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新細明體" pitchFamily="18" charset="-12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6C10-5164-4788-B475-45FE9F48E224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1361-7AE2-41F3-A136-59E40EC76A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6C10-5164-4788-B475-45FE9F48E224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1361-7AE2-41F3-A136-59E40EC76A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6C10-5164-4788-B475-45FE9F48E224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1361-7AE2-41F3-A136-59E40EC76A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6C10-5164-4788-B475-45FE9F48E224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1361-7AE2-41F3-A136-59E40EC76A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6C10-5164-4788-B475-45FE9F48E224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1361-7AE2-41F3-A136-59E40EC76A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6C10-5164-4788-B475-45FE9F48E224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1361-7AE2-41F3-A136-59E40EC76A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6C10-5164-4788-B475-45FE9F48E224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1361-7AE2-41F3-A136-59E40EC76A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6C10-5164-4788-B475-45FE9F48E224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1361-7AE2-41F3-A136-59E40EC76A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6C10-5164-4788-B475-45FE9F48E224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1361-7AE2-41F3-A136-59E40EC76A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6C10-5164-4788-B475-45FE9F48E224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1361-7AE2-41F3-A136-59E40EC76A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6C10-5164-4788-B475-45FE9F48E224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1361-7AE2-41F3-A136-59E40EC76A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D6C10-5164-4788-B475-45FE9F48E224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51361-7AE2-41F3-A136-59E40EC76A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Layouts in JAVA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5163" y="6367463"/>
            <a:ext cx="1905000" cy="457200"/>
          </a:xfrm>
          <a:noFill/>
        </p:spPr>
        <p:txBody>
          <a:bodyPr/>
          <a:lstStyle/>
          <a:p>
            <a:pPr algn="l"/>
            <a:fld id="{3BC3F68E-8697-46A1-B3C6-E4C22512EBDC}" type="slidenum">
              <a:rPr lang="en-US" smtClean="0"/>
              <a:pPr algn="l"/>
              <a:t>10</a:t>
            </a:fld>
            <a:endParaRPr lang="en-US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Lucida Console" pitchFamily="49" charset="0"/>
              </a:rPr>
              <a:t>GridLayout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62500" lnSpcReduction="20000"/>
          </a:bodyPr>
          <a:lstStyle/>
          <a:p>
            <a:r>
              <a:rPr lang="en-US" sz="5100" dirty="0" err="1">
                <a:latin typeface="Lucida Console" pitchFamily="49" charset="0"/>
              </a:rPr>
              <a:t>GridLayout</a:t>
            </a:r>
            <a:endParaRPr lang="en-US" sz="5100" dirty="0">
              <a:latin typeface="Lucida Console" pitchFamily="49" charset="0"/>
            </a:endParaRPr>
          </a:p>
          <a:p>
            <a:pPr lvl="1"/>
            <a:r>
              <a:rPr lang="en-US" sz="4500" dirty="0"/>
              <a:t>Divides window into </a:t>
            </a:r>
            <a:r>
              <a:rPr lang="en-US" sz="4500" dirty="0">
                <a:solidFill>
                  <a:srgbClr val="FF0000"/>
                </a:solidFill>
              </a:rPr>
              <a:t>equal-sized rectangles</a:t>
            </a:r>
            <a:r>
              <a:rPr lang="en-US" sz="4500" dirty="0"/>
              <a:t> based upon the </a:t>
            </a:r>
            <a:r>
              <a:rPr lang="en-US" sz="4500" dirty="0">
                <a:solidFill>
                  <a:srgbClr val="FF9900"/>
                </a:solidFill>
              </a:rPr>
              <a:t>number of rows and columns specified</a:t>
            </a:r>
          </a:p>
          <a:p>
            <a:pPr lvl="1"/>
            <a:r>
              <a:rPr lang="en-US" sz="4500" dirty="0"/>
              <a:t>Items placed into cells left-to-right, top-to-bottom, based on the order added to the container</a:t>
            </a:r>
          </a:p>
          <a:p>
            <a:pPr lvl="1"/>
            <a:r>
              <a:rPr lang="en-US" sz="4500" dirty="0"/>
              <a:t>Ignores the preferred size of the component; each component is </a:t>
            </a:r>
            <a:r>
              <a:rPr lang="en-US" sz="4500" dirty="0">
                <a:solidFill>
                  <a:srgbClr val="FF0000"/>
                </a:solidFill>
              </a:rPr>
              <a:t>resized to fit into its grid cell. </a:t>
            </a:r>
            <a:r>
              <a:rPr lang="en-US" sz="4500" dirty="0"/>
              <a:t>So, Every component has the same width and height</a:t>
            </a:r>
            <a:endParaRPr lang="en-US" sz="4500" dirty="0">
              <a:solidFill>
                <a:srgbClr val="FF0000"/>
              </a:solidFill>
            </a:endParaRPr>
          </a:p>
          <a:p>
            <a:pPr lvl="1"/>
            <a:r>
              <a:rPr lang="en-US" sz="4500" dirty="0"/>
              <a:t>Too few components results in blank cells</a:t>
            </a:r>
          </a:p>
          <a:p>
            <a:pPr lvl="1"/>
            <a:r>
              <a:rPr lang="en-US" sz="4500" dirty="0"/>
              <a:t>Too many components results in extra columns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endParaRPr lang="en-US" sz="2400" b="1" dirty="0"/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endParaRPr lang="en-US" sz="2400" b="1" dirty="0"/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sz="2400" b="1" dirty="0"/>
              <a:t>  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B3078C-135D-45CB-AA65-230C9FD59E7B}" type="slidenum">
              <a:rPr lang="en-US" altLang="zh-TW" smtClean="0">
                <a:ea typeface="新細明體" pitchFamily="18" charset="-120"/>
              </a:rPr>
              <a:pPr/>
              <a:t>11</a:t>
            </a:fld>
            <a:endParaRPr lang="en-US" altLang="zh-TW">
              <a:ea typeface="新細明體" pitchFamily="18" charset="-12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GridLayout (Continued)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Constructors</a:t>
            </a:r>
          </a:p>
          <a:p>
            <a:pPr lvl="1">
              <a:lnSpc>
                <a:spcPct val="90000"/>
              </a:lnSpc>
            </a:pPr>
            <a:r>
              <a:rPr lang="en-US" sz="2400" b="1">
                <a:solidFill>
                  <a:srgbClr val="00FF00"/>
                </a:solidFill>
                <a:latin typeface="Courier New" pitchFamily="49" charset="0"/>
              </a:rPr>
              <a:t>GridLayout</a:t>
            </a:r>
            <a:r>
              <a:rPr lang="en-US" sz="2400" b="1">
                <a:latin typeface="Courier New" pitchFamily="49" charset="0"/>
              </a:rPr>
              <a:t>()</a:t>
            </a:r>
            <a:endParaRPr lang="en-US" sz="2400"/>
          </a:p>
          <a:p>
            <a:pPr lvl="2">
              <a:lnSpc>
                <a:spcPct val="90000"/>
              </a:lnSpc>
            </a:pPr>
            <a:r>
              <a:rPr lang="en-US" sz="2000"/>
              <a:t>Creates a single row with one column allocated per component</a:t>
            </a:r>
          </a:p>
          <a:p>
            <a:pPr lvl="2">
              <a:lnSpc>
                <a:spcPct val="90000"/>
              </a:lnSpc>
            </a:pPr>
            <a:endParaRPr lang="en-US" sz="2000"/>
          </a:p>
          <a:p>
            <a:pPr lvl="1">
              <a:lnSpc>
                <a:spcPct val="90000"/>
              </a:lnSpc>
            </a:pPr>
            <a:r>
              <a:rPr lang="en-US" sz="2400" b="1">
                <a:solidFill>
                  <a:srgbClr val="00FF00"/>
                </a:solidFill>
                <a:latin typeface="Courier New" pitchFamily="49" charset="0"/>
              </a:rPr>
              <a:t>GridLayout</a:t>
            </a:r>
            <a:r>
              <a:rPr lang="en-US" sz="2400" b="1">
                <a:latin typeface="Courier New" pitchFamily="49" charset="0"/>
              </a:rPr>
              <a:t>(int rows, int cols)</a:t>
            </a:r>
            <a:endParaRPr lang="en-US" sz="2400"/>
          </a:p>
          <a:p>
            <a:pPr lvl="2">
              <a:lnSpc>
                <a:spcPct val="90000"/>
              </a:lnSpc>
            </a:pPr>
            <a:r>
              <a:rPr lang="en-US" sz="2000"/>
              <a:t>Divides the window into the specified number of rows and columns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Either rows or cols (but not both) can be zero</a:t>
            </a:r>
          </a:p>
          <a:p>
            <a:pPr lvl="2">
              <a:lnSpc>
                <a:spcPct val="90000"/>
              </a:lnSpc>
            </a:pPr>
            <a:endParaRPr lang="en-US" sz="2000"/>
          </a:p>
          <a:p>
            <a:pPr lvl="1">
              <a:lnSpc>
                <a:spcPct val="90000"/>
              </a:lnSpc>
            </a:pPr>
            <a:r>
              <a:rPr lang="en-US" sz="2400" b="1">
                <a:solidFill>
                  <a:srgbClr val="00FF00"/>
                </a:solidFill>
                <a:latin typeface="Courier New" pitchFamily="49" charset="0"/>
              </a:rPr>
              <a:t>GridLayout</a:t>
            </a:r>
            <a:r>
              <a:rPr lang="en-US" sz="2400" b="1">
                <a:latin typeface="Courier New" pitchFamily="49" charset="0"/>
              </a:rPr>
              <a:t>(int rows, int cols, </a:t>
            </a:r>
            <a:br>
              <a:rPr lang="en-US" sz="2400" b="1">
                <a:latin typeface="Courier New" pitchFamily="49" charset="0"/>
              </a:rPr>
            </a:br>
            <a:r>
              <a:rPr lang="en-US" sz="2400" b="1">
                <a:latin typeface="Courier New" pitchFamily="49" charset="0"/>
              </a:rPr>
              <a:t>           int hGap, int vGap)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Uses the specified gaps between cells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GridLayout, Example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sz="2000" b="1">
                <a:solidFill>
                  <a:srgbClr val="00FF00"/>
                </a:solidFill>
                <a:latin typeface="Comic Sans MS" pitchFamily="66" charset="0"/>
              </a:rPr>
              <a:t>public</a:t>
            </a:r>
            <a:r>
              <a:rPr lang="en-US" sz="2000" b="1">
                <a:latin typeface="Comic Sans MS" pitchFamily="66" charset="0"/>
              </a:rPr>
              <a:t> class GridTest </a:t>
            </a:r>
            <a:r>
              <a:rPr lang="en-US" sz="2000" b="1">
                <a:solidFill>
                  <a:srgbClr val="FF9900"/>
                </a:solidFill>
                <a:latin typeface="Comic Sans MS" pitchFamily="66" charset="0"/>
              </a:rPr>
              <a:t>extends Applet</a:t>
            </a:r>
            <a:endParaRPr lang="en-US" sz="2000" b="1">
              <a:latin typeface="Comic Sans MS" pitchFamily="66" charset="0"/>
            </a:endParaRPr>
          </a:p>
          <a:p>
            <a:pPr>
              <a:buFont typeface="Wingdings" pitchFamily="2" charset="2"/>
              <a:buNone/>
            </a:pPr>
            <a:r>
              <a:rPr lang="en-US" sz="2000" b="1">
                <a:latin typeface="Comic Sans MS" pitchFamily="66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sz="2000" b="1">
                <a:latin typeface="Comic Sans MS" pitchFamily="66" charset="0"/>
              </a:rPr>
              <a:t>  	public void init()</a:t>
            </a:r>
          </a:p>
          <a:p>
            <a:pPr>
              <a:buFont typeface="Wingdings" pitchFamily="2" charset="2"/>
              <a:buNone/>
            </a:pPr>
            <a:r>
              <a:rPr lang="en-US" sz="2000" b="1">
                <a:latin typeface="Comic Sans MS" pitchFamily="66" charset="0"/>
              </a:rPr>
              <a:t> 	{</a:t>
            </a:r>
          </a:p>
          <a:p>
            <a:pPr>
              <a:buFont typeface="Wingdings" pitchFamily="2" charset="2"/>
              <a:buNone/>
            </a:pPr>
            <a:r>
              <a:rPr lang="en-US" sz="2000" b="1">
                <a:latin typeface="Comic Sans MS" pitchFamily="66" charset="0"/>
              </a:rPr>
              <a:t>    setLayout(</a:t>
            </a:r>
            <a:r>
              <a:rPr lang="en-US" sz="2000" b="1">
                <a:solidFill>
                  <a:srgbClr val="FF0000"/>
                </a:solidFill>
                <a:latin typeface="Comic Sans MS" pitchFamily="66" charset="0"/>
              </a:rPr>
              <a:t>new GridLayout(2,3)</a:t>
            </a:r>
            <a:r>
              <a:rPr lang="en-US" sz="2000" b="1">
                <a:latin typeface="Comic Sans MS" pitchFamily="66" charset="0"/>
              </a:rPr>
              <a:t>); // 2 rows, 3 cols</a:t>
            </a:r>
          </a:p>
          <a:p>
            <a:pPr>
              <a:buFont typeface="Wingdings" pitchFamily="2" charset="2"/>
              <a:buNone/>
            </a:pPr>
            <a:r>
              <a:rPr lang="en-US" sz="2000" b="1">
                <a:latin typeface="Comic Sans MS" pitchFamily="66" charset="0"/>
              </a:rPr>
              <a:t>    add(new Button("Button One"));</a:t>
            </a:r>
          </a:p>
          <a:p>
            <a:pPr>
              <a:buFont typeface="Wingdings" pitchFamily="2" charset="2"/>
              <a:buNone/>
            </a:pPr>
            <a:r>
              <a:rPr lang="en-US" sz="2000" b="1">
                <a:latin typeface="Comic Sans MS" pitchFamily="66" charset="0"/>
              </a:rPr>
              <a:t>    add(new Button("Button Two"));</a:t>
            </a:r>
          </a:p>
          <a:p>
            <a:pPr>
              <a:buFont typeface="Wingdings" pitchFamily="2" charset="2"/>
              <a:buNone/>
            </a:pPr>
            <a:r>
              <a:rPr lang="en-US" sz="2000" b="1">
                <a:latin typeface="Comic Sans MS" pitchFamily="66" charset="0"/>
              </a:rPr>
              <a:t>    add(new Button("Button Three"));</a:t>
            </a:r>
          </a:p>
          <a:p>
            <a:pPr>
              <a:buFont typeface="Wingdings" pitchFamily="2" charset="2"/>
              <a:buNone/>
            </a:pPr>
            <a:r>
              <a:rPr lang="en-US" sz="2000" b="1">
                <a:latin typeface="Comic Sans MS" pitchFamily="66" charset="0"/>
              </a:rPr>
              <a:t>    add(new Button("Button Four"));</a:t>
            </a:r>
          </a:p>
          <a:p>
            <a:pPr>
              <a:buFont typeface="Wingdings" pitchFamily="2" charset="2"/>
              <a:buNone/>
            </a:pPr>
            <a:r>
              <a:rPr lang="en-US" sz="2000" b="1">
                <a:latin typeface="Comic Sans MS" pitchFamily="66" charset="0"/>
              </a:rPr>
              <a:t>    add(new Button("Button Five"));</a:t>
            </a:r>
          </a:p>
          <a:p>
            <a:pPr>
              <a:buFont typeface="Wingdings" pitchFamily="2" charset="2"/>
              <a:buNone/>
            </a:pPr>
            <a:r>
              <a:rPr lang="en-US" sz="2000" b="1">
                <a:latin typeface="Comic Sans MS" pitchFamily="66" charset="0"/>
              </a:rPr>
              <a:t>    add(new Button("Button Six"));</a:t>
            </a:r>
          </a:p>
          <a:p>
            <a:pPr>
              <a:buFont typeface="Wingdings" pitchFamily="2" charset="2"/>
              <a:buNone/>
            </a:pPr>
            <a:r>
              <a:rPr lang="en-US" sz="2000" b="1">
                <a:latin typeface="Comic Sans MS" pitchFamily="66" charset="0"/>
              </a:rPr>
              <a:t>  }</a:t>
            </a:r>
          </a:p>
          <a:p>
            <a:pPr>
              <a:buFont typeface="Wingdings" pitchFamily="2" charset="2"/>
              <a:buNone/>
            </a:pPr>
            <a:r>
              <a:rPr lang="en-US" sz="2000" b="1">
                <a:latin typeface="Comic Sans MS" pitchFamily="66" charset="0"/>
              </a:rPr>
              <a:t>}</a:t>
            </a:r>
          </a:p>
          <a:p>
            <a:endParaRPr lang="en-US" sz="2000"/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4495800"/>
            <a:ext cx="4038600" cy="221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08C019-FE4C-4EC6-977A-480C2F2A9E36}" type="slidenum">
              <a:rPr lang="en-US" altLang="zh-TW" smtClean="0">
                <a:ea typeface="新細明體" pitchFamily="18" charset="-120"/>
              </a:rPr>
              <a:pPr/>
              <a:t>13</a:t>
            </a:fld>
            <a:endParaRPr lang="en-US" altLang="zh-TW">
              <a:ea typeface="新細明體" pitchFamily="18" charset="-12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1"/>
            <a:ext cx="8229600" cy="1143000"/>
          </a:xfrm>
        </p:spPr>
        <p:txBody>
          <a:bodyPr/>
          <a:lstStyle/>
          <a:p>
            <a:r>
              <a:rPr lang="en-US" dirty="0" err="1"/>
              <a:t>GridBagLayout</a:t>
            </a:r>
            <a:endParaRPr lang="en-US" dirty="0"/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Behavior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Divides the window into </a:t>
            </a:r>
            <a:r>
              <a:rPr lang="en-US" sz="2400" dirty="0">
                <a:solidFill>
                  <a:srgbClr val="FF9900"/>
                </a:solidFill>
              </a:rPr>
              <a:t>grids</a:t>
            </a:r>
            <a:r>
              <a:rPr lang="en-US" sz="2400" dirty="0"/>
              <a:t>, without requiring the components to be the same size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Each component managed by a grid bag layout is associated with an instance of 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</a:rPr>
              <a:t>GridBagConstraints</a:t>
            </a:r>
            <a:r>
              <a:rPr lang="en-US" sz="2400" b="1" dirty="0"/>
              <a:t> 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The </a:t>
            </a:r>
            <a:r>
              <a:rPr lang="en-US" dirty="0" err="1">
                <a:latin typeface="Courier New" pitchFamily="49" charset="0"/>
              </a:rPr>
              <a:t>GridBagConstraints</a:t>
            </a:r>
            <a:r>
              <a:rPr lang="en-US" dirty="0"/>
              <a:t> specifies:</a:t>
            </a:r>
          </a:p>
          <a:p>
            <a:pPr lvl="3">
              <a:lnSpc>
                <a:spcPct val="90000"/>
              </a:lnSpc>
            </a:pPr>
            <a:r>
              <a:rPr lang="en-US" sz="2400" dirty="0"/>
              <a:t>How the component is laid out in the display area </a:t>
            </a:r>
          </a:p>
          <a:p>
            <a:pPr lvl="3">
              <a:lnSpc>
                <a:spcPct val="90000"/>
              </a:lnSpc>
            </a:pPr>
            <a:r>
              <a:rPr lang="en-US" sz="2400" dirty="0"/>
              <a:t>In which cell the component starts and ends</a:t>
            </a:r>
          </a:p>
          <a:p>
            <a:pPr lvl="3">
              <a:lnSpc>
                <a:spcPct val="90000"/>
              </a:lnSpc>
            </a:pPr>
            <a:r>
              <a:rPr lang="en-US" sz="2400" dirty="0"/>
              <a:t>How the component stretches when extra room is available</a:t>
            </a:r>
          </a:p>
          <a:p>
            <a:pPr lvl="3">
              <a:lnSpc>
                <a:spcPct val="90000"/>
              </a:lnSpc>
            </a:pPr>
            <a:r>
              <a:rPr lang="en-US" sz="2400" dirty="0"/>
              <a:t>Alignment in cells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C8FE0F-CAB6-451E-81FE-C989E81F6DB1}" type="slidenum">
              <a:rPr lang="en-US" altLang="zh-TW" smtClean="0">
                <a:ea typeface="新細明體" pitchFamily="18" charset="-120"/>
              </a:rPr>
              <a:pPr/>
              <a:t>14</a:t>
            </a:fld>
            <a:endParaRPr lang="en-US" altLang="zh-TW">
              <a:ea typeface="新細明體" pitchFamily="18" charset="-12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GridBagLayout: Basic Steps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200"/>
              <a:t>Set the layout, saving a reference to it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500" b="1">
                <a:latin typeface="Courier New" pitchFamily="49" charset="0"/>
              </a:rPr>
              <a:t>		GridBagLayout layout = new GridBagLayout();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500" b="1">
                <a:latin typeface="Courier New" pitchFamily="49" charset="0"/>
              </a:rPr>
              <a:t>		setLayout(layout);</a:t>
            </a:r>
          </a:p>
          <a:p>
            <a:pPr>
              <a:lnSpc>
                <a:spcPct val="90000"/>
              </a:lnSpc>
            </a:pPr>
            <a:r>
              <a:rPr lang="en-US" sz="2200"/>
              <a:t>Allocate a </a:t>
            </a:r>
            <a:r>
              <a:rPr lang="en-US" sz="2200">
                <a:latin typeface="Courier New" pitchFamily="49" charset="0"/>
              </a:rPr>
              <a:t>GridBagConstraints</a:t>
            </a:r>
            <a:r>
              <a:rPr lang="en-US" sz="2200"/>
              <a:t> object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500" b="1">
                <a:latin typeface="Courier New" pitchFamily="49" charset="0"/>
              </a:rPr>
              <a:t>		GridBagConstraints </a:t>
            </a:r>
            <a:r>
              <a:rPr lang="en-US" sz="1500" b="1">
                <a:solidFill>
                  <a:srgbClr val="FF0000"/>
                </a:solidFill>
                <a:latin typeface="Courier New" pitchFamily="49" charset="0"/>
              </a:rPr>
              <a:t>constraints</a:t>
            </a:r>
            <a:r>
              <a:rPr lang="en-US" sz="1500" b="1">
                <a:latin typeface="Courier New" pitchFamily="49" charset="0"/>
              </a:rPr>
              <a:t> =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500" b="1">
                <a:latin typeface="Courier New" pitchFamily="49" charset="0"/>
              </a:rPr>
              <a:t>		  new GridBagConstraints();</a:t>
            </a:r>
          </a:p>
          <a:p>
            <a:pPr>
              <a:lnSpc>
                <a:spcPct val="90000"/>
              </a:lnSpc>
            </a:pPr>
            <a:r>
              <a:rPr lang="en-US" sz="2200"/>
              <a:t>Set up the </a:t>
            </a:r>
            <a:r>
              <a:rPr lang="en-US" sz="2200">
                <a:latin typeface="Courier New" pitchFamily="49" charset="0"/>
              </a:rPr>
              <a:t>GridBagConstraints</a:t>
            </a:r>
            <a:r>
              <a:rPr lang="en-US" sz="2200"/>
              <a:t> for </a:t>
            </a:r>
            <a:br>
              <a:rPr lang="en-US" sz="2200"/>
            </a:br>
            <a:r>
              <a:rPr lang="en-US" sz="2200"/>
              <a:t>component 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500" b="1">
                <a:latin typeface="Courier New" pitchFamily="49" charset="0"/>
              </a:rPr>
              <a:t>		</a:t>
            </a:r>
            <a:r>
              <a:rPr lang="en-US" sz="1500" b="1">
                <a:solidFill>
                  <a:srgbClr val="FF0000"/>
                </a:solidFill>
                <a:latin typeface="Courier New" pitchFamily="49" charset="0"/>
              </a:rPr>
              <a:t>constraints.gridx</a:t>
            </a:r>
            <a:r>
              <a:rPr lang="en-US" sz="1500" b="1">
                <a:latin typeface="Courier New" pitchFamily="49" charset="0"/>
              </a:rPr>
              <a:t> = x1;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500" b="1">
                <a:latin typeface="Courier New" pitchFamily="49" charset="0"/>
              </a:rPr>
              <a:t>		</a:t>
            </a:r>
            <a:r>
              <a:rPr lang="en-US" sz="1500" b="1">
                <a:solidFill>
                  <a:srgbClr val="FF0000"/>
                </a:solidFill>
                <a:latin typeface="Courier New" pitchFamily="49" charset="0"/>
              </a:rPr>
              <a:t>constraints.gridy</a:t>
            </a:r>
            <a:r>
              <a:rPr lang="en-US" sz="1500" b="1">
                <a:solidFill>
                  <a:schemeClr val="folHlink"/>
                </a:solidFill>
                <a:latin typeface="Courier New" pitchFamily="49" charset="0"/>
              </a:rPr>
              <a:t> </a:t>
            </a:r>
            <a:r>
              <a:rPr lang="en-US" sz="1500" b="1">
                <a:latin typeface="Courier New" pitchFamily="49" charset="0"/>
              </a:rPr>
              <a:t>= y1;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500" b="1">
                <a:latin typeface="Courier New" pitchFamily="49" charset="0"/>
              </a:rPr>
              <a:t>		</a:t>
            </a:r>
            <a:r>
              <a:rPr lang="en-US" sz="1500" b="1">
                <a:solidFill>
                  <a:srgbClr val="FF0000"/>
                </a:solidFill>
                <a:latin typeface="Courier New" pitchFamily="49" charset="0"/>
              </a:rPr>
              <a:t>constraints.gridwidth</a:t>
            </a:r>
            <a:r>
              <a:rPr lang="en-US" sz="1500" b="1">
                <a:latin typeface="Courier New" pitchFamily="49" charset="0"/>
              </a:rPr>
              <a:t> = width1;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500" b="1">
                <a:latin typeface="Courier New" pitchFamily="49" charset="0"/>
              </a:rPr>
              <a:t>		</a:t>
            </a:r>
            <a:r>
              <a:rPr lang="en-US" sz="1500" b="1">
                <a:solidFill>
                  <a:srgbClr val="FF0000"/>
                </a:solidFill>
                <a:latin typeface="Courier New" pitchFamily="49" charset="0"/>
              </a:rPr>
              <a:t>constraints.gridheight</a:t>
            </a:r>
            <a:r>
              <a:rPr lang="en-US" sz="1500" b="1">
                <a:latin typeface="Courier New" pitchFamily="49" charset="0"/>
              </a:rPr>
              <a:t> = height1;</a:t>
            </a:r>
          </a:p>
          <a:p>
            <a:pPr>
              <a:lnSpc>
                <a:spcPct val="90000"/>
              </a:lnSpc>
            </a:pPr>
            <a:r>
              <a:rPr lang="en-US" sz="2200"/>
              <a:t>Add component 1 to the window, including constraints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500" b="1">
                <a:latin typeface="Courier New" pitchFamily="49" charset="0"/>
              </a:rPr>
              <a:t>		add(</a:t>
            </a:r>
            <a:r>
              <a:rPr lang="en-US" sz="1500" b="1" i="1">
                <a:latin typeface="Courier New" pitchFamily="49" charset="0"/>
              </a:rPr>
              <a:t>component1</a:t>
            </a:r>
            <a:r>
              <a:rPr lang="en-US" sz="1500" b="1">
                <a:latin typeface="Courier New" pitchFamily="49" charset="0"/>
              </a:rPr>
              <a:t>, </a:t>
            </a:r>
            <a:r>
              <a:rPr lang="en-US" sz="1500" b="1">
                <a:solidFill>
                  <a:srgbClr val="FF0000"/>
                </a:solidFill>
                <a:latin typeface="Courier New" pitchFamily="49" charset="0"/>
              </a:rPr>
              <a:t>constraints</a:t>
            </a:r>
            <a:r>
              <a:rPr lang="en-US" sz="1500" b="1">
                <a:latin typeface="Courier New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200"/>
              <a:t>Repeat the last two steps for each remaining component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E584FE-FD0A-4A07-8371-8456A2AB64BD}" type="slidenum">
              <a:rPr lang="en-US" altLang="zh-TW" smtClean="0">
                <a:ea typeface="新細明體" pitchFamily="18" charset="-120"/>
              </a:rPr>
              <a:pPr/>
              <a:t>15</a:t>
            </a:fld>
            <a:endParaRPr lang="en-US" altLang="zh-TW">
              <a:ea typeface="新細明體" pitchFamily="18" charset="-120"/>
            </a:endParaRPr>
          </a:p>
        </p:txBody>
      </p:sp>
      <p:sp>
        <p:nvSpPr>
          <p:cNvPr id="4915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GridBagConstraints</a:t>
            </a:r>
          </a:p>
        </p:txBody>
      </p:sp>
      <p:sp>
        <p:nvSpPr>
          <p:cNvPr id="49156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/>
              <a:t>Copied when component added to window</a:t>
            </a:r>
          </a:p>
          <a:p>
            <a:r>
              <a:rPr lang="en-US" sz="2800"/>
              <a:t>Thus, can reuse the </a:t>
            </a:r>
            <a:r>
              <a:rPr lang="en-US" sz="2800">
                <a:latin typeface="Courier New" pitchFamily="49" charset="0"/>
              </a:rPr>
              <a:t>GridBagConstraints</a:t>
            </a:r>
          </a:p>
          <a:p>
            <a:pPr>
              <a:buFont typeface="Wingdings" pitchFamily="2" charset="2"/>
              <a:buNone/>
            </a:pPr>
            <a:r>
              <a:rPr lang="en-US" sz="1900">
                <a:latin typeface="Courier New" pitchFamily="49" charset="0"/>
              </a:rPr>
              <a:t>		</a:t>
            </a:r>
          </a:p>
          <a:p>
            <a:pPr>
              <a:buFont typeface="Wingdings" pitchFamily="2" charset="2"/>
              <a:buNone/>
            </a:pPr>
            <a:r>
              <a:rPr lang="en-US" sz="1700">
                <a:latin typeface="Comic Sans MS" pitchFamily="66" charset="0"/>
              </a:rPr>
              <a:t>		GridBagConstraints </a:t>
            </a:r>
            <a:r>
              <a:rPr lang="en-US" sz="1700">
                <a:solidFill>
                  <a:srgbClr val="FF0000"/>
                </a:solidFill>
                <a:latin typeface="Comic Sans MS" pitchFamily="66" charset="0"/>
              </a:rPr>
              <a:t>constraints</a:t>
            </a:r>
            <a:r>
              <a:rPr lang="en-US" sz="1700">
                <a:latin typeface="Comic Sans MS" pitchFamily="66" charset="0"/>
              </a:rPr>
              <a:t> = new GridBagConstraints();</a:t>
            </a:r>
          </a:p>
          <a:p>
            <a:pPr>
              <a:buFont typeface="Wingdings" pitchFamily="2" charset="2"/>
              <a:buNone/>
            </a:pPr>
            <a:endParaRPr lang="en-US" sz="1700">
              <a:latin typeface="Comic Sans MS" pitchFamily="66" charset="0"/>
            </a:endParaRPr>
          </a:p>
          <a:p>
            <a:pPr>
              <a:buFont typeface="Wingdings" pitchFamily="2" charset="2"/>
              <a:buNone/>
            </a:pPr>
            <a:r>
              <a:rPr lang="en-US" sz="1700">
                <a:latin typeface="Comic Sans MS" pitchFamily="66" charset="0"/>
              </a:rPr>
              <a:t>		constraints.</a:t>
            </a:r>
            <a:r>
              <a:rPr lang="en-US" sz="1700">
                <a:solidFill>
                  <a:srgbClr val="FF0000"/>
                </a:solidFill>
                <a:latin typeface="Comic Sans MS" pitchFamily="66" charset="0"/>
              </a:rPr>
              <a:t>gridx</a:t>
            </a:r>
            <a:r>
              <a:rPr lang="en-US" sz="1700">
                <a:latin typeface="Comic Sans MS" pitchFamily="66" charset="0"/>
              </a:rPr>
              <a:t> = x1;</a:t>
            </a:r>
          </a:p>
          <a:p>
            <a:pPr>
              <a:buFont typeface="Wingdings" pitchFamily="2" charset="2"/>
              <a:buNone/>
            </a:pPr>
            <a:r>
              <a:rPr lang="en-US" sz="1700">
                <a:latin typeface="Comic Sans MS" pitchFamily="66" charset="0"/>
              </a:rPr>
              <a:t>		constraints.</a:t>
            </a:r>
            <a:r>
              <a:rPr lang="en-US" sz="1700">
                <a:solidFill>
                  <a:srgbClr val="FF0000"/>
                </a:solidFill>
                <a:latin typeface="Comic Sans MS" pitchFamily="66" charset="0"/>
              </a:rPr>
              <a:t>gridy</a:t>
            </a:r>
            <a:r>
              <a:rPr lang="en-US" sz="170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1700">
                <a:latin typeface="Comic Sans MS" pitchFamily="66" charset="0"/>
              </a:rPr>
              <a:t>= y1;</a:t>
            </a:r>
          </a:p>
          <a:p>
            <a:pPr>
              <a:buFont typeface="Wingdings" pitchFamily="2" charset="2"/>
              <a:buNone/>
            </a:pPr>
            <a:r>
              <a:rPr lang="en-US" sz="1700">
                <a:latin typeface="Comic Sans MS" pitchFamily="66" charset="0"/>
              </a:rPr>
              <a:t>		constraints.</a:t>
            </a:r>
            <a:r>
              <a:rPr lang="en-US" sz="1700">
                <a:solidFill>
                  <a:srgbClr val="FF0000"/>
                </a:solidFill>
                <a:latin typeface="Comic Sans MS" pitchFamily="66" charset="0"/>
              </a:rPr>
              <a:t>gridwidth = width1;</a:t>
            </a:r>
          </a:p>
          <a:p>
            <a:pPr>
              <a:buFont typeface="Wingdings" pitchFamily="2" charset="2"/>
              <a:buNone/>
            </a:pPr>
            <a:r>
              <a:rPr lang="en-US" sz="1700">
                <a:solidFill>
                  <a:srgbClr val="FF0000"/>
                </a:solidFill>
                <a:latin typeface="Comic Sans MS" pitchFamily="66" charset="0"/>
              </a:rPr>
              <a:t>		</a:t>
            </a:r>
            <a:r>
              <a:rPr lang="en-US" sz="1700">
                <a:latin typeface="Comic Sans MS" pitchFamily="66" charset="0"/>
              </a:rPr>
              <a:t>constraints.</a:t>
            </a:r>
            <a:r>
              <a:rPr lang="en-US" sz="1700">
                <a:solidFill>
                  <a:srgbClr val="FF0000"/>
                </a:solidFill>
                <a:latin typeface="Comic Sans MS" pitchFamily="66" charset="0"/>
              </a:rPr>
              <a:t>gridheight = height1;</a:t>
            </a:r>
          </a:p>
          <a:p>
            <a:pPr>
              <a:buFont typeface="Wingdings" pitchFamily="2" charset="2"/>
              <a:buNone/>
            </a:pPr>
            <a:r>
              <a:rPr lang="en-US" sz="1700">
                <a:latin typeface="Comic Sans MS" pitchFamily="66" charset="0"/>
              </a:rPr>
              <a:t>		add(</a:t>
            </a:r>
            <a:r>
              <a:rPr lang="en-US" sz="1700" i="1">
                <a:latin typeface="Comic Sans MS" pitchFamily="66" charset="0"/>
              </a:rPr>
              <a:t>component</a:t>
            </a:r>
            <a:r>
              <a:rPr lang="en-US" sz="1700" i="1">
                <a:solidFill>
                  <a:srgbClr val="FF0000"/>
                </a:solidFill>
                <a:latin typeface="Comic Sans MS" pitchFamily="66" charset="0"/>
              </a:rPr>
              <a:t>1</a:t>
            </a:r>
            <a:r>
              <a:rPr lang="en-US" sz="1700">
                <a:latin typeface="Comic Sans MS" pitchFamily="66" charset="0"/>
              </a:rPr>
              <a:t>, constraints);</a:t>
            </a:r>
          </a:p>
          <a:p>
            <a:pPr>
              <a:buFont typeface="Wingdings" pitchFamily="2" charset="2"/>
              <a:buNone/>
            </a:pPr>
            <a:endParaRPr lang="en-US" sz="1700">
              <a:latin typeface="Comic Sans MS" pitchFamily="66" charset="0"/>
            </a:endParaRPr>
          </a:p>
          <a:p>
            <a:pPr>
              <a:buFont typeface="Wingdings" pitchFamily="2" charset="2"/>
              <a:buNone/>
            </a:pPr>
            <a:r>
              <a:rPr lang="en-US" sz="1700">
                <a:solidFill>
                  <a:schemeClr val="folHlink"/>
                </a:solidFill>
                <a:latin typeface="Comic Sans MS" pitchFamily="66" charset="0"/>
              </a:rPr>
              <a:t>		</a:t>
            </a:r>
            <a:r>
              <a:rPr lang="en-US" sz="1700">
                <a:latin typeface="Comic Sans MS" pitchFamily="66" charset="0"/>
              </a:rPr>
              <a:t>constraints.</a:t>
            </a:r>
            <a:r>
              <a:rPr lang="en-US" sz="1700">
                <a:solidFill>
                  <a:srgbClr val="FF0000"/>
                </a:solidFill>
                <a:latin typeface="Comic Sans MS" pitchFamily="66" charset="0"/>
              </a:rPr>
              <a:t>gridx</a:t>
            </a:r>
            <a:r>
              <a:rPr lang="en-US" sz="1700">
                <a:latin typeface="Comic Sans MS" pitchFamily="66" charset="0"/>
              </a:rPr>
              <a:t> = x1;</a:t>
            </a:r>
          </a:p>
          <a:p>
            <a:pPr>
              <a:buFont typeface="Wingdings" pitchFamily="2" charset="2"/>
              <a:buNone/>
            </a:pPr>
            <a:r>
              <a:rPr lang="en-US" sz="1700">
                <a:latin typeface="Comic Sans MS" pitchFamily="66" charset="0"/>
              </a:rPr>
              <a:t>		constraints.</a:t>
            </a:r>
            <a:r>
              <a:rPr lang="en-US" sz="1700">
                <a:solidFill>
                  <a:srgbClr val="FF0000"/>
                </a:solidFill>
                <a:latin typeface="Comic Sans MS" pitchFamily="66" charset="0"/>
              </a:rPr>
              <a:t>gridy</a:t>
            </a:r>
            <a:r>
              <a:rPr lang="en-US" sz="170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1700">
                <a:latin typeface="Comic Sans MS" pitchFamily="66" charset="0"/>
              </a:rPr>
              <a:t>= y1;</a:t>
            </a:r>
          </a:p>
          <a:p>
            <a:pPr>
              <a:buFont typeface="Wingdings" pitchFamily="2" charset="2"/>
              <a:buNone/>
            </a:pPr>
            <a:r>
              <a:rPr lang="en-US" sz="1700">
                <a:latin typeface="Comic Sans MS" pitchFamily="66" charset="0"/>
              </a:rPr>
              <a:t>		add(</a:t>
            </a:r>
            <a:r>
              <a:rPr lang="en-US" sz="1700" i="1">
                <a:latin typeface="Comic Sans MS" pitchFamily="66" charset="0"/>
              </a:rPr>
              <a:t>component</a:t>
            </a:r>
            <a:r>
              <a:rPr lang="en-US" sz="1700" i="1">
                <a:solidFill>
                  <a:srgbClr val="FF0000"/>
                </a:solidFill>
                <a:latin typeface="Comic Sans MS" pitchFamily="66" charset="0"/>
              </a:rPr>
              <a:t>2</a:t>
            </a:r>
            <a:r>
              <a:rPr lang="en-US" sz="1700">
                <a:latin typeface="Comic Sans MS" pitchFamily="66" charset="0"/>
              </a:rPr>
              <a:t>, constraints);</a:t>
            </a:r>
          </a:p>
          <a:p>
            <a:pPr>
              <a:buFont typeface="Wingdings" pitchFamily="2" charset="2"/>
              <a:buNone/>
            </a:pPr>
            <a:endParaRPr lang="en-US" sz="180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3BD965-1B13-4860-B24A-A17A76B29F33}" type="slidenum">
              <a:rPr lang="en-US" altLang="zh-TW" smtClean="0">
                <a:ea typeface="新細明體" pitchFamily="18" charset="-120"/>
              </a:rPr>
              <a:pPr/>
              <a:t>16</a:t>
            </a:fld>
            <a:endParaRPr lang="en-US" altLang="zh-TW">
              <a:ea typeface="新細明體" pitchFamily="18" charset="-120"/>
            </a:endParaRPr>
          </a:p>
        </p:txBody>
      </p:sp>
      <p:sp>
        <p:nvSpPr>
          <p:cNvPr id="5017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GridBagConstraints Fields</a:t>
            </a:r>
          </a:p>
        </p:txBody>
      </p:sp>
      <p:sp>
        <p:nvSpPr>
          <p:cNvPr id="50180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>
                <a:solidFill>
                  <a:srgbClr val="00FF00"/>
                </a:solidFill>
                <a:latin typeface="Comic Sans MS" pitchFamily="66" charset="0"/>
              </a:rPr>
              <a:t>gridx, gridy</a:t>
            </a:r>
          </a:p>
          <a:p>
            <a:pPr lvl="1"/>
            <a:r>
              <a:rPr lang="en-US" sz="2400"/>
              <a:t>Specifies the top-left corner of the component</a:t>
            </a:r>
          </a:p>
          <a:p>
            <a:pPr lvl="1"/>
            <a:r>
              <a:rPr lang="en-US" sz="2400"/>
              <a:t>Upper left of grid is located at (gridx, gridy)=(0,0)</a:t>
            </a:r>
          </a:p>
          <a:p>
            <a:pPr lvl="1"/>
            <a:r>
              <a:rPr lang="en-US" sz="2400"/>
              <a:t>Set to </a:t>
            </a:r>
            <a:r>
              <a:rPr lang="en-US" sz="2400" b="1">
                <a:latin typeface="Courier New" pitchFamily="49" charset="0"/>
              </a:rPr>
              <a:t>GridBagConstraints.RELATIVE</a:t>
            </a:r>
            <a:r>
              <a:rPr lang="en-US" sz="2400"/>
              <a:t> to </a:t>
            </a:r>
            <a:br>
              <a:rPr lang="en-US" sz="2400"/>
            </a:br>
            <a:r>
              <a:rPr lang="en-US" sz="2400">
                <a:solidFill>
                  <a:srgbClr val="FF0000"/>
                </a:solidFill>
              </a:rPr>
              <a:t>auto-increment row/column</a:t>
            </a:r>
            <a:br>
              <a:rPr lang="en-US" sz="2400">
                <a:solidFill>
                  <a:srgbClr val="FF0000"/>
                </a:solidFill>
              </a:rPr>
            </a:br>
            <a:endParaRPr lang="en-US" sz="240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sz="1800">
                <a:latin typeface="Comic Sans MS" pitchFamily="66" charset="0"/>
              </a:rPr>
              <a:t>	</a:t>
            </a:r>
            <a:r>
              <a:rPr lang="en-US" sz="2000">
                <a:latin typeface="Comic Sans MS" pitchFamily="66" charset="0"/>
              </a:rPr>
              <a:t>GridBagConstraints constraints = new GridBagConstraints();</a:t>
            </a:r>
          </a:p>
          <a:p>
            <a:pPr>
              <a:buFont typeface="Wingdings" pitchFamily="2" charset="2"/>
              <a:buNone/>
            </a:pPr>
            <a:r>
              <a:rPr lang="en-US" sz="2000">
                <a:latin typeface="Comic Sans MS" pitchFamily="66" charset="0"/>
              </a:rPr>
              <a:t>	constraints.</a:t>
            </a:r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gridx</a:t>
            </a:r>
            <a:r>
              <a:rPr lang="en-US" sz="2000">
                <a:latin typeface="Comic Sans MS" pitchFamily="66" charset="0"/>
              </a:rPr>
              <a:t> = </a:t>
            </a:r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GridBagConstraints.RELATIVE</a:t>
            </a:r>
            <a:r>
              <a:rPr lang="en-US" sz="2000">
                <a:latin typeface="Comic Sans MS" pitchFamily="66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sz="2000">
                <a:latin typeface="Comic Sans MS" pitchFamily="66" charset="0"/>
              </a:rPr>
              <a:t>	</a:t>
            </a:r>
            <a:r>
              <a:rPr lang="en-US" sz="2000" i="1">
                <a:latin typeface="Comic Sans MS" pitchFamily="66" charset="0"/>
              </a:rPr>
              <a:t>container</a:t>
            </a:r>
            <a:r>
              <a:rPr lang="en-US" sz="2000">
                <a:latin typeface="Comic Sans MS" pitchFamily="66" charset="0"/>
              </a:rPr>
              <a:t>.add(new Button("one"), constraints);</a:t>
            </a:r>
          </a:p>
          <a:p>
            <a:pPr>
              <a:buFont typeface="Wingdings" pitchFamily="2" charset="2"/>
              <a:buNone/>
            </a:pPr>
            <a:r>
              <a:rPr lang="en-US" sz="2000" i="1">
                <a:latin typeface="Comic Sans MS" pitchFamily="66" charset="0"/>
              </a:rPr>
              <a:t>     container</a:t>
            </a:r>
            <a:r>
              <a:rPr lang="en-US" sz="2000">
                <a:latin typeface="Comic Sans MS" pitchFamily="66" charset="0"/>
              </a:rPr>
              <a:t>.add(new Button("two"), constraints);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9984DE-E7AD-4C30-8FA8-439152C2444E}" type="slidenum">
              <a:rPr lang="en-US" altLang="zh-TW" smtClean="0">
                <a:ea typeface="新細明體" pitchFamily="18" charset="-120"/>
              </a:rPr>
              <a:pPr/>
              <a:t>17</a:t>
            </a:fld>
            <a:endParaRPr lang="en-US" altLang="zh-TW">
              <a:ea typeface="新細明體" pitchFamily="18" charset="-120"/>
            </a:endParaRPr>
          </a:p>
        </p:txBody>
      </p:sp>
      <p:sp>
        <p:nvSpPr>
          <p:cNvPr id="51203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GridBagConstraints Fields</a:t>
            </a:r>
            <a:br>
              <a:rPr lang="en-US"/>
            </a:br>
            <a:r>
              <a:rPr lang="en-US"/>
              <a:t>(Continued)</a:t>
            </a:r>
          </a:p>
        </p:txBody>
      </p:sp>
      <p:sp>
        <p:nvSpPr>
          <p:cNvPr id="51204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>
                <a:solidFill>
                  <a:srgbClr val="00FF00"/>
                </a:solidFill>
                <a:latin typeface="Comic Sans MS" pitchFamily="66" charset="0"/>
              </a:rPr>
              <a:t>gridwidth, gridheight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Specifies the number of columns and rows the Component occupies</a:t>
            </a:r>
            <a:endParaRPr lang="en-US" sz="150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500" b="1">
                <a:latin typeface="Courier New" pitchFamily="49" charset="0"/>
              </a:rPr>
              <a:t>			</a:t>
            </a:r>
            <a:r>
              <a:rPr lang="en-US" sz="2000" b="1">
                <a:latin typeface="Comic Sans MS" pitchFamily="66" charset="0"/>
              </a:rPr>
              <a:t>constraints.</a:t>
            </a:r>
            <a:r>
              <a:rPr lang="en-US" sz="2000" b="1">
                <a:solidFill>
                  <a:srgbClr val="FF0000"/>
                </a:solidFill>
                <a:latin typeface="Comic Sans MS" pitchFamily="66" charset="0"/>
              </a:rPr>
              <a:t>gridwidth = 3</a:t>
            </a:r>
            <a:r>
              <a:rPr lang="en-US" sz="2000" b="1">
                <a:latin typeface="Comic Sans MS" pitchFamily="66" charset="0"/>
              </a:rPr>
              <a:t>;</a:t>
            </a:r>
            <a:endParaRPr lang="en-US" sz="1500" b="1">
              <a:latin typeface="Comic Sans MS" pitchFamily="66" charset="0"/>
            </a:endParaRPr>
          </a:p>
          <a:p>
            <a:pPr lvl="1">
              <a:lnSpc>
                <a:spcPct val="90000"/>
              </a:lnSpc>
            </a:pPr>
            <a:r>
              <a:rPr lang="en-US" sz="2000" b="1">
                <a:latin typeface="Courier New" pitchFamily="49" charset="0"/>
              </a:rPr>
              <a:t>GridBagConstraints.REMAINDER</a:t>
            </a:r>
            <a:r>
              <a:rPr lang="en-US" sz="2000"/>
              <a:t> lets the component take up the remainder of the row/column</a:t>
            </a:r>
          </a:p>
          <a:p>
            <a:pPr>
              <a:lnSpc>
                <a:spcPct val="90000"/>
              </a:lnSpc>
            </a:pPr>
            <a:r>
              <a:rPr lang="en-US" sz="2400" b="1">
                <a:solidFill>
                  <a:srgbClr val="00FF00"/>
                </a:solidFill>
                <a:latin typeface="Comic Sans MS" pitchFamily="66" charset="0"/>
              </a:rPr>
              <a:t>weightx, weighty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Specifies how much the cell will </a:t>
            </a:r>
            <a:r>
              <a:rPr lang="en-US" sz="2000">
                <a:solidFill>
                  <a:srgbClr val="FF0000"/>
                </a:solidFill>
              </a:rPr>
              <a:t>stretch</a:t>
            </a:r>
            <a:r>
              <a:rPr lang="en-US" sz="2000"/>
              <a:t> in the x or y direction if space is left over</a:t>
            </a:r>
            <a:r>
              <a:rPr lang="en-US" sz="1500" b="1">
                <a:latin typeface="Courier New" pitchFamily="49" charset="0"/>
              </a:rPr>
              <a:t>				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500" b="1">
                <a:latin typeface="Courier New" pitchFamily="49" charset="0"/>
              </a:rPr>
              <a:t>    	</a:t>
            </a:r>
            <a:r>
              <a:rPr lang="en-US" sz="2000" b="1">
                <a:latin typeface="Comic Sans MS" pitchFamily="66" charset="0"/>
              </a:rPr>
              <a:t>constraints.</a:t>
            </a:r>
            <a:r>
              <a:rPr lang="en-US" sz="2000" b="1">
                <a:solidFill>
                  <a:srgbClr val="FF0000"/>
                </a:solidFill>
                <a:latin typeface="Comic Sans MS" pitchFamily="66" charset="0"/>
              </a:rPr>
              <a:t>weightx = 3.0</a:t>
            </a:r>
            <a:r>
              <a:rPr lang="en-US" sz="2000" b="1">
                <a:latin typeface="Comic Sans MS" pitchFamily="66" charset="0"/>
              </a:rPr>
              <a:t>;</a:t>
            </a:r>
            <a:endParaRPr lang="en-US" sz="1500" b="1">
              <a:latin typeface="Comic Sans MS" pitchFamily="66" charset="0"/>
            </a:endParaRPr>
          </a:p>
          <a:p>
            <a:pPr lvl="1">
              <a:lnSpc>
                <a:spcPct val="90000"/>
              </a:lnSpc>
            </a:pPr>
            <a:r>
              <a:rPr lang="en-US" sz="2000"/>
              <a:t>Constraint affects the cell, not the component (use </a:t>
            </a:r>
            <a:r>
              <a:rPr lang="en-US" sz="2000">
                <a:latin typeface="Courier New" pitchFamily="49" charset="0"/>
              </a:rPr>
              <a:t>fill</a:t>
            </a:r>
            <a:r>
              <a:rPr lang="en-US" sz="2000"/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Use a value of 0.0 for no expansion in a direction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Values are relative, not absolute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043AB8-56A7-44A8-8CEC-AEDE795A114E}" type="slidenum">
              <a:rPr lang="en-US" altLang="zh-TW" smtClean="0">
                <a:ea typeface="新細明體" pitchFamily="18" charset="-120"/>
              </a:rPr>
              <a:pPr/>
              <a:t>18</a:t>
            </a:fld>
            <a:endParaRPr lang="en-US" altLang="zh-TW">
              <a:ea typeface="新細明體" pitchFamily="18" charset="-120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GridBagConstraints Fields (Continued)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>
                <a:solidFill>
                  <a:srgbClr val="00FF00"/>
                </a:solidFill>
                <a:latin typeface="Comic Sans MS" pitchFamily="66" charset="0"/>
              </a:rPr>
              <a:t>fill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Specifies what to do to an element that is smaller than the cell size</a:t>
            </a:r>
            <a:br>
              <a:rPr lang="en-US" sz="2000"/>
            </a:br>
            <a:r>
              <a:rPr lang="en-US" sz="2000"/>
              <a:t>	</a:t>
            </a:r>
            <a:r>
              <a:rPr lang="en-US" sz="1600" b="1">
                <a:latin typeface="Courier New" pitchFamily="49" charset="0"/>
              </a:rPr>
              <a:t>constraints.</a:t>
            </a:r>
            <a:r>
              <a:rPr lang="en-US" sz="1600" b="1">
                <a:solidFill>
                  <a:srgbClr val="FF0000"/>
                </a:solidFill>
                <a:latin typeface="Courier New" pitchFamily="49" charset="0"/>
              </a:rPr>
              <a:t>fill = GridBagConstraints.VERTICAL</a:t>
            </a:r>
            <a:r>
              <a:rPr lang="en-US" sz="1600" b="1">
                <a:latin typeface="Courier New" pitchFamily="49" charset="0"/>
              </a:rPr>
              <a:t>;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The size of row/column is determined by the widest/tallest element in it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Can be </a:t>
            </a:r>
            <a:r>
              <a:rPr lang="en-US" sz="2000">
                <a:latin typeface="Courier New" pitchFamily="49" charset="0"/>
              </a:rPr>
              <a:t>NONE</a:t>
            </a:r>
            <a:r>
              <a:rPr lang="en-US" sz="2000"/>
              <a:t>, </a:t>
            </a:r>
            <a:r>
              <a:rPr lang="en-US" sz="2000">
                <a:latin typeface="Courier New" pitchFamily="49" charset="0"/>
              </a:rPr>
              <a:t>HORIZONTAL</a:t>
            </a:r>
            <a:r>
              <a:rPr lang="en-US" sz="2000"/>
              <a:t>, </a:t>
            </a:r>
            <a:r>
              <a:rPr lang="en-US" sz="2000">
                <a:latin typeface="Courier New" pitchFamily="49" charset="0"/>
              </a:rPr>
              <a:t>VERTICAL</a:t>
            </a:r>
            <a:r>
              <a:rPr lang="en-US" sz="2000"/>
              <a:t>, or </a:t>
            </a:r>
            <a:r>
              <a:rPr lang="en-US" sz="2000">
                <a:latin typeface="Courier New" pitchFamily="49" charset="0"/>
              </a:rPr>
              <a:t>BOTH</a:t>
            </a:r>
          </a:p>
          <a:p>
            <a:pPr>
              <a:lnSpc>
                <a:spcPct val="90000"/>
              </a:lnSpc>
            </a:pPr>
            <a:r>
              <a:rPr lang="en-US" sz="2400" b="1">
                <a:solidFill>
                  <a:srgbClr val="00FF00"/>
                </a:solidFill>
                <a:latin typeface="Comic Sans MS" pitchFamily="66" charset="0"/>
              </a:rPr>
              <a:t>anchor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If the fill is set to </a:t>
            </a:r>
            <a:r>
              <a:rPr lang="en-US" sz="2000">
                <a:latin typeface="Courier New" pitchFamily="49" charset="0"/>
              </a:rPr>
              <a:t>GridBagConstraints.NONE</a:t>
            </a:r>
            <a:r>
              <a:rPr lang="en-US" sz="2000"/>
              <a:t>, then the </a:t>
            </a:r>
            <a:r>
              <a:rPr lang="en-US" sz="2000">
                <a:latin typeface="Courier New" pitchFamily="49" charset="0"/>
              </a:rPr>
              <a:t>anchor</a:t>
            </a:r>
            <a:r>
              <a:rPr lang="en-US" sz="2000"/>
              <a:t> field determines where the component is placed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/>
              <a:t>		</a:t>
            </a:r>
            <a:r>
              <a:rPr lang="en-US" sz="1600" b="1">
                <a:latin typeface="Courier New" pitchFamily="49" charset="0"/>
              </a:rPr>
              <a:t>constraints.</a:t>
            </a:r>
            <a:r>
              <a:rPr lang="en-US" sz="1600" b="1">
                <a:solidFill>
                  <a:srgbClr val="FF0000"/>
                </a:solidFill>
                <a:latin typeface="Courier New" pitchFamily="49" charset="0"/>
              </a:rPr>
              <a:t>anchor = GridBagConstraints.NORTHEAST</a:t>
            </a:r>
            <a:r>
              <a:rPr lang="en-US" sz="1600" b="1">
                <a:latin typeface="Courier New" pitchFamily="49" charset="0"/>
              </a:rPr>
              <a:t>;</a:t>
            </a:r>
            <a:endParaRPr lang="en-US" sz="2000"/>
          </a:p>
          <a:p>
            <a:pPr lvl="1">
              <a:lnSpc>
                <a:spcPct val="90000"/>
              </a:lnSpc>
            </a:pPr>
            <a:r>
              <a:rPr lang="en-US" sz="2000"/>
              <a:t>Can be </a:t>
            </a:r>
            <a:r>
              <a:rPr lang="en-US" sz="2000">
                <a:latin typeface="Courier New" pitchFamily="49" charset="0"/>
              </a:rPr>
              <a:t>NORTH</a:t>
            </a:r>
            <a:r>
              <a:rPr lang="en-US" sz="2000"/>
              <a:t>, </a:t>
            </a:r>
            <a:r>
              <a:rPr lang="en-US" sz="2000">
                <a:latin typeface="Courier New" pitchFamily="49" charset="0"/>
              </a:rPr>
              <a:t>EAST</a:t>
            </a:r>
            <a:r>
              <a:rPr lang="en-US" sz="2000"/>
              <a:t>, </a:t>
            </a:r>
            <a:r>
              <a:rPr lang="en-US" sz="2000">
                <a:latin typeface="Courier New" pitchFamily="49" charset="0"/>
              </a:rPr>
              <a:t>SOUTH</a:t>
            </a:r>
            <a:r>
              <a:rPr lang="en-US" sz="2000"/>
              <a:t>, </a:t>
            </a:r>
            <a:r>
              <a:rPr lang="en-US" sz="2000">
                <a:latin typeface="Courier New" pitchFamily="49" charset="0"/>
              </a:rPr>
              <a:t>WEST</a:t>
            </a:r>
            <a:r>
              <a:rPr lang="en-US" sz="2000"/>
              <a:t>, </a:t>
            </a:r>
            <a:r>
              <a:rPr lang="en-US" sz="2000">
                <a:latin typeface="Courier New" pitchFamily="49" charset="0"/>
              </a:rPr>
              <a:t>NORTHEAST</a:t>
            </a:r>
            <a:r>
              <a:rPr lang="en-US" sz="2000"/>
              <a:t>, </a:t>
            </a:r>
            <a:r>
              <a:rPr lang="en-US" sz="2000">
                <a:latin typeface="Courier New" pitchFamily="49" charset="0"/>
              </a:rPr>
              <a:t>NORTHWEST</a:t>
            </a:r>
            <a:r>
              <a:rPr lang="en-US" sz="2000"/>
              <a:t>, </a:t>
            </a:r>
            <a:r>
              <a:rPr lang="en-US" sz="2000">
                <a:latin typeface="Courier New" pitchFamily="49" charset="0"/>
              </a:rPr>
              <a:t>SOUTHEAST</a:t>
            </a:r>
            <a:r>
              <a:rPr lang="en-US" sz="2000"/>
              <a:t>, or </a:t>
            </a:r>
            <a:r>
              <a:rPr lang="en-US" sz="2000">
                <a:latin typeface="Courier New" pitchFamily="49" charset="0"/>
              </a:rPr>
              <a:t>SOUTHWEST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Layout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/>
          <a:lstStyle/>
          <a:p>
            <a:pPr algn="just"/>
            <a:r>
              <a:rPr lang="en-US" dirty="0"/>
              <a:t>Layout means the arrangement of components within the container. In other way we can say that placing the components at a particular position within the container. The task of laying out the controls is done automatically by the </a:t>
            </a:r>
            <a:r>
              <a:rPr lang="en-US" b="1" dirty="0"/>
              <a:t>Layout Manager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Layout Managers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525963"/>
          </a:xfrm>
        </p:spPr>
        <p:txBody>
          <a:bodyPr/>
          <a:lstStyle/>
          <a:p>
            <a:pPr algn="just"/>
            <a:r>
              <a:rPr lang="en-US" sz="2400" dirty="0"/>
              <a:t>A Layout Manager directs the placement of Components within a Container. </a:t>
            </a:r>
          </a:p>
          <a:p>
            <a:pPr algn="just">
              <a:lnSpc>
                <a:spcPct val="90000"/>
              </a:lnSpc>
            </a:pPr>
            <a:r>
              <a:rPr lang="en-US" sz="2400" dirty="0"/>
              <a:t>Each container has a layout manager, which is responsible for arranging the components in a container. </a:t>
            </a:r>
          </a:p>
          <a:p>
            <a:pPr algn="just">
              <a:lnSpc>
                <a:spcPct val="90000"/>
              </a:lnSpc>
            </a:pPr>
            <a:r>
              <a:rPr lang="en-US" sz="2400" dirty="0"/>
              <a:t>The container's </a:t>
            </a:r>
            <a:r>
              <a:rPr lang="en-US" sz="2400" b="1" dirty="0" err="1"/>
              <a:t>setLayout</a:t>
            </a:r>
            <a:r>
              <a:rPr lang="en-US" sz="2400" dirty="0"/>
              <a:t> method can be used to set a layout manager.</a:t>
            </a:r>
          </a:p>
          <a:p>
            <a:pPr algn="just">
              <a:lnSpc>
                <a:spcPct val="90000"/>
              </a:lnSpc>
              <a:spcAft>
                <a:spcPts val="1200"/>
              </a:spcAft>
            </a:pPr>
            <a:r>
              <a:rPr lang="en-US" sz="2400" dirty="0"/>
              <a:t>The layout manager places the components according to the layout manager's rules, property settings and the constraints associated with each component.</a:t>
            </a:r>
          </a:p>
          <a:p>
            <a:pPr algn="just">
              <a:lnSpc>
                <a:spcPct val="90000"/>
              </a:lnSpc>
              <a:spcAft>
                <a:spcPts val="1200"/>
              </a:spcAft>
            </a:pPr>
            <a:r>
              <a:rPr lang="en-US" sz="2400" dirty="0"/>
              <a:t>Each layout manager has a particular set of rules specific to that layout manager.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2BC4F2-5881-4DD4-B25C-FF94F9D5DC3B}" type="slidenum">
              <a:rPr lang="en-US" altLang="zh-TW" smtClean="0">
                <a:ea typeface="新細明體" pitchFamily="18" charset="-120"/>
              </a:rPr>
              <a:pPr/>
              <a:t>4</a:t>
            </a:fld>
            <a:endParaRPr lang="en-US" altLang="zh-TW">
              <a:ea typeface="新細明體" pitchFamily="18" charset="-12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Layout Managers</a:t>
            </a:r>
          </a:p>
        </p:txBody>
      </p:sp>
      <p:pic>
        <p:nvPicPr>
          <p:cNvPr id="37892" name="Picture 5" descr="Five examples of layout management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447800"/>
            <a:ext cx="73914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5163" y="6367463"/>
            <a:ext cx="1905000" cy="457200"/>
          </a:xfrm>
          <a:noFill/>
        </p:spPr>
        <p:txBody>
          <a:bodyPr/>
          <a:lstStyle/>
          <a:p>
            <a:pPr algn="l"/>
            <a:fld id="{149AF9A0-70A1-4CCA-B4D4-6480835B6053}" type="slidenum">
              <a:rPr lang="en-US" smtClean="0"/>
              <a:pPr algn="l"/>
              <a:t>5</a:t>
            </a:fld>
            <a:endParaRPr 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sz="3200">
                <a:latin typeface="Lucida Console" pitchFamily="49" charset="0"/>
              </a:rPr>
              <a:t>FlowLayout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>
                <a:latin typeface="Lucida Console" pitchFamily="49" charset="0"/>
              </a:rPr>
              <a:t>FlowLayout</a:t>
            </a:r>
          </a:p>
          <a:p>
            <a:pPr lvl="1"/>
            <a:r>
              <a:rPr lang="en-US" sz="2000"/>
              <a:t>Simplest layout manager</a:t>
            </a:r>
          </a:p>
          <a:p>
            <a:pPr lvl="1"/>
            <a:r>
              <a:rPr lang="en-US" sz="2000"/>
              <a:t>Components are placed left to right in the order they are added</a:t>
            </a:r>
          </a:p>
          <a:p>
            <a:pPr lvl="1"/>
            <a:r>
              <a:rPr lang="en-US" sz="2000"/>
              <a:t>If there is not enough space for all the components to fit, they'll be moved to the next line.</a:t>
            </a:r>
          </a:p>
          <a:p>
            <a:pPr lvl="1"/>
            <a:r>
              <a:rPr lang="en-US" sz="2000"/>
              <a:t>Components can be left aligned, centered or right aligned</a:t>
            </a:r>
          </a:p>
          <a:p>
            <a:r>
              <a:rPr lang="en-US" sz="2400"/>
              <a:t>Constructors</a:t>
            </a:r>
          </a:p>
          <a:p>
            <a:pPr lvl="1"/>
            <a:r>
              <a:rPr lang="en-US" sz="1800" b="1">
                <a:solidFill>
                  <a:srgbClr val="FF0000"/>
                </a:solidFill>
                <a:latin typeface="Comic Sans MS" pitchFamily="66" charset="0"/>
              </a:rPr>
              <a:t>FlowLayout()</a:t>
            </a:r>
          </a:p>
          <a:p>
            <a:pPr>
              <a:buFontTx/>
              <a:buNone/>
            </a:pPr>
            <a:r>
              <a:rPr lang="en-US" sz="1600"/>
              <a:t>This creates the default layout, which centers components and leaves five pixels of space</a:t>
            </a:r>
          </a:p>
          <a:p>
            <a:pPr>
              <a:buFontTx/>
              <a:buNone/>
            </a:pPr>
            <a:r>
              <a:rPr lang="en-US" sz="1600"/>
              <a:t>between each component</a:t>
            </a:r>
          </a:p>
          <a:p>
            <a:pPr>
              <a:buFontTx/>
              <a:buNone/>
            </a:pPr>
            <a:r>
              <a:rPr lang="en-US" sz="1600"/>
              <a:t>         -   </a:t>
            </a:r>
            <a:r>
              <a:rPr lang="en-US" sz="1800" b="1">
                <a:solidFill>
                  <a:srgbClr val="FF0000"/>
                </a:solidFill>
                <a:latin typeface="Comic Sans MS" pitchFamily="66" charset="0"/>
              </a:rPr>
              <a:t>FlowLayout(int how)</a:t>
            </a:r>
          </a:p>
          <a:p>
            <a:pPr>
              <a:buFontTx/>
              <a:buNone/>
            </a:pPr>
            <a:r>
              <a:rPr lang="en-US" sz="1600"/>
              <a:t>This form lets you specify how each line is aligned. Valid values for how are as follows: FlowLayout.LEFT, FlowLayout.RIGHT, FlowLayout.CENTER</a:t>
            </a:r>
          </a:p>
          <a:p>
            <a:pPr lvl="1"/>
            <a:r>
              <a:rPr lang="en-US" sz="1800" b="1">
                <a:solidFill>
                  <a:srgbClr val="FF0000"/>
                </a:solidFill>
                <a:latin typeface="Comic Sans MS" pitchFamily="66" charset="0"/>
              </a:rPr>
              <a:t>FlowLayout(int how, int hGap, int vGap)</a:t>
            </a:r>
          </a:p>
          <a:p>
            <a:pPr lvl="2"/>
            <a:r>
              <a:rPr lang="en-US" sz="1300"/>
              <a:t>Specify the alignment as well as the horizontal and vertical spacing between components</a:t>
            </a:r>
          </a:p>
          <a:p>
            <a:pPr lvl="1">
              <a:buFontTx/>
              <a:buNone/>
            </a:pP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US" sz="2000" b="1"/>
              <a:t>import</a:t>
            </a:r>
            <a:r>
              <a:rPr lang="en-US" sz="2000"/>
              <a:t> javax.swing.JFrame; </a:t>
            </a:r>
          </a:p>
          <a:p>
            <a:pPr>
              <a:buFontTx/>
              <a:buNone/>
            </a:pPr>
            <a:r>
              <a:rPr lang="en-US" sz="2000" b="1"/>
              <a:t>import</a:t>
            </a:r>
            <a:r>
              <a:rPr lang="en-US" sz="2000"/>
              <a:t> javax.swing.JLabel; </a:t>
            </a:r>
          </a:p>
          <a:p>
            <a:pPr>
              <a:buFontTx/>
              <a:buNone/>
            </a:pPr>
            <a:r>
              <a:rPr lang="en-US" sz="2000" b="1"/>
              <a:t>import</a:t>
            </a:r>
            <a:r>
              <a:rPr lang="en-US" sz="2000"/>
              <a:t> javax.swing.JTextField;</a:t>
            </a:r>
          </a:p>
          <a:p>
            <a:pPr>
              <a:buFontTx/>
              <a:buNone/>
            </a:pPr>
            <a:r>
              <a:rPr lang="en-US" sz="2000"/>
              <a:t> </a:t>
            </a:r>
            <a:r>
              <a:rPr lang="en-US" sz="2000" b="1"/>
              <a:t>public</a:t>
            </a:r>
            <a:r>
              <a:rPr lang="en-US" sz="2000"/>
              <a:t> </a:t>
            </a:r>
            <a:r>
              <a:rPr lang="en-US" sz="2000" b="1"/>
              <a:t>class</a:t>
            </a:r>
            <a:r>
              <a:rPr lang="en-US" sz="2000"/>
              <a:t> LabelnText</a:t>
            </a:r>
          </a:p>
          <a:p>
            <a:pPr>
              <a:buFontTx/>
              <a:buNone/>
            </a:pPr>
            <a:r>
              <a:rPr lang="en-US" sz="2000"/>
              <a:t> { </a:t>
            </a:r>
          </a:p>
          <a:p>
            <a:pPr>
              <a:buFontTx/>
              <a:buNone/>
            </a:pPr>
            <a:r>
              <a:rPr lang="en-US" sz="2000" b="1"/>
              <a:t>public</a:t>
            </a:r>
            <a:r>
              <a:rPr lang="en-US" sz="2000"/>
              <a:t> </a:t>
            </a:r>
            <a:r>
              <a:rPr lang="en-US" sz="2000" b="1"/>
              <a:t>static</a:t>
            </a:r>
            <a:r>
              <a:rPr lang="en-US" sz="2000"/>
              <a:t> </a:t>
            </a:r>
            <a:r>
              <a:rPr lang="en-US" sz="2000" b="1"/>
              <a:t>void</a:t>
            </a:r>
            <a:r>
              <a:rPr lang="en-US" sz="2000"/>
              <a:t> main(String[] args)</a:t>
            </a:r>
          </a:p>
          <a:p>
            <a:pPr>
              <a:buFontTx/>
              <a:buNone/>
            </a:pPr>
            <a:r>
              <a:rPr lang="en-US" sz="2000"/>
              <a:t> {</a:t>
            </a:r>
          </a:p>
          <a:p>
            <a:pPr>
              <a:buFontTx/>
              <a:buNone/>
            </a:pPr>
            <a:r>
              <a:rPr lang="en-US" sz="2000"/>
              <a:t>	 JFrame frame = </a:t>
            </a:r>
            <a:r>
              <a:rPr lang="en-US" sz="2000" b="1"/>
              <a:t>new</a:t>
            </a:r>
            <a:r>
              <a:rPr lang="en-US" sz="2000"/>
              <a:t> JFrame("Hello Swing"); </a:t>
            </a:r>
          </a:p>
          <a:p>
            <a:pPr>
              <a:buFontTx/>
              <a:buNone/>
            </a:pPr>
            <a:r>
              <a:rPr lang="en-US" sz="2000"/>
              <a:t>	frame.setSize(200, 100); frame.setDefaultCloseOperation(JFrame.EXIT_ON_CLOSE);</a:t>
            </a:r>
          </a:p>
          <a:p>
            <a:pPr>
              <a:buFontTx/>
              <a:buNone/>
            </a:pPr>
            <a:r>
              <a:rPr lang="en-US" sz="2000"/>
              <a:t>	</a:t>
            </a:r>
            <a:r>
              <a:rPr lang="en-US" sz="2000">
                <a:solidFill>
                  <a:srgbClr val="FF0000"/>
                </a:solidFill>
              </a:rPr>
              <a:t>frame.setLayout(</a:t>
            </a:r>
            <a:r>
              <a:rPr lang="en-US" sz="2000" b="1">
                <a:solidFill>
                  <a:srgbClr val="FF0000"/>
                </a:solidFill>
              </a:rPr>
              <a:t>new</a:t>
            </a:r>
            <a:r>
              <a:rPr lang="en-US" sz="2000">
                <a:solidFill>
                  <a:srgbClr val="FF0000"/>
                </a:solidFill>
              </a:rPr>
              <a:t> FlowLayout()); </a:t>
            </a:r>
          </a:p>
          <a:p>
            <a:pPr>
              <a:buFontTx/>
              <a:buNone/>
            </a:pPr>
            <a:r>
              <a:rPr lang="en-US" sz="2000"/>
              <a:t> 	frame.add(</a:t>
            </a:r>
            <a:r>
              <a:rPr lang="en-US" sz="2000" b="1"/>
              <a:t>new</a:t>
            </a:r>
            <a:r>
              <a:rPr lang="en-US" sz="2000"/>
              <a:t> JLabel("Diving into swing!")); </a:t>
            </a:r>
            <a:endParaRPr lang="en-US" sz="2000" i="1"/>
          </a:p>
          <a:p>
            <a:pPr>
              <a:buFontTx/>
              <a:buNone/>
            </a:pPr>
            <a:r>
              <a:rPr lang="en-US" sz="2000" i="1"/>
              <a:t>	</a:t>
            </a:r>
            <a:r>
              <a:rPr lang="en-US" sz="2000"/>
              <a:t>frame.add(</a:t>
            </a:r>
            <a:r>
              <a:rPr lang="en-US" sz="2000" b="1"/>
              <a:t>new</a:t>
            </a:r>
            <a:r>
              <a:rPr lang="en-US" sz="2000"/>
              <a:t> JTextField("Type something here")); frame.setVisible(</a:t>
            </a:r>
            <a:r>
              <a:rPr lang="en-US" sz="2000" b="1"/>
              <a:t>true</a:t>
            </a:r>
            <a:r>
              <a:rPr lang="en-US" sz="2000"/>
              <a:t>);</a:t>
            </a:r>
          </a:p>
          <a:p>
            <a:pPr>
              <a:buFontTx/>
              <a:buNone/>
            </a:pPr>
            <a:r>
              <a:rPr lang="en-US" sz="2000"/>
              <a:t> }</a:t>
            </a:r>
          </a:p>
          <a:p>
            <a:pPr>
              <a:buFontTx/>
              <a:buNone/>
            </a:pPr>
            <a:r>
              <a:rPr lang="en-US" sz="2000"/>
              <a:t> }</a:t>
            </a:r>
          </a:p>
          <a:p>
            <a:pPr>
              <a:buFontTx/>
              <a:buNone/>
            </a:pPr>
            <a:endParaRPr lang="en-US"/>
          </a:p>
        </p:txBody>
      </p:sp>
      <p:pic>
        <p:nvPicPr>
          <p:cNvPr id="3993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1792" y="242977"/>
            <a:ext cx="3276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5163" y="6367463"/>
            <a:ext cx="1905000" cy="457200"/>
          </a:xfrm>
          <a:noFill/>
        </p:spPr>
        <p:txBody>
          <a:bodyPr/>
          <a:lstStyle/>
          <a:p>
            <a:pPr algn="l"/>
            <a:fld id="{6997E6BC-5EA8-49D3-8DC9-6C00178D151D}" type="slidenum">
              <a:rPr lang="en-US" smtClean="0"/>
              <a:pPr algn="l"/>
              <a:t>7</a:t>
            </a:fld>
            <a:endParaRPr lang="en-US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Lucida Console" pitchFamily="49" charset="0"/>
              </a:rPr>
              <a:t>BorderLayout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/>
              <a:t>The </a:t>
            </a:r>
            <a:r>
              <a:rPr lang="en-US" sz="2000" b="1"/>
              <a:t>BorderLayout class implements a common layout style for top-level windows. </a:t>
            </a:r>
          </a:p>
          <a:p>
            <a:r>
              <a:rPr lang="en-US" sz="2000" b="1"/>
              <a:t>It </a:t>
            </a:r>
            <a:r>
              <a:rPr lang="en-US" sz="2000"/>
              <a:t>has four narrow, fixed-width components at the edges and one large area in the center.</a:t>
            </a:r>
          </a:p>
          <a:p>
            <a:r>
              <a:rPr lang="en-US" sz="2000"/>
              <a:t>The four sides are referred to as </a:t>
            </a:r>
            <a:r>
              <a:rPr lang="en-US" sz="2000" b="1"/>
              <a:t>north, south, east, and west</a:t>
            </a:r>
            <a:r>
              <a:rPr lang="en-US" sz="2000"/>
              <a:t>. The middle area is </a:t>
            </a:r>
            <a:r>
              <a:rPr lang="en-US" sz="2000" b="1"/>
              <a:t>called the center</a:t>
            </a:r>
            <a:r>
              <a:rPr lang="en-US" sz="2000"/>
              <a:t>. </a:t>
            </a:r>
          </a:p>
          <a:p>
            <a:r>
              <a:rPr lang="en-US" sz="2000"/>
              <a:t>The constructors defined by </a:t>
            </a:r>
            <a:r>
              <a:rPr lang="en-US" sz="2000" b="1"/>
              <a:t>BorderLayout:</a:t>
            </a:r>
          </a:p>
          <a:p>
            <a:endParaRPr lang="en-US" sz="2000"/>
          </a:p>
          <a:p>
            <a:r>
              <a:rPr lang="en-US" sz="2000"/>
              <a:t>BorderLayout( )</a:t>
            </a:r>
          </a:p>
          <a:p>
            <a:r>
              <a:rPr lang="en-US" sz="2000"/>
              <a:t>BorderLayout(int </a:t>
            </a:r>
            <a:r>
              <a:rPr lang="en-US" sz="2000" i="1"/>
              <a:t>horz, int vert)</a:t>
            </a:r>
            <a:endParaRPr 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525963"/>
          </a:xfrm>
        </p:spPr>
        <p:txBody>
          <a:bodyPr/>
          <a:lstStyle/>
          <a:p>
            <a:r>
              <a:rPr lang="en-US" sz="2000" b="1"/>
              <a:t>BorderLayout defines the following constants that specify the regions:</a:t>
            </a:r>
          </a:p>
          <a:p>
            <a:r>
              <a:rPr lang="en-US" sz="2000"/>
              <a:t>BorderLayout.CENTER </a:t>
            </a:r>
          </a:p>
          <a:p>
            <a:r>
              <a:rPr lang="en-US" sz="2000"/>
              <a:t>BorderLayout.SOUTH</a:t>
            </a:r>
          </a:p>
          <a:p>
            <a:r>
              <a:rPr lang="en-US" sz="2000"/>
              <a:t>BorderLayout.EAST </a:t>
            </a:r>
          </a:p>
          <a:p>
            <a:r>
              <a:rPr lang="en-US" sz="2000"/>
              <a:t>BorderLayout.WEST</a:t>
            </a:r>
          </a:p>
          <a:p>
            <a:r>
              <a:rPr lang="en-US" sz="2000"/>
              <a:t>BorderLayout.NORTH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609600" y="3429000"/>
            <a:ext cx="80772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When adding components, you will use these constants with the following form of</a:t>
            </a:r>
          </a:p>
          <a:p>
            <a:r>
              <a:rPr lang="en-US" b="1"/>
              <a:t>	add( ), which is defined by Container:</a:t>
            </a:r>
          </a:p>
          <a:p>
            <a:endParaRPr lang="en-US"/>
          </a:p>
          <a:p>
            <a:r>
              <a:rPr lang="en-US"/>
              <a:t>	void add(Component </a:t>
            </a:r>
            <a:r>
              <a:rPr lang="en-US" i="1"/>
              <a:t>compObj, Object region);</a:t>
            </a:r>
          </a:p>
          <a:p>
            <a:endParaRPr lang="en-US"/>
          </a:p>
          <a:p>
            <a:r>
              <a:rPr lang="en-US"/>
              <a:t>Here, </a:t>
            </a:r>
            <a:r>
              <a:rPr lang="en-US" i="1"/>
              <a:t>compObj is the component to be added, and region specifies where the component  </a:t>
            </a:r>
            <a:r>
              <a:rPr lang="en-US"/>
              <a:t>will be added.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>
              <a:buFontTx/>
              <a:buNone/>
            </a:pPr>
            <a:r>
              <a:rPr lang="en-US" sz="1800"/>
              <a:t>public class BorderLayoutDemo extends JFrame</a:t>
            </a:r>
          </a:p>
          <a:p>
            <a:pPr>
              <a:buFontTx/>
              <a:buNone/>
            </a:pPr>
            <a:r>
              <a:rPr lang="en-US" sz="1800"/>
              <a:t> {</a:t>
            </a:r>
          </a:p>
          <a:p>
            <a:pPr>
              <a:buFontTx/>
              <a:buNone/>
            </a:pPr>
            <a:r>
              <a:rPr lang="en-US" sz="1800"/>
              <a:t>public BorderLayoutDemo()</a:t>
            </a:r>
          </a:p>
          <a:p>
            <a:pPr>
              <a:buFontTx/>
              <a:buNone/>
            </a:pPr>
            <a:r>
              <a:rPr lang="en-US" sz="1800"/>
              <a:t> {</a:t>
            </a:r>
          </a:p>
          <a:p>
            <a:pPr>
              <a:buFontTx/>
              <a:buNone/>
            </a:pPr>
            <a:r>
              <a:rPr lang="en-US" sz="1800"/>
              <a:t>setLayout(new BorderLayout());</a:t>
            </a:r>
          </a:p>
          <a:p>
            <a:pPr>
              <a:buFontTx/>
              <a:buNone/>
            </a:pPr>
            <a:r>
              <a:rPr lang="en-US" sz="1800"/>
              <a:t>add(new Button("This is across the top."),BorderLayout.NORTH);</a:t>
            </a:r>
          </a:p>
          <a:p>
            <a:pPr>
              <a:buFontTx/>
              <a:buNone/>
            </a:pPr>
            <a:r>
              <a:rPr lang="en-US" sz="1800"/>
              <a:t>add(new Label("The footer message might go here."),</a:t>
            </a:r>
          </a:p>
          <a:p>
            <a:pPr>
              <a:buFontTx/>
              <a:buNone/>
            </a:pPr>
            <a:r>
              <a:rPr lang="en-US" sz="1800"/>
              <a:t>BorderLayout.SOUTH);</a:t>
            </a:r>
          </a:p>
          <a:p>
            <a:pPr>
              <a:buFontTx/>
              <a:buNone/>
            </a:pPr>
            <a:r>
              <a:rPr lang="en-US" sz="1800"/>
              <a:t>add(new Button("Right"), BorderLayout.EAST);</a:t>
            </a:r>
          </a:p>
          <a:p>
            <a:pPr>
              <a:buFontTx/>
              <a:buNone/>
            </a:pPr>
            <a:r>
              <a:rPr lang="en-US" sz="1800"/>
              <a:t>add(new Button("Left"), BorderLayout.WEST);</a:t>
            </a:r>
          </a:p>
          <a:p>
            <a:pPr>
              <a:buFontTx/>
              <a:buNone/>
            </a:pPr>
            <a:r>
              <a:rPr lang="en-US" sz="1800"/>
              <a:t>String msg = "The reasonable man adapts “</a:t>
            </a:r>
          </a:p>
          <a:p>
            <a:pPr>
              <a:buFontTx/>
              <a:buNone/>
            </a:pPr>
            <a:r>
              <a:rPr lang="en-US" sz="1800"/>
              <a:t>add(new TextArea(msg), BorderLayout.CENTER);</a:t>
            </a:r>
          </a:p>
          <a:p>
            <a:pPr>
              <a:buFontTx/>
              <a:buNone/>
            </a:pPr>
            <a:r>
              <a:rPr lang="en-US" sz="1800"/>
              <a:t>}</a:t>
            </a:r>
          </a:p>
          <a:p>
            <a:pPr>
              <a:buFontTx/>
              <a:buNone/>
            </a:pPr>
            <a:r>
              <a:rPr lang="en-US" sz="1800"/>
              <a:t>public static void main(String[] a)</a:t>
            </a:r>
          </a:p>
          <a:p>
            <a:pPr>
              <a:buFontTx/>
              <a:buNone/>
            </a:pPr>
            <a:r>
              <a:rPr lang="en-US" sz="1800"/>
              <a:t>    {</a:t>
            </a:r>
          </a:p>
          <a:p>
            <a:pPr>
              <a:buFontTx/>
              <a:buNone/>
            </a:pPr>
            <a:r>
              <a:rPr lang="en-US" sz="1800"/>
              <a:t>        abc obj=new  abc();</a:t>
            </a:r>
          </a:p>
          <a:p>
            <a:pPr>
              <a:buFontTx/>
              <a:buNone/>
            </a:pPr>
            <a:r>
              <a:rPr lang="en-US" sz="1800"/>
              <a:t>        obj.setVisible(true);</a:t>
            </a:r>
          </a:p>
          <a:p>
            <a:pPr>
              <a:buFontTx/>
              <a:buNone/>
            </a:pPr>
            <a:r>
              <a:rPr lang="en-US" sz="1800"/>
              <a:t>       obj.pack();</a:t>
            </a:r>
          </a:p>
          <a:p>
            <a:pPr>
              <a:buFontTx/>
              <a:buNone/>
            </a:pPr>
            <a:r>
              <a:rPr lang="en-US" sz="1800"/>
              <a:t>    }</a:t>
            </a:r>
          </a:p>
          <a:p>
            <a:pPr>
              <a:buFontTx/>
              <a:buNone/>
            </a:pPr>
            <a:r>
              <a:rPr lang="en-US" sz="1800"/>
              <a:t>}</a:t>
            </a: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4343400"/>
            <a:ext cx="5181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1EFF70646A724A99B3BE37BF2C936F" ma:contentTypeVersion="9" ma:contentTypeDescription="Create a new document." ma:contentTypeScope="" ma:versionID="0814af65446364430edee81f09da29aa">
  <xsd:schema xmlns:xsd="http://www.w3.org/2001/XMLSchema" xmlns:xs="http://www.w3.org/2001/XMLSchema" xmlns:p="http://schemas.microsoft.com/office/2006/metadata/properties" xmlns:ns2="64c4dfe7-48e7-4a08-9b8a-cf067418afbf" targetNamespace="http://schemas.microsoft.com/office/2006/metadata/properties" ma:root="true" ma:fieldsID="d6d20f594c8cbcb62f4ca102e4c6795e" ns2:_="">
    <xsd:import namespace="64c4dfe7-48e7-4a08-9b8a-cf067418af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c4dfe7-48e7-4a08-9b8a-cf067418af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F551462-70E0-4B6A-B42E-55654AD704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c4dfe7-48e7-4a08-9b8a-cf067418af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FEAF9B3-727D-483A-9D2B-CBC7F767DEB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B2CE10B-BA88-4FBE-9A14-BFA63E156A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1448</Words>
  <Application>Microsoft Office PowerPoint</Application>
  <PresentationFormat>On-screen Show (4:3)</PresentationFormat>
  <Paragraphs>195</Paragraphs>
  <Slides>18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Layouts in JAVA</vt:lpstr>
      <vt:lpstr>Layout</vt:lpstr>
      <vt:lpstr>Layout Managers</vt:lpstr>
      <vt:lpstr>Layout Managers</vt:lpstr>
      <vt:lpstr>FlowLayout</vt:lpstr>
      <vt:lpstr>PowerPoint Presentation</vt:lpstr>
      <vt:lpstr>BorderLayout</vt:lpstr>
      <vt:lpstr>PowerPoint Presentation</vt:lpstr>
      <vt:lpstr>PowerPoint Presentation</vt:lpstr>
      <vt:lpstr>GridLayout</vt:lpstr>
      <vt:lpstr>GridLayout (Continued)</vt:lpstr>
      <vt:lpstr>GridLayout, Example</vt:lpstr>
      <vt:lpstr>GridBagLayout</vt:lpstr>
      <vt:lpstr>GridBagLayout: Basic Steps</vt:lpstr>
      <vt:lpstr>GridBagConstraints</vt:lpstr>
      <vt:lpstr>GridBagConstraints Fields</vt:lpstr>
      <vt:lpstr>GridBagConstraints Fields (Continued)</vt:lpstr>
      <vt:lpstr>GridBagConstraints Fields (Continued)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Layouts in JAVA</dc:title>
  <dc:creator>user</dc:creator>
  <cp:lastModifiedBy>Nikita Taneja</cp:lastModifiedBy>
  <cp:revision>8</cp:revision>
  <dcterms:created xsi:type="dcterms:W3CDTF">2014-08-27T02:58:24Z</dcterms:created>
  <dcterms:modified xsi:type="dcterms:W3CDTF">2021-08-11T03:36:44Z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0x0101006D1EFF70646A724A99B3BE37BF2C936F</vt:lpwstr>
  </property>
</Properties>
</file>