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oboto"/>
      <p:regular r:id="rId67"/>
      <p:bold r:id="rId68"/>
      <p:italic r:id="rId69"/>
      <p:boldItalic r:id="rId70"/>
    </p:embeddedFont>
    <p:embeddedFont>
      <p:font typeface="Google Sans"/>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1AF0B-358D-49BE-8F9B-032F215FD599}">
  <a:tblStyle styleId="{D2C1AF0B-358D-49BE-8F9B-032F215FD5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21" Type="http://schemas.openxmlformats.org/officeDocument/2006/relationships/slide" Target="slides/slide14.xml"/><Relationship Id="rId68" Type="http://schemas.openxmlformats.org/officeDocument/2006/relationships/font" Target="fonts/Roboto-bold.fntdata"/><Relationship Id="rId84" Type="http://schemas.openxmlformats.org/officeDocument/2006/relationships/customXml" Target="../customXml/item2.xml"/><Relationship Id="rId16" Type="http://schemas.openxmlformats.org/officeDocument/2006/relationships/slide" Target="slides/slide9.xml"/><Relationship Id="rId74" Type="http://schemas.openxmlformats.org/officeDocument/2006/relationships/font" Target="fonts/GoogleSans-boldItalic.fntdata"/><Relationship Id="rId32" Type="http://schemas.openxmlformats.org/officeDocument/2006/relationships/slide" Target="slides/slide25.xml"/><Relationship Id="rId79" Type="http://schemas.openxmlformats.org/officeDocument/2006/relationships/font" Target="fonts/OpenSans-regular.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RobotoMono-italic.fntdata"/><Relationship Id="rId35" Type="http://schemas.openxmlformats.org/officeDocument/2006/relationships/slide" Target="slides/slide28.xml"/><Relationship Id="rId64" Type="http://schemas.openxmlformats.org/officeDocument/2006/relationships/slide" Target="slides/slide57.xml"/><Relationship Id="rId22" Type="http://schemas.openxmlformats.org/officeDocument/2006/relationships/slide" Target="slides/slide15.xml"/><Relationship Id="rId69" Type="http://schemas.openxmlformats.org/officeDocument/2006/relationships/font" Target="fonts/Roboto-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0" Type="http://schemas.openxmlformats.org/officeDocument/2006/relationships/font" Target="fonts/OpenSans-bold.fntdata"/><Relationship Id="rId8" Type="http://schemas.openxmlformats.org/officeDocument/2006/relationships/slide" Target="slides/slide1.xml"/><Relationship Id="rId72" Type="http://schemas.openxmlformats.org/officeDocument/2006/relationships/font" Target="fonts/GoogleSans-bold.fntdata"/><Relationship Id="rId51" Type="http://schemas.openxmlformats.org/officeDocument/2006/relationships/slide" Target="slides/slide44.xml"/><Relationship Id="rId85"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Roboto-regular.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RobotoMono-regular.fntdata"/><Relationship Id="rId70" Type="http://schemas.openxmlformats.org/officeDocument/2006/relationships/font" Target="fonts/Roboto-boldItalic.fntdata"/><Relationship Id="rId62" Type="http://schemas.openxmlformats.org/officeDocument/2006/relationships/slide" Target="slides/slide55.xml"/><Relationship Id="rId20" Type="http://schemas.openxmlformats.org/officeDocument/2006/relationships/slide" Target="slides/slide13.xml"/><Relationship Id="rId54" Type="http://schemas.openxmlformats.org/officeDocument/2006/relationships/slide" Target="slides/slide47.xml"/><Relationship Id="rId83" Type="http://schemas.openxmlformats.org/officeDocument/2006/relationships/customXml" Target="../customXml/item1.xml"/><Relationship Id="rId1" Type="http://schemas.openxmlformats.org/officeDocument/2006/relationships/theme" Target="theme/theme3.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81" Type="http://schemas.openxmlformats.org/officeDocument/2006/relationships/font" Target="fonts/OpenSans-italic.fntdata"/><Relationship Id="rId73" Type="http://schemas.openxmlformats.org/officeDocument/2006/relationships/font" Target="fonts/GoogleSans-italic.fntdata"/><Relationship Id="rId31" Type="http://schemas.openxmlformats.org/officeDocument/2006/relationships/slide" Target="slides/slide24.xml"/><Relationship Id="rId78" Type="http://schemas.openxmlformats.org/officeDocument/2006/relationships/font" Target="fonts/RobotoMono-boldItalic.fntdata"/><Relationship Id="rId65" Type="http://schemas.openxmlformats.org/officeDocument/2006/relationships/slide" Target="slides/slide58.xml"/><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RobotoMono-bold.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GoogleSans-regular.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24" Type="http://schemas.openxmlformats.org/officeDocument/2006/relationships/slide" Target="slides/slide17.xml"/><Relationship Id="rId82" Type="http://schemas.openxmlformats.org/officeDocument/2006/relationships/font" Target="fonts/OpenSans-boldItalic.fntdata"/><Relationship Id="rId61"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b8cdc7f5e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b8cdc7f5e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cdc7f5e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cdc7f5e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b="1" lang="en">
                <a:solidFill>
                  <a:schemeClr val="dk1"/>
                </a:solidFill>
              </a:rPr>
              <a:t>plus</a:t>
            </a:r>
            <a:r>
              <a:rPr lang="en">
                <a:solidFill>
                  <a:schemeClr val="dk1"/>
                </a:solidFill>
              </a:rPr>
              <a:t>, </a:t>
            </a:r>
            <a:r>
              <a:rPr b="1" lang="en">
                <a:solidFill>
                  <a:schemeClr val="dk1"/>
                </a:solidFill>
              </a:rPr>
              <a:t>minus</a:t>
            </a:r>
            <a:r>
              <a:rPr lang="en">
                <a:solidFill>
                  <a:schemeClr val="dk1"/>
                </a:solidFill>
              </a:rPr>
              <a:t>, </a:t>
            </a:r>
            <a:r>
              <a:rPr b="1" lang="en">
                <a:solidFill>
                  <a:schemeClr val="dk1"/>
                </a:solidFill>
              </a:rPr>
              <a:t>times</a:t>
            </a:r>
            <a:r>
              <a:rPr lang="en">
                <a:solidFill>
                  <a:schemeClr val="dk1"/>
                </a:solidFill>
              </a:rPr>
              <a:t>, </a:t>
            </a:r>
            <a:r>
              <a:rPr b="1" lang="en">
                <a:solidFill>
                  <a:schemeClr val="dk1"/>
                </a:solidFill>
              </a:rPr>
              <a:t>division</a:t>
            </a:r>
            <a:r>
              <a:rPr lang="en">
                <a:solidFill>
                  <a:schemeClr val="dk1"/>
                </a:solidFill>
              </a:rPr>
              <a:t> and </a:t>
            </a:r>
            <a:r>
              <a:rPr b="1" lang="en">
                <a:solidFill>
                  <a:schemeClr val="dk1"/>
                </a:solidFill>
              </a:rPr>
              <a:t>modulus </a:t>
            </a:r>
            <a:r>
              <a:rPr lang="en">
                <a:solidFill>
                  <a:schemeClr val="dk1"/>
                </a:solidFill>
              </a:rPr>
              <a:t>(or</a:t>
            </a:r>
            <a:r>
              <a:rPr b="1" lang="en">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cdc7f5e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cdc7f5e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cdc7f5e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cdc7f5e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cdc7f5e8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cdc7f5e8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Kotlin supports different number types, such as </a:t>
            </a:r>
            <a:r>
              <a:rPr b="1" lang="en">
                <a:solidFill>
                  <a:schemeClr val="dk1"/>
                </a:solidFill>
              </a:rPr>
              <a:t>Int</a:t>
            </a:r>
            <a:r>
              <a:rPr lang="en">
                <a:solidFill>
                  <a:schemeClr val="dk1"/>
                </a:solidFill>
              </a:rPr>
              <a:t>, </a:t>
            </a:r>
            <a:r>
              <a:rPr b="1" lang="en">
                <a:solidFill>
                  <a:schemeClr val="dk1"/>
                </a:solidFill>
              </a:rPr>
              <a:t>Long</a:t>
            </a:r>
            <a:r>
              <a:rPr lang="en">
                <a:solidFill>
                  <a:schemeClr val="dk1"/>
                </a:solidFill>
              </a:rPr>
              <a:t>, </a:t>
            </a:r>
            <a:r>
              <a:rPr b="1" lang="en">
                <a:solidFill>
                  <a:schemeClr val="dk1"/>
                </a:solidFill>
              </a:rPr>
              <a:t>Double</a:t>
            </a:r>
            <a:r>
              <a:rPr lang="en">
                <a:solidFill>
                  <a:schemeClr val="dk1"/>
                </a:solidFill>
              </a:rPr>
              <a:t>, and </a:t>
            </a:r>
            <a:r>
              <a:rPr b="1" lang="en">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b="1" lang="en">
                <a:solidFill>
                  <a:schemeClr val="dk1"/>
                </a:solidFill>
              </a:rPr>
              <a:t>Kotlin represents objects using initial caps</a:t>
            </a:r>
            <a:r>
              <a:rPr lang="en">
                <a:solidFill>
                  <a:schemeClr val="dk1"/>
                </a:solidFill>
              </a:rPr>
              <a:t>. More on this later.</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cdc7f5e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cdc7f5e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cdc7f5e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cdc7f5e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cdc7f5e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cdc7f5e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cdc7f5e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cdc7f5e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non-integer numeric types: </a:t>
            </a:r>
            <a:r>
              <a:rPr b="1" lang="en"/>
              <a:t>Double</a:t>
            </a:r>
            <a:r>
              <a:rPr lang="en"/>
              <a:t>, </a:t>
            </a:r>
            <a:r>
              <a:rPr b="1" lang="en"/>
              <a:t>Float</a:t>
            </a:r>
            <a:r>
              <a:rPr lang="en"/>
              <a:t>, </a:t>
            </a:r>
            <a:r>
              <a:rPr b="1" lang="en"/>
              <a:t>Char</a:t>
            </a:r>
            <a:r>
              <a:rPr lang="en"/>
              <a:t>, and </a:t>
            </a:r>
            <a:r>
              <a:rPr b="1" lang="en"/>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cdc7f5e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cdc7f5e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cdc7f5e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cdc7f5e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cdc7f5e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cdc7f5e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cdc7f5e8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cdc7f5e8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cdc7f5e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cdc7f5e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cdc7f5e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cdc7f5e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b="1" i="1" lang="en">
                <a:solidFill>
                  <a:schemeClr val="dk1"/>
                </a:solidFill>
              </a:rPr>
              <a:t>variable interpolation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cdc7f5e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cdc7f5e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cdc7f5e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cdc7f5e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cdc7f5e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cdc7f5e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cdc7f5e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cdc7f5e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cdc7f5e8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8cdc7f5e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b="1" lang="en"/>
              <a:t>colon notation</a:t>
            </a:r>
            <a:r>
              <a:rPr lang="en"/>
              <a:t>. </a:t>
            </a:r>
            <a:endParaRPr/>
          </a:p>
          <a:p>
            <a:pPr indent="0" lvl="0" marL="0" rtl="0" algn="l">
              <a:spcBef>
                <a:spcPts val="1000"/>
              </a:spcBef>
              <a:spcAft>
                <a:spcPts val="0"/>
              </a:spcAft>
              <a:buClr>
                <a:schemeClr val="dk1"/>
              </a:buClr>
              <a:buSzPts val="1100"/>
              <a:buFont typeface="Arial"/>
              <a:buNone/>
            </a:pPr>
            <a:r>
              <a:rPr lang="en"/>
              <a:t>Some things to note about colon notation:</a:t>
            </a:r>
            <a:endParaRPr/>
          </a:p>
          <a:p>
            <a:pPr indent="-317500" lvl="0" marL="457200" rtl="0" algn="l">
              <a:spcBef>
                <a:spcPts val="1000"/>
              </a:spcBef>
              <a:spcAft>
                <a:spcPts val="0"/>
              </a:spcAft>
              <a:buSzPts val="1400"/>
              <a:buChar char="●"/>
            </a:pPr>
            <a:r>
              <a:rPr lang="en">
                <a:solidFill>
                  <a:schemeClr val="dk1"/>
                </a:solidFill>
              </a:rPr>
              <a:t>T</a:t>
            </a:r>
            <a:r>
              <a:rPr lang="en"/>
              <a:t>he data type comes after the variable name</a:t>
            </a:r>
            <a:endParaRPr/>
          </a:p>
          <a:p>
            <a:pPr indent="-317500" lvl="0" marL="457200" rtl="0" algn="l">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cdc7f5e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cdc7f5e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cdc7f5e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cdc7f5e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b="1" lang="en">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b="1" lang="en">
                <a:solidFill>
                  <a:schemeClr val="dk1"/>
                </a:solidFill>
              </a:rPr>
              <a:t>val</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cdc7f5e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cdc7f5e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8cdc7f5e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cdc7f5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cdc7f5e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cdc7f5e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cdc7f5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cdc7f5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cdc7f5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cdc7f5e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action="ppaction://hlinksldjump" r:id="rId2"/>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cdc7f5e8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cdc7f5e8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cdc7f5e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cdc7f5e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Optional</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2"/>
              </a:rPr>
              <a:t>Ranges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cdc7f5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cdc7f5e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a:solidFill>
                  <a:schemeClr val="dk1"/>
                </a:solidFill>
              </a:rPr>
              <a:t>See </a:t>
            </a:r>
            <a:r>
              <a:rPr lang="en"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8cdc7f5e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8cdc7f5e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cdc7f5e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cdc7f5e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8cdc7f5e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8cdc7f5e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cdc7f5e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cdc7f5e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Click </a:t>
            </a:r>
            <a:r>
              <a:rPr b="1" lang="en"/>
              <a:t>+ Create New Project</a:t>
            </a:r>
            <a:r>
              <a:rPr lang="en"/>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cdc7f5e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cdc7f5e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cdc7f5e8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cdc7f5e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cdc7f5e8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cdc7f5e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cdc7f5e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cdc7f5e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cdc7f5e8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8cdc7f5e8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cdc7f5e8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cdc7f5e8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b="1" lang="en"/>
              <a:t> </a:t>
            </a:r>
            <a:r>
              <a:rPr lang="en"/>
              <a:t>returns true when it successfully removes the item passed.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8cdc7f5e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8cdc7f5e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are used to organize data so that a related set of values can be easily sorted or searched.</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cdc7f5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cdc7f5e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other languages, Kotlin has arrays. Unlike lists in Kotlin, which have mutable and immutable versions, there is </a:t>
            </a:r>
            <a:r>
              <a:rPr b="1" lang="en"/>
              <a:t>no mutable version of an Array</a:t>
            </a:r>
            <a:r>
              <a:rPr lang="en"/>
              <a:t>. Once you create an array, the size is fixed. You can't add or remove elements, except by copying to a new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8cdc7f5e8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8cdc7f5e8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cdc7f5e8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cdc7f5e8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indent="0" lvl="0" marL="0" rtl="0" algn="l">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indent="0" lvl="0" marL="0" rtl="0" algn="l">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cdc7f5e8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cdc7f5e8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Select </a:t>
            </a:r>
            <a:r>
              <a:rPr b="1" lang="en"/>
              <a:t>Kotlin</a:t>
            </a:r>
            <a:r>
              <a:rPr lang="en"/>
              <a:t> and </a:t>
            </a:r>
            <a:r>
              <a:rPr b="1" lang="en"/>
              <a:t>JVM | IDEA</a:t>
            </a:r>
            <a:r>
              <a:rPr lang="en"/>
              <a:t>, and click </a:t>
            </a:r>
            <a:r>
              <a:rPr b="1" lang="en"/>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8cdc7f5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8cdc7f5e8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cdc7f5e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cdc7f5e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8cdc7f5e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8cdc7f5e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8cdc7f5e8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8cdc7f5e8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took care of the error. When you have complex data types, such as a list:</a:t>
            </a:r>
            <a:endParaRPr/>
          </a:p>
          <a:p>
            <a:pPr indent="-317500" lvl="0" marL="457200" rtl="0" algn="l">
              <a:spcBef>
                <a:spcPts val="0"/>
              </a:spcBef>
              <a:spcAft>
                <a:spcPts val="0"/>
              </a:spcAft>
              <a:buSzPts val="1400"/>
              <a:buChar char="●"/>
            </a:pPr>
            <a:r>
              <a:rPr lang="en"/>
              <a:t>You can allow the elements of the list to be null.</a:t>
            </a:r>
            <a:endParaRPr/>
          </a:p>
          <a:p>
            <a:pPr indent="-317500" lvl="0" marL="457200" rtl="0" algn="l">
              <a:spcBef>
                <a:spcPts val="0"/>
              </a:spcBef>
              <a:spcAft>
                <a:spcPts val="0"/>
              </a:spcAft>
              <a:buSzPts val="1400"/>
              <a:buChar char="●"/>
            </a:pPr>
            <a:r>
              <a:rPr lang="en"/>
              <a:t>You can allow for the list to be null, but if it's not null its elements cannot be null.</a:t>
            </a:r>
            <a:endParaRPr/>
          </a:p>
          <a:p>
            <a:pPr indent="-317500" lvl="0" marL="457200" rtl="0" algn="l">
              <a:spcBef>
                <a:spcPts val="0"/>
              </a:spcBef>
              <a:spcAft>
                <a:spcPts val="0"/>
              </a:spcAft>
              <a:buSzPts val="1400"/>
              <a:buChar char="●"/>
            </a:pPr>
            <a:r>
              <a:rPr lang="en"/>
              <a:t>You can allow both the list or the elements to be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cdc7f5e8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cdc7f5e8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8cdc7f5e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8cdc7f5e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a:t>
            </a:r>
            <a:r>
              <a:rPr lang="en">
                <a:solidFill>
                  <a:schemeClr val="dk1"/>
                </a:solidFill>
                <a:latin typeface="Roboto"/>
                <a:ea typeface="Roboto"/>
                <a:cs typeface="Roboto"/>
                <a:sym typeface="Roboto"/>
              </a:rPr>
              <a:t>value</a:t>
            </a:r>
            <a:r>
              <a:rPr lang="en">
                <a:solidFill>
                  <a:schemeClr val="dk1"/>
                </a:solidFill>
                <a:latin typeface="Roboto"/>
                <a:ea typeface="Roboto"/>
                <a:cs typeface="Roboto"/>
                <a:sym typeface="Roboto"/>
              </a:rPr>
              <a:t>.</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8cdc7f5e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8cdc7f5e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is shorthand for: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u="sng">
                <a:solidFill>
                  <a:schemeClr val="hlink"/>
                </a:solidFill>
                <a:hlinkClick r:id="rId2"/>
              </a:rPr>
              <a:t>Elvis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8cdc7f5e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8cdc7f5e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8cdc7f5e8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8cdc7f5e8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cdc7f5e8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cdc7f5e8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cdc7f5e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cdc7f5e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Name the project and click </a:t>
            </a:r>
            <a:r>
              <a:rPr b="1" lang="en"/>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cdc7f5e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cdc7f5e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Select </a:t>
            </a:r>
            <a:r>
              <a:rPr b="1" lang="en"/>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cdc7f5e8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cdc7f5e8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b="1" lang="en">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cdc7f5e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cdc7f5e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3" name="Shape 13"/>
        <p:cNvGrpSpPr/>
        <p:nvPr/>
      </p:nvGrpSpPr>
      <p:grpSpPr>
        <a:xfrm>
          <a:off x="0" y="0"/>
          <a:ext cx="0" cy="0"/>
          <a:chOff x="0" y="0"/>
          <a:chExt cx="0" cy="0"/>
        </a:xfrm>
      </p:grpSpPr>
      <p:sp>
        <p:nvSpPr>
          <p:cNvPr id="14" name="Google Shape;14;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p:txBody>
      </p:sp>
      <p:sp>
        <p:nvSpPr>
          <p:cNvPr id="23" name="Google Shape;23;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4"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8" name="Google Shape;28;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6" name="Shape 36"/>
        <p:cNvGrpSpPr/>
        <p:nvPr/>
      </p:nvGrpSpPr>
      <p:grpSpPr>
        <a:xfrm>
          <a:off x="0" y="0"/>
          <a:ext cx="0" cy="0"/>
          <a:chOff x="0" y="0"/>
          <a:chExt cx="0" cy="0"/>
        </a:xfrm>
      </p:grpSpPr>
      <p:sp>
        <p:nvSpPr>
          <p:cNvPr id="37" name="Google Shape;37;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46" name="Google Shape;46;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8"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2" name="Google Shape;52;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0" Type="http://schemas.openxmlformats.org/officeDocument/2006/relationships/slide" Target="/ppt/slides/slide57.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slide" Target="/ppt/slides/slide3.xml"/><Relationship Id="rId4" Type="http://schemas.openxmlformats.org/officeDocument/2006/relationships/slide" Target="/ppt/slides/slide9.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9"/>
          <p:cNvSpPr txBox="1"/>
          <p:nvPr/>
        </p:nvSpPr>
        <p:spPr>
          <a:xfrm>
            <a:off x="756650" y="1911525"/>
            <a:ext cx="4560600" cy="18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26" name="Google Shape;126;p18"/>
          <p:cNvSpPr txBox="1"/>
          <p:nvPr>
            <p:ph idx="1" type="body"/>
          </p:nvPr>
        </p:nvSpPr>
        <p:spPr>
          <a:xfrm>
            <a:off x="311700" y="10762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Mathematical operators   </a:t>
            </a:r>
            <a:endParaRPr/>
          </a:p>
        </p:txBody>
      </p:sp>
      <p:sp>
        <p:nvSpPr>
          <p:cNvPr id="127" name="Google Shape;12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8"/>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29" name="Google Shape;129;p18"/>
          <p:cNvSpPr txBox="1"/>
          <p:nvPr>
            <p:ph idx="1" type="body"/>
          </p:nvPr>
        </p:nvSpPr>
        <p:spPr>
          <a:xfrm>
            <a:off x="306050" y="28823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Assignment operator   </a:t>
            </a:r>
            <a:endParaRPr/>
          </a:p>
        </p:txBody>
      </p:sp>
      <p:sp>
        <p:nvSpPr>
          <p:cNvPr id="130" name="Google Shape;130;p18"/>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31" name="Google Shape;131;p18"/>
          <p:cNvSpPr txBox="1"/>
          <p:nvPr>
            <p:ph idx="1" type="body"/>
          </p:nvPr>
        </p:nvSpPr>
        <p:spPr>
          <a:xfrm>
            <a:off x="306050" y="3557750"/>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Equality operators   </a:t>
            </a:r>
            <a:endParaRPr/>
          </a:p>
        </p:txBody>
      </p:sp>
      <p:sp>
        <p:nvSpPr>
          <p:cNvPr id="132" name="Google Shape;132;p18"/>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3" name="Google Shape;133;p18"/>
          <p:cNvSpPr txBox="1"/>
          <p:nvPr>
            <p:ph idx="1" type="body"/>
          </p:nvPr>
        </p:nvSpPr>
        <p:spPr>
          <a:xfrm>
            <a:off x="336375" y="16389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Increment and decrement operators</a:t>
            </a:r>
            <a:endParaRPr/>
          </a:p>
        </p:txBody>
      </p:sp>
      <p:sp>
        <p:nvSpPr>
          <p:cNvPr id="134" name="Google Shape;134;p18"/>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p:nvPr>
            <p:ph idx="1" type="body"/>
          </p:nvPr>
        </p:nvSpPr>
        <p:spPr>
          <a:xfrm>
            <a:off x="336375" y="22485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Comparison operators</a:t>
            </a:r>
            <a:endParaRPr/>
          </a:p>
        </p:txBody>
      </p:sp>
      <p:sp>
        <p:nvSpPr>
          <p:cNvPr id="136" name="Google Shape;136;p18"/>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integers</a:t>
            </a:r>
            <a:endParaRPr/>
          </a:p>
        </p:txBody>
      </p:sp>
      <p:sp>
        <p:nvSpPr>
          <p:cNvPr id="142" name="Google Shape;14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9"/>
          <p:cNvSpPr txBox="1"/>
          <p:nvPr>
            <p:ph idx="1" type="body"/>
          </p:nvPr>
        </p:nvSpPr>
        <p:spPr>
          <a:xfrm>
            <a:off x="382250" y="10892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 + </a:t>
            </a:r>
            <a:r>
              <a:rPr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=&gt;</a:t>
            </a:r>
            <a:endParaRPr>
              <a:latin typeface="Consolas"/>
              <a:ea typeface="Consolas"/>
              <a:cs typeface="Consolas"/>
              <a:sym typeface="Consolas"/>
            </a:endParaRPr>
          </a:p>
        </p:txBody>
      </p:sp>
      <p:sp>
        <p:nvSpPr>
          <p:cNvPr id="144" name="Google Shape;144;p19"/>
          <p:cNvSpPr txBox="1"/>
          <p:nvPr>
            <p:ph idx="1" type="body"/>
          </p:nvPr>
        </p:nvSpPr>
        <p:spPr>
          <a:xfrm>
            <a:off x="3289925" y="1089200"/>
            <a:ext cx="2418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9"/>
          <p:cNvSpPr txBox="1"/>
          <p:nvPr>
            <p:ph idx="1" type="body"/>
          </p:nvPr>
        </p:nvSpPr>
        <p:spPr>
          <a:xfrm>
            <a:off x="382250" y="19274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9"/>
          <p:cNvSpPr txBox="1"/>
          <p:nvPr>
            <p:ph idx="1" type="body"/>
          </p:nvPr>
        </p:nvSpPr>
        <p:spPr>
          <a:xfrm>
            <a:off x="3289925" y="19274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p:nvPr>
            <p:ph idx="1" type="body"/>
          </p:nvPr>
        </p:nvSpPr>
        <p:spPr>
          <a:xfrm>
            <a:off x="382250" y="27656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9"/>
          <p:cNvSpPr txBox="1"/>
          <p:nvPr>
            <p:ph idx="1" type="body"/>
          </p:nvPr>
        </p:nvSpPr>
        <p:spPr>
          <a:xfrm>
            <a:off x="3289925" y="27656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p:nvPr>
            <p:ph idx="1" type="body"/>
          </p:nvPr>
        </p:nvSpPr>
        <p:spPr>
          <a:xfrm>
            <a:off x="382250" y="36038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9"/>
          <p:cNvSpPr txBox="1"/>
          <p:nvPr>
            <p:ph idx="1" type="body"/>
          </p:nvPr>
        </p:nvSpPr>
        <p:spPr>
          <a:xfrm>
            <a:off x="3289925" y="3603800"/>
            <a:ext cx="13755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doubles</a:t>
            </a:r>
            <a:endParaRPr/>
          </a:p>
        </p:txBody>
      </p:sp>
      <p:sp>
        <p:nvSpPr>
          <p:cNvPr id="156" name="Google Shape;156;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0"/>
          <p:cNvSpPr txBox="1"/>
          <p:nvPr>
            <p:ph idx="1" type="body"/>
          </p:nvPr>
        </p:nvSpPr>
        <p:spPr>
          <a:xfrm>
            <a:off x="382250" y="1555325"/>
            <a:ext cx="41124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1.0 / 2.0   </a:t>
            </a:r>
            <a:r>
              <a:rPr lang="en">
                <a:latin typeface="Consolas"/>
                <a:ea typeface="Consolas"/>
                <a:cs typeface="Consolas"/>
                <a:sym typeface="Consolas"/>
              </a:rPr>
              <a:t>=&gt;</a:t>
            </a:r>
            <a:endParaRPr>
              <a:latin typeface="Consolas"/>
              <a:ea typeface="Consolas"/>
              <a:cs typeface="Consolas"/>
              <a:sym typeface="Consolas"/>
            </a:endParaRPr>
          </a:p>
        </p:txBody>
      </p:sp>
      <p:sp>
        <p:nvSpPr>
          <p:cNvPr id="158" name="Google Shape;158;p20"/>
          <p:cNvSpPr txBox="1"/>
          <p:nvPr>
            <p:ph idx="1" type="body"/>
          </p:nvPr>
        </p:nvSpPr>
        <p:spPr>
          <a:xfrm>
            <a:off x="3289925" y="1555325"/>
            <a:ext cx="14103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p:nvPr>
            <p:ph idx="1" type="body"/>
          </p:nvPr>
        </p:nvSpPr>
        <p:spPr>
          <a:xfrm>
            <a:off x="382250" y="2393525"/>
            <a:ext cx="38838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p:nvPr>
            <p:ph idx="1" type="body"/>
          </p:nvPr>
        </p:nvSpPr>
        <p:spPr>
          <a:xfrm>
            <a:off x="3289925" y="2393525"/>
            <a:ext cx="8910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323375" y="1066600"/>
            <a:ext cx="2676600" cy="101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 sz="1800">
                <a:solidFill>
                  <a:srgbClr val="1155CC"/>
                </a:solidFill>
                <a:latin typeface="Consolas"/>
                <a:ea typeface="Consolas"/>
                <a:cs typeface="Consolas"/>
                <a:sym typeface="Consolas"/>
              </a:rPr>
              <a:t>⇒</a:t>
            </a: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None/>
            </a:pPr>
            <a:r>
              <a:t/>
            </a:r>
            <a:endParaRPr sz="1400">
              <a:solidFill>
                <a:srgbClr val="1155CC"/>
              </a:solidFill>
              <a:latin typeface="Courier New"/>
              <a:ea typeface="Courier New"/>
              <a:cs typeface="Courier New"/>
              <a:sym typeface="Courier New"/>
            </a:endParaRPr>
          </a:p>
        </p:txBody>
      </p:sp>
      <p:sp>
        <p:nvSpPr>
          <p:cNvPr id="166" name="Google Shape;16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155CC"/>
                </a:solidFill>
                <a:latin typeface="Roboto"/>
                <a:ea typeface="Roboto"/>
                <a:cs typeface="Roboto"/>
                <a:sym typeface="Roboto"/>
              </a:rPr>
              <a:t>⇒</a:t>
            </a:r>
            <a:r>
              <a:rPr b="1" lang="en" sz="1800">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b="1" lang="en" sz="1800">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68" name="Google Shape;16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a:t>
            </a:r>
            <a:endParaRPr/>
          </a:p>
        </p:txBody>
      </p:sp>
      <p:sp>
        <p:nvSpPr>
          <p:cNvPr id="169" name="Google Shape;169;p21"/>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311700" y="1042725"/>
            <a:ext cx="8520600" cy="8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Kotlin keeps numbers as primitives, but lets you call methods on numbers as if they were objects.</a:t>
            </a:r>
            <a:endParaRPr sz="2000"/>
          </a:p>
          <a:p>
            <a:pPr indent="0" lvl="0" marL="0" rtl="0" algn="l">
              <a:lnSpc>
                <a:spcPct val="115000"/>
              </a:lnSpc>
              <a:spcBef>
                <a:spcPts val="1000"/>
              </a:spcBef>
              <a:spcAft>
                <a:spcPts val="0"/>
              </a:spcAft>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
        <p:nvSpPr>
          <p:cNvPr id="178" name="Google Shape;17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operator methods</a:t>
            </a:r>
            <a:endParaRPr/>
          </a:p>
        </p:txBody>
      </p:sp>
      <p:sp>
        <p:nvSpPr>
          <p:cNvPr id="180" name="Google Shape;180;p22"/>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a:t>
            </a:r>
            <a:r>
              <a:rPr lang="en" sz="1800">
                <a:solidFill>
                  <a:schemeClr val="dk1"/>
                </a:solidFill>
                <a:latin typeface="Consolas"/>
                <a:ea typeface="Consolas"/>
                <a:cs typeface="Consolas"/>
                <a:sym typeface="Consolas"/>
              </a:rPr>
              <a:t>plus</a:t>
            </a:r>
            <a:r>
              <a:rPr lang="en" sz="1800">
                <a:solidFill>
                  <a:schemeClr val="dk1"/>
                </a:solidFill>
                <a:latin typeface="Consolas"/>
                <a:ea typeface="Consolas"/>
                <a:cs typeface="Consolas"/>
                <a:sym typeface="Consolas"/>
              </a:rPr>
              <a:t>(4)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Data types</a:t>
            </a:r>
            <a:endParaRPr sz="4200"/>
          </a:p>
        </p:txBody>
      </p:sp>
      <p:sp>
        <p:nvSpPr>
          <p:cNvPr id="188" name="Google Shape;18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a:t>
            </a:r>
            <a:endParaRPr/>
          </a:p>
        </p:txBody>
      </p:sp>
      <p:sp>
        <p:nvSpPr>
          <p:cNvPr id="194" name="Google Shape;19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5" name="Google Shape;195;p24"/>
          <p:cNvGraphicFramePr/>
          <p:nvPr/>
        </p:nvGraphicFramePr>
        <p:xfrm>
          <a:off x="395675" y="1165800"/>
          <a:ext cx="3000000" cy="3000000"/>
        </p:xfrm>
        <a:graphic>
          <a:graphicData uri="http://schemas.openxmlformats.org/drawingml/2006/table">
            <a:tbl>
              <a:tblPr>
                <a:noFill/>
                <a:tableStyleId>{D2C1AF0B-358D-49BE-8F9B-032F215FD599}</a:tableStyleId>
              </a:tblPr>
              <a:tblGrid>
                <a:gridCol w="1845225"/>
                <a:gridCol w="1187475"/>
                <a:gridCol w="5227200"/>
              </a:tblGrid>
              <a:tr h="648750">
                <a:tc>
                  <a:txBody>
                    <a:bodyPr/>
                    <a:lstStyle/>
                    <a:p>
                      <a:pPr indent="0" lvl="0" marL="0" rtl="0" algn="l">
                        <a:spcBef>
                          <a:spcPts val="0"/>
                        </a:spcBef>
                        <a:spcAft>
                          <a:spcPts val="0"/>
                        </a:spcAft>
                        <a:buNone/>
                      </a:pPr>
                      <a:r>
                        <a:rPr b="1" lang="en" sz="2200">
                          <a:latin typeface="Roboto"/>
                          <a:ea typeface="Roboto"/>
                          <a:cs typeface="Roboto"/>
                          <a:sym typeface="Roboto"/>
                        </a:rPr>
                        <a:t>Type</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Bits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Notes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-2</a:t>
                      </a:r>
                      <a:r>
                        <a:rPr baseline="30000" lang="en" sz="22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Floating-point and other numeric types</a:t>
            </a:r>
            <a:endParaRPr/>
          </a:p>
        </p:txBody>
      </p:sp>
      <p:sp>
        <p:nvSpPr>
          <p:cNvPr id="201" name="Google Shape;201;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2" name="Google Shape;202;p25"/>
          <p:cNvGraphicFramePr/>
          <p:nvPr/>
        </p:nvGraphicFramePr>
        <p:xfrm>
          <a:off x="391750" y="1122825"/>
          <a:ext cx="3000000" cy="3000000"/>
        </p:xfrm>
        <a:graphic>
          <a:graphicData uri="http://schemas.openxmlformats.org/drawingml/2006/table">
            <a:tbl>
              <a:tblPr>
                <a:noFill/>
                <a:tableStyleId>{D2C1AF0B-358D-49BE-8F9B-032F215FD599}</a:tableStyleId>
              </a:tblPr>
              <a:tblGrid>
                <a:gridCol w="1867700"/>
                <a:gridCol w="1201925"/>
                <a:gridCol w="5290875"/>
              </a:tblGrid>
              <a:tr h="573475">
                <a:tc>
                  <a:txBody>
                    <a:bodyPr/>
                    <a:lstStyle/>
                    <a:p>
                      <a:pPr indent="0" lvl="0" marL="0" rtl="0" algn="l">
                        <a:spcBef>
                          <a:spcPts val="0"/>
                        </a:spcBef>
                        <a:spcAft>
                          <a:spcPts val="0"/>
                        </a:spcAft>
                        <a:buNone/>
                      </a:pPr>
                      <a:r>
                        <a:rPr b="1" lang="en" sz="2000">
                          <a:latin typeface="Roboto"/>
                          <a:ea typeface="Roboto"/>
                          <a:cs typeface="Roboto"/>
                          <a:sym typeface="Roboto"/>
                        </a:rPr>
                        <a:t>Type</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Bits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Notes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311700" y="1076275"/>
            <a:ext cx="8520600" cy="890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Operand types</a:t>
            </a:r>
            <a:endParaRPr/>
          </a:p>
        </p:txBody>
      </p:sp>
      <p:sp>
        <p:nvSpPr>
          <p:cNvPr id="210" name="Google Shape;210;p26"/>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a:t>
            </a:r>
            <a:endParaRPr/>
          </a:p>
        </p:txBody>
      </p:sp>
      <p:sp>
        <p:nvSpPr>
          <p:cNvPr id="220" name="Google Shape;220;p27"/>
          <p:cNvSpPr txBox="1"/>
          <p:nvPr>
            <p:ph idx="1" type="body"/>
          </p:nvPr>
        </p:nvSpPr>
        <p:spPr>
          <a:xfrm>
            <a:off x="311700" y="1076275"/>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7"/>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chemeClr val="dk1"/>
                </a:solidFill>
                <a:latin typeface="Consolas"/>
                <a:ea typeface="Consolas"/>
                <a:cs typeface="Consolas"/>
                <a:sym typeface="Consolas"/>
              </a:rPr>
              <a:t>i.toByte()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28" name="Google Shape;228;p27"/>
          <p:cNvSpPr txBox="1"/>
          <p:nvPr>
            <p:ph idx="1" type="body"/>
          </p:nvPr>
        </p:nvSpPr>
        <p:spPr>
          <a:xfrm>
            <a:off x="274350" y="2914166"/>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29" name="Google Shape;229;p27"/>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67" name="Google Shape;67;p10"/>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1: Kotlin basics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Get started</a:t>
            </a:r>
            <a:endParaRPr/>
          </a:p>
          <a:p>
            <a:pPr indent="-355600" lvl="1" marL="914400" rtl="0" algn="l">
              <a:spcBef>
                <a:spcPts val="0"/>
              </a:spcBef>
              <a:spcAft>
                <a:spcPts val="0"/>
              </a:spcAft>
              <a:buSzPts val="2000"/>
              <a:buChar char="○"/>
            </a:pPr>
            <a:r>
              <a:rPr lang="en" u="sng">
                <a:solidFill>
                  <a:schemeClr val="hlink"/>
                </a:solidFill>
                <a:hlinkClick action="ppaction://hlinksldjump" r:id="rId4"/>
              </a:rPr>
              <a:t>Operators</a:t>
            </a:r>
            <a:endParaRPr/>
          </a:p>
          <a:p>
            <a:pPr indent="-355600" lvl="1" marL="914400" rtl="0" algn="l">
              <a:spcBef>
                <a:spcPts val="0"/>
              </a:spcBef>
              <a:spcAft>
                <a:spcPts val="0"/>
              </a:spcAft>
              <a:buSzPts val="2000"/>
              <a:buChar char="○"/>
            </a:pPr>
            <a:r>
              <a:rPr lang="en" u="sng">
                <a:solidFill>
                  <a:schemeClr val="hlink"/>
                </a:solidFill>
                <a:hlinkClick action="ppaction://hlinksldjump" r:id="rId5"/>
              </a:rPr>
              <a:t>Data types</a:t>
            </a:r>
            <a:endParaRPr/>
          </a:p>
          <a:p>
            <a:pPr indent="-355600" lvl="1" marL="914400" rtl="0" algn="l">
              <a:spcBef>
                <a:spcPts val="0"/>
              </a:spcBef>
              <a:spcAft>
                <a:spcPts val="0"/>
              </a:spcAft>
              <a:buSzPts val="2000"/>
              <a:buChar char="○"/>
            </a:pPr>
            <a:r>
              <a:rPr lang="en" u="sng">
                <a:solidFill>
                  <a:schemeClr val="hlink"/>
                </a:solidFill>
                <a:hlinkClick action="ppaction://hlinksldjump" r:id="rId6"/>
              </a:rPr>
              <a:t>Variables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Conditionals</a:t>
            </a:r>
            <a:endParaRPr/>
          </a:p>
          <a:p>
            <a:pPr indent="-355600" lvl="1" marL="914400" rtl="0" algn="l">
              <a:spcBef>
                <a:spcPts val="0"/>
              </a:spcBef>
              <a:spcAft>
                <a:spcPts val="0"/>
              </a:spcAft>
              <a:buSzPts val="2000"/>
              <a:buChar char="○"/>
            </a:pPr>
            <a:r>
              <a:rPr lang="en" u="sng">
                <a:solidFill>
                  <a:schemeClr val="hlink"/>
                </a:solidFill>
                <a:hlinkClick action="ppaction://hlinksldjump" r:id="rId8"/>
              </a:rPr>
              <a:t>Lists and arrays</a:t>
            </a:r>
            <a:endParaRPr/>
          </a:p>
          <a:p>
            <a:pPr indent="-355600" lvl="1" marL="914400" rtl="0" algn="l">
              <a:spcBef>
                <a:spcPts val="0"/>
              </a:spcBef>
              <a:spcAft>
                <a:spcPts val="0"/>
              </a:spcAft>
              <a:buSzPts val="2000"/>
              <a:buChar char="○"/>
            </a:pPr>
            <a:r>
              <a:rPr lang="en" u="sng">
                <a:solidFill>
                  <a:schemeClr val="hlink"/>
                </a:solidFill>
                <a:hlinkClick action="ppaction://hlinksldjump" r:id="rId9"/>
              </a:rPr>
              <a:t>Null safety</a:t>
            </a:r>
            <a:endParaRPr/>
          </a:p>
          <a:p>
            <a:pPr indent="-355600" lvl="1" marL="914400" rtl="0" algn="l">
              <a:spcBef>
                <a:spcPts val="0"/>
              </a:spcBef>
              <a:spcAft>
                <a:spcPts val="0"/>
              </a:spcAft>
              <a:buSzPts val="2000"/>
              <a:buChar char="○"/>
            </a:pPr>
            <a:r>
              <a:rPr lang="en" u="sng">
                <a:solidFill>
                  <a:schemeClr val="hlink"/>
                </a:solidFill>
                <a:hlinkClick action="ppaction://hlinksldjump" r:id="rId10"/>
              </a:rPr>
              <a:t>Summary</a:t>
            </a:r>
            <a:endParaRPr/>
          </a:p>
        </p:txBody>
      </p:sp>
      <p:sp>
        <p:nvSpPr>
          <p:cNvPr id="68" name="Google Shape;68;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Underscores</a:t>
            </a:r>
            <a:r>
              <a:rPr lang="en"/>
              <a:t> for long numbers</a:t>
            </a:r>
            <a:endParaRPr/>
          </a:p>
        </p:txBody>
      </p:sp>
      <p:sp>
        <p:nvSpPr>
          <p:cNvPr id="235" name="Google Shape;235;p28"/>
          <p:cNvSpPr txBox="1"/>
          <p:nvPr>
            <p:ph idx="1" type="body"/>
          </p:nvPr>
        </p:nvSpPr>
        <p:spPr>
          <a:xfrm>
            <a:off x="336550" y="1393500"/>
            <a:ext cx="8520600" cy="2626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000">
                <a:solidFill>
                  <a:schemeClr val="dk1"/>
                </a:solidFill>
              </a:rPr>
              <a:t>Use underscores to make long numeric constants more readable. </a:t>
            </a:r>
            <a:endParaRPr b="1" sz="1600">
              <a:solidFill>
                <a:schemeClr val="dk1"/>
              </a:solidFill>
            </a:endParaRPr>
          </a:p>
          <a:p>
            <a:pPr indent="0" lvl="0" marL="0" rtl="0" algn="l">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200"/>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36" name="Google Shape;23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42" name="Google Shape;242;p29"/>
          <p:cNvSpPr txBox="1"/>
          <p:nvPr>
            <p:ph idx="1" type="body"/>
          </p:nvPr>
        </p:nvSpPr>
        <p:spPr>
          <a:xfrm>
            <a:off x="311700" y="1353200"/>
            <a:ext cx="85692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Strings are any sequence of characters enclosed by double quotes.</a:t>
            </a:r>
            <a:endParaRPr sz="1800"/>
          </a:p>
          <a:p>
            <a:pPr indent="0" lvl="0" marL="0" rtl="0" algn="l">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43" name="Google Shape;24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463275" y="1364900"/>
            <a:ext cx="8439600" cy="8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9" name="Google Shape;249;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concatenation</a:t>
            </a:r>
            <a:endParaRPr/>
          </a:p>
        </p:txBody>
      </p:sp>
      <p:sp>
        <p:nvSpPr>
          <p:cNvPr id="251" name="Google Shape;251;p30"/>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b="1" lang="en" sz="1800">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b="1" lang="en" sz="1800">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311775" y="962265"/>
            <a:ext cx="85911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indent="45720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b="1" lang="en" sz="1800">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indent="0" lvl="0" marL="457200" rtl="0" algn="l">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 type="body"/>
          </p:nvPr>
        </p:nvSpPr>
        <p:spPr>
          <a:xfrm>
            <a:off x="311775" y="1477800"/>
            <a:ext cx="8480700" cy="93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67" name="Google Shape;26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b="1" lang="en" sz="1800">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Variables</a:t>
            </a:r>
            <a:endParaRPr sz="4200"/>
          </a:p>
        </p:txBody>
      </p:sp>
      <p:sp>
        <p:nvSpPr>
          <p:cNvPr id="276" name="Google Shape;276;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83" name="Google Shape;283;p34"/>
          <p:cNvSpPr txBox="1"/>
          <p:nvPr>
            <p:ph idx="1" type="body"/>
          </p:nvPr>
        </p:nvSpPr>
        <p:spPr>
          <a:xfrm>
            <a:off x="387825" y="1157800"/>
            <a:ext cx="8431200" cy="587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Powerful type inference</a:t>
            </a:r>
            <a:endParaRPr sz="2200"/>
          </a:p>
        </p:txBody>
      </p:sp>
      <p:sp>
        <p:nvSpPr>
          <p:cNvPr id="284" name="Google Shape;284;p34"/>
          <p:cNvSpPr txBox="1"/>
          <p:nvPr>
            <p:ph idx="1" type="body"/>
          </p:nvPr>
        </p:nvSpPr>
        <p:spPr>
          <a:xfrm>
            <a:off x="444559" y="2406300"/>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the variable type</a:t>
            </a:r>
            <a:endParaRPr/>
          </a:p>
        </p:txBody>
      </p:sp>
      <p:sp>
        <p:nvSpPr>
          <p:cNvPr id="293" name="Google Shape;293;p35"/>
          <p:cNvSpPr txBox="1"/>
          <p:nvPr>
            <p:ph idx="1" type="body"/>
          </p:nvPr>
        </p:nvSpPr>
        <p:spPr>
          <a:xfrm>
            <a:off x="311700" y="1317175"/>
            <a:ext cx="7804800" cy="2291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t>C</a:t>
            </a:r>
            <a:r>
              <a:rPr b="1" lang="en" sz="1800"/>
              <a:t>olon Notation</a:t>
            </a:r>
            <a:endParaRPr b="1" sz="1400"/>
          </a:p>
          <a:p>
            <a:pPr indent="0" lvl="0" marL="0" rtl="0" algn="l">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None/>
            </a:pPr>
            <a:r>
              <a:t/>
            </a:r>
            <a:endParaRPr sz="1400"/>
          </a:p>
        </p:txBody>
      </p:sp>
      <p:sp>
        <p:nvSpPr>
          <p:cNvPr id="294" name="Google Shape;29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5"/>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and immutable variables</a:t>
            </a:r>
            <a:endParaRPr/>
          </a:p>
        </p:txBody>
      </p:sp>
      <p:sp>
        <p:nvSpPr>
          <p:cNvPr id="302" name="Google Shape;302;p36"/>
          <p:cNvSpPr txBox="1"/>
          <p:nvPr>
            <p:ph idx="1" type="body"/>
          </p:nvPr>
        </p:nvSpPr>
        <p:spPr>
          <a:xfrm>
            <a:off x="401075" y="1122375"/>
            <a:ext cx="8431200" cy="572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t>
            </a:r>
            <a:r>
              <a:rPr lang="en" sz="2200"/>
              <a:t>Changeable</a:t>
            </a:r>
            <a:r>
              <a:rPr lang="en" sz="2200"/>
              <a:t>)</a:t>
            </a:r>
            <a:endParaRPr sz="2200"/>
          </a:p>
          <a:p>
            <a:pPr indent="0" lvl="0" marL="0" rtl="0" algn="l">
              <a:lnSpc>
                <a:spcPct val="115000"/>
              </a:lnSpc>
              <a:spcBef>
                <a:spcPts val="1000"/>
              </a:spcBef>
              <a:spcAft>
                <a:spcPts val="0"/>
              </a:spcAft>
              <a:buNone/>
            </a:pPr>
            <a:r>
              <a:rPr lang="en"/>
              <a:t>	</a:t>
            </a:r>
            <a:endParaRPr>
              <a:latin typeface="Consolas"/>
              <a:ea typeface="Consolas"/>
              <a:cs typeface="Consolas"/>
              <a:sym typeface="Consolas"/>
            </a:endParaRPr>
          </a:p>
        </p:txBody>
      </p:sp>
      <p:sp>
        <p:nvSpPr>
          <p:cNvPr id="303" name="Google Shape;303;p36"/>
          <p:cNvSpPr txBox="1"/>
          <p:nvPr>
            <p:ph idx="1" type="body"/>
          </p:nvPr>
        </p:nvSpPr>
        <p:spPr>
          <a:xfrm>
            <a:off x="401075" y="2403225"/>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36"/>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b="1" sz="1800">
              <a:solidFill>
                <a:schemeClr val="dk1"/>
              </a:solidFill>
              <a:latin typeface="Consolas"/>
              <a:ea typeface="Consolas"/>
              <a:cs typeface="Consolas"/>
              <a:sym typeface="Consolas"/>
            </a:endParaRPr>
          </a:p>
        </p:txBody>
      </p:sp>
      <p:sp>
        <p:nvSpPr>
          <p:cNvPr id="305" name="Google Shape;305;p36"/>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306" name="Google Shape;306;p36"/>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 type="body"/>
          </p:nvPr>
        </p:nvSpPr>
        <p:spPr>
          <a:xfrm>
            <a:off x="427625" y="1404425"/>
            <a:ext cx="8520600" cy="105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3F51B5"/>
                </a:solidFill>
                <a:latin typeface="Consolas"/>
                <a:ea typeface="Consolas"/>
                <a:cs typeface="Consolas"/>
                <a:sym typeface="Consolas"/>
              </a:rPr>
              <a:t>var</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312" name="Google Shape;31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and val</a:t>
            </a:r>
            <a:endParaRPr/>
          </a:p>
        </p:txBody>
      </p:sp>
      <p:sp>
        <p:nvSpPr>
          <p:cNvPr id="314" name="Google Shape;314;p37"/>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15" name="Google Shape;315;p37"/>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a:t>
            </a:r>
            <a:r>
              <a:rPr lang="en"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Get started</a:t>
            </a:r>
            <a:endParaRPr sz="4200"/>
          </a:p>
        </p:txBody>
      </p:sp>
      <p:sp>
        <p:nvSpPr>
          <p:cNvPr id="74" name="Google Shape;74;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t>Conditionals</a:t>
            </a:r>
            <a:endParaRPr sz="4200"/>
          </a:p>
        </p:txBody>
      </p:sp>
      <p:sp>
        <p:nvSpPr>
          <p:cNvPr id="321" name="Google Shape;32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 type="body"/>
          </p:nvPr>
        </p:nvSpPr>
        <p:spPr>
          <a:xfrm>
            <a:off x="306050" y="1088500"/>
            <a:ext cx="8520600" cy="802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statements</a:t>
            </a:r>
            <a:endParaRPr/>
          </a:p>
        </p:txBody>
      </p:sp>
      <p:sp>
        <p:nvSpPr>
          <p:cNvPr id="336" name="Google Shape;336;p40"/>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b="1" sz="18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311700" y="1087874"/>
            <a:ext cx="8398800" cy="2466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4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 type="body"/>
          </p:nvPr>
        </p:nvSpPr>
        <p:spPr>
          <a:xfrm>
            <a:off x="306050" y="1558350"/>
            <a:ext cx="8520600" cy="975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a:t>
            </a:r>
            <a:endParaRPr/>
          </a:p>
        </p:txBody>
      </p:sp>
      <p:sp>
        <p:nvSpPr>
          <p:cNvPr id="353" name="Google Shape;353;p42"/>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54" name="Google Shape;354;p42"/>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 in if/else statements</a:t>
            </a:r>
            <a:endParaRPr/>
          </a:p>
        </p:txBody>
      </p:sp>
      <p:sp>
        <p:nvSpPr>
          <p:cNvPr id="361" name="Google Shape;361;p43"/>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b="1" lang="en" sz="1800">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 type="body"/>
          </p:nvPr>
        </p:nvSpPr>
        <p:spPr>
          <a:xfrm>
            <a:off x="311700" y="1201179"/>
            <a:ext cx="8398800" cy="23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69" name="Google Shape;36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45"/>
          <p:cNvSpPr txBox="1"/>
          <p:nvPr>
            <p:ph idx="1" type="body"/>
          </p:nvPr>
        </p:nvSpPr>
        <p:spPr>
          <a:xfrm>
            <a:off x="311700" y="1314484"/>
            <a:ext cx="8398800" cy="13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45"/>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81" name="Google Shape;381;p45"/>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46"/>
          <p:cNvSpPr txBox="1"/>
          <p:nvPr>
            <p:ph idx="1" type="body"/>
          </p:nvPr>
        </p:nvSpPr>
        <p:spPr>
          <a:xfrm>
            <a:off x="311700" y="1353566"/>
            <a:ext cx="8398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None/>
            </a:pPr>
            <a:r>
              <a:t/>
            </a: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6"/>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95" name="Google Shape;395;p47"/>
          <p:cNvSpPr txBox="1"/>
          <p:nvPr>
            <p:ph idx="1" type="body"/>
          </p:nvPr>
        </p:nvSpPr>
        <p:spPr>
          <a:xfrm>
            <a:off x="311700" y="1124965"/>
            <a:ext cx="8398800" cy="6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7"/>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5</a:t>
            </a:r>
            <a:r>
              <a:rPr b="1" lang="en" sz="1800">
                <a:solidFill>
                  <a:srgbClr val="37474F"/>
                </a:solidFill>
                <a:latin typeface="Consolas"/>
                <a:ea typeface="Consolas"/>
                <a:cs typeface="Consolas"/>
                <a:sym typeface="Consolas"/>
              </a:rPr>
              <a:t> downTo </a:t>
            </a:r>
            <a:r>
              <a:rPr b="1"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C53929"/>
                </a:solidFill>
                <a:latin typeface="Roboto Mono"/>
                <a:ea typeface="Roboto Mono"/>
                <a:cs typeface="Roboto Mono"/>
                <a:sym typeface="Roboto Mono"/>
              </a:rPr>
              <a:t>3</a:t>
            </a:r>
            <a:r>
              <a:rPr b="1" lang="en" sz="1800">
                <a:solidFill>
                  <a:srgbClr val="37474F"/>
                </a:solidFill>
                <a:latin typeface="Roboto Mono"/>
                <a:ea typeface="Roboto Mono"/>
                <a:cs typeface="Roboto Mono"/>
                <a:sym typeface="Roboto Mono"/>
              </a:rPr>
              <a:t>..</a:t>
            </a:r>
            <a:r>
              <a:rPr b="1" lang="en" sz="1800">
                <a:solidFill>
                  <a:srgbClr val="C53929"/>
                </a:solidFill>
                <a:latin typeface="Roboto Mono"/>
                <a:ea typeface="Roboto Mono"/>
                <a:cs typeface="Roboto Mono"/>
                <a:sym typeface="Roboto Mono"/>
              </a:rPr>
              <a:t>6</a:t>
            </a:r>
            <a:r>
              <a:rPr b="1" lang="en" sz="1800">
                <a:solidFill>
                  <a:srgbClr val="37474F"/>
                </a:solidFill>
                <a:latin typeface="Roboto Mono"/>
                <a:ea typeface="Roboto Mono"/>
                <a:cs typeface="Roboto Mono"/>
                <a:sym typeface="Roboto Mono"/>
              </a:rPr>
              <a:t> step </a:t>
            </a:r>
            <a:r>
              <a:rPr b="1" lang="en" sz="1800">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388E3C"/>
                </a:solidFill>
                <a:latin typeface="Roboto Mono"/>
                <a:ea typeface="Roboto Mono"/>
                <a:cs typeface="Roboto Mono"/>
                <a:sym typeface="Roboto Mono"/>
              </a:rPr>
              <a:t>'d'</a:t>
            </a:r>
            <a:r>
              <a:rPr b="1" lang="en" sz="1800">
                <a:solidFill>
                  <a:srgbClr val="37474F"/>
                </a:solidFill>
                <a:latin typeface="Roboto Mono"/>
                <a:ea typeface="Roboto Mono"/>
                <a:cs typeface="Roboto Mono"/>
                <a:sym typeface="Roboto Mono"/>
              </a:rPr>
              <a:t>..</a:t>
            </a:r>
            <a:r>
              <a:rPr b="1" lang="en" sz="1800">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IntelliJ IDEA</a:t>
            </a:r>
            <a:endParaRPr/>
          </a:p>
        </p:txBody>
      </p:sp>
      <p:sp>
        <p:nvSpPr>
          <p:cNvPr id="80" name="Google Shape;80;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a:blip r:embed="rId3">
            <a:alphaModFix/>
          </a:blip>
          <a:stretch>
            <a:fillRect/>
          </a:stretch>
        </p:blipFill>
        <p:spPr>
          <a:xfrm>
            <a:off x="1807284" y="1077670"/>
            <a:ext cx="5529431" cy="3384626"/>
          </a:xfrm>
          <a:prstGeom prst="rect">
            <a:avLst/>
          </a:prstGeom>
          <a:noFill/>
          <a:ln>
            <a:noFill/>
          </a:ln>
        </p:spPr>
      </p:pic>
      <p:sp>
        <p:nvSpPr>
          <p:cNvPr id="82" name="Google Shape;82;p12"/>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loops</a:t>
            </a:r>
            <a:endParaRPr>
              <a:solidFill>
                <a:srgbClr val="FFFFFF"/>
              </a:solidFill>
            </a:endParaRPr>
          </a:p>
        </p:txBody>
      </p:sp>
      <p:sp>
        <p:nvSpPr>
          <p:cNvPr id="405" name="Google Shape;405;p48"/>
          <p:cNvSpPr txBox="1"/>
          <p:nvPr>
            <p:ph idx="1" type="body"/>
          </p:nvPr>
        </p:nvSpPr>
        <p:spPr>
          <a:xfrm>
            <a:off x="311700" y="1017525"/>
            <a:ext cx="8398800" cy="15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600"/>
              </a:spcBef>
              <a:spcAft>
                <a:spcPts val="6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48"/>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p:nvPr>
            <p:ph idx="1" type="body"/>
          </p:nvPr>
        </p:nvSpPr>
        <p:spPr>
          <a:xfrm>
            <a:off x="311700" y="1627125"/>
            <a:ext cx="8398800" cy="11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7474F"/>
                </a:solidFill>
                <a:latin typeface="Consolas"/>
                <a:ea typeface="Consolas"/>
                <a:cs typeface="Consolas"/>
                <a:sym typeface="Consolas"/>
              </a:rPr>
              <a:t>repeat(</a:t>
            </a:r>
            <a:r>
              <a:rPr b="1" lang="en" sz="1800">
                <a:solidFill>
                  <a:srgbClr val="C53929"/>
                </a:solidFill>
                <a:latin typeface="Consolas"/>
                <a:ea typeface="Consolas"/>
                <a:cs typeface="Consolas"/>
                <a:sym typeface="Consolas"/>
              </a:rPr>
              <a:t>2</a:t>
            </a:r>
            <a:r>
              <a:rPr b="1" lang="en" sz="1800">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9"/>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Lists and arrays</a:t>
            </a:r>
            <a:endParaRPr sz="4200"/>
          </a:p>
        </p:txBody>
      </p:sp>
      <p:sp>
        <p:nvSpPr>
          <p:cNvPr id="423" name="Google Shape;423;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429" name="Google Shape;429;p51"/>
          <p:cNvSpPr txBox="1"/>
          <p:nvPr>
            <p:ph idx="1" type="body"/>
          </p:nvPr>
        </p:nvSpPr>
        <p:spPr>
          <a:xfrm>
            <a:off x="311700" y="1283172"/>
            <a:ext cx="8520600" cy="6954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0" rtl="0" algn="l">
              <a:spcBef>
                <a:spcPts val="1000"/>
              </a:spcBef>
              <a:spcAft>
                <a:spcPts val="0"/>
              </a:spcAft>
              <a:buNone/>
            </a:pPr>
            <a:r>
              <a:t/>
            </a:r>
            <a:endParaRPr sz="2200">
              <a:solidFill>
                <a:schemeClr val="dk1"/>
              </a:solidFill>
            </a:endParaRPr>
          </a:p>
        </p:txBody>
      </p:sp>
      <p:sp>
        <p:nvSpPr>
          <p:cNvPr id="430" name="Google Shape;43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1"/>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32" name="Google Shape;432;p51"/>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ph idx="1" type="body"/>
          </p:nvPr>
        </p:nvSpPr>
        <p:spPr>
          <a:xfrm>
            <a:off x="311700" y="1582174"/>
            <a:ext cx="8398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39" name="Google Shape;4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2"/>
          <p:cNvSpPr txBox="1"/>
          <p:nvPr>
            <p:ph type="title"/>
          </p:nvPr>
        </p:nvSpPr>
        <p:spPr>
          <a:xfrm>
            <a:off x="311700" y="260600"/>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idx="1" type="body"/>
          </p:nvPr>
        </p:nvSpPr>
        <p:spPr>
          <a:xfrm>
            <a:off x="311700" y="1277375"/>
            <a:ext cx="83988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a:t>
            </a:r>
            <a:r>
              <a:rPr lang="en" sz="1800">
                <a:solidFill>
                  <a:schemeClr val="dk1"/>
                </a:solidFill>
              </a:rPr>
              <a:t>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47" name="Google Shape;44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49" name="Google Shape;449;p53"/>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456" name="Google Shape;456;p54"/>
          <p:cNvSpPr txBox="1"/>
          <p:nvPr>
            <p:ph idx="1" type="body"/>
          </p:nvPr>
        </p:nvSpPr>
        <p:spPr>
          <a:xfrm>
            <a:off x="311700" y="1228675"/>
            <a:ext cx="8520600" cy="7203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Arrays store multiple items</a:t>
            </a:r>
            <a:endParaRPr sz="2200"/>
          </a:p>
        </p:txBody>
      </p:sp>
      <p:sp>
        <p:nvSpPr>
          <p:cNvPr id="457" name="Google Shape;45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54"/>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idx="1" type="body"/>
          </p:nvPr>
        </p:nvSpPr>
        <p:spPr>
          <a:xfrm>
            <a:off x="311700" y="1353575"/>
            <a:ext cx="8398800" cy="15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45720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66" name="Google Shape;46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68" name="Google Shape;468;p5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idx="1" type="body"/>
          </p:nvPr>
        </p:nvSpPr>
        <p:spPr>
          <a:xfrm>
            <a:off x="311700" y="1429799"/>
            <a:ext cx="8398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can contain different types.</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t/>
            </a:r>
            <a:endParaRPr b="1" sz="14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75" name="Google Shape;475;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5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Arrays with mixed or single types</a:t>
            </a:r>
            <a:endParaRPr sz="2400"/>
          </a:p>
        </p:txBody>
      </p:sp>
      <p:sp>
        <p:nvSpPr>
          <p:cNvPr id="477" name="Google Shape;477;p56"/>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indent="0" lvl="0" marL="0" rtl="0" algn="l">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idx="1" type="body"/>
          </p:nvPr>
        </p:nvSpPr>
        <p:spPr>
          <a:xfrm>
            <a:off x="311700" y="1277369"/>
            <a:ext cx="83988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a:t>
            </a:r>
            <a:r>
              <a:rPr lang="en" sz="1800">
                <a:solidFill>
                  <a:schemeClr val="dk1"/>
                </a:solidFill>
              </a:rPr>
              <a:t>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83" name="Google Shape;48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5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project</a:t>
            </a:r>
            <a:endParaRPr/>
          </a:p>
        </p:txBody>
      </p:sp>
      <p:sp>
        <p:nvSpPr>
          <p:cNvPr id="88" name="Google Shape;88;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3"/>
          <p:cNvPicPr preferRelativeResize="0"/>
          <p:nvPr/>
        </p:nvPicPr>
        <p:blipFill rotWithShape="1">
          <a:blip r:embed="rId3">
            <a:alphaModFix/>
          </a:blip>
          <a:srcRect b="0" l="238" r="545" t="0"/>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Null safety</a:t>
            </a:r>
            <a:endParaRPr sz="4200"/>
          </a:p>
        </p:txBody>
      </p:sp>
      <p:sp>
        <p:nvSpPr>
          <p:cNvPr id="491" name="Google Shape;49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5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412911"/>
            <a:ext cx="7273200" cy="49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99" name="Google Shape;499;p59"/>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Allow</a:t>
            </a:r>
            <a:r>
              <a:rPr lang="en" sz="2200">
                <a:latin typeface="Roboto"/>
                <a:ea typeface="Roboto"/>
                <a:cs typeface="Roboto"/>
                <a:sym typeface="Roboto"/>
              </a:rPr>
              <a:t> null-pointer exceptions</a:t>
            </a:r>
            <a:r>
              <a:rPr lang="en" sz="2200">
                <a:latin typeface="Roboto"/>
                <a:ea typeface="Roboto"/>
                <a:cs typeface="Roboto"/>
                <a:sym typeface="Roboto"/>
              </a:rPr>
              <a:t>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0" name="Google Shape;500;p59"/>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1" name="Google Shape;501;p59"/>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60"/>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Variables</a:t>
            </a:r>
            <a:r>
              <a:rPr lang="en"/>
              <a:t> cannot be null</a:t>
            </a:r>
            <a:endParaRPr>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1155CC"/>
              </a:solidFill>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61"/>
          <p:cNvSpPr txBox="1"/>
          <p:nvPr>
            <p:ph idx="1" type="body"/>
          </p:nvPr>
        </p:nvSpPr>
        <p:spPr>
          <a:xfrm>
            <a:off x="285300" y="2089750"/>
            <a:ext cx="8398800" cy="1255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indent="0" lvl="0" marL="0" rtl="0" algn="l">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None/>
            </a:pPr>
            <a:r>
              <a:t/>
            </a:r>
            <a:endParaRPr sz="1400">
              <a:solidFill>
                <a:schemeClr val="dk1"/>
              </a:solidFill>
              <a:highlight>
                <a:srgbClr val="FFFFFF"/>
              </a:highlight>
            </a:endParaRPr>
          </a:p>
        </p:txBody>
      </p:sp>
      <p:sp>
        <p:nvSpPr>
          <p:cNvPr id="517" name="Google Shape;51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61"/>
          <p:cNvSpPr txBox="1"/>
          <p:nvPr/>
        </p:nvSpPr>
        <p:spPr>
          <a:xfrm>
            <a:off x="285300" y="1546750"/>
            <a:ext cx="8346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T</a:t>
            </a:r>
            <a:r>
              <a:rPr lang="en" sz="1800">
                <a:latin typeface="Roboto"/>
                <a:ea typeface="Roboto"/>
                <a:cs typeface="Roboto"/>
                <a:sym typeface="Roboto"/>
              </a:rPr>
              <a: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a:t>
            </a:r>
            <a:r>
              <a:rPr lang="en" sz="1800">
                <a:latin typeface="Roboto"/>
                <a:ea typeface="Roboto"/>
                <a:cs typeface="Roboto"/>
                <a:sym typeface="Roboto"/>
              </a:rPr>
              <a:t>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19" name="Google Shape;519;p61"/>
          <p:cNvSpPr txBox="1"/>
          <p:nvPr/>
        </p:nvSpPr>
        <p:spPr>
          <a:xfrm>
            <a:off x="351450" y="3966675"/>
            <a:ext cx="8266500" cy="492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idx="1" type="body"/>
          </p:nvPr>
        </p:nvSpPr>
        <p:spPr>
          <a:xfrm>
            <a:off x="311700" y="1048772"/>
            <a:ext cx="8398800" cy="76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indent="0" lvl="0" marL="0" rtl="0" algn="l">
              <a:lnSpc>
                <a:spcPct val="100000"/>
              </a:lnSpc>
              <a:spcBef>
                <a:spcPts val="1400"/>
              </a:spcBef>
              <a:spcAft>
                <a:spcPts val="600"/>
              </a:spcAft>
              <a:buNone/>
            </a:pPr>
            <a:r>
              <a:t/>
            </a:r>
            <a:endParaRPr b="1" sz="1400">
              <a:solidFill>
                <a:schemeClr val="dk1"/>
              </a:solidFill>
              <a:highlight>
                <a:srgbClr val="FFFFFF"/>
              </a:highlight>
            </a:endParaRPr>
          </a:p>
        </p:txBody>
      </p:sp>
      <p:sp>
        <p:nvSpPr>
          <p:cNvPr id="525" name="Google Shape;525;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62"/>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b="1">
              <a:latin typeface="Roboto"/>
              <a:ea typeface="Roboto"/>
              <a:cs typeface="Roboto"/>
              <a:sym typeface="Roboto"/>
            </a:endParaRPr>
          </a:p>
        </p:txBody>
      </p:sp>
      <p:sp>
        <p:nvSpPr>
          <p:cNvPr id="528" name="Google Shape;528;p62"/>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t/>
            </a:r>
            <a:endParaRPr b="1" sz="1800">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operator</a:t>
            </a:r>
            <a:endParaRPr/>
          </a:p>
        </p:txBody>
      </p:sp>
      <p:sp>
        <p:nvSpPr>
          <p:cNvPr id="536" name="Google Shape;536;p63"/>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cap="flat" cmpd="sng" w="28575">
            <a:solidFill>
              <a:srgbClr val="3C4043"/>
            </a:solidFill>
            <a:prstDash val="solid"/>
            <a:round/>
            <a:headEnd len="med" w="med" type="none"/>
            <a:tailEnd len="med" w="med" type="triangle"/>
          </a:ln>
        </p:spPr>
      </p:cxnSp>
      <p:sp>
        <p:nvSpPr>
          <p:cNvPr id="538" name="Google Shape;538;p63"/>
          <p:cNvSpPr txBox="1"/>
          <p:nvPr>
            <p:ph idx="1" type="body"/>
          </p:nvPr>
        </p:nvSpPr>
        <p:spPr>
          <a:xfrm>
            <a:off x="303403" y="1075450"/>
            <a:ext cx="8403300" cy="706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idx="1" type="body"/>
          </p:nvPr>
        </p:nvSpPr>
        <p:spPr>
          <a:xfrm>
            <a:off x="311700" y="1505975"/>
            <a:ext cx="83988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indent="0" lvl="0" marL="0" rtl="0" algn="l">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a:t>
            </a:r>
            <a:r>
              <a:rPr lang="en" sz="1800">
                <a:solidFill>
                  <a:srgbClr val="3C4043"/>
                </a:solidFill>
                <a:latin typeface="Roboto"/>
                <a:ea typeface="Roboto"/>
                <a:cs typeface="Roboto"/>
                <a:sym typeface="Roboto"/>
              </a:rPr>
              <a:t>hair</a:t>
            </a:r>
            <a:r>
              <a:rPr lang="en" sz="180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p:txBody>
      </p:sp>
      <p:sp>
        <p:nvSpPr>
          <p:cNvPr id="548" name="Google Shape;548;p64"/>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54" name="Google Shape;55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60" name="Google Shape;560;p66"/>
          <p:cNvSpPr txBox="1"/>
          <p:nvPr>
            <p:ph idx="1" type="body"/>
          </p:nvPr>
        </p:nvSpPr>
        <p:spPr>
          <a:xfrm>
            <a:off x="311700" y="1443166"/>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 an IntelliJ IDEA project, opening REPL, and execute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4">
                  <a:extLst>
                    <a:ext uri="{A12FA001-AC4F-418D-AE19-62706E023703}">
                      <ahyp:hlinkClr val="tx"/>
                    </a:ext>
                  </a:extLst>
                </a:hlinkClick>
              </a:rPr>
              <a:t>perators and numeric operator methods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action="ppaction://hlinksldjump" r:id="rId5">
                  <a:extLst>
                    <a:ext uri="{A12FA001-AC4F-418D-AE19-62706E023703}">
                      <ahyp:hlinkClr val="tx"/>
                    </a:ext>
                  </a:extLst>
                </a:hlinkClick>
              </a:rPr>
              <a:t>ata types, type casting, strings, and string templates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action="ppaction://hlinksldjump" r:id="rId6">
                  <a:extLst>
                    <a:ext uri="{A12FA001-AC4F-418D-AE19-62706E023703}">
                      <ahyp:hlinkClr val="tx"/>
                    </a:ext>
                  </a:extLst>
                </a:hlinkClick>
              </a:rPr>
              <a:t>ariables and type inference, and mutable and immutable variables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action="ppaction://hlinksldjump" r:id="rId7">
                  <a:extLst>
                    <a:ext uri="{A12FA001-AC4F-418D-AE19-62706E023703}">
                      <ahyp:hlinkClr val="tx"/>
                    </a:ext>
                  </a:extLst>
                </a:hlinkClick>
              </a:rPr>
              <a:t>onditionals, control flow, and looping structures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action="ppaction://hlinksldjump" r:id="rId8">
                  <a:extLst>
                    <a:ext uri="{A12FA001-AC4F-418D-AE19-62706E023703}">
                      <ahyp:hlinkClr val="tx"/>
                    </a:ext>
                  </a:extLst>
                </a:hlinkClick>
              </a:rPr>
              <a:t>ists and arrays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action="ppaction://hlinksldjump" r:id="rId9">
                  <a:extLst>
                    <a:ext uri="{A12FA001-AC4F-418D-AE19-62706E023703}">
                      <ahyp:hlinkClr val="tx"/>
                    </a:ext>
                  </a:extLst>
                </a:hlinkClick>
              </a:rPr>
              <a:t>ull safety</a:t>
            </a:r>
            <a:r>
              <a:rPr lang="en" sz="2000">
                <a:solidFill>
                  <a:srgbClr val="1C4587"/>
                </a:solidFill>
              </a:rPr>
              <a:t> features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p:txBody>
      </p:sp>
      <p:sp>
        <p:nvSpPr>
          <p:cNvPr id="561" name="Google Shape;56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66"/>
          <p:cNvSpPr txBox="1"/>
          <p:nvPr/>
        </p:nvSpPr>
        <p:spPr>
          <a:xfrm>
            <a:off x="250900" y="999103"/>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8" name="Google Shape;56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67"/>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0" name="Google Shape;570;p67"/>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the project</a:t>
            </a:r>
            <a:endParaRPr/>
          </a:p>
        </p:txBody>
      </p:sp>
      <p:sp>
        <p:nvSpPr>
          <p:cNvPr id="95" name="Google Shape;95;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4"/>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REPL (Read-Eval-Print-Loop)</a:t>
            </a:r>
            <a:endParaRPr/>
          </a:p>
        </p:txBody>
      </p:sp>
      <p:sp>
        <p:nvSpPr>
          <p:cNvPr id="102" name="Google Shape;102;p15"/>
          <p:cNvSpPr txBox="1"/>
          <p:nvPr>
            <p:ph idx="1" type="body"/>
          </p:nvPr>
        </p:nvSpPr>
        <p:spPr>
          <a:xfrm>
            <a:off x="311700" y="923875"/>
            <a:ext cx="8520600" cy="3862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800">
              <a:solidFill>
                <a:schemeClr val="dk1"/>
              </a:solidFill>
            </a:endParaRPr>
          </a:p>
          <a:p>
            <a:pPr indent="0" lvl="0" marL="457200" rtl="0" algn="l">
              <a:spcBef>
                <a:spcPts val="1000"/>
              </a:spcBef>
              <a:spcAft>
                <a:spcPts val="0"/>
              </a:spcAft>
              <a:buClr>
                <a:schemeClr val="dk1"/>
              </a:buClr>
              <a:buSzPts val="1100"/>
              <a:buFont typeface="Arial"/>
              <a:buNone/>
            </a:pPr>
            <a:r>
              <a:t/>
            </a:r>
            <a:endParaRPr/>
          </a:p>
        </p:txBody>
      </p:sp>
      <p:sp>
        <p:nvSpPr>
          <p:cNvPr id="103" name="Google Shape;103;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5"/>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b="1" lang="en" sz="1800">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printHello() function</a:t>
            </a:r>
            <a:endParaRPr/>
          </a:p>
        </p:txBody>
      </p:sp>
      <p:sp>
        <p:nvSpPr>
          <p:cNvPr id="111" name="Google Shape;111;p16"/>
          <p:cNvSpPr txBox="1"/>
          <p:nvPr>
            <p:ph idx="1" type="body"/>
          </p:nvPr>
        </p:nvSpPr>
        <p:spPr>
          <a:xfrm>
            <a:off x="311700" y="923875"/>
            <a:ext cx="8520600" cy="381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400"/>
          </a:p>
          <a:p>
            <a:pPr indent="0" lvl="0" marL="914400" rtl="0" algn="l">
              <a:spcBef>
                <a:spcPts val="1000"/>
              </a:spcBef>
              <a:spcAft>
                <a:spcPts val="0"/>
              </a:spcAft>
              <a:buNone/>
            </a:pPr>
            <a:r>
              <a:t/>
            </a:r>
            <a:endParaRPr sz="1400"/>
          </a:p>
        </p:txBody>
      </p:sp>
      <p:sp>
        <p:nvSpPr>
          <p:cNvPr id="112" name="Google Shape;11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6"/>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14" name="Google Shape;114;p16"/>
          <p:cNvSpPr txBox="1"/>
          <p:nvPr/>
        </p:nvSpPr>
        <p:spPr>
          <a:xfrm>
            <a:off x="6321650" y="3090150"/>
            <a:ext cx="2329500" cy="1116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Press </a:t>
            </a:r>
            <a:r>
              <a:rPr b="1" lang="en" sz="1800">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b="1" lang="en" sz="1800">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a:t>
            </a:r>
            <a:r>
              <a:rPr lang="en" sz="1800">
                <a:solidFill>
                  <a:srgbClr val="3C4043"/>
                </a:solidFill>
                <a:latin typeface="Roboto"/>
                <a:ea typeface="Roboto"/>
                <a:cs typeface="Roboto"/>
                <a:sym typeface="Roboto"/>
              </a:rPr>
              <a:t>on</a:t>
            </a:r>
            <a:r>
              <a:rPr lang="en" sz="1800">
                <a:solidFill>
                  <a:srgbClr val="3C4043"/>
                </a:solidFill>
                <a:latin typeface="Roboto"/>
                <a:ea typeface="Roboto"/>
                <a:cs typeface="Roboto"/>
                <a:sym typeface="Roboto"/>
              </a:rPr>
              <a:t>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Operators</a:t>
            </a:r>
            <a:endParaRPr sz="4200"/>
          </a:p>
        </p:txBody>
      </p:sp>
      <p:sp>
        <p:nvSpPr>
          <p:cNvPr id="120" name="Google Shape;12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B67B723D4014AA9E2D3E4312E1B13" ma:contentTypeVersion="4" ma:contentTypeDescription="Create a new document." ma:contentTypeScope="" ma:versionID="cd0841f5aaad613402df790f5c06b065">
  <xsd:schema xmlns:xsd="http://www.w3.org/2001/XMLSchema" xmlns:xs="http://www.w3.org/2001/XMLSchema" xmlns:p="http://schemas.microsoft.com/office/2006/metadata/properties" xmlns:ns2="bcb74e4c-47f7-4a7e-8b12-4ea764281ab7" targetNamespace="http://schemas.microsoft.com/office/2006/metadata/properties" ma:root="true" ma:fieldsID="06d0c605f6524f6183d11c5209baa64d" ns2:_="">
    <xsd:import namespace="bcb74e4c-47f7-4a7e-8b12-4ea764281a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4e4c-47f7-4a7e-8b12-4ea764281a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24A631-1E9E-467D-8C0C-00BE8372031E}"/>
</file>

<file path=customXml/itemProps2.xml><?xml version="1.0" encoding="utf-8"?>
<ds:datastoreItem xmlns:ds="http://schemas.openxmlformats.org/officeDocument/2006/customXml" ds:itemID="{367C143F-A199-4327-899E-27EE68230572}"/>
</file>

<file path=customXml/itemProps3.xml><?xml version="1.0" encoding="utf-8"?>
<ds:datastoreItem xmlns:ds="http://schemas.openxmlformats.org/officeDocument/2006/customXml" ds:itemID="{01E10D4B-9DEC-43EB-AA2C-C7A4C03A76E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0x010100117B67B723D4014AA9E2D3E4312E1B13</vt:lpwstr>
  </property>
</Properties>
</file>