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B605-ED18-40B7-9B37-25FF1E03377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A47-BAE6-4CC3-9FC7-BE9AB8FC5D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7162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819400"/>
            <a:ext cx="3657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819400"/>
            <a:ext cx="36576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nokia.com/nokia/0,,4486,00.html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okia.com/nokia/0,,4541,00.html" TargetMode="External"/><Relationship Id="rId5" Type="http://schemas.openxmlformats.org/officeDocument/2006/relationships/hyperlink" Target="http://www.palm.com/products/handhelds/other/" TargetMode="Externa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smtClean="0"/>
              <a:t>NAT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0758EFD-CA51-45EB-9333-52199144CCCA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IP masquerading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Also called: Network address and port translation (NAPT), port address translation (PAT).</a:t>
            </a:r>
            <a:r>
              <a:rPr lang="en-US" smtClean="0"/>
              <a:t> </a:t>
            </a:r>
            <a:endParaRPr lang="en-US" b="1" smtClean="0"/>
          </a:p>
          <a:p>
            <a:pPr eaLnBrk="1" hangingPunct="1"/>
            <a:r>
              <a:rPr lang="en-US" b="1" smtClean="0"/>
              <a:t>Scenario:</a:t>
            </a:r>
            <a:r>
              <a:rPr lang="en-US" smtClean="0"/>
              <a:t> Single public IP address is mapped to multiple hosts in a private network. </a:t>
            </a:r>
          </a:p>
          <a:p>
            <a:pPr eaLnBrk="1" hangingPunct="1"/>
            <a:r>
              <a:rPr lang="en-US" b="1" smtClean="0"/>
              <a:t>NAT solution:</a:t>
            </a:r>
          </a:p>
          <a:p>
            <a:pPr lvl="1" eaLnBrk="1" hangingPunct="1"/>
            <a:r>
              <a:rPr lang="en-US" smtClean="0"/>
              <a:t>Assign private addresses to the hosts of the corporate network</a:t>
            </a:r>
          </a:p>
          <a:p>
            <a:pPr lvl="1" eaLnBrk="1" hangingPunct="1"/>
            <a:r>
              <a:rPr lang="en-US" smtClean="0"/>
              <a:t>NAT device modifies the port numbers for outgoing traffic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71AC5EA-CEF2-477F-9235-B33D064ECE8A}" type="slidenum">
              <a:rPr lang="en-US"/>
              <a:pPr/>
              <a:t>11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en-US" sz="2800" smtClean="0"/>
              <a:t>IP masquerading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0" y="1668463"/>
          <a:ext cx="8929688" cy="4260850"/>
        </p:xfrm>
        <a:graphic>
          <a:graphicData uri="http://schemas.openxmlformats.org/presentationml/2006/ole">
            <p:oleObj spid="_x0000_s5122" name="Visio" r:id="rId3" imgW="10345204" imgH="5346934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1676400"/>
            <a:ext cx="5181600" cy="2514600"/>
          </a:xfrm>
        </p:spPr>
        <p:txBody>
          <a:bodyPr/>
          <a:lstStyle/>
          <a:p>
            <a:r>
              <a:rPr lang="en-US" dirty="0">
                <a:latin typeface="Franklin Gothic Medium Cond" pitchFamily="34" charset="0"/>
              </a:rPr>
              <a:t>Mobile IP</a:t>
            </a:r>
          </a:p>
          <a:p>
            <a:endParaRPr lang="en-US" dirty="0">
              <a:latin typeface="Franklin Gothic Medium Cond" pitchFamily="34" charset="0"/>
            </a:endParaRPr>
          </a:p>
          <a:p>
            <a:endParaRPr lang="en-US" sz="2000" dirty="0">
              <a:latin typeface="Franklin Gothic Medium Cond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25" y="2617788"/>
            <a:ext cx="5875338" cy="1600200"/>
            <a:chOff x="0" y="0"/>
            <a:chExt cx="3701" cy="1008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66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0" y="0"/>
              <a:ext cx="3701" cy="1008"/>
              <a:chOff x="0" y="0"/>
              <a:chExt cx="3701" cy="1008"/>
            </a:xfrm>
          </p:grpSpPr>
          <p:sp>
            <p:nvSpPr>
              <p:cNvPr id="307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1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1" cy="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900">
                    <a:solidFill>
                      <a:srgbClr val="000000"/>
                    </a:solidFill>
                    <a:latin typeface="Arial" charset="0"/>
                    <a:cs typeface="Arial" charset="0"/>
                    <a:hlinkClick r:id="rId3"/>
                  </a:rPr>
                  <a:t>  </a:t>
                </a:r>
                <a:r>
                  <a:rPr lang="en-US" sz="990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 </a:t>
                </a:r>
                <a:r>
                  <a:rPr lang="en-US" sz="90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                                              </a:t>
                </a:r>
              </a:p>
            </p:txBody>
          </p:sp>
        </p:grpSp>
      </p:grpSp>
      <p:pic>
        <p:nvPicPr>
          <p:cNvPr id="3080" name="Picture 8" descr="Nokia 6800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483560">
            <a:off x="2743200" y="4038600"/>
            <a:ext cx="1373188" cy="1425575"/>
          </a:xfrm>
          <a:prstGeom prst="rect">
            <a:avLst/>
          </a:prstGeom>
          <a:noFill/>
        </p:spPr>
      </p:pic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143000" y="2863850"/>
            <a:ext cx="6858000" cy="1128713"/>
            <a:chOff x="0" y="0"/>
            <a:chExt cx="4320" cy="711"/>
          </a:xfrm>
        </p:grpSpPr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432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4320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800">
                  <a:solidFill>
                    <a:srgbClr val="333333"/>
                  </a:solidFill>
                  <a:latin typeface="Verdana" pitchFamily="34" charset="0"/>
                  <a:hlinkClick r:id="rId5"/>
                </a:rPr>
                <a:t>  </a:t>
              </a:r>
              <a:r>
                <a:rPr lang="en-US" sz="6800">
                  <a:solidFill>
                    <a:srgbClr val="333333"/>
                  </a:solidFill>
                  <a:latin typeface="Verdana" pitchFamily="34" charset="0"/>
                </a:rPr>
                <a:t> </a:t>
              </a:r>
              <a:r>
                <a:rPr lang="en-US" sz="800">
                  <a:solidFill>
                    <a:srgbClr val="333333"/>
                  </a:solidFill>
                  <a:latin typeface="Verdana" pitchFamily="34" charset="0"/>
                </a:rPr>
                <a:t>                                                 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35125" y="2617788"/>
            <a:ext cx="5875338" cy="1600200"/>
            <a:chOff x="0" y="0"/>
            <a:chExt cx="3701" cy="1008"/>
          </a:xfrm>
        </p:grpSpPr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2866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0" y="0"/>
              <a:ext cx="3701" cy="1008"/>
              <a:chOff x="0" y="0"/>
              <a:chExt cx="3701" cy="1008"/>
            </a:xfrm>
          </p:grpSpPr>
          <p:sp>
            <p:nvSpPr>
              <p:cNvPr id="3088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1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01" cy="1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900">
                    <a:solidFill>
                      <a:srgbClr val="000000"/>
                    </a:solidFill>
                    <a:latin typeface="Arial" charset="0"/>
                    <a:cs typeface="Arial" charset="0"/>
                    <a:hlinkClick r:id="rId6"/>
                  </a:rPr>
                  <a:t>  </a:t>
                </a:r>
                <a:r>
                  <a:rPr lang="en-US" sz="990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 </a:t>
                </a:r>
                <a:r>
                  <a:rPr lang="en-US" sz="90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                                              </a:t>
                </a:r>
              </a:p>
            </p:txBody>
          </p:sp>
        </p:grpSp>
      </p:grp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-869237">
            <a:off x="2286000" y="4876800"/>
            <a:ext cx="715963" cy="1266825"/>
          </a:xfrm>
          <a:prstGeom prst="rect">
            <a:avLst/>
          </a:prstGeom>
          <a:noFill/>
        </p:spPr>
      </p:pic>
      <p:pic>
        <p:nvPicPr>
          <p:cNvPr id="3107" name="Picture 35" descr="c610_fron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0" y="4338638"/>
            <a:ext cx="1447800" cy="1344612"/>
          </a:xfrm>
          <a:prstGeom prst="rect">
            <a:avLst/>
          </a:prstGeom>
          <a:noFill/>
        </p:spPr>
      </p:pic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0" y="457200"/>
            <a:ext cx="9144000" cy="83820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4114800" y="4343400"/>
            <a:ext cx="1447800" cy="457200"/>
          </a:xfrm>
          <a:prstGeom prst="curvedDownArrow">
            <a:avLst>
              <a:gd name="adj1" fmla="val 63333"/>
              <a:gd name="adj2" fmla="val 126667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 rot="10800000">
            <a:off x="4114800" y="5257800"/>
            <a:ext cx="1295400" cy="533400"/>
          </a:xfrm>
          <a:prstGeom prst="curvedDownArrow">
            <a:avLst>
              <a:gd name="adj1" fmla="val 48571"/>
              <a:gd name="adj2" fmla="val 97143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7162800" cy="762000"/>
          </a:xfrm>
        </p:spPr>
        <p:txBody>
          <a:bodyPr>
            <a:normAutofit fontScale="90000"/>
          </a:bodyPr>
          <a:lstStyle/>
          <a:p>
            <a:r>
              <a:rPr lang="en-US" sz="2000" b="1"/>
              <a:t/>
            </a:r>
            <a:br>
              <a:rPr lang="en-US" sz="2000" b="1"/>
            </a:br>
            <a:r>
              <a:rPr lang="en-US" b="1"/>
              <a:t>What is Mobile IP?</a:t>
            </a:r>
            <a:r>
              <a:rPr lang="en-US" b="1">
                <a:solidFill>
                  <a:schemeClr val="tx1"/>
                </a:solidFill>
              </a:rPr>
              <a:t/>
            </a:r>
            <a:br>
              <a:rPr lang="en-US" b="1">
                <a:solidFill>
                  <a:schemeClr val="tx1"/>
                </a:solidFill>
              </a:rPr>
            </a:b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25146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Mobile IP stands for Mobile Internet Protocol</a:t>
            </a:r>
          </a:p>
          <a:p>
            <a:r>
              <a:rPr lang="en-US" sz="2800" dirty="0">
                <a:latin typeface="Arial" charset="0"/>
              </a:rPr>
              <a:t>A wireless connection to the Internet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Designed to support host mobility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Stay connected regardless of location without changing IP address</a:t>
            </a:r>
          </a:p>
          <a:p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7162800" cy="762000"/>
          </a:xfrm>
        </p:spPr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34340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Arial" charset="0"/>
              </a:rPr>
              <a:t>Mobile Node</a:t>
            </a:r>
          </a:p>
          <a:p>
            <a:pPr>
              <a:buFontTx/>
              <a:buNone/>
            </a:pPr>
            <a:r>
              <a:rPr lang="en-US" sz="1800" b="1" dirty="0">
                <a:latin typeface="Arial" charset="0"/>
              </a:rPr>
              <a:t>	A node/device that changes its point of attachment to the Internet</a:t>
            </a:r>
          </a:p>
          <a:p>
            <a:pPr>
              <a:buFontTx/>
              <a:buNone/>
            </a:pPr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Home Agent</a:t>
            </a:r>
          </a:p>
          <a:p>
            <a:pPr>
              <a:buFontTx/>
              <a:buNone/>
            </a:pPr>
            <a:r>
              <a:rPr lang="en-US" sz="1800" b="1" dirty="0">
                <a:latin typeface="Arial" charset="0"/>
              </a:rPr>
              <a:t>	A router in the home network that communicates with the mobile node</a:t>
            </a:r>
          </a:p>
          <a:p>
            <a:pPr>
              <a:buFontTx/>
              <a:buNone/>
            </a:pPr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Foreign Agent</a:t>
            </a:r>
          </a:p>
          <a:p>
            <a:pPr>
              <a:buFontTx/>
              <a:buNone/>
            </a:pPr>
            <a:r>
              <a:rPr lang="en-US" sz="1800" b="1" dirty="0">
                <a:latin typeface="Arial" charset="0"/>
              </a:rPr>
              <a:t>	A router in a foreign network that delivers information between mobile node and its home agent</a:t>
            </a:r>
          </a:p>
          <a:p>
            <a:pPr>
              <a:buFontTx/>
              <a:buNone/>
            </a:pPr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Care-of-Address</a:t>
            </a:r>
          </a:p>
          <a:p>
            <a:pPr>
              <a:buFontTx/>
              <a:buNone/>
            </a:pPr>
            <a:r>
              <a:rPr lang="en-US" sz="1800" b="1" dirty="0">
                <a:latin typeface="Arial" charset="0"/>
              </a:rPr>
              <a:t>	Mobile Node’s current IP address</a:t>
            </a:r>
          </a:p>
          <a:p>
            <a:pPr>
              <a:buFontTx/>
              <a:buNone/>
            </a:pPr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Correspondent Node</a:t>
            </a:r>
          </a:p>
          <a:p>
            <a:pPr>
              <a:buFontTx/>
              <a:buNone/>
            </a:pPr>
            <a:r>
              <a:rPr lang="en-US" sz="1800" b="1" dirty="0">
                <a:latin typeface="Arial" charset="0"/>
              </a:rPr>
              <a:t>	Node/device that is communicating with the mobile node (i.e. web server)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does Mobile IP work?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371600" y="1905000"/>
            <a:ext cx="6629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Each mobile node has two IP addresses</a:t>
            </a:r>
          </a:p>
          <a:p>
            <a:pPr marL="566738" lvl="4"/>
            <a:r>
              <a:rPr lang="en-US" sz="2000">
                <a:latin typeface="Arial" charset="0"/>
              </a:rPr>
              <a:t>	- Permanent home address</a:t>
            </a:r>
          </a:p>
          <a:p>
            <a:pPr marL="566738" lvl="4"/>
            <a:r>
              <a:rPr lang="en-US" sz="2000">
                <a:latin typeface="Arial" charset="0"/>
              </a:rPr>
              <a:t>	- Care-of Address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" charset="0"/>
              </a:rPr>
              <a:t> Home Agent maintains a mobility binding table</a:t>
            </a:r>
          </a:p>
        </p:txBody>
      </p:sp>
      <p:pic>
        <p:nvPicPr>
          <p:cNvPr id="5125" name="Picture 5" descr="mobileip1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95600" y="3946525"/>
            <a:ext cx="3276600" cy="19018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How does Mobile IP work? (Cont’d)</a:t>
            </a:r>
          </a:p>
        </p:txBody>
      </p:sp>
      <p:sp>
        <p:nvSpPr>
          <p:cNvPr id="10244" name="Rectangle 4"/>
          <p:cNvSpPr>
            <a:spLocks noChangeArrowheads="1"/>
          </p:cNvSpPr>
          <p:nvPr>
            <p:ph type="body" sz="half" idx="1"/>
          </p:nvPr>
        </p:nvSpPr>
        <p:spPr>
          <a:xfrm>
            <a:off x="1371600" y="1905000"/>
            <a:ext cx="5257800" cy="7620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 Foreign Agent contains a visitor list</a:t>
            </a:r>
          </a:p>
        </p:txBody>
      </p:sp>
      <p:pic>
        <p:nvPicPr>
          <p:cNvPr id="10245" name="Picture 5" descr="mobileip2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514600" y="3124200"/>
            <a:ext cx="3810000" cy="1731963"/>
          </a:xfrm>
          <a:noFill/>
          <a:ln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How does Mobile IP work? (Cont’d)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467600" cy="2895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Arial" charset="0"/>
              </a:rPr>
              <a:t>	</a:t>
            </a:r>
            <a:r>
              <a:rPr lang="en-US" sz="2000" b="1">
                <a:latin typeface="Arial" charset="0"/>
              </a:rPr>
              <a:t>What will happen when a packet is sent to the mobile node that is not attached to its home network?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Home agent forwards the packet to the care-of address of the mobile node using the binding table</a:t>
            </a:r>
          </a:p>
          <a:p>
            <a:pPr>
              <a:lnSpc>
                <a:spcPct val="80000"/>
              </a:lnSpc>
            </a:pPr>
            <a:endParaRPr lang="en-US" sz="2000" b="1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Encapsulation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	- Home agent constructs new IP header with care-of address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	- Original IP address in payload</a:t>
            </a:r>
          </a:p>
          <a:p>
            <a:pPr>
              <a:lnSpc>
                <a:spcPct val="80000"/>
              </a:lnSpc>
            </a:pPr>
            <a:endParaRPr lang="en-US" sz="2000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How does Mobile IP work? (Cont’d)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752600"/>
            <a:ext cx="7315200" cy="1600200"/>
          </a:xfrm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Foreign agent restores the original IP address from the payload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Foreign agent consults the visitor list for mobile node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Packet is then forward to the mobile node through the media address</a:t>
            </a:r>
          </a:p>
          <a:p>
            <a:endParaRPr lang="en-US" sz="2000"/>
          </a:p>
        </p:txBody>
      </p:sp>
      <p:pic>
        <p:nvPicPr>
          <p:cNvPr id="13316" name="Picture 4" descr="mobileip4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3429000"/>
            <a:ext cx="7543800" cy="3429000"/>
          </a:xfrm>
          <a:noFill/>
          <a:ln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How does Mobile IP work? (Cont’d)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924800" cy="1752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Arial" charset="0"/>
              </a:rPr>
              <a:t>	What will happen when mobile node tries to send a packet?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b="1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sz="2000">
                <a:latin typeface="Arial" charset="0"/>
              </a:rPr>
              <a:t>Packets are sent to the foreign agent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sz="2000">
                <a:latin typeface="Arial" charset="0"/>
              </a:rPr>
              <a:t>Foreign agent sends the packets using normal IP routing</a:t>
            </a:r>
          </a:p>
          <a:p>
            <a:endParaRPr lang="en-US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341170C-D517-4831-B3F7-455F627EB19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Private Network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i="1" smtClean="0"/>
              <a:t>Private IP </a:t>
            </a:r>
            <a:r>
              <a:rPr lang="en-US" sz="2400" smtClean="0"/>
              <a:t>network is an IP network that is not directly connected to the Internet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IP addresses in a private network can be assigned arbitrarily. </a:t>
            </a:r>
          </a:p>
          <a:p>
            <a:pPr lvl="1" eaLnBrk="1" hangingPunct="1"/>
            <a:r>
              <a:rPr lang="en-US" sz="2400" smtClean="0"/>
              <a:t>Not registered and not guaranteed to be globally unique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Generally, private networks use addresses from the following experimental address ranges (</a:t>
            </a:r>
            <a:r>
              <a:rPr lang="en-US" sz="2400" i="1" smtClean="0"/>
              <a:t>non-routable addresses</a:t>
            </a:r>
            <a:r>
              <a:rPr lang="en-US" sz="2400" smtClean="0"/>
              <a:t>): </a:t>
            </a:r>
          </a:p>
          <a:p>
            <a:pPr lvl="1" eaLnBrk="1" hangingPunct="1"/>
            <a:r>
              <a:rPr lang="en-US" sz="1800" smtClean="0"/>
              <a:t>10.0.0.0 – 10.255.255.255</a:t>
            </a:r>
          </a:p>
          <a:p>
            <a:pPr lvl="1" eaLnBrk="1" hangingPunct="1"/>
            <a:r>
              <a:rPr lang="en-US" sz="1800" smtClean="0"/>
              <a:t>172.16.0.0 – 172.31.255.255</a:t>
            </a:r>
          </a:p>
          <a:p>
            <a:pPr lvl="1" eaLnBrk="1" hangingPunct="1"/>
            <a:r>
              <a:rPr lang="en-US" sz="1800" smtClean="0"/>
              <a:t>192.168.0.0 – 192.168.255.255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 Discovery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772400" cy="2438400"/>
          </a:xfrm>
        </p:spPr>
        <p:txBody>
          <a:bodyPr/>
          <a:lstStyle/>
          <a:p>
            <a:pPr marL="231775" indent="-231775">
              <a:spcBef>
                <a:spcPct val="50000"/>
              </a:spcBef>
              <a:buFontTx/>
              <a:buNone/>
            </a:pPr>
            <a:r>
              <a:rPr lang="en-US" sz="2000" b="1">
                <a:latin typeface="Arial" charset="0"/>
              </a:rPr>
              <a:t>   How does the mobility binding table and the visitor list get updated?</a:t>
            </a:r>
          </a:p>
          <a:p>
            <a:pPr marL="231775" indent="-231775">
              <a:buFontTx/>
              <a:buNone/>
            </a:pPr>
            <a:endParaRPr lang="en-US" sz="2000">
              <a:latin typeface="Arial" charset="0"/>
            </a:endParaRPr>
          </a:p>
          <a:p>
            <a:pPr marL="231775" indent="-231775"/>
            <a:r>
              <a:rPr lang="en-US" sz="2000">
                <a:latin typeface="Arial" charset="0"/>
              </a:rPr>
              <a:t>Agent periodically broadcast its present by sending Agent advertisement message</a:t>
            </a:r>
          </a:p>
          <a:p>
            <a:pPr marL="231775" indent="-231775">
              <a:spcBef>
                <a:spcPct val="50000"/>
              </a:spcBef>
            </a:pPr>
            <a:r>
              <a:rPr lang="en-US" sz="2000">
                <a:latin typeface="Arial" charset="0"/>
              </a:rPr>
              <a:t>Mobile node sends Agent Solicitation message</a:t>
            </a:r>
          </a:p>
          <a:p>
            <a:pPr marL="231775" indent="-231775"/>
            <a:endParaRPr lang="en-US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229600" cy="3352800"/>
          </a:xfrm>
        </p:spPr>
        <p:txBody>
          <a:bodyPr/>
          <a:lstStyle/>
          <a:p>
            <a:pPr marL="174625" indent="-174625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800" b="1">
                <a:latin typeface="Arial" charset="0"/>
              </a:rPr>
              <a:t>   What will happen when the mobile node wants to register with the foreign agent?</a:t>
            </a:r>
          </a:p>
          <a:p>
            <a:pPr marL="174625" indent="-174625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800" b="1">
              <a:latin typeface="Arial" charset="0"/>
            </a:endParaRPr>
          </a:p>
          <a:p>
            <a:pPr marL="174625" indent="-174625">
              <a:spcBef>
                <a:spcPct val="50000"/>
              </a:spcBef>
            </a:pPr>
            <a:r>
              <a:rPr lang="en-US" sz="1800">
                <a:latin typeface="Arial" charset="0"/>
              </a:rPr>
              <a:t>Mobile node sends a registration request message to the foreign agent</a:t>
            </a:r>
          </a:p>
          <a:p>
            <a:pPr marL="174625" indent="-174625">
              <a:spcBef>
                <a:spcPct val="50000"/>
              </a:spcBef>
            </a:pPr>
            <a:r>
              <a:rPr lang="en-US" sz="1800">
                <a:latin typeface="Arial" charset="0"/>
              </a:rPr>
              <a:t>Foreign agent then sends a registration request message to the home agent</a:t>
            </a:r>
          </a:p>
          <a:p>
            <a:pPr marL="174625" indent="-174625">
              <a:spcBef>
                <a:spcPct val="50000"/>
              </a:spcBef>
            </a:pPr>
            <a:r>
              <a:rPr lang="en-US" sz="1800">
                <a:latin typeface="Arial" charset="0"/>
              </a:rPr>
              <a:t>Home agent updates the mobility binding table and send an    acknowledgement back to the foreign agent</a:t>
            </a:r>
          </a:p>
          <a:p>
            <a:pPr marL="174625" indent="-174625">
              <a:spcBef>
                <a:spcPct val="50000"/>
              </a:spcBef>
            </a:pPr>
            <a:r>
              <a:rPr lang="en-US" sz="1800">
                <a:latin typeface="Arial" charset="0"/>
              </a:rPr>
              <a:t>Foreign agent then updates the visitor list and send an acknowledgement back to the mobile node</a:t>
            </a:r>
          </a:p>
          <a:p>
            <a:pPr marL="174625" indent="-174625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800" b="1">
              <a:latin typeface="Arial" charset="0"/>
            </a:endParaRPr>
          </a:p>
          <a:p>
            <a:pPr marL="174625" indent="-174625">
              <a:lnSpc>
                <a:spcPct val="80000"/>
              </a:lnSpc>
            </a:pPr>
            <a:endParaRPr lang="en-US" sz="12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(Cont’d)</a:t>
            </a:r>
          </a:p>
        </p:txBody>
      </p:sp>
      <p:pic>
        <p:nvPicPr>
          <p:cNvPr id="17412" name="Picture 4" descr="mobileip3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2316163"/>
            <a:ext cx="6096000" cy="31765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467600" cy="2438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Mobile IP has no geographical limitation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No need to change current IP address format or router implementation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Mobile IP enables mobile connection to network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The future is wireless!</a:t>
            </a:r>
          </a:p>
          <a:p>
            <a:pPr>
              <a:lnSpc>
                <a:spcPct val="90000"/>
              </a:lnSpc>
            </a:pPr>
            <a:endParaRPr lang="en-US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939D53E-31BF-40F2-8A22-88E5ADF388A6}" type="slidenum">
              <a:rPr lang="en-US"/>
              <a:pPr/>
              <a:t>3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Private Addresses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4650" y="2041525"/>
          <a:ext cx="7904163" cy="3333750"/>
        </p:xfrm>
        <a:graphic>
          <a:graphicData uri="http://schemas.openxmlformats.org/presentationml/2006/ole">
            <p:oleObj spid="_x0000_s1026" name="Visio" r:id="rId3" imgW="10768584" imgH="5251094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A9F54F6-DBB3-4BA8-B167-FD00C9ED76AD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Address Translation (NAT)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NAT is a router function where IP addresses (and possibly port numbers) of IP datagrams are replaced at the boundary of a private network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NAT is a method that enables hosts on private networks to communicate with hosts on the Internet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NAT is run on routers that connect private networks to the public Internet, to replace the IP address-port pair of an IP packet with another IP address-port pair. 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983C212-C281-4ABB-9BF5-9B918BA7B024}" type="slidenum">
              <a:rPr lang="en-US"/>
              <a:pPr/>
              <a:t>5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operation of NAT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4962525"/>
            <a:ext cx="8915400" cy="1285875"/>
          </a:xfrm>
        </p:spPr>
        <p:txBody>
          <a:bodyPr/>
          <a:lstStyle/>
          <a:p>
            <a:pPr eaLnBrk="1" hangingPunct="1"/>
            <a:r>
              <a:rPr lang="en-US" smtClean="0"/>
              <a:t>NAT device has address translation table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19100" y="1423988"/>
          <a:ext cx="8274050" cy="3946525"/>
        </p:xfrm>
        <a:graphic>
          <a:graphicData uri="http://schemas.openxmlformats.org/presentationml/2006/ole">
            <p:oleObj spid="_x0000_s2050" name="Visio" r:id="rId3" imgW="10111154" imgH="5574323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A7ECAC5-D508-4F29-A88C-511135D21DA3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Pooling of IP addresses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Scenario:</a:t>
            </a:r>
            <a:r>
              <a:rPr lang="en-US" sz="2400" smtClean="0"/>
              <a:t> Corporate network has many hosts but only a small number of public IP addresses</a:t>
            </a:r>
          </a:p>
          <a:p>
            <a:pPr eaLnBrk="1" hangingPunct="1"/>
            <a:r>
              <a:rPr lang="en-US" sz="2400" b="1" smtClean="0"/>
              <a:t>NAT solution:</a:t>
            </a:r>
          </a:p>
          <a:p>
            <a:pPr lvl="1" eaLnBrk="1" hangingPunct="1"/>
            <a:r>
              <a:rPr lang="en-US" sz="2400" smtClean="0"/>
              <a:t>Corporate network is managed with a private address space</a:t>
            </a:r>
          </a:p>
          <a:p>
            <a:pPr lvl="1" eaLnBrk="1" hangingPunct="1"/>
            <a:r>
              <a:rPr lang="en-US" sz="2400" smtClean="0"/>
              <a:t>NAT device, located at the boundary between the corporate network and the public Internet, manages a pool of public IP addresses </a:t>
            </a:r>
          </a:p>
          <a:p>
            <a:pPr lvl="1" eaLnBrk="1" hangingPunct="1"/>
            <a:r>
              <a:rPr lang="en-US" sz="2400" smtClean="0"/>
              <a:t>When a host from the corporate network sends an IP datagram to a host in the public Internet, the NAT device picks a public IP address from the address pool, and binds this address to the private address of the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61A3F12-B467-46B2-8EE5-AB61CCB09DB2}" type="slidenum">
              <a:rPr lang="en-US"/>
              <a:pPr/>
              <a:t>7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Pooling of IP addresses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idx="1"/>
          </p:nvPr>
        </p:nvGraphicFramePr>
        <p:xfrm>
          <a:off x="276225" y="1169988"/>
          <a:ext cx="8294688" cy="4572000"/>
        </p:xfrm>
        <a:graphic>
          <a:graphicData uri="http://schemas.openxmlformats.org/presentationml/2006/ole">
            <p:oleObj spid="_x0000_s3074" name="Visio" r:id="rId3" imgW="10950321" imgH="6035853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0B11BFC-315C-4357-B6FE-5F2D03C22A20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Supporting migration between network service providers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b="1" smtClean="0"/>
              <a:t>Scenario:</a:t>
            </a:r>
            <a:r>
              <a:rPr lang="en-US" sz="2000" smtClean="0"/>
              <a:t> In CIDR, the IP addresses in a corporate network are obtained from the service provider. Changing the service provider requires changing all IP addresses in the network. </a:t>
            </a:r>
          </a:p>
          <a:p>
            <a:pPr eaLnBrk="1" hangingPunct="1"/>
            <a:r>
              <a:rPr lang="en-US" sz="2000" b="1" smtClean="0"/>
              <a:t>NAT solution:</a:t>
            </a:r>
          </a:p>
          <a:p>
            <a:pPr lvl="1" eaLnBrk="1" hangingPunct="1"/>
            <a:r>
              <a:rPr lang="en-US" sz="2000" smtClean="0"/>
              <a:t>Assign private addresses to the hosts of the corporate network</a:t>
            </a:r>
          </a:p>
          <a:p>
            <a:pPr lvl="1" eaLnBrk="1" hangingPunct="1"/>
            <a:r>
              <a:rPr lang="en-US" sz="2000" smtClean="0"/>
              <a:t>NAT device has static address translation entries which bind the private address of a host to the public address. </a:t>
            </a:r>
          </a:p>
          <a:p>
            <a:pPr lvl="1" eaLnBrk="1" hangingPunct="1"/>
            <a:r>
              <a:rPr lang="en-US" sz="2000" smtClean="0"/>
              <a:t>Migration to a new network service provider merely requires an update of the NAT device. The migration is not noticeable to the hosts on the network. </a:t>
            </a:r>
          </a:p>
          <a:p>
            <a:pPr lvl="1" eaLnBrk="1" hangingPunct="1">
              <a:buFontTx/>
              <a:buNone/>
            </a:pPr>
            <a:r>
              <a:rPr lang="en-US" sz="2000" b="1" smtClean="0"/>
              <a:t>Note:</a:t>
            </a:r>
          </a:p>
          <a:p>
            <a:pPr lvl="1" eaLnBrk="1" hangingPunct="1"/>
            <a:r>
              <a:rPr lang="en-US" sz="2000" smtClean="0"/>
              <a:t>The difference to the use of NAT with IP address pooling is that the mapping of public and private IP addresses is static.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4770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D2AD16F-7CE1-421B-9F46-7FC7A9DCDA21}" type="slidenum">
              <a:rPr lang="en-US"/>
              <a:pPr/>
              <a:t>9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Supporting migration between network service providers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33338" y="2008188"/>
          <a:ext cx="9144001" cy="3790950"/>
        </p:xfrm>
        <a:graphic>
          <a:graphicData uri="http://schemas.openxmlformats.org/presentationml/2006/ole">
            <p:oleObj spid="_x0000_s4098" name="Visio" r:id="rId3" imgW="10111154" imgH="4844562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1EFF70646A724A99B3BE37BF2C936F" ma:contentTypeVersion="8" ma:contentTypeDescription="Create a new document." ma:contentTypeScope="" ma:versionID="ba5754185aa177460c2944dedf6247e8">
  <xsd:schema xmlns:xsd="http://www.w3.org/2001/XMLSchema" xmlns:xs="http://www.w3.org/2001/XMLSchema" xmlns:p="http://schemas.microsoft.com/office/2006/metadata/properties" xmlns:ns2="64c4dfe7-48e7-4a08-9b8a-cf067418afbf" targetNamespace="http://schemas.microsoft.com/office/2006/metadata/properties" ma:root="true" ma:fieldsID="f0299d1c16eced7029405fca0c804613" ns2:_="">
    <xsd:import namespace="64c4dfe7-48e7-4a08-9b8a-cf067418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4dfe7-48e7-4a08-9b8a-cf067418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227EAB-2B29-4D07-B821-218362A43375}"/>
</file>

<file path=customXml/itemProps2.xml><?xml version="1.0" encoding="utf-8"?>
<ds:datastoreItem xmlns:ds="http://schemas.openxmlformats.org/officeDocument/2006/customXml" ds:itemID="{2D374EFB-B20B-4CA0-AE05-47C41A9D277A}"/>
</file>

<file path=customXml/itemProps3.xml><?xml version="1.0" encoding="utf-8"?>
<ds:datastoreItem xmlns:ds="http://schemas.openxmlformats.org/officeDocument/2006/customXml" ds:itemID="{65319D0A-A005-425B-B312-1B5E2553CB9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On-screen Show (4:3)</PresentationFormat>
  <Paragraphs>127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Microsoft Visio Drawing</vt:lpstr>
      <vt:lpstr>Slide 1</vt:lpstr>
      <vt:lpstr>Private Network</vt:lpstr>
      <vt:lpstr>Private Addresses</vt:lpstr>
      <vt:lpstr>Network Address Translation (NAT)</vt:lpstr>
      <vt:lpstr>Basic operation of NAT</vt:lpstr>
      <vt:lpstr>Pooling of IP addresses</vt:lpstr>
      <vt:lpstr>Pooling of IP addresses</vt:lpstr>
      <vt:lpstr>Supporting migration between network service providers</vt:lpstr>
      <vt:lpstr>Supporting migration between network service providers</vt:lpstr>
      <vt:lpstr>IP masquerading</vt:lpstr>
      <vt:lpstr>IP masquerading</vt:lpstr>
      <vt:lpstr>Slide 12</vt:lpstr>
      <vt:lpstr> What is Mobile IP? </vt:lpstr>
      <vt:lpstr>Definitions</vt:lpstr>
      <vt:lpstr>How does Mobile IP work?</vt:lpstr>
      <vt:lpstr>How does Mobile IP work? (Cont’d)</vt:lpstr>
      <vt:lpstr>How does Mobile IP work? (Cont’d)</vt:lpstr>
      <vt:lpstr>How does Mobile IP work? (Cont’d)</vt:lpstr>
      <vt:lpstr>How does Mobile IP work? (Cont’d)</vt:lpstr>
      <vt:lpstr>Agent Discovery</vt:lpstr>
      <vt:lpstr>Registration</vt:lpstr>
      <vt:lpstr>Registration (Cont’d)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naren</dc:creator>
  <cp:lastModifiedBy>Windows User</cp:lastModifiedBy>
  <cp:revision>1</cp:revision>
  <dcterms:created xsi:type="dcterms:W3CDTF">2006-08-16T00:00:00Z</dcterms:created>
  <dcterms:modified xsi:type="dcterms:W3CDTF">2021-11-21T13:11:38Z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0x0101006D1EFF70646A724A99B3BE37BF2C936F</vt:lpwstr>
  </property>
</Properties>
</file>