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8E392-9560-24B0-B189-CBF8FE49F6E9}" v="1" dt="2021-11-25T08:35:13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sahani" userId="S::kartik_sahani2019@manavrachna.net::01f0e1e0-e54c-4b8e-b0f8-5331a0783813" providerId="AD" clId="Web-{DAE8E392-9560-24B0-B189-CBF8FE49F6E9}"/>
    <pc:docChg chg="delSld">
      <pc:chgData name="kartik sahani" userId="S::kartik_sahani2019@manavrachna.net::01f0e1e0-e54c-4b8e-b0f8-5331a0783813" providerId="AD" clId="Web-{DAE8E392-9560-24B0-B189-CBF8FE49F6E9}" dt="2021-11-25T08:35:13.523" v="0"/>
      <pc:docMkLst>
        <pc:docMk/>
      </pc:docMkLst>
      <pc:sldChg chg="del">
        <pc:chgData name="kartik sahani" userId="S::kartik_sahani2019@manavrachna.net::01f0e1e0-e54c-4b8e-b0f8-5331a0783813" providerId="AD" clId="Web-{DAE8E392-9560-24B0-B189-CBF8FE49F6E9}" dt="2021-11-25T08:35:13.523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DFC2-60E0-4916-919A-980771F0D0C2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9CB3-795F-4F79-BC5C-243FEFA4EE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6E634-EF8B-4F64-8C77-9CD7F60800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B387A-90E7-4961-BF24-A90EC214A59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07A63-F072-4A55-ACAA-67EDEE79A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6B8F7-C7EA-4058-8DAA-B6C48E84F6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F31A5-20FD-43C3-A97B-00EDA61EE2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4F64F-425C-4E81-BCDD-C3D8A8F3D9D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2E938-2C78-495B-984D-233207BB49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E6719-9EB4-4217-BB08-B6FB52DF76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A7D04-D702-4D94-B486-21288476BD0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F552F-7077-472F-BB23-B9DBA68374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7AF97-44A0-4A2A-B5C5-BCC7154285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62567-E34B-4F5B-98D7-857E1B3E1BD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BD2CB-287D-4027-B483-ABCB86DFC8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66DC2-6A2F-416B-A3B8-D61AC76DFE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C713C-FBF1-4C20-839D-7A4BDBC54C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A24D3-2E6C-4FA7-BDE7-59C9730BF0F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F45DB-E2A4-4AA6-9773-312DCB84C9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DE951-D75E-45F8-A73C-3A1AD050A3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299F6-2386-4898-BAFD-D94BCB8FF5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73583-1CAC-442E-9774-6694A0C6F0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A3263-F575-4524-9A2D-8E594FF629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17136-2FF1-4F9B-B6B8-C84E7808DD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45A1C-46CE-405D-8E59-C304D37F65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E9885D55-19F5-488F-94C8-1D75535FB3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782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7827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7761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22-3   UNICAST ROUTING PROTOCOLS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/>
        </p:nvSpPr>
        <p:spPr bwMode="auto">
          <a:xfrm>
            <a:off x="304800" y="914400"/>
            <a:ext cx="8229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routing table can be either static or dynamic. A static table is one with manual entries. A dynamic table is one that is updated automatically when there is a change somewhere in the Internet. A routing protocol is a combination of rules and procedures that lets routers in the Internet inform each other of changes. 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04800" y="4438650"/>
            <a:ext cx="670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Optimization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Intra- and Interdomain Routing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Distance Vector Routing and RIP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Link State Routing and OSPF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Path Vector Routing and BGP</a:t>
            </a:r>
          </a:p>
        </p:txBody>
      </p:sp>
      <p:sp>
        <p:nvSpPr>
          <p:cNvPr id="1078279" name="Text Box 7"/>
          <p:cNvSpPr txBox="1">
            <a:spLocks noChangeArrowheads="1"/>
          </p:cNvSpPr>
          <p:nvPr/>
        </p:nvSpPr>
        <p:spPr bwMode="auto">
          <a:xfrm>
            <a:off x="317500" y="39624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32C5610C-84A0-4141-BC8A-E5543734876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861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22.19  </a:t>
            </a:r>
            <a:r>
              <a:rPr lang="en-US" sz="2000" i="1">
                <a:latin typeface="Times New Roman" pitchFamily="18" charset="0"/>
              </a:rPr>
              <a:t>Example of a domain using RIP</a:t>
            </a:r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86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62150"/>
            <a:ext cx="83185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F0F330F2-2499-4BCD-94E6-4FC8B87C12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63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94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22.20  </a:t>
            </a:r>
            <a:r>
              <a:rPr lang="en-US" sz="2000" i="1">
                <a:latin typeface="Times New Roman" pitchFamily="18" charset="0"/>
              </a:rPr>
              <a:t>Concept of link state routing</a:t>
            </a:r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96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13" y="1524000"/>
            <a:ext cx="8574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2ED67B54-1624-47FE-9A56-2780959FA8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5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7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22.21  </a:t>
            </a:r>
            <a:r>
              <a:rPr lang="en-US" sz="2000" i="1">
                <a:latin typeface="Times New Roman" pitchFamily="18" charset="0"/>
              </a:rPr>
              <a:t>Link state knowledge</a:t>
            </a: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06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38" y="1804988"/>
            <a:ext cx="8208962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536C52B1-DF27-4B66-87B0-5C31557718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168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389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22.22  </a:t>
            </a:r>
            <a:r>
              <a:rPr lang="en-US" sz="2000" i="1">
                <a:latin typeface="Times New Roman" pitchFamily="18" charset="0"/>
              </a:rPr>
              <a:t>Dijkstra algorithm</a:t>
            </a:r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914400"/>
            <a:ext cx="5319712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162542A0-9BE9-4F5F-947D-365FCE762E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270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1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22.23  </a:t>
            </a:r>
            <a:r>
              <a:rPr lang="en-US" sz="2000" i="1">
                <a:latin typeface="Times New Roman" pitchFamily="18" charset="0"/>
              </a:rPr>
              <a:t>Example of formation of shortest path tree</a:t>
            </a:r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27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1219200"/>
            <a:ext cx="679132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ED0D4B94-9D82-4A9D-ACB2-991C7AF23D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0938" y="1143000"/>
            <a:ext cx="428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Table 22.2  </a:t>
            </a:r>
            <a:r>
              <a:rPr lang="en-US" sz="2000" i="1">
                <a:latin typeface="Times New Roman" pitchFamily="18" charset="0"/>
              </a:rPr>
              <a:t>Routing table for node A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3763" y="1543050"/>
            <a:ext cx="48148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6B1F02A2-B722-4A15-AC6B-B5462CEFBF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475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28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22.24  </a:t>
            </a:r>
            <a:r>
              <a:rPr lang="en-US" sz="2000" i="1">
                <a:latin typeface="Times New Roman" pitchFamily="18" charset="0"/>
              </a:rPr>
              <a:t>Areas in an autonomous system</a:t>
            </a:r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47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1676400"/>
            <a:ext cx="8729662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27886246-7A2E-451B-A3FB-EC20748F16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577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41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22.25  </a:t>
            </a:r>
            <a:r>
              <a:rPr lang="en-US" sz="2000" i="1">
                <a:latin typeface="Times New Roman" pitchFamily="18" charset="0"/>
              </a:rPr>
              <a:t>Types of links</a:t>
            </a: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2430463"/>
            <a:ext cx="7175500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C3FE7488-7884-4AC1-B7CD-ABF9CE47896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680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89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22.26  </a:t>
            </a:r>
            <a:r>
              <a:rPr lang="en-US" sz="2000" i="1">
                <a:latin typeface="Times New Roman" pitchFamily="18" charset="0"/>
              </a:rPr>
              <a:t>Point-to-point link</a:t>
            </a:r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68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2830513"/>
            <a:ext cx="78295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448E71CE-8D6C-4126-91DF-B20B8F897F8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782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44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22.27  </a:t>
            </a:r>
            <a:r>
              <a:rPr lang="en-US" sz="2000" i="1">
                <a:latin typeface="Times New Roman" pitchFamily="18" charset="0"/>
              </a:rPr>
              <a:t>Transient link</a:t>
            </a:r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78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8" y="2419350"/>
            <a:ext cx="858361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4E1A1929-F26B-42E0-BC0E-368620A9B0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041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5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22.12  </a:t>
            </a:r>
            <a:r>
              <a:rPr lang="en-US" sz="2000" i="1">
                <a:latin typeface="Times New Roman" pitchFamily="18" charset="0"/>
              </a:rPr>
              <a:t>Autonomous systems</a:t>
            </a: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04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1447800"/>
            <a:ext cx="7011987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188CAC7A-1BE2-4B8B-BD85-F2B8028353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885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22.28  </a:t>
            </a:r>
            <a:r>
              <a:rPr lang="en-US" sz="2000" i="1">
                <a:latin typeface="Times New Roman" pitchFamily="18" charset="0"/>
              </a:rPr>
              <a:t>Stub link</a:t>
            </a:r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885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2303463"/>
            <a:ext cx="8054975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42B8AB6E-9405-43C7-AD58-F2DCA170212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987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22.29  </a:t>
            </a:r>
            <a:r>
              <a:rPr lang="en-US" sz="2000" i="1">
                <a:latin typeface="Times New Roman" pitchFamily="18" charset="0"/>
              </a:rPr>
              <a:t>Example of an AS and its graphical representation in OSPF</a:t>
            </a:r>
          </a:p>
        </p:txBody>
      </p:sp>
      <p:sp>
        <p:nvSpPr>
          <p:cNvPr id="7987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987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8" y="1173163"/>
            <a:ext cx="6983412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14F0A5FD-41DD-41D7-A2F4-1E8AECEF8F9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089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5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22.30  </a:t>
            </a:r>
            <a:r>
              <a:rPr lang="en-US" sz="2000" i="1">
                <a:latin typeface="Times New Roman" pitchFamily="18" charset="0"/>
              </a:rPr>
              <a:t>Initial routing tables in path vector routing</a:t>
            </a:r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1204913"/>
            <a:ext cx="5905500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3473576B-F39F-44B2-86BE-1EE8BD67246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82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22.31  </a:t>
            </a:r>
            <a:r>
              <a:rPr lang="en-US" sz="2000" i="1">
                <a:latin typeface="Times New Roman" pitchFamily="18" charset="0"/>
              </a:rPr>
              <a:t>Stabilized tables for three autonomous systems</a:t>
            </a: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92313"/>
            <a:ext cx="8547100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8E37DC10-BC77-4FF7-8722-25ED41B77F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66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22.13  </a:t>
            </a:r>
            <a:r>
              <a:rPr lang="en-US" sz="2000" i="1">
                <a:latin typeface="Times New Roman" pitchFamily="18" charset="0"/>
              </a:rPr>
              <a:t>Popular routing protocols</a:t>
            </a: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638" y="2030413"/>
            <a:ext cx="6837362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8E528AB6-66E8-440F-86AB-18DD060089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246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8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22.14  </a:t>
            </a:r>
            <a:r>
              <a:rPr lang="en-US" sz="2000" i="1">
                <a:latin typeface="Times New Roman" pitchFamily="18" charset="0"/>
              </a:rPr>
              <a:t>Distance vector routing tables</a:t>
            </a:r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447800"/>
            <a:ext cx="8145462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5E42D7FD-767E-402C-B22F-52E955C479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22.15  </a:t>
            </a:r>
            <a:r>
              <a:rPr lang="en-US" sz="2000" i="1">
                <a:latin typeface="Times New Roman" pitchFamily="18" charset="0"/>
              </a:rPr>
              <a:t>Initialization of tables in distance vector routing</a:t>
            </a: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463675"/>
            <a:ext cx="8145462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0BC94BC3-0BDD-42E6-A829-F337A8AF83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 distance vector routing, each node shares its routing table with its</a:t>
            </a:r>
          </a:p>
          <a:p>
            <a:pPr algn="ctr"/>
            <a:r>
              <a:rPr lang="en-US"/>
              <a:t>immediate neighbors periodically and when there is a change.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6452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B0673DDC-F1A5-4112-AFA7-757F2A8DB8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53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22.16  </a:t>
            </a:r>
            <a:r>
              <a:rPr lang="en-US" sz="2000" i="1">
                <a:latin typeface="Times New Roman" pitchFamily="18" charset="0"/>
              </a:rPr>
              <a:t>Updating in distance vector routing</a:t>
            </a:r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28813"/>
            <a:ext cx="620712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C3609BDF-6BA3-42DA-8055-4173A426306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9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22.17  </a:t>
            </a:r>
            <a:r>
              <a:rPr lang="en-US" sz="2000" i="1">
                <a:latin typeface="Times New Roman" pitchFamily="18" charset="0"/>
              </a:rPr>
              <a:t>Two-node instability</a:t>
            </a: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74838"/>
            <a:ext cx="8720138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22.</a:t>
            </a:r>
            <a:fld id="{D940864F-E5E9-4F13-B380-41D76E284A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758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26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22.18  </a:t>
            </a:r>
            <a:r>
              <a:rPr lang="en-US" sz="2000" i="1">
                <a:latin typeface="Times New Roman" pitchFamily="18" charset="0"/>
              </a:rPr>
              <a:t>Three-node instability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5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8547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8" ma:contentTypeDescription="Create a new document." ma:contentTypeScope="" ma:versionID="ba5754185aa177460c2944dedf6247e8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f0299d1c16eced7029405fca0c804613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ABE02E-7ADD-4728-A7CE-DE2F158E1AAE}">
  <ds:schemaRefs>
    <ds:schemaRef ds:uri="64c4dfe7-48e7-4a08-9b8a-cf067418af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71A746-E1C7-4931-9189-A5E898443D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6BBCBC-17FE-4B87-A014-CACD10B379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algorithms</dc:title>
  <dc:creator>naren</dc:creator>
  <cp:revision>1</cp:revision>
  <dcterms:created xsi:type="dcterms:W3CDTF">2006-08-16T00:00:00Z</dcterms:created>
  <dcterms:modified xsi:type="dcterms:W3CDTF">2021-11-25T08:35:24Z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