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A3395-1E1C-4D9E-85EB-DFA7B7CB95C4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F25C6-8237-46E8-99B2-EEEE1343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3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9BE5A-B761-4B93-B2A0-4348159E15E1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126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143560-B3B1-4EE2-A1D6-2ECAE28675BE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732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0EBE9-F9E4-4E2A-80F8-2E9922178083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574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5551B-F5C3-49C7-B6C0-1AE0066B06F7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764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7AD3D2-1913-44DB-A477-925A9AB094DE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7471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A09AA4-FF2F-4C27-B206-86264F19BA16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1196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96D663-F312-4EE8-B412-AF2FC4EF99B0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42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27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9C9B3-B8E0-46E4-9F48-965B79A7E743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70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467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E866C4-B0D0-4E5C-94C0-C95B68D01892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523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2868F-71FB-4295-9A5C-34435E9A2F3D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051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E85DE6-DF92-445C-8AA6-DD7ADC80D5BC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069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72DDF-82EA-44EE-8AB5-3F1D2E552E82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878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DD4A3-3B6C-4E15-8962-C4EE4E6DF179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658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2A2354-3A37-42B0-A08F-7E2AAD9F1AED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42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2C0F2B-398C-47D7-9487-ADF9E3E0FFDD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037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49E2EE-3806-4A9B-A07A-1D0C716610BB}" type="slidenum">
              <a:rPr lang="en-US" altLang="en-US" sz="1200" b="0" baseline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364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0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1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8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E92B-41E2-45A2-9515-03FD247C8B1F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1570-10F8-4A64-9B29-7C2E0869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1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 bwMode="auto">
          <a:xfrm>
            <a:off x="1676400" y="655638"/>
            <a:ext cx="88392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IN" altLang="en-US" b="1"/>
              <a:t>Class D is reserved for multicast addresses. </a:t>
            </a:r>
          </a:p>
          <a:p>
            <a:r>
              <a:rPr lang="en-IN" altLang="en-US"/>
              <a:t>Multicasting allows copies of a datagram to be passed to a select group of hosts rather that to an individual host.</a:t>
            </a:r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It is similar to broadcasting, where a packet is passes to all possible destinations . </a:t>
            </a:r>
          </a:p>
          <a:p>
            <a:r>
              <a:rPr lang="en-IN" altLang="en-US"/>
              <a:t>However, multicasting allows transmissions to a selected subset</a:t>
            </a:r>
          </a:p>
          <a:p>
            <a:r>
              <a:rPr lang="en-IN" altLang="en-US" b="1"/>
              <a:t>Class E addresses are reserved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33435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00301" y="407988"/>
            <a:ext cx="7027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 baseline="0">
                <a:latin typeface="Times New Roman" panose="02020603050405020304" pitchFamily="18" charset="0"/>
              </a:rPr>
              <a:t>Dotted-decimal notation and binary notation for an IPv4 address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6" y="2533650"/>
            <a:ext cx="76501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85938" y="1368425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Change the following IPv4 addresses from binary notation to dotted-decimal notation.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759325" y="493714"/>
            <a:ext cx="247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Let’s Solve</a:t>
            </a:r>
          </a:p>
        </p:txBody>
      </p:sp>
      <p:pic>
        <p:nvPicPr>
          <p:cNvPr id="2049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628900"/>
            <a:ext cx="77152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1752600" y="3581401"/>
            <a:ext cx="86868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2800" i="1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3217863"/>
            <a:ext cx="3071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866900" y="685801"/>
            <a:ext cx="84201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i="1" baseline="0">
                <a:latin typeface="Times New Roman" panose="02020603050405020304" pitchFamily="18" charset="0"/>
              </a:rPr>
              <a:t>We replace each group of 8 bits with its equivalent decimal number and add dots for separation.</a:t>
            </a:r>
          </a:p>
        </p:txBody>
      </p:sp>
    </p:spTree>
    <p:extLst>
      <p:ext uri="{BB962C8B-B14F-4D97-AF65-F5344CB8AC3E}">
        <p14:creationId xmlns:p14="http://schemas.microsoft.com/office/powerpoint/2010/main" val="38329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Change the following IPv4 addresses from dotted-decimal notation to binary notation.</a:t>
            </a:r>
          </a:p>
        </p:txBody>
      </p:sp>
      <p:pic>
        <p:nvPicPr>
          <p:cNvPr id="2356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895600"/>
            <a:ext cx="2870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1752600" y="10668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We replace each decimal number with its binary equivalent </a:t>
            </a:r>
          </a:p>
        </p:txBody>
      </p:sp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75026"/>
            <a:ext cx="72771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36725" y="1052513"/>
            <a:ext cx="86868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3600" i="1" baseline="0">
                <a:latin typeface="Times New Roman" panose="02020603050405020304" pitchFamily="18" charset="0"/>
              </a:rPr>
              <a:t>Find the error, if any, in the following IPv4 addresses.</a:t>
            </a:r>
          </a:p>
        </p:txBody>
      </p:sp>
      <p:pic>
        <p:nvPicPr>
          <p:cNvPr id="2663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2201"/>
            <a:ext cx="4135438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828800" y="1143000"/>
            <a:ext cx="8686800" cy="3970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There must be no leading zero (045).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There can be no more than four numbers.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 Each number needs to be less than or equal to 255.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800" i="1" baseline="0" dirty="0">
                <a:latin typeface="Times New Roman" panose="02020603050405020304" pitchFamily="18" charset="0"/>
              </a:rPr>
              <a:t> A mixture of binary notation and dotted-decimal</a:t>
            </a:r>
            <a:br>
              <a:rPr lang="en-US" altLang="en-US" sz="2800" i="1" baseline="0" dirty="0">
                <a:latin typeface="Times New Roman" panose="02020603050405020304" pitchFamily="18" charset="0"/>
              </a:rPr>
            </a:br>
            <a:r>
              <a:rPr lang="en-US" altLang="en-US" sz="2800" i="1" baseline="0" dirty="0">
                <a:latin typeface="Times New Roman" panose="02020603050405020304" pitchFamily="18" charset="0"/>
              </a:rPr>
              <a:t>    notation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690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In classful addressing, the address space is divided into five classes:</a:t>
            </a:r>
          </a:p>
          <a:p>
            <a:pPr algn="ctr"/>
            <a:r>
              <a:rPr lang="en-US" altLang="en-US" baseline="0"/>
              <a:t>A, B, C, D, and E.</a:t>
            </a:r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8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676400" y="457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8458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2667000" y="2514600"/>
            <a:ext cx="685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000" baseline="0">
              <a:solidFill>
                <a:schemeClr val="tx2"/>
              </a:solidFill>
            </a:endParaRPr>
          </a:p>
          <a:p>
            <a:pPr algn="ctr"/>
            <a:r>
              <a:rPr lang="en-US" altLang="en-US" sz="4400" baseline="0"/>
              <a:t>Network Layer:</a:t>
            </a:r>
          </a:p>
          <a:p>
            <a:pPr algn="ctr"/>
            <a:r>
              <a:rPr lang="en-US" altLang="en-US" sz="4400" baseline="0"/>
              <a:t>Logical Addressing</a:t>
            </a:r>
          </a:p>
        </p:txBody>
      </p:sp>
    </p:spTree>
    <p:extLst>
      <p:ext uri="{BB962C8B-B14F-4D97-AF65-F5344CB8AC3E}">
        <p14:creationId xmlns:p14="http://schemas.microsoft.com/office/powerpoint/2010/main" val="1028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752600" y="1143001"/>
            <a:ext cx="8686800" cy="3662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i="1" baseline="0">
                <a:latin typeface="Times New Roman" panose="02020603050405020304" pitchFamily="18" charset="0"/>
              </a:rPr>
              <a:t>Find the class of each address.</a:t>
            </a:r>
          </a:p>
          <a:p>
            <a:pPr algn="just"/>
            <a:endParaRPr lang="en-US" altLang="en-US" sz="2800" i="1" baseline="0">
              <a:latin typeface="Times New Roman" panose="02020603050405020304" pitchFamily="18" charset="0"/>
            </a:endParaRPr>
          </a:p>
          <a:p>
            <a:pPr algn="just"/>
            <a:endParaRPr lang="en-US" altLang="en-US" sz="2800" i="1" baseline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36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3600" i="1" baseline="0">
                <a:latin typeface="Times New Roman" panose="02020603050405020304" pitchFamily="18" charset="0"/>
              </a:rPr>
              <a:t>   </a:t>
            </a:r>
            <a:r>
              <a:rPr lang="en-US" altLang="en-US" sz="3600" u="sng" baseline="0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3600" b="0" baseline="0">
                <a:latin typeface="Times New Roman" panose="02020603050405020304" pitchFamily="18" charset="0"/>
              </a:rPr>
              <a:t>0000001 00001011 00001011 11101111</a:t>
            </a:r>
          </a:p>
          <a:p>
            <a:pPr algn="just"/>
            <a:r>
              <a:rPr lang="en-US" altLang="en-US" sz="36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3600" i="1" baseline="0">
                <a:latin typeface="Times New Roman" panose="02020603050405020304" pitchFamily="18" charset="0"/>
              </a:rPr>
              <a:t>   </a:t>
            </a:r>
            <a:r>
              <a:rPr lang="en-US" altLang="en-US" sz="3600" u="sng" baseline="0">
                <a:solidFill>
                  <a:srgbClr val="009900"/>
                </a:solidFill>
                <a:latin typeface="Times New Roman" panose="02020603050405020304" pitchFamily="18" charset="0"/>
              </a:rPr>
              <a:t>110</a:t>
            </a:r>
            <a:r>
              <a:rPr lang="en-US" altLang="en-US" sz="3600" b="0" baseline="0">
                <a:latin typeface="Times New Roman" panose="02020603050405020304" pitchFamily="18" charset="0"/>
              </a:rPr>
              <a:t>00001 10000011 00011011 11111111</a:t>
            </a:r>
          </a:p>
          <a:p>
            <a:pPr algn="just"/>
            <a:r>
              <a:rPr lang="en-US" altLang="en-US" sz="36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3600" i="1" baseline="0">
                <a:latin typeface="Times New Roman" panose="02020603050405020304" pitchFamily="18" charset="0"/>
              </a:rPr>
              <a:t>   </a:t>
            </a:r>
            <a:r>
              <a:rPr lang="en-US" altLang="en-US" sz="3600" u="sng" baseline="0">
                <a:solidFill>
                  <a:srgbClr val="0099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en-US" sz="3600" b="0" baseline="0">
                <a:latin typeface="Times New Roman" panose="02020603050405020304" pitchFamily="18" charset="0"/>
              </a:rPr>
              <a:t>.23.120.8</a:t>
            </a:r>
          </a:p>
          <a:p>
            <a:pPr algn="just"/>
            <a:r>
              <a:rPr lang="en-US" altLang="en-US" sz="36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3600" i="1" baseline="0">
                <a:latin typeface="Times New Roman" panose="02020603050405020304" pitchFamily="18" charset="0"/>
              </a:rPr>
              <a:t>   </a:t>
            </a:r>
            <a:r>
              <a:rPr lang="en-US" altLang="en-US" sz="3600" u="sng" baseline="0">
                <a:solidFill>
                  <a:srgbClr val="009900"/>
                </a:solidFill>
                <a:latin typeface="Times New Roman" panose="02020603050405020304" pitchFamily="18" charset="0"/>
              </a:rPr>
              <a:t>252</a:t>
            </a:r>
            <a:r>
              <a:rPr lang="en-US" altLang="en-US" sz="3600" b="0" baseline="0">
                <a:latin typeface="Times New Roman" panose="02020603050405020304" pitchFamily="18" charset="0"/>
              </a:rPr>
              <a:t>.5.15.111</a:t>
            </a:r>
          </a:p>
        </p:txBody>
      </p:sp>
    </p:spTree>
    <p:extLst>
      <p:ext uri="{BB962C8B-B14F-4D97-AF65-F5344CB8AC3E}">
        <p14:creationId xmlns:p14="http://schemas.microsoft.com/office/powerpoint/2010/main" val="11314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ChangeArrowheads="1"/>
          </p:cNvSpPr>
          <p:nvPr/>
        </p:nvSpPr>
        <p:spPr bwMode="auto">
          <a:xfrm>
            <a:off x="1752600" y="1524000"/>
            <a:ext cx="86868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 baseline="0"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 first bit is 0. This is a class A address.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 first 2 bits are 1; the third bit is 0. This is a class C</a:t>
            </a:r>
            <a:br>
              <a:rPr lang="en-US" altLang="en-US" sz="2800" i="1" baseline="0">
                <a:latin typeface="Times New Roman" panose="02020603050405020304" pitchFamily="18" charset="0"/>
              </a:rPr>
            </a:br>
            <a:r>
              <a:rPr lang="en-US" altLang="en-US" sz="2800" i="1" baseline="0">
                <a:latin typeface="Times New Roman" panose="02020603050405020304" pitchFamily="18" charset="0"/>
              </a:rPr>
              <a:t>     address.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 first byte is 14; the class is A.</a:t>
            </a:r>
          </a:p>
          <a:p>
            <a:r>
              <a:rPr lang="en-US" altLang="en-US" sz="2800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800" i="1" baseline="0">
                <a:latin typeface="Times New Roman" panose="02020603050405020304" pitchFamily="18" charset="0"/>
              </a:rPr>
              <a:t> The first byte is 252; the class is E.</a:t>
            </a:r>
          </a:p>
        </p:txBody>
      </p:sp>
    </p:spTree>
    <p:extLst>
      <p:ext uri="{BB962C8B-B14F-4D97-AF65-F5344CB8AC3E}">
        <p14:creationId xmlns:p14="http://schemas.microsoft.com/office/powerpoint/2010/main" val="29966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mtClean="0"/>
              <a:t>NetId and HostId</a:t>
            </a:r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143000"/>
            <a:ext cx="573087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28801" y="3505201"/>
            <a:ext cx="8283575" cy="3108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Find the netid and the hosted for each address :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4.23.145.90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227.34.78.7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246.7.3.8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129.6.8.4</a:t>
            </a:r>
          </a:p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198.76.9.23</a:t>
            </a:r>
          </a:p>
        </p:txBody>
      </p:sp>
    </p:spTree>
    <p:extLst>
      <p:ext uri="{BB962C8B-B14F-4D97-AF65-F5344CB8AC3E}">
        <p14:creationId xmlns:p14="http://schemas.microsoft.com/office/powerpoint/2010/main" val="10117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828800" y="352426"/>
            <a:ext cx="8610600" cy="6124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buFontTx/>
              <a:buAutoNum type="alphaLcPeriod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4.23.145.90</a:t>
            </a: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Class A; Netid : 4         Hostid : 23.145.90</a:t>
            </a:r>
          </a:p>
          <a:p>
            <a:pPr marL="514350" indent="-514350">
              <a:buFontTx/>
              <a:buAutoNum type="alphaLcPeriod"/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 marL="514350" indent="-514350">
              <a:buFontTx/>
              <a:buAutoNum type="alphaLcPeriod" startAt="2"/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227.34.78.7</a:t>
            </a: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Class D, no Hostid or Netid</a:t>
            </a:r>
          </a:p>
          <a:p>
            <a:pPr marL="514350" indent="-514350">
              <a:buFontTx/>
              <a:buAutoNum type="alphaLcPeriod"/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c. 246.7.3.8           </a:t>
            </a: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Class E, no Hostid or Netid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d. 129.6.8.4</a:t>
            </a: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Class B        Netid : 129.6              Hostid : 8.4</a:t>
            </a:r>
          </a:p>
          <a:p>
            <a:pPr>
              <a:defRPr/>
            </a:pPr>
            <a:endParaRPr lang="en-US" altLang="en-US" sz="2800" i="1" baseline="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e. 198.76.9.23</a:t>
            </a:r>
          </a:p>
          <a:p>
            <a:pPr>
              <a:defRPr/>
            </a:pPr>
            <a:r>
              <a:rPr lang="en-US" altLang="en-US" sz="2800" i="1" baseline="0" dirty="0">
                <a:latin typeface="Times New Roman" panose="02020603050405020304" pitchFamily="18" charset="0"/>
              </a:rPr>
              <a:t>Class C       Netid : 198.76.9       Hostid : 23</a:t>
            </a:r>
          </a:p>
        </p:txBody>
      </p:sp>
    </p:spTree>
    <p:extLst>
      <p:ext uri="{BB962C8B-B14F-4D97-AF65-F5344CB8AC3E}">
        <p14:creationId xmlns:p14="http://schemas.microsoft.com/office/powerpoint/2010/main" val="3030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838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4" y="304801"/>
            <a:ext cx="8789987" cy="6430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5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7772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31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8458200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26" y="838200"/>
            <a:ext cx="8781374" cy="56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mtClean="0"/>
              <a:t>Addressing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 bwMode="auto">
          <a:xfrm>
            <a:off x="1828800" y="1951038"/>
            <a:ext cx="85344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IN" altLang="en-US"/>
              <a:t>In addition to physical address that identify individual devices, the internet requires an additional addressing convention : </a:t>
            </a:r>
          </a:p>
          <a:p>
            <a:pPr algn="just"/>
            <a:endParaRPr lang="en-IN" altLang="en-US"/>
          </a:p>
          <a:p>
            <a:pPr algn="just"/>
            <a:r>
              <a:rPr lang="en-IN" altLang="en-US"/>
              <a:t>An address that identifies the connection of a host to its network</a:t>
            </a:r>
          </a:p>
        </p:txBody>
      </p:sp>
    </p:spTree>
    <p:extLst>
      <p:ext uri="{BB962C8B-B14F-4D97-AF65-F5344CB8AC3E}">
        <p14:creationId xmlns:p14="http://schemas.microsoft.com/office/powerpoint/2010/main" val="21146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1000"/>
            <a:ext cx="870633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032001" y="1187451"/>
            <a:ext cx="7802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 baseline="0">
                <a:latin typeface="Times New Roman" panose="02020603050405020304" pitchFamily="18" charset="0"/>
              </a:rPr>
              <a:t>Number of blocks and block size in classful IPv4 addressing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293938"/>
            <a:ext cx="80264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8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In classful addressing, a large part of the available addresses were wasted.</a:t>
            </a:r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4609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Addresses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676400"/>
            <a:ext cx="8686800" cy="4800600"/>
          </a:xfrm>
        </p:spPr>
        <p:txBody>
          <a:bodyPr/>
          <a:lstStyle/>
          <a:p>
            <a:pPr algn="just"/>
            <a:r>
              <a:rPr lang="en-IN" dirty="0"/>
              <a:t>Play a significant role in classful addressing</a:t>
            </a:r>
          </a:p>
          <a:p>
            <a:pPr algn="just"/>
            <a:r>
              <a:rPr lang="en-IN" dirty="0"/>
              <a:t>It is the first address in the block</a:t>
            </a:r>
          </a:p>
          <a:p>
            <a:pPr algn="just"/>
            <a:r>
              <a:rPr lang="en-IN" dirty="0"/>
              <a:t>It defines the network to the rest of the internet. </a:t>
            </a:r>
          </a:p>
          <a:p>
            <a:pPr algn="just"/>
            <a:r>
              <a:rPr lang="en-IN" dirty="0"/>
              <a:t>Router routes a packet based on the network address</a:t>
            </a:r>
          </a:p>
          <a:p>
            <a:pPr algn="just"/>
            <a:r>
              <a:rPr lang="en-IN" dirty="0"/>
              <a:t>Given the network address, we can find the class of the address, the block, and the range of the addresses in the block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7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52400"/>
            <a:ext cx="86328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6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763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9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8534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752601"/>
            <a:ext cx="8610600" cy="29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19.</a:t>
            </a:r>
            <a:fld id="{AE0CA7A4-BB1B-4C67-8116-38E327CBCA0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371600"/>
            <a:ext cx="78485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8686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1752600" y="1600201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mtClean="0"/>
              <a:t>Each internet address consists of 4 bytes (32 bits); defining 3 fields</a:t>
            </a:r>
          </a:p>
          <a:p>
            <a:r>
              <a:rPr lang="en-IN" altLang="en-US" smtClean="0"/>
              <a:t>Class type</a:t>
            </a:r>
          </a:p>
          <a:p>
            <a:r>
              <a:rPr lang="en-IN" altLang="en-US" smtClean="0"/>
              <a:t>Net id</a:t>
            </a:r>
          </a:p>
          <a:p>
            <a:r>
              <a:rPr lang="en-IN" altLang="en-US" smtClean="0"/>
              <a:t>Host id</a:t>
            </a:r>
          </a:p>
          <a:p>
            <a:r>
              <a:rPr lang="en-IN" altLang="en-US" smtClean="0"/>
              <a:t>These parts are of varying length , depending on the class of the address</a:t>
            </a:r>
          </a:p>
        </p:txBody>
      </p:sp>
    </p:spTree>
    <p:extLst>
      <p:ext uri="{BB962C8B-B14F-4D97-AF65-F5344CB8AC3E}">
        <p14:creationId xmlns:p14="http://schemas.microsoft.com/office/powerpoint/2010/main" val="252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28600"/>
            <a:ext cx="85343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Mask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1143001"/>
            <a:ext cx="8839200" cy="2122539"/>
          </a:xfrm>
        </p:spPr>
        <p:txBody>
          <a:bodyPr/>
          <a:lstStyle/>
          <a:p>
            <a:r>
              <a:rPr lang="en-IN" dirty="0" smtClean="0"/>
              <a:t>A mask is a 32-bit number that gives the first address in the block (the network address) when bitwise ANDed with an address in the block.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83783"/>
            <a:ext cx="61722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8600"/>
            <a:ext cx="84582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1"/>
            <a:ext cx="885444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the masks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22438"/>
            <a:ext cx="9067800" cy="4525963"/>
          </a:xfrm>
        </p:spPr>
        <p:txBody>
          <a:bodyPr/>
          <a:lstStyle/>
          <a:p>
            <a:r>
              <a:rPr lang="en-IN" dirty="0" smtClean="0"/>
              <a:t>Applying mask to an </a:t>
            </a:r>
            <a:r>
              <a:rPr lang="en-IN" dirty="0" err="1" smtClean="0"/>
              <a:t>unsubnetted</a:t>
            </a:r>
            <a:r>
              <a:rPr lang="en-IN" dirty="0" smtClean="0"/>
              <a:t> network is simple</a:t>
            </a:r>
          </a:p>
          <a:p>
            <a:r>
              <a:rPr lang="en-IN" dirty="0" smtClean="0"/>
              <a:t>Two rules can help find the network address without applying the AND operation</a:t>
            </a:r>
          </a:p>
          <a:p>
            <a:endParaRPr lang="en-IN" dirty="0" smtClean="0"/>
          </a:p>
          <a:p>
            <a:pPr algn="just"/>
            <a:r>
              <a:rPr lang="en-IN" dirty="0"/>
              <a:t>If the mask byte is 255, retain the corresponding byte in the address</a:t>
            </a:r>
          </a:p>
          <a:p>
            <a:pPr algn="just"/>
            <a:r>
              <a:rPr lang="en-IN" dirty="0"/>
              <a:t>If the mast byte is 0, set the corresponding byte to 0</a:t>
            </a:r>
          </a:p>
        </p:txBody>
      </p:sp>
    </p:spTree>
    <p:extLst>
      <p:ext uri="{BB962C8B-B14F-4D97-AF65-F5344CB8AC3E}">
        <p14:creationId xmlns:p14="http://schemas.microsoft.com/office/powerpoint/2010/main" val="19445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1" y="533401"/>
            <a:ext cx="8381999" cy="50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85801"/>
            <a:ext cx="82296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that we must not apply the default mask of one class to an address belonging to another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1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CIDR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8763000" cy="4525963"/>
          </a:xfrm>
        </p:spPr>
        <p:txBody>
          <a:bodyPr/>
          <a:lstStyle/>
          <a:p>
            <a:pPr algn="just"/>
            <a:r>
              <a:rPr lang="en-IN" dirty="0"/>
              <a:t>The CIDR or classless inter domain routing, is used to explicitly indicate the default mask</a:t>
            </a:r>
          </a:p>
          <a:p>
            <a:pPr algn="just"/>
            <a:r>
              <a:rPr lang="en-IN" dirty="0"/>
              <a:t>In this notation, the number of 1s in the mask is added after a slash at the end of the address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For example, the address 18.46.74.10 which is class A address with the mask 255.0.0.0 is written as 18.46.74.10/8 to show that there are eight 1s in the mask.</a:t>
            </a:r>
          </a:p>
        </p:txBody>
      </p:sp>
    </p:spTree>
    <p:extLst>
      <p:ext uri="{BB962C8B-B14F-4D97-AF65-F5344CB8AC3E}">
        <p14:creationId xmlns:p14="http://schemas.microsoft.com/office/powerpoint/2010/main" val="20312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81001"/>
            <a:ext cx="8763000" cy="4525963"/>
          </a:xfrm>
        </p:spPr>
        <p:txBody>
          <a:bodyPr/>
          <a:lstStyle/>
          <a:p>
            <a:r>
              <a:rPr lang="en-IN" dirty="0" smtClean="0"/>
              <a:t>Similarly, the address 141.24.74.69 which is class B address with the mask 255.255.0.0 is written as 141.24.74.69/16 to show that there are sixteen 1s in the mask.</a:t>
            </a:r>
          </a:p>
          <a:p>
            <a:r>
              <a:rPr lang="en-IN" dirty="0" smtClean="0"/>
              <a:t>In the same way, the address 200.14.70.22 is written as 200.14.70.22/24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CIDR notation is particularly useful in classless addressing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752600" y="406400"/>
            <a:ext cx="19865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IPv4 ADDRESSES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828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address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</a:t>
            </a:r>
            <a:r>
              <a:rPr lang="en-US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32-bit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address that uniquely and universally defines the connection of a device (for example, a computer or a router)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849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04800"/>
            <a:ext cx="8229600" cy="1143000"/>
          </a:xfrm>
        </p:spPr>
        <p:txBody>
          <a:bodyPr/>
          <a:lstStyle/>
          <a:p>
            <a:r>
              <a:rPr lang="en-IN" dirty="0" smtClean="0"/>
              <a:t>Address Depletion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1"/>
            <a:ext cx="8534400" cy="4525963"/>
          </a:xfrm>
        </p:spPr>
        <p:txBody>
          <a:bodyPr/>
          <a:lstStyle/>
          <a:p>
            <a:pPr algn="just"/>
            <a:r>
              <a:rPr lang="en-IN" sz="2400" dirty="0"/>
              <a:t>Due to the classful addressing scheme and due to fast growth of internet, the available addresses are almost depleted.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We have run out of class A and B addresses, and a class C block is too small for most middle-size organizations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Solution is Subnetting and Supernetting</a:t>
            </a:r>
          </a:p>
        </p:txBody>
      </p:sp>
    </p:spTree>
    <p:extLst>
      <p:ext uri="{BB962C8B-B14F-4D97-AF65-F5344CB8AC3E}">
        <p14:creationId xmlns:p14="http://schemas.microsoft.com/office/powerpoint/2010/main" val="3101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Subnetting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1295400"/>
            <a:ext cx="821585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96" y="457200"/>
            <a:ext cx="807920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304801"/>
            <a:ext cx="8381999" cy="61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Addresses in a network with and without subnetting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2133600"/>
            <a:ext cx="6811257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Hierarchy concept in telephone number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209800"/>
            <a:ext cx="688181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09600"/>
            <a:ext cx="8763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99804"/>
            <a:ext cx="8660807" cy="61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2" y="152400"/>
            <a:ext cx="9122618" cy="5257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3292" y="5105400"/>
            <a:ext cx="8686799" cy="1143000"/>
          </a:xfrm>
        </p:spPr>
        <p:txBody>
          <a:bodyPr/>
          <a:lstStyle/>
          <a:p>
            <a:r>
              <a:rPr lang="en-IN" sz="3600" dirty="0"/>
              <a:t>The subnetwork address is 200.45.32.0</a:t>
            </a:r>
          </a:p>
        </p:txBody>
      </p:sp>
    </p:spTree>
    <p:extLst>
      <p:ext uri="{BB962C8B-B14F-4D97-AF65-F5344CB8AC3E}">
        <p14:creationId xmlns:p14="http://schemas.microsoft.com/office/powerpoint/2010/main" val="32796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981200" y="3124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019300" y="321627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An IPv4 address is 32 bits long.</a:t>
            </a:r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1981200" y="2438400"/>
            <a:ext cx="1143000" cy="566738"/>
            <a:chOff x="1200" y="1248"/>
            <a:chExt cx="720" cy="357"/>
          </a:xfrm>
        </p:grpSpPr>
        <p:pic>
          <p:nvPicPr>
            <p:cNvPr id="1025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2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of Subnetworks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number of subnetworks can be found by counting the extra 1s that are added to the default mask to make the subnet mask</a:t>
            </a:r>
          </a:p>
          <a:p>
            <a:endParaRPr lang="en-IN" dirty="0"/>
          </a:p>
          <a:p>
            <a:r>
              <a:rPr lang="en-IN" dirty="0" smtClean="0"/>
              <a:t>For Ex: The no of extra 1s is 3; therefore the number of subnets is (</a:t>
            </a:r>
            <a:r>
              <a:rPr lang="en-US" smtClean="0"/>
              <a:t>2</a:t>
            </a:r>
            <a:r>
              <a:rPr lang="en-US" baseline="30000" smtClean="0"/>
              <a:t>3 = </a:t>
            </a:r>
            <a:r>
              <a:rPr lang="en-IN" smtClean="0"/>
              <a:t>8).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534400" cy="1143000"/>
          </a:xfrm>
        </p:spPr>
        <p:txBody>
          <a:bodyPr/>
          <a:lstStyle/>
          <a:p>
            <a:r>
              <a:rPr lang="en-IN" dirty="0" smtClean="0"/>
              <a:t>Number of addresses per subnet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4525963"/>
          </a:xfrm>
        </p:spPr>
        <p:txBody>
          <a:bodyPr/>
          <a:lstStyle/>
          <a:p>
            <a:r>
              <a:rPr lang="en-IN" dirty="0" smtClean="0"/>
              <a:t>The number of addresses per subnetwork can be found by counting the number of 0s in the subnet mask</a:t>
            </a:r>
          </a:p>
          <a:p>
            <a:endParaRPr lang="en-IN" dirty="0"/>
          </a:p>
          <a:p>
            <a:r>
              <a:rPr lang="en-IN" dirty="0" smtClean="0"/>
              <a:t>For ex: the number of 0s is 13; therefore the number of possible addresses in each subnet is </a:t>
            </a:r>
            <a:r>
              <a:rPr lang="en-US"/>
              <a:t>2</a:t>
            </a:r>
            <a:r>
              <a:rPr lang="en-US" baseline="30000"/>
              <a:t>13 </a:t>
            </a:r>
            <a:r>
              <a:rPr lang="en-US" baseline="30000" smtClean="0"/>
              <a:t>= </a:t>
            </a:r>
            <a:r>
              <a:rPr lang="en-IN" smtClean="0"/>
              <a:t>8192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868" y="228601"/>
            <a:ext cx="871353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Supernetting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36" y="1417639"/>
            <a:ext cx="8686800" cy="4525963"/>
          </a:xfrm>
        </p:spPr>
        <p:txBody>
          <a:bodyPr/>
          <a:lstStyle/>
          <a:p>
            <a:pPr algn="just"/>
            <a:r>
              <a:rPr lang="en-IN" dirty="0" smtClean="0"/>
              <a:t>Class A and B addresses are getting depleted</a:t>
            </a:r>
          </a:p>
          <a:p>
            <a:pPr algn="just"/>
            <a:r>
              <a:rPr lang="en-IN" dirty="0" smtClean="0"/>
              <a:t>Class C addresses are still available</a:t>
            </a:r>
          </a:p>
          <a:p>
            <a:pPr algn="just"/>
            <a:r>
              <a:rPr lang="en-IN" dirty="0" smtClean="0"/>
              <a:t>However, the size of a class C block with a mx number of 256 addresses may not satisfy the needs of an organization</a:t>
            </a:r>
          </a:p>
          <a:p>
            <a:pPr algn="just"/>
            <a:r>
              <a:rPr lang="en-IN" dirty="0" smtClean="0"/>
              <a:t>Even a mid size organization may need more addresses</a:t>
            </a:r>
          </a:p>
          <a:p>
            <a:pPr algn="just"/>
            <a:r>
              <a:rPr lang="en-IN" dirty="0" smtClean="0"/>
              <a:t>One solution is </a:t>
            </a:r>
            <a:r>
              <a:rPr lang="en-IN" b="1" dirty="0" smtClean="0">
                <a:solidFill>
                  <a:srgbClr val="FF0000"/>
                </a:solidFill>
              </a:rPr>
              <a:t>Supernetting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164" y="1417639"/>
            <a:ext cx="8534400" cy="4525963"/>
          </a:xfrm>
        </p:spPr>
        <p:txBody>
          <a:bodyPr/>
          <a:lstStyle/>
          <a:p>
            <a:pPr algn="just"/>
            <a:r>
              <a:rPr lang="en-IN" dirty="0"/>
              <a:t>In supernetting, an organization can combine several class C blocks to create a large range of addresses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For Ex : An organization that needs 1000 addresses can be granted four class C blocks.</a:t>
            </a:r>
          </a:p>
          <a:p>
            <a:pPr algn="just"/>
            <a:r>
              <a:rPr lang="en-IN" dirty="0"/>
              <a:t>The organization can then use these addresses in one super network as shown</a:t>
            </a:r>
          </a:p>
        </p:txBody>
      </p:sp>
    </p:spTree>
    <p:extLst>
      <p:ext uri="{BB962C8B-B14F-4D97-AF65-F5344CB8AC3E}">
        <p14:creationId xmlns:p14="http://schemas.microsoft.com/office/powerpoint/2010/main" val="7825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Supernetwork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17638"/>
            <a:ext cx="82296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04800"/>
            <a:ext cx="84581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Subnet vs </a:t>
            </a:r>
            <a:r>
              <a:rPr lang="en-IN" dirty="0" err="1"/>
              <a:t>S</a:t>
            </a:r>
            <a:r>
              <a:rPr lang="en-IN" dirty="0" err="1" smtClean="0"/>
              <a:t>upernet</a:t>
            </a:r>
            <a:r>
              <a:rPr lang="en-IN" dirty="0" smtClean="0"/>
              <a:t> mask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subnet mask that divides a block into 8 sub blocks has three more 1s (</a:t>
            </a:r>
            <a:r>
              <a:rPr lang="en-US" smtClean="0"/>
              <a:t>2</a:t>
            </a:r>
            <a:r>
              <a:rPr lang="en-US" baseline="30000" smtClean="0"/>
              <a:t>3= </a:t>
            </a:r>
            <a:r>
              <a:rPr lang="en-IN" smtClean="0"/>
              <a:t>8) than the default mask;</a:t>
            </a:r>
          </a:p>
          <a:p>
            <a:endParaRPr lang="en-IN" baseline="30000" dirty="0"/>
          </a:p>
          <a:p>
            <a:r>
              <a:rPr lang="en-IN" dirty="0" smtClean="0"/>
              <a:t>A</a:t>
            </a:r>
            <a:r>
              <a:rPr lang="en-IN" dirty="0" smtClean="0"/>
              <a:t> </a:t>
            </a:r>
            <a:r>
              <a:rPr lang="en-IN" dirty="0" err="1" smtClean="0"/>
              <a:t>supernet</a:t>
            </a:r>
            <a:r>
              <a:rPr lang="en-IN" dirty="0" smtClean="0"/>
              <a:t> mask that combines eight blocks into one superblock has three less 1s than the default mask</a:t>
            </a:r>
            <a:r>
              <a:rPr lang="en-US" baseline="30000" smtClean="0"/>
              <a:t/>
            </a:r>
            <a:br>
              <a:rPr lang="en-US" baseline="30000" smtClean="0"/>
            </a:br>
            <a:r>
              <a:rPr lang="en-IN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6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subnet, default, and </a:t>
            </a:r>
            <a:r>
              <a:rPr lang="en-IN" dirty="0" err="1" smtClean="0"/>
              <a:t>supernet</a:t>
            </a:r>
            <a:r>
              <a:rPr lang="en-IN" dirty="0" smtClean="0"/>
              <a:t> mask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0" y="1752600"/>
            <a:ext cx="80413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CIDR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/>
          <a:lstStyle/>
          <a:p>
            <a:r>
              <a:rPr lang="en-IN" dirty="0" smtClean="0"/>
              <a:t>This notation can also be used when we have supernets</a:t>
            </a:r>
          </a:p>
          <a:p>
            <a:r>
              <a:rPr lang="en-IN" dirty="0" smtClean="0"/>
              <a:t>For eg: the notation 141.14.192.3/24 shows a class C address, but the address</a:t>
            </a:r>
          </a:p>
          <a:p>
            <a:pPr marL="0" indent="0">
              <a:buNone/>
            </a:pPr>
            <a:r>
              <a:rPr lang="en-IN" dirty="0" smtClean="0"/>
              <a:t>   141.14.192.3/21 shows that the address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belongs to the </a:t>
            </a:r>
            <a:r>
              <a:rPr lang="en-IN" dirty="0" err="1" smtClean="0"/>
              <a:t>supernet</a:t>
            </a:r>
            <a:r>
              <a:rPr lang="en-IN" dirty="0" smtClean="0"/>
              <a:t> with the mask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255.255.248.0</a:t>
            </a:r>
          </a:p>
        </p:txBody>
      </p:sp>
    </p:spTree>
    <p:extLst>
      <p:ext uri="{BB962C8B-B14F-4D97-AF65-F5344CB8AC3E}">
        <p14:creationId xmlns:p14="http://schemas.microsoft.com/office/powerpoint/2010/main" val="21198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7E284882-08C9-4076-A980-2AE9ABAA7F24}" type="slidenum">
              <a:rPr lang="en-US" altLang="en-US" sz="2000" baseline="0">
                <a:solidFill>
                  <a:schemeClr val="bg2"/>
                </a:solidFill>
              </a:rPr>
              <a:pPr/>
              <a:t>7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The IPv4 addresses are unique </a:t>
            </a:r>
            <a:br>
              <a:rPr lang="en-US" altLang="en-US" baseline="0"/>
            </a:br>
            <a:r>
              <a:rPr lang="en-US" altLang="en-US" baseline="0"/>
              <a:t>and universal.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1230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9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Classful addressing, which is almost obsolete, is replaced with classless addressing.</a:t>
            </a:r>
          </a:p>
        </p:txBody>
      </p: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522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19.</a:t>
            </a:r>
            <a:fld id="{4B2AD2CC-C3FC-42FF-AD7A-12827EB5E269}" type="slidenum">
              <a:rPr lang="en-US" altLang="en-US" sz="2000" baseline="0">
                <a:solidFill>
                  <a:schemeClr val="bg2"/>
                </a:solidFill>
              </a:rPr>
              <a:pPr/>
              <a:t>8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The address space of IPv4 is </a:t>
            </a:r>
            <a:br>
              <a:rPr lang="en-US" altLang="en-US" baseline="0"/>
            </a:br>
            <a:r>
              <a:rPr lang="en-US" altLang="en-US" baseline="0"/>
              <a:t>2</a:t>
            </a:r>
            <a:r>
              <a:rPr lang="en-US" altLang="en-US" baseline="30000"/>
              <a:t>32</a:t>
            </a:r>
            <a:r>
              <a:rPr lang="en-US" altLang="en-US" baseline="0"/>
              <a:t>  or  4,294,967,296.</a:t>
            </a:r>
          </a:p>
        </p:txBody>
      </p:sp>
      <p:grpSp>
        <p:nvGrpSpPr>
          <p:cNvPr id="14349" name="Group 12"/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1435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8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mtClean="0"/>
              <a:t>Classes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 bwMode="auto">
          <a:xfrm>
            <a:off x="1828800" y="1295400"/>
            <a:ext cx="86106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mtClean="0"/>
              <a:t>5 different field-length patterns are in use, each defining a class of address</a:t>
            </a:r>
          </a:p>
          <a:p>
            <a:r>
              <a:rPr lang="en-IN" altLang="en-US" smtClean="0"/>
              <a:t>For ex, </a:t>
            </a:r>
          </a:p>
          <a:p>
            <a:r>
              <a:rPr lang="en-IN" altLang="en-US" sz="2400" b="1"/>
              <a:t>Class A addresses </a:t>
            </a:r>
            <a:r>
              <a:rPr lang="en-IN" altLang="en-US" sz="2400"/>
              <a:t>are numerically the lowest</a:t>
            </a:r>
          </a:p>
          <a:p>
            <a:endParaRPr lang="en-IN" altLang="en-US" sz="2400"/>
          </a:p>
          <a:p>
            <a:r>
              <a:rPr lang="en-IN" altLang="en-US" sz="2400"/>
              <a:t>They use only 1-byte to identify class type and NetId, and leave 3-bytes available for HostId numbers</a:t>
            </a:r>
          </a:p>
          <a:p>
            <a:endParaRPr lang="en-IN" altLang="en-US" sz="2400"/>
          </a:p>
          <a:p>
            <a:r>
              <a:rPr lang="en-IN" altLang="en-US" sz="2400"/>
              <a:t>This means Class A networks can accommodate far more hosts than Class B or class c networks, which provide 2 and 1 byte hosted fields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8461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Widescreen</PresentationFormat>
  <Paragraphs>181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Tahoma</vt:lpstr>
      <vt:lpstr>Times</vt:lpstr>
      <vt:lpstr>Times New Roman</vt:lpstr>
      <vt:lpstr>Office Theme</vt:lpstr>
      <vt:lpstr>PowerPoint Presentation</vt:lpstr>
      <vt:lpstr>PowerPoint Presentation</vt:lpstr>
      <vt:lpstr>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NetId and HostId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Mask</vt:lpstr>
      <vt:lpstr>PowerPoint Presentation</vt:lpstr>
      <vt:lpstr>PowerPoint Presentation</vt:lpstr>
      <vt:lpstr>Applying the masks</vt:lpstr>
      <vt:lpstr>PowerPoint Presentation</vt:lpstr>
      <vt:lpstr>PowerPoint Presentation</vt:lpstr>
      <vt:lpstr>Note : </vt:lpstr>
      <vt:lpstr>CIDR Notation</vt:lpstr>
      <vt:lpstr>PowerPoint Presentation</vt:lpstr>
      <vt:lpstr>Address Depletion</vt:lpstr>
      <vt:lpstr>Subnetting</vt:lpstr>
      <vt:lpstr>PowerPoint Presentation</vt:lpstr>
      <vt:lpstr>PowerPoint Presentation</vt:lpstr>
      <vt:lpstr>Addresses in a network with and without subnetting </vt:lpstr>
      <vt:lpstr>Hierarchy concept in telephone number</vt:lpstr>
      <vt:lpstr>PowerPoint Presentation</vt:lpstr>
      <vt:lpstr>PowerPoint Presentation</vt:lpstr>
      <vt:lpstr>PowerPoint Presentation</vt:lpstr>
      <vt:lpstr>The subnetwork address is 200.45.32.0</vt:lpstr>
      <vt:lpstr>Number of Subnetworks</vt:lpstr>
      <vt:lpstr>Number of addresses per subnet</vt:lpstr>
      <vt:lpstr>PowerPoint Presentation</vt:lpstr>
      <vt:lpstr>Supernetting</vt:lpstr>
      <vt:lpstr>Contd…</vt:lpstr>
      <vt:lpstr>A Supernetwork</vt:lpstr>
      <vt:lpstr>PowerPoint Presentation</vt:lpstr>
      <vt:lpstr>Subnet vs Supernet mask</vt:lpstr>
      <vt:lpstr>Comparison of subnet, default, and supernet mask</vt:lpstr>
      <vt:lpstr>CIDR notation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2021-10-25T06:57:06Z</dcterms:created>
  <dcterms:modified xsi:type="dcterms:W3CDTF">2021-10-25T06:57:23Z</dcterms:modified>
</cp:coreProperties>
</file>