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04D59A-CEC4-4ACE-B88D-6A87D008ECD1}">
  <a:tblStyle styleId="{7104D59A-CEC4-4ACE-B88D-6A87D008EC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labs.developers.google.com/codelabs/kotlin-bootcamp-functions/#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4e749e80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e749e80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4e749e80b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4e749e80b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a:t>
            </a:r>
            <a:r>
              <a:rPr lang="en"/>
              <a:t>we</a:t>
            </a:r>
            <a:r>
              <a:rPr lang="en"/>
              <a:t> passed "Kotlin!" as an argument to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b="1" lang="en"/>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4e749e80b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e749e80b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e749e80b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e749e80b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Declare a </a:t>
            </a:r>
            <a:r>
              <a:rPr lang="en">
                <a:latin typeface="Consolas"/>
                <a:ea typeface="Consolas"/>
                <a:cs typeface="Consolas"/>
                <a:sym typeface="Consolas"/>
              </a:rPr>
              <a:t>val</a:t>
            </a:r>
            <a:r>
              <a:rPr lang="en"/>
              <a:t> called </a:t>
            </a:r>
            <a:r>
              <a:rPr lang="en">
                <a:latin typeface="Consolas"/>
                <a:ea typeface="Consolas"/>
                <a:cs typeface="Consolas"/>
                <a:sym typeface="Consolas"/>
              </a:rPr>
              <a:t>temperature</a:t>
            </a:r>
            <a:r>
              <a:rPr lang="en"/>
              <a:t> and initialize it to 10. Then declare another </a:t>
            </a:r>
            <a:r>
              <a:rPr lang="en">
                <a:latin typeface="Consolas"/>
                <a:ea typeface="Consolas"/>
                <a:cs typeface="Consolas"/>
                <a:sym typeface="Consolas"/>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4e749e80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e749e80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latin typeface="Courier New"/>
                <a:ea typeface="Courier New"/>
                <a:cs typeface="Courier New"/>
                <a:sym typeface="Courier New"/>
              </a:rPr>
              <a:t>()</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b="1" lang="en"/>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4e749e80b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e749e80b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4e749e80b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e749e80b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4e749e80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4e749e80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4e749e80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4e749e80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4e749e80b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4e749e80b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Transition: 1 click</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4e749e80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4e749e80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4e749e80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e749e80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4e749e80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4e749e80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b="1" lang="en">
                <a:solidFill>
                  <a:schemeClr val="dk1"/>
                </a:solidFill>
              </a:rPr>
              <a:t>Hello.kt</a:t>
            </a:r>
            <a:r>
              <a:rPr lang="en">
                <a:solidFill>
                  <a:schemeClr val="dk1"/>
                </a:solidFill>
              </a:rPr>
              <a:t>, let's write a </a:t>
            </a:r>
            <a:r>
              <a:rPr lang="en">
                <a:solidFill>
                  <a:schemeClr val="dk1"/>
                </a:solidFill>
                <a:latin typeface="Courier New"/>
                <a:ea typeface="Courier New"/>
                <a:cs typeface="Courier New"/>
                <a:sym typeface="Courier New"/>
              </a:rPr>
              <a:t>swim()</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fish's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a:t>
            </a:r>
            <a:r>
              <a:rPr lang="en">
                <a:solidFill>
                  <a:schemeClr val="dk1"/>
                </a:solidFill>
              </a:rPr>
              <a:t>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swim()</a:t>
            </a:r>
            <a:r>
              <a:rPr lang="en">
                <a:solidFill>
                  <a:schemeClr val="dk1"/>
                </a:solidFill>
              </a:rPr>
              <a:t> function three ways.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4e749e80b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e749e80b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latin typeface="Courier New"/>
                <a:ea typeface="Courier New"/>
                <a:cs typeface="Courier New"/>
                <a:sym typeface="Courier New"/>
              </a:rPr>
              <a:t>()</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4e749e80b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4e749e80b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normalizeCase parameter has a default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 and named arguments help minimize overloads and improve the readability of your code.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4e749e80b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4e749e80b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4e749e80b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e749e80b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4e749e80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4e749e80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4e749e80b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4e749e80b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4e749e80b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4e749e80b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4e749e80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4e749e80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4e749e80b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4e749e80b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the code says:</a:t>
            </a:r>
            <a:endParaRPr/>
          </a:p>
          <a:p>
            <a:pPr indent="-298450" lvl="0" marL="457200" rtl="0" algn="l">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nsolas"/>
                <a:ea typeface="Consolas"/>
                <a:cs typeface="Consolas"/>
                <a:sym typeface="Consolas"/>
              </a:rPr>
              <a:t>Int</a:t>
            </a:r>
            <a:r>
              <a:rPr lang="en"/>
              <a:t> and returns an </a:t>
            </a:r>
            <a:r>
              <a:rPr lang="en">
                <a:latin typeface="Consolas"/>
                <a:ea typeface="Consolas"/>
                <a:cs typeface="Consolas"/>
                <a:sym typeface="Consolas"/>
              </a:rPr>
              <a:t>Int</a:t>
            </a:r>
            <a:r>
              <a:rPr lang="en"/>
              <a:t>.</a:t>
            </a:r>
            <a:endParaRPr/>
          </a:p>
          <a:p>
            <a:pPr indent="-298450" lvl="0" marL="457200" rtl="0" algn="l">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dirty</a:t>
            </a:r>
            <a:r>
              <a:rPr lang="en"/>
              <a:t> divided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4e749e80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e749e80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4e749e80b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4e749e80b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4e749e80b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4e749e80b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type separates its implementation from its usage letting you use anything that satisfies the contract, in this case anything that takes in a </a:t>
            </a:r>
            <a:r>
              <a:rPr lang="en"/>
              <a:t>String</a:t>
            </a:r>
            <a:r>
              <a:rPr lang="en"/>
              <a:t>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4e749e80b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4e749e80b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4e749e80b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4e749e80b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4e749e80b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4e749e80b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more about how higher-order functions can be used in next lesson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4e749e80b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4e749e80b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4e749e80b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4e749e80b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timed</a:t>
            </a:r>
            <a:br>
              <a:rPr lang="en"/>
            </a:br>
            <a:endParaRPr/>
          </a:p>
          <a:p>
            <a:pPr indent="0" lvl="0" marL="0" rtl="0" algn="l">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4e749e80b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4e749e80b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4e749e80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4e749e80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'p'.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4e749e80b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4e749e80b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e749e80b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e749e80b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4e749e80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4e749e80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4e749e80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4e749e80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4e749e80b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4e749e80b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4e749e80b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4e749e80b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Collection Transformation Operations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4e749e80b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4e749e80b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4e749e80b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4e749e80b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ee8c01d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ee8c01d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Codelabs:</a:t>
            </a:r>
            <a:endParaRPr b="1"/>
          </a:p>
          <a:p>
            <a:pPr indent="0" lvl="0" marL="0" rtl="0" algn="l">
              <a:spcBef>
                <a:spcPts val="0"/>
              </a:spcBef>
              <a:spcAft>
                <a:spcPts val="0"/>
              </a:spcAft>
              <a:buNone/>
            </a:pPr>
            <a:r>
              <a:rPr lang="en" u="sng">
                <a:solidFill>
                  <a:schemeClr val="hlink"/>
                </a:solidFill>
                <a:hlinkClick r:id="rId2"/>
              </a:rPr>
              <a:t>2.1: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4e749e80b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e749e80b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4e749e80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e749e80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4e749e80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e749e80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Like your earlier </a:t>
            </a:r>
            <a:r>
              <a:rPr lang="en">
                <a:latin typeface="Consolas"/>
                <a:ea typeface="Consolas"/>
                <a:cs typeface="Consolas"/>
                <a:sym typeface="Consolas"/>
              </a:rPr>
              <a:t>printHello()</a:t>
            </a:r>
            <a:r>
              <a:rPr lang="en"/>
              <a:t> function, this function has no return statement. Every function in Kotlin returns something, even when nothing is explicitly specified. So a function like this </a:t>
            </a:r>
            <a:r>
              <a:rPr lang="en">
                <a:latin typeface="Consolas"/>
                <a:ea typeface="Consolas"/>
                <a:cs typeface="Consolas"/>
                <a:sym typeface="Consolas"/>
              </a:rPr>
              <a:t>main()</a:t>
            </a:r>
            <a:r>
              <a:rPr lang="en"/>
              <a:t> function returns a type </a:t>
            </a:r>
            <a:r>
              <a:rPr lang="en">
                <a:latin typeface="Consolas"/>
                <a:ea typeface="Consolas"/>
                <a:cs typeface="Consolas"/>
                <a:sym typeface="Consolas"/>
              </a:rPr>
              <a:t>kotlin.Unit</a:t>
            </a:r>
            <a:r>
              <a:rPr lang="en"/>
              <a:t>, which is Kotlin's way of saying no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When a function returns </a:t>
            </a:r>
            <a:r>
              <a:rPr lang="en">
                <a:latin typeface="Consolas"/>
                <a:ea typeface="Consolas"/>
                <a:cs typeface="Consolas"/>
                <a:sym typeface="Consolas"/>
              </a:rPr>
              <a:t>kotlin.Unit</a:t>
            </a:r>
            <a:r>
              <a:rPr lang="en"/>
              <a:t>, you don't have to specify it explicitly. This is different from some other languages, where you have to explicitly say that you are returning nothing.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4e749e80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e749e80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4e749e80b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e749e80b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t>
            </a:r>
            <a:r>
              <a:rPr lang="en">
                <a:latin typeface="Consolas"/>
                <a:ea typeface="Consolas"/>
                <a:cs typeface="Consolas"/>
                <a:sym typeface="Consolas"/>
              </a:rPr>
              <a:t>Kotlin!</a:t>
            </a:r>
            <a:r>
              <a:rPr lang="en"/>
              <a:t> in the </a:t>
            </a:r>
            <a:r>
              <a:rPr b="1" lang="en"/>
              <a:t>Program arguments</a:t>
            </a:r>
            <a:r>
              <a:rPr lang="en"/>
              <a:t> field, and click </a:t>
            </a:r>
            <a:r>
              <a:rPr b="1" lang="en"/>
              <a:t>OK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8" name="Shape 58"/>
        <p:cNvGrpSpPr/>
        <p:nvPr/>
      </p:nvGrpSpPr>
      <p:grpSpPr>
        <a:xfrm>
          <a:off x="0" y="0"/>
          <a:ext cx="0" cy="0"/>
          <a:chOff x="0" y="0"/>
          <a:chExt cx="0" cy="0"/>
        </a:xfrm>
      </p:grpSpPr>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3" name="Google Shape;63;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64" name="Google Shape;64;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57" name="Google Shape;57;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10" Type="http://schemas.openxmlformats.org/officeDocument/2006/relationships/slide" Target="/ppt/slides/slide44.xml"/><Relationship Id="rId9" Type="http://schemas.openxmlformats.org/officeDocument/2006/relationships/slide" Target="/ppt/slides/slide35.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24.xml"/><Relationship Id="rId8"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9.xml"/><Relationship Id="rId10" Type="http://schemas.openxmlformats.org/officeDocument/2006/relationships/slide" Target="/ppt/slides/slide9.xml"/><Relationship Id="rId13" Type="http://schemas.openxmlformats.org/officeDocument/2006/relationships/slide" Target="/ppt/slides/slide20.xml"/><Relationship Id="rId12" Type="http://schemas.openxmlformats.org/officeDocument/2006/relationships/slide" Target="/ppt/slides/slide11.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15" Type="http://schemas.openxmlformats.org/officeDocument/2006/relationships/slide" Target="/ppt/slides/slide26.xml"/><Relationship Id="rId14" Type="http://schemas.openxmlformats.org/officeDocument/2006/relationships/slide" Target="/ppt/slides/slide24.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0" name="Google Shape;150;p26"/>
          <p:cNvSpPr txBox="1"/>
          <p:nvPr>
            <p:ph idx="1" type="body"/>
          </p:nvPr>
        </p:nvSpPr>
        <p:spPr>
          <a:xfrm>
            <a:off x="342900" y="1076275"/>
            <a:ext cx="84894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t>
            </a:r>
            <a:r>
              <a:rPr lang="en" sz="1800"/>
              <a:t>arg</a:t>
            </a:r>
            <a:r>
              <a:rPr lang="en" sz="1800"/>
              <a:t>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1" name="Google Shape;151;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6"/>
          <p:cNvSpPr txBox="1"/>
          <p:nvPr/>
        </p:nvSpPr>
        <p:spPr>
          <a:xfrm>
            <a:off x="311700" y="1718225"/>
            <a:ext cx="85437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fun main(args: Array&lt;String&gt;) {</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println("Hello, </a:t>
            </a:r>
            <a:r>
              <a:rPr lang="en" sz="1800">
                <a:solidFill>
                  <a:schemeClr val="dk1"/>
                </a:solidFill>
                <a:latin typeface="Consolas"/>
                <a:ea typeface="Consolas"/>
                <a:cs typeface="Consolas"/>
                <a:sym typeface="Consolas"/>
              </a:rPr>
              <a:t>${</a:t>
            </a:r>
            <a:r>
              <a:rPr b="1" lang="en" sz="1800">
                <a:solidFill>
                  <a:schemeClr val="dk1"/>
                </a:solidFill>
                <a:latin typeface="Consolas"/>
                <a:ea typeface="Consolas"/>
                <a:cs typeface="Consolas"/>
                <a:sym typeface="Consolas"/>
              </a:rPr>
              <a:t>args[0]</a:t>
            </a:r>
            <a:r>
              <a:rPr lang="en" sz="1800">
                <a:solidFill>
                  <a:schemeClr val="dk1"/>
                </a:solidFill>
                <a:latin typeface="Consolas"/>
                <a:ea typeface="Consolas"/>
                <a:cs typeface="Consolas"/>
                <a:sym typeface="Consolas"/>
              </a:rPr>
              <a:t>}</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153" name="Google Shape;153;p26"/>
          <p:cNvSpPr txBox="1"/>
          <p:nvPr/>
        </p:nvSpPr>
        <p:spPr>
          <a:xfrm>
            <a:off x="334775" y="3224825"/>
            <a:ext cx="7341000" cy="5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(Almost) Everything has a value</a:t>
            </a:r>
            <a:endParaRPr sz="4200"/>
          </a:p>
        </p:txBody>
      </p:sp>
      <p:sp>
        <p:nvSpPr>
          <p:cNvPr id="159" name="Google Shape;15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(Almost) Everything is an expression</a:t>
            </a:r>
            <a:endParaRPr/>
          </a:p>
        </p:txBody>
      </p:sp>
      <p:sp>
        <p:nvSpPr>
          <p:cNvPr id="165" name="Google Shape;16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8"/>
          <p:cNvSpPr txBox="1"/>
          <p:nvPr/>
        </p:nvSpPr>
        <p:spPr>
          <a:xfrm>
            <a:off x="374300" y="1936475"/>
            <a:ext cx="7462500" cy="100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chemeClr val="dk1"/>
                </a:solidFill>
                <a:latin typeface="Consolas"/>
                <a:ea typeface="Consolas"/>
                <a:cs typeface="Consolas"/>
                <a:sym typeface="Consolas"/>
              </a:rPr>
              <a:t>val temperature = 10</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chemeClr val="dk1"/>
                </a:solidFill>
                <a:latin typeface="Consolas"/>
                <a:ea typeface="Consolas"/>
                <a:cs typeface="Consolas"/>
                <a:sym typeface="Consolas"/>
              </a:rPr>
              <a:t>val isHot = if (temperature &gt; 50) true else false</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chemeClr val="dk1"/>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7" name="Google Shape;167;p28"/>
          <p:cNvSpPr txBox="1"/>
          <p:nvPr/>
        </p:nvSpPr>
        <p:spPr>
          <a:xfrm>
            <a:off x="342900" y="1158750"/>
            <a:ext cx="8458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 values</a:t>
            </a:r>
            <a:endParaRPr/>
          </a:p>
        </p:txBody>
      </p:sp>
      <p:sp>
        <p:nvSpPr>
          <p:cNvPr id="173" name="Google Shape;173;p29"/>
          <p:cNvSpPr txBox="1"/>
          <p:nvPr>
            <p:ph idx="1" type="body"/>
          </p:nvPr>
        </p:nvSpPr>
        <p:spPr>
          <a:xfrm>
            <a:off x="359850" y="1076275"/>
            <a:ext cx="8472300" cy="87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Sometimes</a:t>
            </a:r>
            <a:r>
              <a:rPr lang="en" sz="1800"/>
              <a:t>, </a:t>
            </a:r>
            <a:r>
              <a:rPr lang="en" sz="1800"/>
              <a:t>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74" name="Google Shape;174;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txBox="1"/>
          <p:nvPr/>
        </p:nvSpPr>
        <p:spPr>
          <a:xfrm>
            <a:off x="359850" y="2904175"/>
            <a:ext cx="8265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6" name="Google Shape;176;p29"/>
          <p:cNvSpPr txBox="1"/>
          <p:nvPr/>
        </p:nvSpPr>
        <p:spPr>
          <a:xfrm>
            <a:off x="359850" y="1871150"/>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isUnit = println("This is an expression")</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chemeClr val="dk1"/>
                </a:solidFill>
                <a:latin typeface="Consolas"/>
                <a:ea typeface="Consolas"/>
                <a:cs typeface="Consolas"/>
                <a:sym typeface="Consolas"/>
              </a:rPr>
              <a:t>isUnit</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Functions in Kotlin</a:t>
            </a:r>
            <a:endParaRPr sz="4200"/>
          </a:p>
        </p:txBody>
      </p:sp>
      <p:sp>
        <p:nvSpPr>
          <p:cNvPr id="182" name="Google Shape;182;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functions</a:t>
            </a:r>
            <a:endParaRPr/>
          </a:p>
        </p:txBody>
      </p:sp>
      <p:sp>
        <p:nvSpPr>
          <p:cNvPr id="188" name="Google Shape;188;p31"/>
          <p:cNvSpPr txBox="1"/>
          <p:nvPr>
            <p:ph idx="1" type="body"/>
          </p:nvPr>
        </p:nvSpPr>
        <p:spPr>
          <a:xfrm>
            <a:off x="291200" y="1228675"/>
            <a:ext cx="8464800" cy="572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 block of code that performs a specific task</a:t>
            </a:r>
            <a:endParaRPr sz="2200"/>
          </a:p>
        </p:txBody>
      </p:sp>
      <p:sp>
        <p:nvSpPr>
          <p:cNvPr id="189" name="Google Shape;189;p31"/>
          <p:cNvSpPr txBox="1"/>
          <p:nvPr>
            <p:ph idx="12" type="sldNum"/>
          </p:nvPr>
        </p:nvSpPr>
        <p:spPr>
          <a:xfrm>
            <a:off x="85486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nvSpPr>
        <p:spPr>
          <a:xfrm>
            <a:off x="291200" y="1994800"/>
            <a:ext cx="81813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91" name="Google Shape;191;p31"/>
          <p:cNvSpPr txBox="1"/>
          <p:nvPr/>
        </p:nvSpPr>
        <p:spPr>
          <a:xfrm>
            <a:off x="291200" y="2656125"/>
            <a:ext cx="70539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2" name="Google Shape;192;p31"/>
          <p:cNvSpPr txBox="1"/>
          <p:nvPr/>
        </p:nvSpPr>
        <p:spPr>
          <a:xfrm>
            <a:off x="291200" y="3321950"/>
            <a:ext cx="8057700" cy="45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Parts of a function</a:t>
            </a:r>
            <a:endParaRPr/>
          </a:p>
        </p:txBody>
      </p:sp>
      <p:sp>
        <p:nvSpPr>
          <p:cNvPr id="198" name="Google Shape;198;p32"/>
          <p:cNvSpPr txBox="1"/>
          <p:nvPr>
            <p:ph idx="1" type="body"/>
          </p:nvPr>
        </p:nvSpPr>
        <p:spPr>
          <a:xfrm>
            <a:off x="311700" y="16096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199" name="Google Shape;19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2"/>
          <p:cNvSpPr txBox="1"/>
          <p:nvPr/>
        </p:nvSpPr>
        <p:spPr>
          <a:xfrm>
            <a:off x="342900" y="2183625"/>
            <a:ext cx="6592800" cy="13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fun</a:t>
            </a:r>
            <a:r>
              <a:rPr lang="en" sz="1800">
                <a:solidFill>
                  <a:schemeClr val="dk1"/>
                </a:solidFill>
                <a:latin typeface="Consolas"/>
                <a:ea typeface="Consolas"/>
                <a:cs typeface="Consolas"/>
                <a:sym typeface="Consolas"/>
              </a:rPr>
              <a:t> printHello()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println("Hello World")</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201" name="Google Shape;201;p32"/>
          <p:cNvSpPr txBox="1"/>
          <p:nvPr/>
        </p:nvSpPr>
        <p:spPr>
          <a:xfrm>
            <a:off x="342900" y="35740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1"/>
                </a:solidFill>
                <a:latin typeface="Consolas"/>
                <a:ea typeface="Consolas"/>
                <a:cs typeface="Consolas"/>
                <a:sym typeface="Consolas"/>
              </a:rPr>
              <a:t>printHello</a:t>
            </a:r>
            <a:r>
              <a:rPr lang="en" sz="1800">
                <a:solidFill>
                  <a:schemeClr val="dk1"/>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07" name="Google Shape;207;p33"/>
          <p:cNvSpPr txBox="1"/>
          <p:nvPr>
            <p:ph idx="1" type="body"/>
          </p:nvPr>
        </p:nvSpPr>
        <p:spPr>
          <a:xfrm>
            <a:off x="311700" y="1381075"/>
            <a:ext cx="85206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8" name="Google Shape;20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3"/>
          <p:cNvSpPr txBox="1"/>
          <p:nvPr/>
        </p:nvSpPr>
        <p:spPr>
          <a:xfrm>
            <a:off x="295450" y="2181450"/>
            <a:ext cx="8520600" cy="10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printHello(name: String?)</a:t>
            </a:r>
            <a:r>
              <a:rPr b="1" lang="en" sz="1800">
                <a:latin typeface="Consolas"/>
                <a:ea typeface="Consolas"/>
                <a:cs typeface="Consolas"/>
                <a:sym typeface="Consolas"/>
              </a:rPr>
              <a:t>: Unit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println("Hi there!")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0" name="Google Shape;210;p33"/>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16" name="Google Shape;21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4"/>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a:t>
            </a:r>
            <a:r>
              <a:rPr lang="en" sz="1800">
                <a:latin typeface="Roboto"/>
                <a:ea typeface="Roboto"/>
                <a:cs typeface="Roboto"/>
                <a:sym typeface="Roboto"/>
              </a:rPr>
              <a:t> </a:t>
            </a:r>
            <a:endParaRPr sz="1800">
              <a:latin typeface="Roboto"/>
              <a:ea typeface="Roboto"/>
              <a:cs typeface="Roboto"/>
              <a:sym typeface="Roboto"/>
            </a:endParaRPr>
          </a:p>
        </p:txBody>
      </p:sp>
      <p:sp>
        <p:nvSpPr>
          <p:cNvPr id="218" name="Google Shape;218;p34"/>
          <p:cNvSpPr txBox="1"/>
          <p:nvPr/>
        </p:nvSpPr>
        <p:spPr>
          <a:xfrm>
            <a:off x="284875" y="3394725"/>
            <a:ext cx="719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fun printHello(name: String?)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println("Hi there!")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9" name="Google Shape;219;p34"/>
          <p:cNvSpPr txBox="1"/>
          <p:nvPr/>
        </p:nvSpPr>
        <p:spPr>
          <a:xfrm>
            <a:off x="279475" y="1674075"/>
            <a:ext cx="8520600" cy="10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printHello(name: String?)</a:t>
            </a:r>
            <a:r>
              <a:rPr b="1" lang="en" sz="1800">
                <a:latin typeface="Consolas"/>
                <a:ea typeface="Consolas"/>
                <a:cs typeface="Consolas"/>
                <a:sym typeface="Consolas"/>
              </a:rPr>
              <a:t>: Unit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println("Hi there!")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0" name="Google Shape;220;p34"/>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a:t>
            </a:r>
            <a:r>
              <a:rPr lang="en" sz="1800">
                <a:latin typeface="Roboto"/>
                <a:ea typeface="Roboto"/>
                <a:cs typeface="Roboto"/>
                <a:sym typeface="Roboto"/>
              </a:rPr>
              <a:t>s</a:t>
            </a:r>
            <a:r>
              <a:rPr lang="en" sz="1800">
                <a:latin typeface="Roboto"/>
                <a:ea typeface="Roboto"/>
                <a:cs typeface="Roboto"/>
                <a:sym typeface="Roboto"/>
              </a:rPr>
              <a:t>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 arguments</a:t>
            </a:r>
            <a:endParaRPr/>
          </a:p>
        </p:txBody>
      </p:sp>
      <p:sp>
        <p:nvSpPr>
          <p:cNvPr id="226" name="Google Shape;226;p35"/>
          <p:cNvSpPr txBox="1"/>
          <p:nvPr>
            <p:ph idx="1" type="body"/>
          </p:nvPr>
        </p:nvSpPr>
        <p:spPr>
          <a:xfrm>
            <a:off x="342900" y="1914475"/>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Default parameters</a:t>
            </a:r>
            <a:endParaRPr sz="2200"/>
          </a:p>
        </p:txBody>
      </p:sp>
      <p:sp>
        <p:nvSpPr>
          <p:cNvPr id="227" name="Google Shape;22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5"/>
          <p:cNvSpPr txBox="1"/>
          <p:nvPr>
            <p:ph idx="1" type="body"/>
          </p:nvPr>
        </p:nvSpPr>
        <p:spPr>
          <a:xfrm>
            <a:off x="342900" y="2411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Required parameters</a:t>
            </a:r>
            <a:endParaRPr sz="2200"/>
          </a:p>
        </p:txBody>
      </p:sp>
      <p:sp>
        <p:nvSpPr>
          <p:cNvPr id="229" name="Google Shape;229;p35"/>
          <p:cNvSpPr txBox="1"/>
          <p:nvPr>
            <p:ph idx="1" type="body"/>
          </p:nvPr>
        </p:nvSpPr>
        <p:spPr>
          <a:xfrm>
            <a:off x="351625" y="2933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Named arguments</a:t>
            </a:r>
            <a:endParaRPr sz="2200"/>
          </a:p>
        </p:txBody>
      </p:sp>
      <p:sp>
        <p:nvSpPr>
          <p:cNvPr id="230" name="Google Shape;230;p35"/>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Functions</a:t>
            </a:r>
            <a:r>
              <a:rPr lang="en" sz="2200">
                <a:latin typeface="Roboto"/>
                <a:ea typeface="Roboto"/>
                <a:cs typeface="Roboto"/>
                <a:sym typeface="Roboto"/>
              </a:rPr>
              <a:t>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2: Functions</a:t>
            </a:r>
            <a:endParaRPr sz="2000"/>
          </a:p>
          <a:p>
            <a:pPr indent="-355600" lvl="1" marL="914400" rtl="0" algn="l">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a:t>
            </a:r>
            <a:r>
              <a:rPr lang="en" u="sng">
                <a:solidFill>
                  <a:schemeClr val="accent5"/>
                </a:solidFill>
                <a:hlinkClick action="ppaction://hlinksldjump" r:id="rId6">
                  <a:extLst>
                    <a:ext uri="{A12FA001-AC4F-418D-AE19-62706E023703}">
                      <ahyp:hlinkClr val="tx"/>
                    </a:ext>
                  </a:extLst>
                </a:hlinkClick>
              </a:rPr>
              <a:t>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Lambdas and higher-order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List filters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10">
                  <a:extLst>
                    <a:ext uri="{A12FA001-AC4F-418D-AE19-62706E023703}">
                      <ahyp:hlinkClr val="tx"/>
                    </a:ext>
                  </a:extLst>
                </a:hlinkClick>
              </a:rPr>
              <a:t>Summary</a:t>
            </a:r>
            <a:endParaRPr/>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236" name="Google Shape;236;p36"/>
          <p:cNvSpPr txBox="1"/>
          <p:nvPr>
            <p:ph idx="1" type="body"/>
          </p:nvPr>
        </p:nvSpPr>
        <p:spPr>
          <a:xfrm>
            <a:off x="311700" y="1838275"/>
            <a:ext cx="85206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a:t>
            </a:r>
            <a:r>
              <a:rPr lang="en" sz="1800">
                <a:latin typeface="Consolas"/>
                <a:ea typeface="Consolas"/>
                <a:cs typeface="Consolas"/>
                <a:sym typeface="Consolas"/>
              </a:rPr>
              <a:t>swim</a:t>
            </a:r>
            <a:r>
              <a:rPr lang="en" sz="1800">
                <a:latin typeface="Consolas"/>
                <a:ea typeface="Consolas"/>
                <a:cs typeface="Consolas"/>
                <a:sym typeface="Consolas"/>
              </a:rPr>
              <a:t>(</a:t>
            </a:r>
            <a:r>
              <a:rPr b="1" lang="en" sz="1800">
                <a:latin typeface="Consolas"/>
                <a:ea typeface="Consolas"/>
                <a:cs typeface="Consolas"/>
                <a:sym typeface="Consolas"/>
              </a:rPr>
              <a:t>speed: String = "fast"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println("swimming $speed")</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7" name="Google Shape;237;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6"/>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39" name="Google Shape;239;p36"/>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swim() </a:t>
            </a:r>
            <a:r>
              <a:rPr lang="en" sz="1800">
                <a:solidFill>
                  <a:srgbClr val="1155CC"/>
                </a:solidFill>
                <a:latin typeface="Consolas"/>
                <a:ea typeface="Consolas"/>
                <a:cs typeface="Consolas"/>
                <a:sym typeface="Consolas"/>
              </a:rPr>
              <a:t>⇒ swimming fast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swim("slow")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swimming slow</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swim(speed = "turtle-like") </a:t>
            </a:r>
            <a:r>
              <a:rPr lang="en" sz="1800">
                <a:solidFill>
                  <a:srgbClr val="1155CC"/>
                </a:solidFill>
                <a:latin typeface="Consolas"/>
                <a:ea typeface="Consolas"/>
                <a:cs typeface="Consolas"/>
                <a:sym typeface="Consolas"/>
              </a:rPr>
              <a:t>⇒ swimming turtle-like</a:t>
            </a:r>
            <a:endParaRPr>
              <a:solidFill>
                <a:srgbClr val="1155CC"/>
              </a:solidFill>
              <a:latin typeface="Roboto"/>
              <a:ea typeface="Roboto"/>
              <a:cs typeface="Roboto"/>
              <a:sym typeface="Roboto"/>
            </a:endParaRPr>
          </a:p>
        </p:txBody>
      </p:sp>
      <p:sp>
        <p:nvSpPr>
          <p:cNvPr id="240" name="Google Shape;240;p36"/>
          <p:cNvSpPr/>
          <p:nvPr/>
        </p:nvSpPr>
        <p:spPr>
          <a:xfrm>
            <a:off x="3252100"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CAF50"/>
              </a:solidFill>
            </a:endParaRPr>
          </a:p>
        </p:txBody>
      </p:sp>
      <p:cxnSp>
        <p:nvCxnSpPr>
          <p:cNvPr id="241" name="Google Shape;241;p36"/>
          <p:cNvCxnSpPr/>
          <p:nvPr/>
        </p:nvCxnSpPr>
        <p:spPr>
          <a:xfrm>
            <a:off x="4312875" y="2373075"/>
            <a:ext cx="852000" cy="466200"/>
          </a:xfrm>
          <a:prstGeom prst="straightConnector1">
            <a:avLst/>
          </a:prstGeom>
          <a:noFill/>
          <a:ln cap="flat" cmpd="sng" w="19050">
            <a:solidFill>
              <a:srgbClr val="4CAF50"/>
            </a:solidFill>
            <a:prstDash val="solid"/>
            <a:round/>
            <a:headEnd len="med" w="med" type="triangle"/>
            <a:tailEnd len="med" w="med" type="none"/>
          </a:ln>
        </p:spPr>
      </p:cxnSp>
      <p:sp>
        <p:nvSpPr>
          <p:cNvPr id="242" name="Google Shape;242;p36"/>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Use "=" after the type</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to define default values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p</a:t>
            </a:r>
            <a:r>
              <a:rPr lang="en"/>
              <a:t>arameters</a:t>
            </a:r>
            <a:endParaRPr/>
          </a:p>
        </p:txBody>
      </p:sp>
      <p:sp>
        <p:nvSpPr>
          <p:cNvPr id="248" name="Google Shape;248;p37"/>
          <p:cNvSpPr txBox="1"/>
          <p:nvPr>
            <p:ph idx="1" type="body"/>
          </p:nvPr>
        </p:nvSpPr>
        <p:spPr>
          <a:xfrm>
            <a:off x="311700" y="1457275"/>
            <a:ext cx="85206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a:t>
            </a:r>
            <a:r>
              <a:rPr lang="en" sz="1800"/>
              <a:t> no default is specified for a parameter, the corresponding argument is required</a:t>
            </a:r>
            <a:r>
              <a:rPr lang="en" sz="1800"/>
              <a:t>.</a:t>
            </a:r>
            <a:endParaRPr sz="1800"/>
          </a:p>
        </p:txBody>
      </p:sp>
      <p:sp>
        <p:nvSpPr>
          <p:cNvPr id="249" name="Google Shape;24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7"/>
          <p:cNvSpPr txBox="1"/>
          <p:nvPr/>
        </p:nvSpPr>
        <p:spPr>
          <a:xfrm>
            <a:off x="434275" y="2840500"/>
            <a:ext cx="8397900" cy="1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fun tempToday(</a:t>
            </a:r>
            <a:r>
              <a:rPr b="1" lang="en" sz="1800">
                <a:latin typeface="Consolas"/>
                <a:ea typeface="Consolas"/>
                <a:cs typeface="Consolas"/>
                <a:sym typeface="Consolas"/>
              </a:rPr>
              <a:t>day: String</a:t>
            </a:r>
            <a:r>
              <a:rPr lang="en" sz="1800">
                <a:latin typeface="Consolas"/>
                <a:ea typeface="Consolas"/>
                <a:cs typeface="Consolas"/>
                <a:sym typeface="Consolas"/>
              </a:rPr>
              <a:t>,</a:t>
            </a:r>
            <a:r>
              <a:rPr b="1" lang="en" sz="1800">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println("Today is $day and it's $temp degrees.")</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251" name="Google Shape;251;p37"/>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37"/>
          <p:cNvCxnSpPr/>
          <p:nvPr/>
        </p:nvCxnSpPr>
        <p:spPr>
          <a:xfrm flipH="1" rot="10800000">
            <a:off x="3858975" y="2408400"/>
            <a:ext cx="805800" cy="389100"/>
          </a:xfrm>
          <a:prstGeom prst="straightConnector1">
            <a:avLst/>
          </a:prstGeom>
          <a:noFill/>
          <a:ln cap="flat" cmpd="sng" w="19050">
            <a:solidFill>
              <a:srgbClr val="4CAF50"/>
            </a:solidFill>
            <a:prstDash val="solid"/>
            <a:round/>
            <a:headEnd len="med" w="med" type="triangle"/>
            <a:tailEnd len="med" w="med" type="none"/>
          </a:ln>
        </p:spPr>
      </p:cxnSp>
      <p:sp>
        <p:nvSpPr>
          <p:cNvPr id="253" name="Google Shape;253;p37"/>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Required parameters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versus required parameters</a:t>
            </a:r>
            <a:endParaRPr/>
          </a:p>
        </p:txBody>
      </p:sp>
      <p:sp>
        <p:nvSpPr>
          <p:cNvPr id="259" name="Google Shape;259;p38"/>
          <p:cNvSpPr txBox="1"/>
          <p:nvPr>
            <p:ph idx="1" type="body"/>
          </p:nvPr>
        </p:nvSpPr>
        <p:spPr>
          <a:xfrm>
            <a:off x="311700" y="127080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Functions can have a mix of default and required parameters. </a:t>
            </a:r>
            <a:endParaRPr sz="1800"/>
          </a:p>
        </p:txBody>
      </p:sp>
      <p:sp>
        <p:nvSpPr>
          <p:cNvPr id="260" name="Google Shape;26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8"/>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a:t>
            </a:r>
            <a:r>
              <a:rPr lang="en" sz="1800">
                <a:latin typeface="Consolas"/>
                <a:ea typeface="Consolas"/>
                <a:cs typeface="Consolas"/>
                <a:sym typeface="Consolas"/>
              </a:rPr>
              <a:t>reformat</a:t>
            </a:r>
            <a:r>
              <a:rPr lang="en" sz="1800">
                <a:latin typeface="Consolas"/>
                <a:ea typeface="Consolas"/>
                <a:cs typeface="Consolas"/>
                <a:sym typeface="Consolas"/>
              </a:rPr>
              <a:t>(str: String,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2" name="Google Shape;262;p38"/>
          <p:cNvSpPr/>
          <p:nvPr/>
        </p:nvSpPr>
        <p:spPr>
          <a:xfrm>
            <a:off x="1969575" y="2699862"/>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8"/>
          <p:cNvCxnSpPr/>
          <p:nvPr/>
        </p:nvCxnSpPr>
        <p:spPr>
          <a:xfrm flipH="1" rot="10800000">
            <a:off x="5381150" y="2472475"/>
            <a:ext cx="1016700" cy="158700"/>
          </a:xfrm>
          <a:prstGeom prst="straightConnector1">
            <a:avLst/>
          </a:prstGeom>
          <a:noFill/>
          <a:ln cap="flat" cmpd="sng" w="19050">
            <a:solidFill>
              <a:srgbClr val="4CAF50"/>
            </a:solidFill>
            <a:prstDash val="solid"/>
            <a:round/>
            <a:headEnd len="med" w="med" type="triangle"/>
            <a:tailEnd len="med" w="med" type="none"/>
          </a:ln>
        </p:spPr>
      </p:cxnSp>
      <p:sp>
        <p:nvSpPr>
          <p:cNvPr id="264" name="Google Shape;264;p38"/>
          <p:cNvSpPr txBox="1"/>
          <p:nvPr/>
        </p:nvSpPr>
        <p:spPr>
          <a:xfrm>
            <a:off x="6397850" y="2237250"/>
            <a:ext cx="2150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Has default value</a:t>
            </a:r>
            <a:endParaRPr b="1" sz="1800">
              <a:latin typeface="Roboto"/>
              <a:ea typeface="Roboto"/>
              <a:cs typeface="Roboto"/>
              <a:sym typeface="Roboto"/>
            </a:endParaRPr>
          </a:p>
        </p:txBody>
      </p:sp>
      <p:sp>
        <p:nvSpPr>
          <p:cNvPr id="265" name="Google Shape;265;p38"/>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reformat("Today is a day like no other day", false, '_')</a:t>
            </a:r>
            <a:endParaRPr>
              <a:latin typeface="Roboto"/>
              <a:ea typeface="Roboto"/>
              <a:cs typeface="Roboto"/>
              <a:sym typeface="Roboto"/>
            </a:endParaRPr>
          </a:p>
        </p:txBody>
      </p:sp>
      <p:sp>
        <p:nvSpPr>
          <p:cNvPr id="266" name="Google Shape;266;p38"/>
          <p:cNvSpPr txBox="1"/>
          <p:nvPr>
            <p:ph idx="1" type="body"/>
          </p:nvPr>
        </p:nvSpPr>
        <p:spPr>
          <a:xfrm>
            <a:off x="311700" y="3355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a</a:t>
            </a:r>
            <a:r>
              <a:rPr lang="en"/>
              <a:t>rguments</a:t>
            </a:r>
            <a:endParaRPr/>
          </a:p>
        </p:txBody>
      </p:sp>
      <p:sp>
        <p:nvSpPr>
          <p:cNvPr id="272" name="Google Shape;272;p39"/>
          <p:cNvSpPr txBox="1"/>
          <p:nvPr>
            <p:ph idx="1" type="body"/>
          </p:nvPr>
        </p:nvSpPr>
        <p:spPr>
          <a:xfrm>
            <a:off x="311700" y="1469600"/>
            <a:ext cx="8520600" cy="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spcBef>
                <a:spcPts val="0"/>
              </a:spcBef>
              <a:spcAft>
                <a:spcPts val="0"/>
              </a:spcAft>
              <a:buNone/>
            </a:pPr>
            <a:r>
              <a:t/>
            </a:r>
            <a:endParaRPr sz="1800"/>
          </a:p>
        </p:txBody>
      </p:sp>
      <p:sp>
        <p:nvSpPr>
          <p:cNvPr id="273" name="Google Shape;273;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9"/>
          <p:cNvSpPr txBox="1"/>
          <p:nvPr/>
        </p:nvSpPr>
        <p:spPr>
          <a:xfrm>
            <a:off x="327300" y="3651050"/>
            <a:ext cx="8489400" cy="678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It's considered good style to put default arguments after </a:t>
            </a:r>
            <a:r>
              <a:rPr lang="en" sz="1800">
                <a:latin typeface="Roboto"/>
                <a:ea typeface="Roboto"/>
                <a:cs typeface="Roboto"/>
                <a:sym typeface="Roboto"/>
              </a:rPr>
              <a:t>positional arguments</a:t>
            </a:r>
            <a:r>
              <a:rPr lang="en" sz="1800">
                <a:latin typeface="Roboto"/>
                <a:ea typeface="Roboto"/>
                <a:cs typeface="Roboto"/>
                <a:sym typeface="Roboto"/>
              </a:rPr>
              <a:t>, that way callers only have to specify the required arguments.</a:t>
            </a:r>
            <a:endParaRPr sz="1800">
              <a:latin typeface="Roboto"/>
              <a:ea typeface="Roboto"/>
              <a:cs typeface="Roboto"/>
              <a:sym typeface="Roboto"/>
            </a:endParaRPr>
          </a:p>
        </p:txBody>
      </p:sp>
      <p:sp>
        <p:nvSpPr>
          <p:cNvPr id="275" name="Google Shape;275;p39"/>
          <p:cNvSpPr txBox="1"/>
          <p:nvPr>
            <p:ph idx="1" type="body"/>
          </p:nvPr>
        </p:nvSpPr>
        <p:spPr>
          <a:xfrm>
            <a:off x="311700" y="21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false</a:t>
            </a:r>
            <a:r>
              <a:rPr lang="en" sz="1800">
                <a:latin typeface="Consolas"/>
                <a:ea typeface="Consolas"/>
                <a:cs typeface="Consolas"/>
                <a:sym typeface="Consolas"/>
              </a:rPr>
              <a:t>, </a:t>
            </a:r>
            <a:r>
              <a:rPr b="1" lang="en" sz="1800">
                <a:latin typeface="Consolas"/>
                <a:ea typeface="Consolas"/>
                <a:cs typeface="Consolas"/>
                <a:sym typeface="Consolas"/>
              </a:rPr>
              <a:t>wordSeparator = '_'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Compact functions</a:t>
            </a:r>
            <a:endParaRPr sz="4200"/>
          </a:p>
        </p:txBody>
      </p:sp>
      <p:sp>
        <p:nvSpPr>
          <p:cNvPr id="281" name="Google Shape;281;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Single-expression</a:t>
            </a:r>
            <a:r>
              <a:rPr lang="en"/>
              <a:t> functions</a:t>
            </a:r>
            <a:endParaRPr/>
          </a:p>
        </p:txBody>
      </p:sp>
      <p:sp>
        <p:nvSpPr>
          <p:cNvPr id="287" name="Google Shape;287;p41"/>
          <p:cNvSpPr txBox="1"/>
          <p:nvPr>
            <p:ph idx="1" type="body"/>
          </p:nvPr>
        </p:nvSpPr>
        <p:spPr>
          <a:xfrm>
            <a:off x="311700" y="1076275"/>
            <a:ext cx="8520600" cy="7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spcBef>
                <a:spcPts val="1000"/>
              </a:spcBef>
              <a:spcAft>
                <a:spcPts val="0"/>
              </a:spcAft>
              <a:buNone/>
            </a:pPr>
            <a:r>
              <a:t/>
            </a:r>
            <a:endParaRPr sz="1800"/>
          </a:p>
        </p:txBody>
      </p:sp>
      <p:sp>
        <p:nvSpPr>
          <p:cNvPr id="288" name="Google Shape;28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1"/>
          <p:cNvSpPr txBox="1"/>
          <p:nvPr/>
        </p:nvSpPr>
        <p:spPr>
          <a:xfrm>
            <a:off x="311691" y="1929888"/>
            <a:ext cx="85752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fun double(x: Int): Int {</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x * 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90" name="Google Shape;290;p41"/>
          <p:cNvSpPr txBox="1"/>
          <p:nvPr/>
        </p:nvSpPr>
        <p:spPr>
          <a:xfrm>
            <a:off x="357984" y="3127550"/>
            <a:ext cx="8455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a:t>
            </a:r>
            <a:r>
              <a:rPr lang="en" sz="1800">
                <a:latin typeface="Consolas"/>
                <a:ea typeface="Consolas"/>
                <a:cs typeface="Consolas"/>
                <a:sym typeface="Consolas"/>
              </a:rPr>
              <a:t>double</a:t>
            </a:r>
            <a:r>
              <a:rPr lang="en" sz="1800">
                <a:latin typeface="Consolas"/>
                <a:ea typeface="Consolas"/>
                <a:cs typeface="Consolas"/>
                <a:sym typeface="Consolas"/>
              </a:rPr>
              <a:t>(x: Int):Int = x * 2</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91" name="Google Shape;291;p41"/>
          <p:cNvSpPr txBox="1"/>
          <p:nvPr/>
        </p:nvSpPr>
        <p:spPr>
          <a:xfrm>
            <a:off x="5987150" y="1951954"/>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Complete version</a:t>
            </a:r>
            <a:endParaRPr b="1" sz="1800">
              <a:latin typeface="Roboto"/>
              <a:ea typeface="Roboto"/>
              <a:cs typeface="Roboto"/>
              <a:sym typeface="Roboto"/>
            </a:endParaRPr>
          </a:p>
        </p:txBody>
      </p:sp>
      <p:sp>
        <p:nvSpPr>
          <p:cNvPr id="292" name="Google Shape;292;p41"/>
          <p:cNvSpPr txBox="1"/>
          <p:nvPr/>
        </p:nvSpPr>
        <p:spPr>
          <a:xfrm>
            <a:off x="5987150" y="3134439"/>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Compact version</a:t>
            </a:r>
            <a:endParaRPr b="1" sz="1800">
              <a:latin typeface="Roboto"/>
              <a:ea typeface="Roboto"/>
              <a:cs typeface="Roboto"/>
              <a:sym typeface="Roboto"/>
            </a:endParaRPr>
          </a:p>
        </p:txBody>
      </p:sp>
      <p:cxnSp>
        <p:nvCxnSpPr>
          <p:cNvPr id="293" name="Google Shape;293;p41"/>
          <p:cNvCxnSpPr/>
          <p:nvPr/>
        </p:nvCxnSpPr>
        <p:spPr>
          <a:xfrm>
            <a:off x="5112325" y="3356275"/>
            <a:ext cx="631800" cy="900"/>
          </a:xfrm>
          <a:prstGeom prst="straightConnector1">
            <a:avLst/>
          </a:prstGeom>
          <a:noFill/>
          <a:ln cap="flat" cmpd="sng" w="19050">
            <a:solidFill>
              <a:srgbClr val="4CAF50"/>
            </a:solidFill>
            <a:prstDash val="solid"/>
            <a:round/>
            <a:headEnd len="med" w="med" type="triangle"/>
            <a:tailEnd len="med" w="med" type="none"/>
          </a:ln>
        </p:spPr>
      </p:cxnSp>
      <p:cxnSp>
        <p:nvCxnSpPr>
          <p:cNvPr id="294" name="Google Shape;294;p41"/>
          <p:cNvCxnSpPr/>
          <p:nvPr/>
        </p:nvCxnSpPr>
        <p:spPr>
          <a:xfrm>
            <a:off x="5112325" y="2192025"/>
            <a:ext cx="631800" cy="900"/>
          </a:xfrm>
          <a:prstGeom prst="straightConnector1">
            <a:avLst/>
          </a:prstGeom>
          <a:noFill/>
          <a:ln cap="flat" cmpd="sng" w="19050">
            <a:solidFill>
              <a:srgbClr val="4CAF5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Lambdas and higher-order functions</a:t>
            </a:r>
            <a:endParaRPr sz="4200"/>
          </a:p>
        </p:txBody>
      </p:sp>
      <p:sp>
        <p:nvSpPr>
          <p:cNvPr id="300" name="Google Shape;30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 functions </a:t>
            </a:r>
            <a:r>
              <a:rPr lang="en"/>
              <a:t>are first-class</a:t>
            </a:r>
            <a:endParaRPr/>
          </a:p>
        </p:txBody>
      </p:sp>
      <p:sp>
        <p:nvSpPr>
          <p:cNvPr id="306" name="Google Shape;306;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3"/>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a:t>
            </a:r>
            <a:r>
              <a:rPr lang="en" sz="2200">
                <a:solidFill>
                  <a:schemeClr val="dk1"/>
                </a:solidFill>
                <a:latin typeface="Roboto"/>
                <a:ea typeface="Roboto"/>
                <a:cs typeface="Roboto"/>
                <a:sym typeface="Roboto"/>
              </a:rPr>
              <a:t> can be stored in </a:t>
            </a:r>
            <a:r>
              <a:rPr lang="en" sz="2200">
                <a:solidFill>
                  <a:schemeClr val="dk1"/>
                </a:solidFill>
                <a:latin typeface="Roboto"/>
                <a:ea typeface="Roboto"/>
                <a:cs typeface="Roboto"/>
                <a:sym typeface="Roboto"/>
              </a:rPr>
              <a:t>variables</a:t>
            </a:r>
            <a:r>
              <a:rPr lang="en" sz="2200">
                <a:solidFill>
                  <a:schemeClr val="dk1"/>
                </a:solidFill>
                <a:latin typeface="Roboto"/>
                <a:ea typeface="Roboto"/>
                <a:cs typeface="Roboto"/>
                <a:sym typeface="Roboto"/>
              </a:rPr>
              <a:t> and data structures</a:t>
            </a:r>
            <a:endParaRPr sz="1800">
              <a:latin typeface="Roboto"/>
              <a:ea typeface="Roboto"/>
              <a:cs typeface="Roboto"/>
              <a:sym typeface="Roboto"/>
            </a:endParaRPr>
          </a:p>
        </p:txBody>
      </p:sp>
      <p:sp>
        <p:nvSpPr>
          <p:cNvPr id="308" name="Google Shape;308;p43"/>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Clr>
                <a:schemeClr val="dk1"/>
              </a:buClr>
              <a:buSzPts val="2100"/>
              <a:buFont typeface="Roboto"/>
              <a:buChar char="●"/>
            </a:pPr>
            <a:r>
              <a:rPr lang="en" sz="2100">
                <a:solidFill>
                  <a:schemeClr val="dk1"/>
                </a:solidFill>
                <a:latin typeface="Roboto"/>
                <a:ea typeface="Roboto"/>
                <a:cs typeface="Roboto"/>
                <a:sym typeface="Roboto"/>
              </a:rPr>
              <a:t>They can be passed as arguments to, and returned from, other higher-order functions </a:t>
            </a:r>
            <a:endParaRPr sz="1700">
              <a:latin typeface="Roboto"/>
              <a:ea typeface="Roboto"/>
              <a:cs typeface="Roboto"/>
              <a:sym typeface="Roboto"/>
            </a:endParaRPr>
          </a:p>
        </p:txBody>
      </p:sp>
      <p:sp>
        <p:nvSpPr>
          <p:cNvPr id="309" name="Google Shape;309;p43"/>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a:t>
            </a:r>
            <a:r>
              <a:rPr lang="en" sz="2200">
                <a:solidFill>
                  <a:schemeClr val="dk1"/>
                </a:solidFill>
                <a:latin typeface="Roboto"/>
                <a:ea typeface="Roboto"/>
                <a:cs typeface="Roboto"/>
                <a:sym typeface="Roboto"/>
              </a:rPr>
              <a:t>functions</a:t>
            </a:r>
            <a:endParaRPr sz="18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315" name="Google Shape;315;p44"/>
          <p:cNvSpPr txBox="1"/>
          <p:nvPr>
            <p:ph idx="1" type="body"/>
          </p:nvPr>
        </p:nvSpPr>
        <p:spPr>
          <a:xfrm>
            <a:off x="311700" y="2165675"/>
            <a:ext cx="8520600" cy="1835700"/>
          </a:xfrm>
          <a:prstGeom prst="rect">
            <a:avLst/>
          </a:prstGeom>
          <a:noFill/>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var </a:t>
            </a:r>
            <a:r>
              <a:rPr lang="en" sz="1800">
                <a:latin typeface="Consolas"/>
                <a:ea typeface="Consolas"/>
                <a:cs typeface="Consolas"/>
                <a:sym typeface="Consolas"/>
              </a:rPr>
              <a:t>dirtyLevel</a:t>
            </a:r>
            <a:r>
              <a:rPr lang="en" sz="1800">
                <a:latin typeface="Consolas"/>
                <a:ea typeface="Consolas"/>
                <a:cs typeface="Consolas"/>
                <a:sym typeface="Consolas"/>
              </a:rPr>
              <a:t> = 20</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val waterFilter = </a:t>
            </a:r>
            <a:r>
              <a:rPr b="1" lang="en" sz="1800">
                <a:latin typeface="Consolas"/>
                <a:ea typeface="Consolas"/>
                <a:cs typeface="Consolas"/>
                <a:sym typeface="Consolas"/>
              </a:rPr>
              <a:t>{dirty: Int -&gt; dirty / 2}</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println(waterFilter(dirtyLevel))</a:t>
            </a:r>
            <a:endParaRPr sz="1800">
              <a:latin typeface="Consolas"/>
              <a:ea typeface="Consolas"/>
              <a:cs typeface="Consolas"/>
              <a:sym typeface="Consolas"/>
            </a:endParaRPr>
          </a:p>
          <a:p>
            <a:pPr indent="0" lvl="0" marL="0" rtl="0" algn="l">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6" name="Google Shape;31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4"/>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a:t>
            </a:r>
            <a:r>
              <a:rPr lang="en" sz="1800">
                <a:latin typeface="Roboto"/>
                <a:ea typeface="Roboto"/>
                <a:cs typeface="Roboto"/>
                <a:sym typeface="Roboto"/>
              </a:rPr>
              <a:t>lambda</a:t>
            </a:r>
            <a:r>
              <a:rPr lang="en" sz="1800">
                <a:latin typeface="Roboto"/>
                <a:ea typeface="Roboto"/>
                <a:cs typeface="Roboto"/>
                <a:sym typeface="Roboto"/>
              </a:rPr>
              <a:t> is an expression that makes a function that has no name. </a:t>
            </a:r>
            <a:endParaRPr sz="1800">
              <a:latin typeface="Roboto"/>
              <a:ea typeface="Roboto"/>
              <a:cs typeface="Roboto"/>
              <a:sym typeface="Roboto"/>
            </a:endParaRPr>
          </a:p>
        </p:txBody>
      </p:sp>
      <p:cxnSp>
        <p:nvCxnSpPr>
          <p:cNvPr id="318" name="Google Shape;318;p44"/>
          <p:cNvCxnSpPr/>
          <p:nvPr/>
        </p:nvCxnSpPr>
        <p:spPr>
          <a:xfrm flipH="1" rot="10800000">
            <a:off x="4343400" y="2459200"/>
            <a:ext cx="360300" cy="452700"/>
          </a:xfrm>
          <a:prstGeom prst="straightConnector1">
            <a:avLst/>
          </a:prstGeom>
          <a:noFill/>
          <a:ln cap="flat" cmpd="sng" w="19050">
            <a:solidFill>
              <a:srgbClr val="4CAF50"/>
            </a:solidFill>
            <a:prstDash val="solid"/>
            <a:round/>
            <a:headEnd len="med" w="med" type="triangle"/>
            <a:tailEnd len="med" w="med" type="none"/>
          </a:ln>
        </p:spPr>
      </p:cxnSp>
      <p:sp>
        <p:nvSpPr>
          <p:cNvPr id="319" name="Google Shape;319;p44"/>
          <p:cNvSpPr txBox="1"/>
          <p:nvPr/>
        </p:nvSpPr>
        <p:spPr>
          <a:xfrm>
            <a:off x="4808000" y="2165675"/>
            <a:ext cx="17199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Function arrow</a:t>
            </a:r>
            <a:endParaRPr b="1" sz="1800">
              <a:latin typeface="Roboto"/>
              <a:ea typeface="Roboto"/>
              <a:cs typeface="Roboto"/>
              <a:sym typeface="Roboto"/>
            </a:endParaRPr>
          </a:p>
        </p:txBody>
      </p:sp>
      <p:sp>
        <p:nvSpPr>
          <p:cNvPr id="320" name="Google Shape;320;p44"/>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44"/>
          <p:cNvCxnSpPr/>
          <p:nvPr/>
        </p:nvCxnSpPr>
        <p:spPr>
          <a:xfrm>
            <a:off x="5315900" y="3240550"/>
            <a:ext cx="551700" cy="519300"/>
          </a:xfrm>
          <a:prstGeom prst="straightConnector1">
            <a:avLst/>
          </a:prstGeom>
          <a:noFill/>
          <a:ln cap="flat" cmpd="sng" w="19050">
            <a:solidFill>
              <a:srgbClr val="4CAF50"/>
            </a:solidFill>
            <a:prstDash val="solid"/>
            <a:round/>
            <a:headEnd len="med" w="med" type="triangle"/>
            <a:tailEnd len="med" w="med" type="none"/>
          </a:ln>
        </p:spPr>
      </p:cxnSp>
      <p:sp>
        <p:nvSpPr>
          <p:cNvPr id="322" name="Google Shape;322;p44"/>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Code to execute</a:t>
            </a:r>
            <a:endParaRPr b="1" sz="1800">
              <a:latin typeface="Roboto"/>
              <a:ea typeface="Roboto"/>
              <a:cs typeface="Roboto"/>
              <a:sym typeface="Roboto"/>
            </a:endParaRPr>
          </a:p>
        </p:txBody>
      </p:sp>
      <p:sp>
        <p:nvSpPr>
          <p:cNvPr id="323" name="Google Shape;323;p44"/>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4"/>
          <p:cNvCxnSpPr/>
          <p:nvPr/>
        </p:nvCxnSpPr>
        <p:spPr>
          <a:xfrm flipH="1" rot="10800000">
            <a:off x="3505200" y="2138200"/>
            <a:ext cx="459600" cy="621300"/>
          </a:xfrm>
          <a:prstGeom prst="straightConnector1">
            <a:avLst/>
          </a:prstGeom>
          <a:noFill/>
          <a:ln cap="flat" cmpd="sng" w="19050">
            <a:solidFill>
              <a:srgbClr val="4CAF50"/>
            </a:solidFill>
            <a:prstDash val="solid"/>
            <a:round/>
            <a:headEnd len="med" w="med" type="triangle"/>
            <a:tailEnd len="med" w="med" type="none"/>
          </a:ln>
        </p:spPr>
      </p:cxnSp>
      <p:sp>
        <p:nvSpPr>
          <p:cNvPr id="325" name="Google Shape;325;p44"/>
          <p:cNvSpPr txBox="1"/>
          <p:nvPr/>
        </p:nvSpPr>
        <p:spPr>
          <a:xfrm>
            <a:off x="3888600" y="1734125"/>
            <a:ext cx="24282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Parameter and type</a:t>
            </a:r>
            <a:endParaRPr b="1"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function types</a:t>
            </a:r>
            <a:endParaRPr/>
          </a:p>
        </p:txBody>
      </p:sp>
      <p:sp>
        <p:nvSpPr>
          <p:cNvPr id="331" name="Google Shape;331;p45"/>
          <p:cNvSpPr txBox="1"/>
          <p:nvPr>
            <p:ph idx="1" type="body"/>
          </p:nvPr>
        </p:nvSpPr>
        <p:spPr>
          <a:xfrm>
            <a:off x="387900" y="2295475"/>
            <a:ext cx="8413200" cy="74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val waterFilter: (Int) -&gt; Int = {dirty -&gt; dirty / 2}</a:t>
            </a:r>
            <a:endParaRPr sz="1800">
              <a:latin typeface="Consolas"/>
              <a:ea typeface="Consolas"/>
              <a:cs typeface="Consolas"/>
              <a:sym typeface="Consolas"/>
            </a:endParaRPr>
          </a:p>
        </p:txBody>
      </p:sp>
      <p:sp>
        <p:nvSpPr>
          <p:cNvPr id="332" name="Google Shape;332;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5"/>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a:t>
            </a:r>
            <a:r>
              <a:rPr lang="en" sz="1800">
                <a:latin typeface="Roboto"/>
                <a:ea typeface="Roboto"/>
                <a:cs typeface="Roboto"/>
                <a:sym typeface="Roboto"/>
              </a:rPr>
              <a:t>lambdas</a:t>
            </a:r>
            <a:r>
              <a:rPr lang="en" sz="1800">
                <a:latin typeface="Roboto"/>
                <a:ea typeface="Roboto"/>
                <a:cs typeface="Roboto"/>
                <a:sym typeface="Roboto"/>
              </a:rPr>
              <a:t>. D</a:t>
            </a:r>
            <a:r>
              <a:rPr lang="en" sz="1800">
                <a:latin typeface="Roboto"/>
                <a:ea typeface="Roboto"/>
                <a:cs typeface="Roboto"/>
                <a:sym typeface="Roboto"/>
              </a:rPr>
              <a:t>eclare a variable that holds a function.</a:t>
            </a:r>
            <a:endParaRPr sz="1800">
              <a:latin typeface="Roboto"/>
              <a:ea typeface="Roboto"/>
              <a:cs typeface="Roboto"/>
              <a:sym typeface="Roboto"/>
            </a:endParaRPr>
          </a:p>
        </p:txBody>
      </p:sp>
      <p:sp>
        <p:nvSpPr>
          <p:cNvPr id="334" name="Google Shape;334;p45"/>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5"/>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type of variable</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(function type)</a:t>
            </a:r>
            <a:endParaRPr b="1" sz="1800">
              <a:latin typeface="Roboto"/>
              <a:ea typeface="Roboto"/>
              <a:cs typeface="Roboto"/>
              <a:sym typeface="Roboto"/>
            </a:endParaRPr>
          </a:p>
        </p:txBody>
      </p:sp>
      <p:sp>
        <p:nvSpPr>
          <p:cNvPr id="338" name="Google Shape;338;p45"/>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Variable name</a:t>
            </a:r>
            <a:endParaRPr b="1" sz="1800">
              <a:latin typeface="Roboto"/>
              <a:ea typeface="Roboto"/>
              <a:cs typeface="Roboto"/>
              <a:sym typeface="Roboto"/>
            </a:endParaRPr>
          </a:p>
        </p:txBody>
      </p:sp>
      <p:sp>
        <p:nvSpPr>
          <p:cNvPr id="339" name="Google Shape;339;p45"/>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Function</a:t>
            </a:r>
            <a:endParaRPr b="1" sz="1800">
              <a:latin typeface="Roboto"/>
              <a:ea typeface="Roboto"/>
              <a:cs typeface="Roboto"/>
              <a:sym typeface="Roboto"/>
            </a:endParaRPr>
          </a:p>
        </p:txBody>
      </p:sp>
      <p:cxnSp>
        <p:nvCxnSpPr>
          <p:cNvPr id="340" name="Google Shape;340;p45"/>
          <p:cNvCxnSpPr>
            <a:endCxn id="338" idx="0"/>
          </p:cNvCxnSpPr>
          <p:nvPr/>
        </p:nvCxnSpPr>
        <p:spPr>
          <a:xfrm flipH="1">
            <a:off x="1596527" y="2952058"/>
            <a:ext cx="3300" cy="478200"/>
          </a:xfrm>
          <a:prstGeom prst="straightConnector1">
            <a:avLst/>
          </a:prstGeom>
          <a:noFill/>
          <a:ln cap="flat" cmpd="sng" w="19050">
            <a:solidFill>
              <a:srgbClr val="4CAF50"/>
            </a:solidFill>
            <a:prstDash val="solid"/>
            <a:round/>
            <a:headEnd len="med" w="med" type="triangle"/>
            <a:tailEnd len="med" w="med" type="none"/>
          </a:ln>
        </p:spPr>
      </p:cxnSp>
      <p:cxnSp>
        <p:nvCxnSpPr>
          <p:cNvPr id="341" name="Google Shape;341;p45"/>
          <p:cNvCxnSpPr/>
          <p:nvPr/>
        </p:nvCxnSpPr>
        <p:spPr>
          <a:xfrm flipH="1">
            <a:off x="3383376" y="2962982"/>
            <a:ext cx="3300" cy="478200"/>
          </a:xfrm>
          <a:prstGeom prst="straightConnector1">
            <a:avLst/>
          </a:prstGeom>
          <a:noFill/>
          <a:ln cap="flat" cmpd="sng" w="19050">
            <a:solidFill>
              <a:srgbClr val="4CAF50"/>
            </a:solidFill>
            <a:prstDash val="solid"/>
            <a:round/>
            <a:headEnd len="med" w="med" type="triangle"/>
            <a:tailEnd len="med" w="med" type="none"/>
          </a:ln>
        </p:spPr>
      </p:cxnSp>
      <p:cxnSp>
        <p:nvCxnSpPr>
          <p:cNvPr id="342" name="Google Shape;342;p45"/>
          <p:cNvCxnSpPr/>
          <p:nvPr/>
        </p:nvCxnSpPr>
        <p:spPr>
          <a:xfrm flipH="1">
            <a:off x="5888652" y="2962983"/>
            <a:ext cx="3300" cy="478200"/>
          </a:xfrm>
          <a:prstGeom prst="straightConnector1">
            <a:avLst/>
          </a:prstGeom>
          <a:noFill/>
          <a:ln cap="flat" cmpd="sng" w="19050">
            <a:solidFill>
              <a:srgbClr val="4CAF5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Programs in Kotlin</a:t>
            </a:r>
            <a:endParaRPr sz="4200"/>
          </a:p>
        </p:txBody>
      </p:sp>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48" name="Google Shape;348;p46"/>
          <p:cNvSpPr txBox="1"/>
          <p:nvPr>
            <p:ph idx="1" type="body"/>
          </p:nvPr>
        </p:nvSpPr>
        <p:spPr>
          <a:xfrm>
            <a:off x="311700" y="1076275"/>
            <a:ext cx="8520600" cy="673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Higher-order</a:t>
            </a:r>
            <a:r>
              <a:rPr lang="en" sz="1800"/>
              <a:t> functions take functions as parameters, or return a function.</a:t>
            </a:r>
            <a:endParaRPr sz="1800"/>
          </a:p>
        </p:txBody>
      </p:sp>
      <p:sp>
        <p:nvSpPr>
          <p:cNvPr id="349" name="Google Shape;34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46"/>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fun </a:t>
            </a:r>
            <a:r>
              <a:rPr lang="en" sz="1800">
                <a:latin typeface="Consolas"/>
                <a:ea typeface="Consolas"/>
                <a:cs typeface="Consolas"/>
                <a:sym typeface="Consolas"/>
              </a:rPr>
              <a:t>encodeMsg</a:t>
            </a:r>
            <a:r>
              <a:rPr lang="en" sz="1800">
                <a:latin typeface="Consolas"/>
                <a:ea typeface="Consolas"/>
                <a:cs typeface="Consolas"/>
                <a:sym typeface="Consolas"/>
              </a:rPr>
              <a:t>(msg: String, </a:t>
            </a:r>
            <a:r>
              <a:rPr b="1" lang="en" sz="1800">
                <a:latin typeface="Consolas"/>
                <a:ea typeface="Consolas"/>
                <a:cs typeface="Consolas"/>
                <a:sym typeface="Consolas"/>
              </a:rPr>
              <a:t>encode: (String) -&gt; String)</a:t>
            </a:r>
            <a:r>
              <a:rPr lang="en" sz="1800">
                <a:latin typeface="Consolas"/>
                <a:ea typeface="Consolas"/>
                <a:cs typeface="Consolas"/>
                <a:sym typeface="Consolas"/>
              </a:rPr>
              <a:t>: </a:t>
            </a:r>
            <a:r>
              <a:rPr lang="en" sz="1800">
                <a:latin typeface="Consolas"/>
                <a:ea typeface="Consolas"/>
                <a:cs typeface="Consolas"/>
                <a:sym typeface="Consolas"/>
              </a:rPr>
              <a:t>String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return encode(msg)</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51" name="Google Shape;351;p46"/>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57" name="Google Shape;357;p47"/>
          <p:cNvSpPr txBox="1"/>
          <p:nvPr>
            <p:ph idx="1" type="body"/>
          </p:nvPr>
        </p:nvSpPr>
        <p:spPr>
          <a:xfrm>
            <a:off x="311700" y="10762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To call this function, pass it a string and a function.</a:t>
            </a:r>
            <a:endParaRPr sz="1800"/>
          </a:p>
        </p:txBody>
      </p:sp>
      <p:sp>
        <p:nvSpPr>
          <p:cNvPr id="358" name="Google Shape;358;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47"/>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val enc1: (String) -&gt; String = { input -&gt; input.toUpperCase()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b="1" lang="en" sz="1800">
                <a:latin typeface="Consolas"/>
                <a:ea typeface="Consolas"/>
                <a:cs typeface="Consolas"/>
                <a:sym typeface="Consolas"/>
              </a:rPr>
              <a:t>encodeMsg("abc", enc1)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p:txBody>
      </p:sp>
      <p:sp>
        <p:nvSpPr>
          <p:cNvPr id="360" name="Google Shape;360;p47"/>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a function type separates its implementation from its usage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a function reference</a:t>
            </a:r>
            <a:endParaRPr/>
          </a:p>
        </p:txBody>
      </p:sp>
      <p:sp>
        <p:nvSpPr>
          <p:cNvPr id="366" name="Google Shape;366;p48"/>
          <p:cNvSpPr txBox="1"/>
          <p:nvPr>
            <p:ph idx="1" type="body"/>
          </p:nvPr>
        </p:nvSpPr>
        <p:spPr>
          <a:xfrm>
            <a:off x="311800" y="10000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spcBef>
                <a:spcPts val="1000"/>
              </a:spcBef>
              <a:spcAft>
                <a:spcPts val="0"/>
              </a:spcAft>
              <a:buNone/>
            </a:pPr>
            <a:r>
              <a:t/>
            </a:r>
            <a:endParaRPr sz="1800"/>
          </a:p>
        </p:txBody>
      </p:sp>
      <p:sp>
        <p:nvSpPr>
          <p:cNvPr id="367" name="Google Shape;36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8"/>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fun enc2(input:String): String = input.reversed()</a:t>
            </a:r>
            <a:endParaRPr sz="1800">
              <a:latin typeface="Consolas"/>
              <a:ea typeface="Consolas"/>
              <a:cs typeface="Consolas"/>
              <a:sym typeface="Consolas"/>
            </a:endParaRPr>
          </a:p>
        </p:txBody>
      </p:sp>
      <p:sp>
        <p:nvSpPr>
          <p:cNvPr id="369" name="Google Shape;369;p48"/>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b="1" lang="en" sz="1800">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not trying to call the function.</a:t>
            </a:r>
            <a:endParaRPr sz="1800">
              <a:latin typeface="Roboto"/>
              <a:ea typeface="Roboto"/>
              <a:cs typeface="Roboto"/>
              <a:sym typeface="Roboto"/>
            </a:endParaRPr>
          </a:p>
        </p:txBody>
      </p:sp>
      <p:sp>
        <p:nvSpPr>
          <p:cNvPr id="370" name="Google Shape;370;p48"/>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encodeMessage("abc", </a:t>
            </a:r>
            <a:r>
              <a:rPr b="1" lang="en" sz="1800">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371" name="Google Shape;371;p48"/>
          <p:cNvSpPr/>
          <p:nvPr/>
        </p:nvSpPr>
        <p:spPr>
          <a:xfrm>
            <a:off x="3006675"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48"/>
          <p:cNvCxnSpPr/>
          <p:nvPr/>
        </p:nvCxnSpPr>
        <p:spPr>
          <a:xfrm>
            <a:off x="4037275" y="2581200"/>
            <a:ext cx="973800" cy="104100"/>
          </a:xfrm>
          <a:prstGeom prst="straightConnector1">
            <a:avLst/>
          </a:prstGeom>
          <a:noFill/>
          <a:ln cap="flat" cmpd="sng" w="19050">
            <a:solidFill>
              <a:srgbClr val="4CAF50"/>
            </a:solidFill>
            <a:prstDash val="solid"/>
            <a:round/>
            <a:headEnd len="med" w="med" type="triangle"/>
            <a:tailEnd len="med" w="med" type="none"/>
          </a:ln>
        </p:spPr>
      </p:cxnSp>
      <p:sp>
        <p:nvSpPr>
          <p:cNvPr id="373" name="Google Shape;373;p48"/>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Passing a named function</a:t>
            </a:r>
            <a:r>
              <a:rPr b="1" lang="en" sz="1800">
                <a:latin typeface="Roboto"/>
                <a:ea typeface="Roboto"/>
                <a:cs typeface="Roboto"/>
                <a:sym typeface="Roboto"/>
              </a:rPr>
              <a:t>,</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 a lambda</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parameter call syntax</a:t>
            </a:r>
            <a:endParaRPr/>
          </a:p>
        </p:txBody>
      </p:sp>
      <p:sp>
        <p:nvSpPr>
          <p:cNvPr id="379" name="Google Shape;379;p49"/>
          <p:cNvSpPr txBox="1"/>
          <p:nvPr>
            <p:ph idx="1" type="body"/>
          </p:nvPr>
        </p:nvSpPr>
        <p:spPr>
          <a:xfrm>
            <a:off x="342900" y="1211625"/>
            <a:ext cx="8520600" cy="65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Kotlin prefers that any parameter that takes a function is the last parameter. </a:t>
            </a:r>
            <a:endParaRPr sz="1800"/>
          </a:p>
          <a:p>
            <a:pPr indent="0" lvl="0" marL="0" rtl="0" algn="l">
              <a:spcBef>
                <a:spcPts val="1000"/>
              </a:spcBef>
              <a:spcAft>
                <a:spcPts val="0"/>
              </a:spcAft>
              <a:buNone/>
            </a:pPr>
            <a:r>
              <a:t/>
            </a:r>
            <a:endParaRPr sz="1800"/>
          </a:p>
        </p:txBody>
      </p:sp>
      <p:sp>
        <p:nvSpPr>
          <p:cNvPr id="380" name="Google Shape;38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49"/>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encodeMessage("acronym", { input -&gt; input.toUpperCase() })</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p:txBody>
      </p:sp>
      <p:sp>
        <p:nvSpPr>
          <p:cNvPr id="382" name="Google Shape;382;p49"/>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3" name="Google Shape;383;p49"/>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encodeMsg("acronym") { input -&gt; input.toUpperCase()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higher-order functions</a:t>
            </a:r>
            <a:endParaRPr/>
          </a:p>
        </p:txBody>
      </p:sp>
      <p:sp>
        <p:nvSpPr>
          <p:cNvPr id="389" name="Google Shape;389;p50"/>
          <p:cNvSpPr txBox="1"/>
          <p:nvPr>
            <p:ph idx="1" type="body"/>
          </p:nvPr>
        </p:nvSpPr>
        <p:spPr>
          <a:xfrm>
            <a:off x="311700" y="1685875"/>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t>
            </a:r>
            <a:r>
              <a:rPr lang="en" sz="1800"/>
              <a:t>any Kotlin built-in functions are defined </a:t>
            </a:r>
            <a:r>
              <a:rPr lang="en" sz="1800">
                <a:solidFill>
                  <a:schemeClr val="dk1"/>
                </a:solidFill>
              </a:rPr>
              <a:t>using</a:t>
            </a:r>
            <a:r>
              <a:rPr lang="en" sz="1800">
                <a:solidFill>
                  <a:schemeClr val="dk1"/>
                </a:solidFill>
              </a:rPr>
              <a:t> last parameter call syntax.</a:t>
            </a:r>
            <a:endParaRPr sz="1800"/>
          </a:p>
        </p:txBody>
      </p:sp>
      <p:sp>
        <p:nvSpPr>
          <p:cNvPr id="390" name="Google Shape;390;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0"/>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inline fun repeat(times: Int, action: (Int) -&gt; Unit)</a:t>
            </a:r>
            <a:endParaRPr sz="1800">
              <a:latin typeface="Consolas"/>
              <a:ea typeface="Consolas"/>
              <a:cs typeface="Consolas"/>
              <a:sym typeface="Consolas"/>
            </a:endParaRPr>
          </a:p>
        </p:txBody>
      </p:sp>
      <p:sp>
        <p:nvSpPr>
          <p:cNvPr id="392" name="Google Shape;392;p50"/>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repeat(3)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println("Hello")</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 filters</a:t>
            </a:r>
            <a:endParaRPr sz="4200"/>
          </a:p>
        </p:txBody>
      </p:sp>
      <p:sp>
        <p:nvSpPr>
          <p:cNvPr id="398" name="Google Shape;398;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04" name="Google Shape;40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2"/>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6" name="Google Shape;406;p52"/>
          <p:cNvGraphicFramePr/>
          <p:nvPr/>
        </p:nvGraphicFramePr>
        <p:xfrm>
          <a:off x="415114" y="1966000"/>
          <a:ext cx="3000000" cy="3000000"/>
        </p:xfrm>
        <a:graphic>
          <a:graphicData uri="http://schemas.openxmlformats.org/drawingml/2006/table">
            <a:tbl>
              <a:tblPr>
                <a:noFill/>
                <a:tableStyleId>{7104D59A-CEC4-4ACE-B88D-6A87D008ECD1}</a:tableStyleId>
              </a:tblPr>
              <a:tblGrid>
                <a:gridCol w="1388375"/>
                <a:gridCol w="1388375"/>
                <a:gridCol w="1388375"/>
                <a:gridCol w="1388375"/>
                <a:gridCol w="1388375"/>
                <a:gridCol w="1388375"/>
              </a:tblGrid>
              <a:tr h="572700">
                <a:tc>
                  <a:txBody>
                    <a:bodyPr/>
                    <a:lstStyle/>
                    <a:p>
                      <a:pPr indent="0" lvl="0" marL="0" rtl="0" algn="ctr">
                        <a:spcBef>
                          <a:spcPts val="0"/>
                        </a:spcBef>
                        <a:spcAft>
                          <a:spcPts val="0"/>
                        </a:spcAft>
                        <a:buNone/>
                      </a:pPr>
                      <a:r>
                        <a:rPr lang="en" sz="1600"/>
                        <a:t>red</a:t>
                      </a:r>
                      <a:endParaRPr sz="1600"/>
                    </a:p>
                  </a:txBody>
                  <a:tcPr marT="91425" marB="91425" marR="91425" marL="91425" anchor="ctr"/>
                </a:tc>
                <a:tc>
                  <a:txBody>
                    <a:bodyPr/>
                    <a:lstStyle/>
                    <a:p>
                      <a:pPr indent="0" lvl="0" marL="0" rtl="0" algn="ctr">
                        <a:spcBef>
                          <a:spcPts val="0"/>
                        </a:spcBef>
                        <a:spcAft>
                          <a:spcPts val="0"/>
                        </a:spcAft>
                        <a:buNone/>
                      </a:pPr>
                      <a:r>
                        <a:rPr lang="en" sz="1600"/>
                        <a:t>red-orange</a:t>
                      </a:r>
                      <a:endParaRPr sz="1600"/>
                    </a:p>
                  </a:txBody>
                  <a:tcPr marT="91425" marB="91425" marR="91425" marL="91425" anchor="ctr"/>
                </a:tc>
                <a:tc>
                  <a:txBody>
                    <a:bodyPr/>
                    <a:lstStyle/>
                    <a:p>
                      <a:pPr indent="0" lvl="0" marL="0" rtl="0" algn="ctr">
                        <a:spcBef>
                          <a:spcPts val="0"/>
                        </a:spcBef>
                        <a:spcAft>
                          <a:spcPts val="0"/>
                        </a:spcAft>
                        <a:buNone/>
                      </a:pPr>
                      <a:r>
                        <a:rPr lang="en" sz="1600"/>
                        <a:t>dark red</a:t>
                      </a:r>
                      <a:endParaRPr sz="1600"/>
                    </a:p>
                  </a:txBody>
                  <a:tcPr marT="91425" marB="91425" marR="91425" marL="91425" anchor="ctr"/>
                </a:tc>
                <a:tc>
                  <a:txBody>
                    <a:bodyPr/>
                    <a:lstStyle/>
                    <a:p>
                      <a:pPr indent="0" lvl="0" marL="0" rtl="0" algn="ctr">
                        <a:spcBef>
                          <a:spcPts val="0"/>
                        </a:spcBef>
                        <a:spcAft>
                          <a:spcPts val="0"/>
                        </a:spcAft>
                        <a:buNone/>
                      </a:pPr>
                      <a:r>
                        <a:rPr lang="en" sz="1600"/>
                        <a:t>orange</a:t>
                      </a:r>
                      <a:endParaRPr sz="1600"/>
                    </a:p>
                  </a:txBody>
                  <a:tcPr marT="91425" marB="91425" marR="91425" marL="91425" anchor="ctr"/>
                </a:tc>
                <a:tc>
                  <a:txBody>
                    <a:bodyPr/>
                    <a:lstStyle/>
                    <a:p>
                      <a:pPr indent="0" lvl="0" marL="0" rtl="0" algn="ctr">
                        <a:spcBef>
                          <a:spcPts val="0"/>
                        </a:spcBef>
                        <a:spcAft>
                          <a:spcPts val="0"/>
                        </a:spcAft>
                        <a:buNone/>
                      </a:pPr>
                      <a:r>
                        <a:rPr lang="en" sz="1600"/>
                        <a:t>bright orange</a:t>
                      </a:r>
                      <a:endParaRPr sz="1600"/>
                    </a:p>
                  </a:txBody>
                  <a:tcPr marT="91425" marB="91425" marR="91425" marL="91425" anchor="ctr"/>
                </a:tc>
                <a:tc>
                  <a:txBody>
                    <a:bodyPr/>
                    <a:lstStyle/>
                    <a:p>
                      <a:pPr indent="0" lvl="0" marL="0" rtl="0" algn="ctr">
                        <a:spcBef>
                          <a:spcPts val="0"/>
                        </a:spcBef>
                        <a:spcAft>
                          <a:spcPts val="0"/>
                        </a:spcAft>
                        <a:buNone/>
                      </a:pPr>
                      <a:r>
                        <a:rPr lang="en" sz="1600"/>
                        <a:t>saffron</a:t>
                      </a:r>
                      <a:endParaRPr sz="1600"/>
                    </a:p>
                  </a:txBody>
                  <a:tcPr marT="91425" marB="91425" marR="91425" marL="91425" anchor="ctr"/>
                </a:tc>
              </a:tr>
            </a:tbl>
          </a:graphicData>
        </a:graphic>
      </p:graphicFrame>
      <p:graphicFrame>
        <p:nvGraphicFramePr>
          <p:cNvPr id="407" name="Google Shape;407;p52"/>
          <p:cNvGraphicFramePr/>
          <p:nvPr/>
        </p:nvGraphicFramePr>
        <p:xfrm>
          <a:off x="2493800" y="3780800"/>
          <a:ext cx="3000000" cy="3000000"/>
        </p:xfrm>
        <a:graphic>
          <a:graphicData uri="http://schemas.openxmlformats.org/drawingml/2006/table">
            <a:tbl>
              <a:tblPr>
                <a:noFill/>
                <a:tableStyleId>{7104D59A-CEC4-4ACE-B88D-6A87D008ECD1}</a:tableStyleId>
              </a:tblPr>
              <a:tblGrid>
                <a:gridCol w="1383375"/>
                <a:gridCol w="1383375"/>
                <a:gridCol w="1383375"/>
              </a:tblGrid>
              <a:tr h="572700">
                <a:tc>
                  <a:txBody>
                    <a:bodyPr/>
                    <a:lstStyle/>
                    <a:p>
                      <a:pPr indent="0" lvl="0" marL="0" rtl="0" algn="ctr">
                        <a:spcBef>
                          <a:spcPts val="0"/>
                        </a:spcBef>
                        <a:spcAft>
                          <a:spcPts val="0"/>
                        </a:spcAft>
                        <a:buNone/>
                      </a:pPr>
                      <a:r>
                        <a:rPr lang="en" sz="1600"/>
                        <a:t>red</a:t>
                      </a:r>
                      <a:endParaRPr sz="1600"/>
                    </a:p>
                  </a:txBody>
                  <a:tcPr marT="91425" marB="91425" marR="91425" marL="91425" anchor="ctr"/>
                </a:tc>
                <a:tc>
                  <a:txBody>
                    <a:bodyPr/>
                    <a:lstStyle/>
                    <a:p>
                      <a:pPr indent="0" lvl="0" marL="0" rtl="0" algn="ctr">
                        <a:spcBef>
                          <a:spcPts val="0"/>
                        </a:spcBef>
                        <a:spcAft>
                          <a:spcPts val="0"/>
                        </a:spcAft>
                        <a:buNone/>
                      </a:pPr>
                      <a:r>
                        <a:rPr lang="en" sz="1600"/>
                        <a:t>red-orange</a:t>
                      </a:r>
                      <a:endParaRPr sz="1600"/>
                    </a:p>
                  </a:txBody>
                  <a:tcPr marT="91425" marB="91425" marR="91425" marL="91425" anchor="ctr"/>
                </a:tc>
                <a:tc>
                  <a:txBody>
                    <a:bodyPr/>
                    <a:lstStyle/>
                    <a:p>
                      <a:pPr indent="0" lvl="0" marL="0" rtl="0" algn="ctr">
                        <a:spcBef>
                          <a:spcPts val="0"/>
                        </a:spcBef>
                        <a:spcAft>
                          <a:spcPts val="0"/>
                        </a:spcAft>
                        <a:buNone/>
                      </a:pPr>
                      <a:r>
                        <a:rPr lang="en" sz="1600"/>
                        <a:t>dark red</a:t>
                      </a:r>
                      <a:endParaRPr sz="1600"/>
                    </a:p>
                  </a:txBody>
                  <a:tcPr marT="91425" marB="91425" marR="91425" marL="91425" anchor="ctr"/>
                </a:tc>
              </a:tr>
            </a:tbl>
          </a:graphicData>
        </a:graphic>
      </p:graphicFrame>
      <p:sp>
        <p:nvSpPr>
          <p:cNvPr id="408" name="Google Shape;408;p52"/>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2"/>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0" name="Google Shape;410;p52"/>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2500"/>
                                        <p:tgtEl>
                                          <p:spTgt spid="40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3000"/>
                                        <p:tgtEl>
                                          <p:spTgt spid="406"/>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lists</a:t>
            </a:r>
            <a:endParaRPr/>
          </a:p>
        </p:txBody>
      </p:sp>
      <p:sp>
        <p:nvSpPr>
          <p:cNvPr id="416" name="Google Shape;416;p53"/>
          <p:cNvSpPr txBox="1"/>
          <p:nvPr>
            <p:ph idx="1" type="body"/>
          </p:nvPr>
        </p:nvSpPr>
        <p:spPr>
          <a:xfrm>
            <a:off x="311700" y="1153213"/>
            <a:ext cx="8520600" cy="7923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7" name="Google Shape;41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53"/>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val ints = listOf(1, 2, 3)</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b="1" lang="en" sz="1800">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0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419" name="Google Shape;419;p53"/>
          <p:cNvSpPr txBox="1"/>
          <p:nvPr/>
        </p:nvSpPr>
        <p:spPr>
          <a:xfrm>
            <a:off x="5255996" y="3927425"/>
            <a:ext cx="43833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ints.filter { n -&gt; n &gt; 0 }</a:t>
            </a:r>
            <a:endParaRPr sz="1800">
              <a:latin typeface="Consolas"/>
              <a:ea typeface="Consolas"/>
              <a:cs typeface="Consolas"/>
              <a:sym typeface="Consolas"/>
            </a:endParaRPr>
          </a:p>
        </p:txBody>
      </p:sp>
      <p:sp>
        <p:nvSpPr>
          <p:cNvPr id="420" name="Google Shape;420;p53"/>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0 }</a:t>
            </a:r>
            <a:endParaRPr>
              <a:latin typeface="Roboto"/>
              <a:ea typeface="Roboto"/>
              <a:cs typeface="Roboto"/>
              <a:sym typeface="Roboto"/>
            </a:endParaRPr>
          </a:p>
        </p:txBody>
      </p:sp>
      <p:sp>
        <p:nvSpPr>
          <p:cNvPr id="421" name="Google Shape;421;p53"/>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2" name="Google Shape;422;p53"/>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28" name="Google Shape;428;p54"/>
          <p:cNvSpPr txBox="1"/>
          <p:nvPr>
            <p:ph idx="1" type="body"/>
          </p:nvPr>
        </p:nvSpPr>
        <p:spPr>
          <a:xfrm>
            <a:off x="387900" y="2143075"/>
            <a:ext cx="8520600" cy="1497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800">
                <a:latin typeface="Consolas"/>
                <a:ea typeface="Consolas"/>
                <a:cs typeface="Consolas"/>
                <a:sym typeface="Consolas"/>
              </a:rPr>
              <a:t>val decorations = </a:t>
            </a:r>
            <a:r>
              <a:rPr lang="en" sz="1800">
                <a:solidFill>
                  <a:schemeClr val="dk1"/>
                </a:solidFill>
                <a:latin typeface="Consolas"/>
                <a:ea typeface="Consolas"/>
                <a:cs typeface="Consolas"/>
                <a:sym typeface="Consolas"/>
              </a:rPr>
              <a:t>listOf</a:t>
            </a:r>
            <a:r>
              <a:rPr lang="en" sz="1800">
                <a:solidFill>
                  <a:schemeClr val="dk1"/>
                </a:solidFill>
                <a:latin typeface="Consolas"/>
                <a:ea typeface="Consolas"/>
                <a:cs typeface="Consolas"/>
                <a:sym typeface="Consolas"/>
              </a:rPr>
              <a:t>("rock", "pagoda", "plastic plant")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println(decorations.filter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it</a:t>
            </a:r>
            <a:r>
              <a:rPr b="1" lang="en" sz="1800">
                <a:solidFill>
                  <a:schemeClr val="dk1"/>
                </a:solidFill>
                <a:latin typeface="Consolas"/>
                <a:ea typeface="Consolas"/>
                <a:cs typeface="Consolas"/>
                <a:sym typeface="Consolas"/>
              </a:rPr>
              <a:t>[0] == 'p'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29" name="Google Shape;42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54"/>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 [pagoda, plastic plant]</a:t>
            </a:r>
            <a:endParaRPr sz="1800">
              <a:solidFill>
                <a:srgbClr val="1155CC"/>
              </a:solidFill>
              <a:latin typeface="Consolas"/>
              <a:ea typeface="Consolas"/>
              <a:cs typeface="Consolas"/>
              <a:sym typeface="Consolas"/>
            </a:endParaRPr>
          </a:p>
        </p:txBody>
      </p:sp>
      <p:sp>
        <p:nvSpPr>
          <p:cNvPr id="431" name="Google Shape;431;p54"/>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a:t>
            </a:r>
            <a:r>
              <a:rPr lang="en" sz="1800">
                <a:solidFill>
                  <a:schemeClr val="dk1"/>
                </a:solidFill>
                <a:latin typeface="Roboto"/>
                <a:ea typeface="Roboto"/>
                <a:cs typeface="Roboto"/>
                <a:sym typeface="Roboto"/>
              </a:rPr>
              <a:t>item</a:t>
            </a:r>
            <a:r>
              <a:rPr lang="en" sz="1800">
                <a:solidFill>
                  <a:schemeClr val="dk1"/>
                </a:solidFill>
                <a:latin typeface="Roboto"/>
                <a:ea typeface="Roboto"/>
                <a:cs typeface="Roboto"/>
                <a:sym typeface="Roboto"/>
              </a:rPr>
              <a:t>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and lazy filters</a:t>
            </a:r>
            <a:endParaRPr/>
          </a:p>
        </p:txBody>
      </p:sp>
      <p:sp>
        <p:nvSpPr>
          <p:cNvPr id="437" name="Google Shape;437;p55"/>
          <p:cNvSpPr txBox="1"/>
          <p:nvPr>
            <p:ph idx="1" type="body"/>
          </p:nvPr>
        </p:nvSpPr>
        <p:spPr>
          <a:xfrm>
            <a:off x="347700" y="2492575"/>
            <a:ext cx="8408400" cy="495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b="1" lang="en" sz="2200"/>
              <a:t>:</a:t>
            </a:r>
            <a:r>
              <a:rPr lang="en" sz="2200"/>
              <a:t> occurs only if necessary at runtime</a:t>
            </a:r>
            <a:endParaRPr sz="2200"/>
          </a:p>
        </p:txBody>
      </p:sp>
      <p:sp>
        <p:nvSpPr>
          <p:cNvPr id="438" name="Google Shape;438;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55"/>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Eager</a:t>
            </a:r>
            <a:r>
              <a:rPr b="1" lang="en" sz="2200">
                <a:latin typeface="Roboto"/>
                <a:ea typeface="Roboto"/>
                <a:cs typeface="Roboto"/>
                <a:sym typeface="Roboto"/>
              </a:rPr>
              <a:t>:</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0" name="Google Shape;440;p55"/>
          <p:cNvSpPr txBox="1"/>
          <p:nvPr/>
        </p:nvSpPr>
        <p:spPr>
          <a:xfrm>
            <a:off x="347225" y="3610575"/>
            <a:ext cx="8408400" cy="635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Lazy evaluation of lists is useful if you don't need the entire result, or if the list is exceptionally large and multiple copies wouldn't fit into RAM.</a:t>
            </a:r>
            <a:endParaRPr sz="1800">
              <a:latin typeface="Roboto"/>
              <a:ea typeface="Roboto"/>
              <a:cs typeface="Roboto"/>
              <a:sym typeface="Roboto"/>
            </a:endParaRPr>
          </a:p>
        </p:txBody>
      </p:sp>
      <p:sp>
        <p:nvSpPr>
          <p:cNvPr id="441" name="Google Shape;441;p55"/>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a:t>
            </a:r>
            <a:endParaRPr/>
          </a:p>
        </p:txBody>
      </p:sp>
      <p:sp>
        <p:nvSpPr>
          <p:cNvPr id="99" name="Google Shape;99;p20"/>
          <p:cNvSpPr txBox="1"/>
          <p:nvPr>
            <p:ph idx="1" type="body"/>
          </p:nvPr>
        </p:nvSpPr>
        <p:spPr>
          <a:xfrm>
            <a:off x="342900" y="1564350"/>
            <a:ext cx="8489400" cy="2205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latin typeface="Courier New"/>
                <a:ea typeface="Courier New"/>
                <a:cs typeface="Courier New"/>
                <a:sym typeface="Courier New"/>
              </a:rPr>
              <a:t>(</a:t>
            </a:r>
            <a:r>
              <a:rPr lang="en" sz="1800">
                <a:solidFill>
                  <a:schemeClr val="dk1"/>
                </a:solidFill>
              </a:rPr>
              <a:t>Optional</a:t>
            </a:r>
            <a:r>
              <a:rPr lang="en" sz="18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a:t>
            </a:r>
            <a:r>
              <a:rPr lang="en" sz="2200">
                <a:solidFill>
                  <a:schemeClr val="dk1"/>
                </a:solidFill>
              </a:rPr>
              <a:t>Optional</a:t>
            </a:r>
            <a:r>
              <a:rPr lang="en" sz="2200">
                <a:solidFill>
                  <a:schemeClr val="dk1"/>
                </a:solidFill>
              </a:rPr>
              <a:t>)</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20"/>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filters</a:t>
            </a:r>
            <a:endParaRPr/>
          </a:p>
        </p:txBody>
      </p:sp>
      <p:sp>
        <p:nvSpPr>
          <p:cNvPr id="447" name="Google Shape;447;p56"/>
          <p:cNvSpPr txBox="1"/>
          <p:nvPr>
            <p:ph idx="1" type="body"/>
          </p:nvPr>
        </p:nvSpPr>
        <p:spPr>
          <a:xfrm>
            <a:off x="311700" y="13048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Filters are </a:t>
            </a:r>
            <a:r>
              <a:rPr lang="en" sz="1800"/>
              <a:t>eager</a:t>
            </a:r>
            <a:r>
              <a:rPr lang="en" sz="1800"/>
              <a:t> by default. A new list is created each time you use a filter.</a:t>
            </a:r>
            <a:endParaRPr sz="1800"/>
          </a:p>
        </p:txBody>
      </p:sp>
      <p:sp>
        <p:nvSpPr>
          <p:cNvPr id="448" name="Google Shape;448;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6"/>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onsolas"/>
                <a:ea typeface="Consolas"/>
                <a:cs typeface="Consolas"/>
                <a:sym typeface="Consolas"/>
              </a:rPr>
              <a:t>val decorations = listOf</a:t>
            </a:r>
            <a:r>
              <a:rPr lang="en" sz="1800">
                <a:latin typeface="Consolas"/>
                <a:ea typeface="Consolas"/>
                <a:cs typeface="Consolas"/>
                <a:sym typeface="Consolas"/>
              </a:rPr>
              <a:t>("rock", "pagoda", "plastic plant")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eager = </a:t>
            </a:r>
            <a:r>
              <a:rPr b="1" lang="en" sz="1800">
                <a:solidFill>
                  <a:schemeClr val="dk1"/>
                </a:solidFill>
                <a:latin typeface="Consolas"/>
                <a:ea typeface="Consolas"/>
                <a:cs typeface="Consolas"/>
                <a:sym typeface="Consolas"/>
              </a:rPr>
              <a:t>decorations.filter { it [0] == 'p' }</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println("eager: " + eager)</a:t>
            </a:r>
            <a:endParaRPr sz="1800">
              <a:latin typeface="Consolas"/>
              <a:ea typeface="Consolas"/>
              <a:cs typeface="Consolas"/>
              <a:sym typeface="Consolas"/>
            </a:endParaRPr>
          </a:p>
        </p:txBody>
      </p:sp>
      <p:sp>
        <p:nvSpPr>
          <p:cNvPr id="450" name="Google Shape;450;p56"/>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[pagoda, plastic plant]</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filters</a:t>
            </a:r>
            <a:endParaRPr/>
          </a:p>
        </p:txBody>
      </p:sp>
      <p:sp>
        <p:nvSpPr>
          <p:cNvPr id="456" name="Google Shape;456;p57"/>
          <p:cNvSpPr txBox="1"/>
          <p:nvPr>
            <p:ph idx="1" type="body"/>
          </p:nvPr>
        </p:nvSpPr>
        <p:spPr>
          <a:xfrm>
            <a:off x="311700" y="1228675"/>
            <a:ext cx="8520600" cy="913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are data structures that use lazy evaluation, and can be used with filters to make them lazy. </a:t>
            </a:r>
            <a:endParaRPr sz="1800"/>
          </a:p>
        </p:txBody>
      </p:sp>
      <p:sp>
        <p:nvSpPr>
          <p:cNvPr id="457" name="Google Shape;45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5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59" name="Google Shape;459;p5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onsolas"/>
                <a:ea typeface="Consolas"/>
                <a:cs typeface="Consolas"/>
                <a:sym typeface="Consolas"/>
              </a:rPr>
              <a:t>val decorations = listOf("rock", "pagoda", "plastic plant")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a:t>
            </a:r>
            <a:r>
              <a:rPr lang="en" sz="1800">
                <a:solidFill>
                  <a:schemeClr val="dk1"/>
                </a:solidFill>
                <a:latin typeface="Consolas"/>
                <a:ea typeface="Consolas"/>
                <a:cs typeface="Consolas"/>
                <a:sym typeface="Consolas"/>
              </a:rPr>
              <a:t>filtered</a:t>
            </a:r>
            <a:r>
              <a:rPr lang="en" sz="1800">
                <a:solidFill>
                  <a:schemeClr val="dk1"/>
                </a:solidFill>
                <a:latin typeface="Consolas"/>
                <a:ea typeface="Consolas"/>
                <a:cs typeface="Consolas"/>
                <a:sym typeface="Consolas"/>
              </a:rPr>
              <a:t> = </a:t>
            </a:r>
            <a:r>
              <a:rPr b="1" lang="en" sz="1800">
                <a:solidFill>
                  <a:schemeClr val="dk1"/>
                </a:solidFill>
                <a:latin typeface="Consolas"/>
                <a:ea typeface="Consolas"/>
                <a:cs typeface="Consolas"/>
                <a:sym typeface="Consolas"/>
              </a:rPr>
              <a:t>decorations.asSequence().filter { it[0] == 'p'}</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println("filtered: "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Sequences -&gt; lists</a:t>
            </a:r>
            <a:endParaRPr/>
          </a:p>
        </p:txBody>
      </p:sp>
      <p:sp>
        <p:nvSpPr>
          <p:cNvPr id="465" name="Google Shape;465;p58"/>
          <p:cNvSpPr txBox="1"/>
          <p:nvPr>
            <p:ph idx="1" type="body"/>
          </p:nvPr>
        </p:nvSpPr>
        <p:spPr>
          <a:xfrm>
            <a:off x="280525" y="1228675"/>
            <a:ext cx="83994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466" name="Google Shape;46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8"/>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val newList = </a:t>
            </a:r>
            <a:r>
              <a:rPr b="1" lang="en" sz="1800">
                <a:latin typeface="Consolas"/>
                <a:ea typeface="Consolas"/>
                <a:cs typeface="Consolas"/>
                <a:sym typeface="Consolas"/>
              </a:rPr>
              <a:t>filtered</a:t>
            </a:r>
            <a:r>
              <a:rPr b="1" lang="en" sz="1800">
                <a:latin typeface="Consolas"/>
                <a:ea typeface="Consolas"/>
                <a:cs typeface="Consolas"/>
                <a:sym typeface="Consolas"/>
              </a:rPr>
              <a:t>.toList()</a:t>
            </a:r>
            <a:endParaRPr b="1"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68" name="Google Shape;468;p58"/>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[pagoda, plastic plant]</a:t>
            </a:r>
            <a:endParaRPr sz="1800">
              <a:solidFill>
                <a:srgbClr val="1155CC"/>
              </a:solidFill>
              <a:latin typeface="Consolas"/>
              <a:ea typeface="Consolas"/>
              <a:cs typeface="Consolas"/>
              <a:sym typeface="Consolas"/>
            </a:endParaRPr>
          </a:p>
        </p:txBody>
      </p:sp>
      <p:sp>
        <p:nvSpPr>
          <p:cNvPr id="469" name="Google Shape;469;p58"/>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val filtered = decorations.asSequence().filter { it[0] == 'p'}</a:t>
            </a:r>
            <a:endParaRPr>
              <a:latin typeface="Roboto"/>
              <a:ea typeface="Roboto"/>
              <a:cs typeface="Roboto"/>
              <a:sym typeface="Roboto"/>
            </a:endParaRPr>
          </a:p>
        </p:txBody>
      </p:sp>
      <p:sp>
        <p:nvSpPr>
          <p:cNvPr id="470" name="Google Shape;470;p58"/>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println("new list: "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list transformations</a:t>
            </a:r>
            <a:endParaRPr/>
          </a:p>
        </p:txBody>
      </p:sp>
      <p:sp>
        <p:nvSpPr>
          <p:cNvPr id="476" name="Google Shape;47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59"/>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a:t>
            </a:r>
            <a:r>
              <a:rPr lang="en" sz="1800">
                <a:latin typeface="Roboto"/>
                <a:ea typeface="Roboto"/>
                <a:cs typeface="Roboto"/>
                <a:sym typeface="Roboto"/>
              </a:rPr>
              <a:t>list</a:t>
            </a:r>
            <a:r>
              <a:rPr lang="en" sz="1800">
                <a:latin typeface="Roboto"/>
                <a:ea typeface="Roboto"/>
                <a:cs typeface="Roboto"/>
                <a:sym typeface="Roboto"/>
              </a:rPr>
              <a:t>. </a:t>
            </a:r>
            <a:endParaRPr sz="1800">
              <a:latin typeface="Roboto"/>
              <a:ea typeface="Roboto"/>
              <a:cs typeface="Roboto"/>
              <a:sym typeface="Roboto"/>
            </a:endParaRPr>
          </a:p>
        </p:txBody>
      </p:sp>
      <p:sp>
        <p:nvSpPr>
          <p:cNvPr id="478" name="Google Shape;478;p59"/>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79" name="Google Shape;479;p59"/>
          <p:cNvSpPr txBox="1"/>
          <p:nvPr>
            <p:ph idx="1" type="body"/>
          </p:nvPr>
        </p:nvSpPr>
        <p:spPr>
          <a:xfrm>
            <a:off x="713375" y="1537600"/>
            <a:ext cx="4582500" cy="112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val numbers = setOf(1, 2, 3)</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3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0" name="Google Shape;480;p59"/>
          <p:cNvSpPr txBox="1"/>
          <p:nvPr>
            <p:ph idx="1" type="body"/>
          </p:nvPr>
        </p:nvSpPr>
        <p:spPr>
          <a:xfrm>
            <a:off x="692700" y="3133675"/>
            <a:ext cx="8520600" cy="1568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latin typeface="Consolas"/>
                <a:ea typeface="Consolas"/>
                <a:cs typeface="Consolas"/>
                <a:sym typeface="Consolas"/>
              </a:rPr>
              <a:t>val numberSets = listOf(setOf(1, 2, 3), setOf(4, 5), setOf(1, 2))</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86" name="Google Shape;48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92" name="Google Shape;492;p61"/>
          <p:cNvSpPr txBox="1"/>
          <p:nvPr>
            <p:ph idx="1" type="body"/>
          </p:nvPr>
        </p:nvSpPr>
        <p:spPr>
          <a:xfrm>
            <a:off x="311700" y="1351369"/>
            <a:ext cx="8554800" cy="3193800"/>
          </a:xfrm>
          <a:prstGeom prst="rect">
            <a:avLst/>
          </a:prstGeom>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a:t>
            </a:r>
            <a:r>
              <a:rPr lang="en" sz="2000">
                <a:solidFill>
                  <a:srgbClr val="1C4587"/>
                </a:solidFill>
                <a:uFill>
                  <a:noFill/>
                </a:uFill>
                <a:hlinkClick action="ppaction://hlinksldjump" r:id="rId4">
                  <a:extLst>
                    <a:ext uri="{A12FA001-AC4F-418D-AE19-62706E023703}">
                      <ahyp:hlinkClr val="tx"/>
                    </a:ext>
                  </a:extLst>
                </a:hlinkClick>
              </a:rPr>
              <a:t> a file and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main()</a:t>
            </a:r>
            <a:r>
              <a:rPr lang="en" sz="2000">
                <a:solidFill>
                  <a:srgbClr val="1C4587"/>
                </a:solidFill>
                <a:uFill>
                  <a:noFill/>
                </a:uFill>
                <a:hlinkClick action="ppaction://hlinksldjump" r:id="rId6">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main(</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a:t>
            </a:r>
            <a:r>
              <a:rPr lang="en" sz="2000">
                <a:solidFill>
                  <a:srgbClr val="1C4587"/>
                </a:solidFill>
                <a:uFill>
                  <a:noFill/>
                </a:uFill>
                <a:hlinkClick action="ppaction://hlinksldjump" r:id="rId10">
                  <a:extLst>
                    <a:ext uri="{A12FA001-AC4F-418D-AE19-62706E023703}">
                      <ahyp:hlinkClr val="tx"/>
                    </a:ext>
                  </a:extLst>
                </a:hlinkClick>
              </a:rPr>
              <a:t> </a:t>
            </a:r>
            <a:r>
              <a:rPr lang="en" sz="2000">
                <a:solidFill>
                  <a:srgbClr val="1C4587"/>
                </a:solidFill>
                <a:uFill>
                  <a:noFill/>
                </a:uFill>
                <a:hlinkClick action="ppaction://hlinksldjump" r:id="rId11">
                  <a:extLst>
                    <a:ext uri="{A12FA001-AC4F-418D-AE19-62706E023703}">
                      <ahyp:hlinkClr val="tx"/>
                    </a:ext>
                  </a:extLst>
                </a:hlinkClick>
              </a:rPr>
              <a:t>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default arguments to remove the need for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5">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None/>
            </a:pPr>
            <a:r>
              <a:t/>
            </a:r>
            <a:endParaRPr sz="2000">
              <a:solidFill>
                <a:srgbClr val="1C4587"/>
              </a:solidFill>
            </a:endParaRPr>
          </a:p>
        </p:txBody>
      </p:sp>
      <p:sp>
        <p:nvSpPr>
          <p:cNvPr id="493" name="Google Shape;493;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61"/>
          <p:cNvSpPr txBox="1"/>
          <p:nvPr/>
        </p:nvSpPr>
        <p:spPr>
          <a:xfrm>
            <a:off x="250900" y="9431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l</a:t>
            </a:r>
            <a:r>
              <a:rPr lang="en"/>
              <a:t>ab</a:t>
            </a:r>
            <a:endParaRPr/>
          </a:p>
        </p:txBody>
      </p:sp>
      <p:sp>
        <p:nvSpPr>
          <p:cNvPr id="500" name="Google Shape;50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62"/>
          <p:cNvSpPr txBox="1"/>
          <p:nvPr>
            <p:ph idx="1" type="body"/>
          </p:nvPr>
        </p:nvSpPr>
        <p:spPr>
          <a:xfrm>
            <a:off x="338536" y="1116694"/>
            <a:ext cx="8520600" cy="89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Clr>
                <a:schemeClr val="dk1"/>
              </a:buClr>
              <a:buSzPts val="2400"/>
              <a:buChar char="●"/>
            </a:pPr>
            <a:r>
              <a:rPr lang="en">
                <a:solidFill>
                  <a:schemeClr val="dk1"/>
                </a:solidFill>
              </a:rPr>
              <a:t>Pathway link coming soon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470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Kotlin file</a:t>
            </a:r>
            <a:endParaRPr/>
          </a:p>
        </p:txBody>
      </p:sp>
      <p:sp>
        <p:nvSpPr>
          <p:cNvPr id="107" name="Google Shape;107;p21"/>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Kotlin file</a:t>
            </a:r>
            <a:endParaRPr/>
          </a:p>
        </p:txBody>
      </p:sp>
      <p:sp>
        <p:nvSpPr>
          <p:cNvPr id="115" name="Google Shape;115;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Y</a:t>
            </a:r>
            <a:r>
              <a:rPr lang="en" sz="1800"/>
              <a:t>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a:t>
            </a:r>
            <a:r>
              <a:rPr lang="en" sz="1800">
                <a:latin typeface="Courier New"/>
                <a:ea typeface="Courier New"/>
                <a:cs typeface="Courier New"/>
                <a:sym typeface="Courier New"/>
              </a:rPr>
              <a:t>.</a:t>
            </a:r>
            <a:r>
              <a:rPr lang="en" sz="1800">
                <a:latin typeface="Courier New"/>
                <a:ea typeface="Courier New"/>
                <a:cs typeface="Courier New"/>
                <a:sym typeface="Courier New"/>
              </a:rPr>
              <a:t>kt</a:t>
            </a:r>
            <a:r>
              <a:rPr lang="en" sz="1800"/>
              <a:t>.</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16" name="Google Shape;116;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main() function</a:t>
            </a:r>
            <a:endParaRPr/>
          </a:p>
        </p:txBody>
      </p:sp>
      <p:sp>
        <p:nvSpPr>
          <p:cNvPr id="123" name="Google Shape;123;p23"/>
          <p:cNvSpPr txBox="1"/>
          <p:nvPr>
            <p:ph idx="1" type="body"/>
          </p:nvPr>
        </p:nvSpPr>
        <p:spPr>
          <a:xfrm>
            <a:off x="311700" y="1685875"/>
            <a:ext cx="8520600" cy="199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fun main(args: Array&lt;String&gt;)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println("Hello, world!")</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24" name="Google Shape;124;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311700" y="3952300"/>
            <a:ext cx="8520600" cy="419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Roboto"/>
                <a:ea typeface="Roboto"/>
                <a:cs typeface="Roboto"/>
                <a:sym typeface="Roboto"/>
              </a:rPr>
              <a:t>args</a:t>
            </a:r>
            <a:r>
              <a:rPr lang="en" sz="1800">
                <a:latin typeface="Roboto"/>
                <a:ea typeface="Roboto"/>
                <a:cs typeface="Roboto"/>
                <a:sym typeface="Roboto"/>
              </a:rPr>
              <a:t> in the </a:t>
            </a:r>
            <a:r>
              <a:rPr lang="en" sz="1800">
                <a:latin typeface="Courier New"/>
                <a:ea typeface="Courier New"/>
                <a:cs typeface="Courier New"/>
                <a:sym typeface="Courier New"/>
              </a:rPr>
              <a:t>main()</a:t>
            </a:r>
            <a:r>
              <a:rPr lang="en" sz="1800">
                <a:latin typeface="Roboto"/>
                <a:ea typeface="Roboto"/>
                <a:cs typeface="Roboto"/>
                <a:sym typeface="Roboto"/>
              </a:rPr>
              <a:t> function are optional.</a:t>
            </a:r>
            <a:endParaRPr sz="1800">
              <a:latin typeface="Roboto"/>
              <a:ea typeface="Roboto"/>
              <a:cs typeface="Roboto"/>
              <a:sym typeface="Roboto"/>
            </a:endParaRPr>
          </a:p>
        </p:txBody>
      </p:sp>
      <p:sp>
        <p:nvSpPr>
          <p:cNvPr id="126" name="Google Shape;126;p23"/>
          <p:cNvSpPr txBox="1"/>
          <p:nvPr/>
        </p:nvSpPr>
        <p:spPr>
          <a:xfrm>
            <a:off x="300900" y="110330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Kotlin program</a:t>
            </a:r>
            <a:endParaRPr/>
          </a:p>
        </p:txBody>
      </p:sp>
      <p:sp>
        <p:nvSpPr>
          <p:cNvPr id="132" name="Google Shape;132;p2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run your program, </a:t>
            </a:r>
            <a:r>
              <a:rPr lang="en" sz="1800"/>
              <a:t>click the </a:t>
            </a:r>
            <a:r>
              <a:rPr lang="en" sz="1800"/>
              <a:t>Run icon (  ) to the left of the </a:t>
            </a:r>
            <a:r>
              <a:rPr lang="en" sz="1800">
                <a:latin typeface="Courier New"/>
                <a:ea typeface="Courier New"/>
                <a:cs typeface="Courier New"/>
                <a:sym typeface="Courier New"/>
              </a:rPr>
              <a:t>main()</a:t>
            </a:r>
            <a:r>
              <a:rPr lang="en" sz="1800"/>
              <a:t>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a:t>
            </a:r>
            <a:r>
              <a:rPr lang="en" sz="1800"/>
              <a:t>displays t</a:t>
            </a:r>
            <a:r>
              <a:rPr lang="en" sz="1800"/>
              <a:t>he results</a:t>
            </a:r>
            <a:r>
              <a:rPr lang="en" sz="1800"/>
              <a:t> in the console</a:t>
            </a:r>
            <a:r>
              <a:rPr lang="en" sz="1800"/>
              <a:t>.</a:t>
            </a:r>
            <a:endParaRPr sz="1800"/>
          </a:p>
          <a:p>
            <a:pPr indent="0" lvl="0" marL="0" rtl="0" algn="l">
              <a:spcBef>
                <a:spcPts val="0"/>
              </a:spcBef>
              <a:spcAft>
                <a:spcPts val="0"/>
              </a:spcAft>
              <a:buClr>
                <a:schemeClr val="dk1"/>
              </a:buClr>
              <a:buSzPts val="1100"/>
              <a:buFont typeface="Arial"/>
              <a:buNone/>
            </a:pPr>
            <a:r>
              <a:t/>
            </a:r>
            <a:endParaRPr sz="1800"/>
          </a:p>
        </p:txBody>
      </p:sp>
      <p:sp>
        <p:nvSpPr>
          <p:cNvPr id="133" name="Google Shape;133;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4"/>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6" name="Google Shape;136;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arguments to main()</a:t>
            </a:r>
            <a:endParaRPr/>
          </a:p>
        </p:txBody>
      </p:sp>
      <p:sp>
        <p:nvSpPr>
          <p:cNvPr id="142" name="Google Shape;142;p25"/>
          <p:cNvSpPr txBox="1"/>
          <p:nvPr>
            <p:ph idx="1" type="body"/>
          </p:nvPr>
        </p:nvSpPr>
        <p:spPr>
          <a:xfrm>
            <a:off x="311700" y="1059750"/>
            <a:ext cx="859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43" name="Google Shape;143;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5"/>
          <p:cNvPicPr preferRelativeResize="0"/>
          <p:nvPr/>
        </p:nvPicPr>
        <p:blipFill>
          <a:blip r:embed="rId3">
            <a:alphaModFix/>
          </a:blip>
          <a:stretch>
            <a:fillRect/>
          </a:stretch>
        </p:blipFill>
        <p:spPr>
          <a:xfrm>
            <a:off x="401500" y="1686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