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3"/>
  </p:sldMasterIdLst>
  <p:notesMasterIdLst>
    <p:notesMasterId r:id="rId23"/>
  </p:notesMasterIdLst>
  <p:sldIdLst>
    <p:sldId id="256" r:id="rId4"/>
    <p:sldId id="257" r:id="rId5"/>
    <p:sldId id="258" r:id="rId6"/>
    <p:sldId id="265" r:id="rId7"/>
    <p:sldId id="266" r:id="rId8"/>
    <p:sldId id="274" r:id="rId9"/>
    <p:sldId id="259" r:id="rId10"/>
    <p:sldId id="275" r:id="rId11"/>
    <p:sldId id="260" r:id="rId12"/>
    <p:sldId id="267" r:id="rId13"/>
    <p:sldId id="261" r:id="rId14"/>
    <p:sldId id="262" r:id="rId15"/>
    <p:sldId id="263" r:id="rId16"/>
    <p:sldId id="268" r:id="rId17"/>
    <p:sldId id="269" r:id="rId18"/>
    <p:sldId id="270" r:id="rId19"/>
    <p:sldId id="271" r:id="rId20"/>
    <p:sldId id="276" r:id="rId21"/>
    <p:sldId id="27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0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947D8C8-9E77-47C6-A0F8-DAF8BBF92C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2840858-9E4D-4F06-A404-054AD44231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8338C2-2F4F-44FC-B8B2-2ED08728F98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74C3B2F-D58E-4420-9ADB-F801778427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98213E5-8C34-4214-8A64-1F669D2A3B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57A8068-14B5-4184-9198-908224985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F6B4AB4-3A7B-4626-A0DB-D859A5BF6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FB7815C-C8C5-4D67-B1B4-A7158F264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F69F22-3C38-4F05-B08F-2AD060BBCF3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5D05409-548A-4E72-A1A4-1A1B2775C0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87A677D-76AD-41CB-A7B2-DB64927E9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1E911C2-AF1A-499A-B049-2A916BA57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A522A8-42F3-4DEE-98E1-8C3043CE8E1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4F9156D-B694-4696-80E8-BB8C38355D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49B36A8-033A-40B2-BBC6-2144A709A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519AFE9-DCF0-4858-A370-69636AAC9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EFB1C-04F0-4FFA-A0B7-366023C05C0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4B269E5-F953-4842-9256-D307FA4F30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155DBBA-F996-4EA7-9385-4A27F7928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BDEBA25-8726-469A-8E31-A6A25EA7E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6C73B4-4C71-49D4-AB46-53A2BC7BB61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E7D989D-448F-4573-BA47-75505D79FD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3ADF673-1444-45E3-9A97-92738FC03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8EBFE95-75DC-4C21-BD44-7EED1453B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811403-F3CD-48E2-AD01-657F71FDD9E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C38034D-A439-40C6-AEA7-9012CE62FF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B172970-F8B4-4E75-AC04-0B02038D5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82E47E3-DD67-4B63-836B-5CB9B909A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96E51A-619F-419E-A2C0-EFC6154A355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F4695E8-288C-438B-A7C1-7D534EEC5F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753B25D-A74F-4400-9E5D-9112B85EA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2698E5B-1411-4027-A1A7-31AB05034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61988C-A412-4291-BA88-0231991CB8F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F5329C8-9BA7-43E4-988B-C5ECD39565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B613DD7-4A4C-4C0D-BD8E-BB4481E61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7945C46-C037-40F1-9FEC-0DC15F251875}"/>
              </a:ext>
            </a:extLst>
          </p:cNvPr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BD80AB0-E915-4979-96C6-8F18B54F7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D98FEB38-13AB-4468-A10A-F602E4238E6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184 w 5184"/>
                  <a:gd name="T3" fmla="*/ 3159 h 3159"/>
                  <a:gd name="T4" fmla="*/ 5184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22E62E17-0798-45F5-A2F7-721626C8B43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20CFC69-1E17-4BC3-8439-6724CEA8B6E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B020A4A-CC7B-487E-ACB9-D2D2A883B18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1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1 w 251"/>
                <a:gd name="T7" fmla="*/ 12 h 12"/>
                <a:gd name="T8" fmla="*/ 251 w 251"/>
                <a:gd name="T9" fmla="*/ 0 h 12"/>
                <a:gd name="T10" fmla="*/ 251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7796E31-97D5-41B4-9C3B-C83CA8F93BE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251 w 251"/>
                <a:gd name="T5" fmla="*/ 12 h 12"/>
                <a:gd name="T6" fmla="*/ 25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CF105DD3-D2D5-4DF0-89A8-CC03DFA8E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5545916D-87DF-4C57-AE9F-70C25B24CBA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D7443C04-588D-457D-92C6-787C839D629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D51EA5A3-761E-4BD8-99CD-BF43BB96786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B094716A-5376-423B-BDA4-4D475C2123D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94501913-F5B9-4583-9DD6-84EA57D7FB5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4B3DD958-030F-4FC2-B5A9-41F395330BD3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3688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8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B2CEA621-222E-4654-8ED5-2B0C6E55F92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DA6E030E-EFAD-41E9-817A-B0041C2BD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870F95A0-756E-452B-B7FA-8D89B838ED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1740CA-2021-44E4-8FBC-BE4414530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11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A8BF36B-1936-4CF1-A2B9-36E3AA10AA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08A814B-F3F1-4208-B8C1-22D68CD5EB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D54A6624-3AC7-410B-815B-D6343F867E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98FE3-7BF6-43C5-AEA8-B08E73EEE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37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4269033-3CC1-4CFE-B19D-8A158EE7A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6857277-DE89-4AB2-BE43-092884C80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B6725DD-3DD6-4D5A-BBD9-50826FCD6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EE598-5AA1-4B79-A83D-9FD2438E9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6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482EA6D-B7C5-4908-9F28-7B7AA621C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2C92DD5-147C-4367-BFA2-F658A2040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FAB77F24-5F68-4CE6-BA3D-E4842FB76C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88509-5091-4704-BFE1-9DB6B2A9F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0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5C8D7C1-9C5D-45B0-86A5-B4A28010F9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05A77A83-7DEB-4CA9-BBB7-4B9BE86478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2E72C8A-8753-43F4-9028-E96090DB8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80489-CA7C-4ADD-8D8B-5740D3B12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8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5AF2881-A5E0-4358-B53A-3E054D5C7C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9545A68D-6693-4891-B794-F0BB637F27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357AEF9C-08E3-4E5F-A73E-9239C525B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8AC3A-487E-46E5-B347-ACC230A14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17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D5BF8B59-4315-4EA7-B505-ACA01322FE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DE7C394-D572-4855-95E1-E00C5D8614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A4A73AD5-79C0-46E8-B516-8542F4463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1B18-DF07-4C27-83AF-80E40545D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13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74AEC31E-EE6D-4D55-86B1-B7EB0D27D1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ED8A1528-C70A-42B4-92FE-C957BCC5AC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408250B-80DD-4FAE-8CFF-41D81A910B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C8251-2E22-4599-9F7C-0DAAF8181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9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67DCA155-4AA8-4DEC-8746-C7F974FE7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08F4B23B-4835-47B8-9F27-B6270AD2EC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0B61E12-EEBB-4913-9C44-1256DF3B0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F0BD8-C4D4-401B-A653-5B73EFD99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8D914F3-EDA8-4F9A-BDA5-8EE5492D3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3CC62BC4-7EF5-4F98-9003-F020794EB3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276293E-7CE1-45B4-B200-532BE019D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0FC31-D0FA-4CD1-A5BD-BFCB1430C1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7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0D6F770-61D2-47EE-8C38-4E43ED56B8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B7449CB6-8848-43C3-B1B5-BCADF61AF6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8D61F5D9-35BF-41E7-A41B-648281DAE5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7068-2A97-487B-B956-88FA0C36A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41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964DECD-FC82-43F3-B7C0-438104B0BF54}"/>
              </a:ext>
            </a:extLst>
          </p:cNvPr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B0CB3242-C2E3-4957-B399-8D46C7F8C6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C58E9066-D4C9-4387-8B1F-EB31AC9BD7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56 w 556"/>
                <a:gd name="T5" fmla="*/ 3159 h 3159"/>
                <a:gd name="T6" fmla="*/ 55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" name="Group 5">
              <a:extLst>
                <a:ext uri="{FF2B5EF4-FFF2-40B4-BE49-F238E27FC236}">
                  <a16:creationId xmlns:a16="http://schemas.microsoft.com/office/drawing/2014/main" id="{5AE60B12-CDDB-4C3E-8337-053AE9E5A5C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>
                <a:extLst>
                  <a:ext uri="{FF2B5EF4-FFF2-40B4-BE49-F238E27FC236}">
                    <a16:creationId xmlns:a16="http://schemas.microsoft.com/office/drawing/2014/main" id="{26288757-A5AA-4322-9DB3-2692FB61C0E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7">
                <a:extLst>
                  <a:ext uri="{FF2B5EF4-FFF2-40B4-BE49-F238E27FC236}">
                    <a16:creationId xmlns:a16="http://schemas.microsoft.com/office/drawing/2014/main" id="{3A98A037-D23C-49EE-8525-E41ACCABEE1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Freeform 8">
                <a:extLst>
                  <a:ext uri="{FF2B5EF4-FFF2-40B4-BE49-F238E27FC236}">
                    <a16:creationId xmlns:a16="http://schemas.microsoft.com/office/drawing/2014/main" id="{10099E0F-2EF1-4842-9266-37EC0566BCD7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9">
                <a:extLst>
                  <a:ext uri="{FF2B5EF4-FFF2-40B4-BE49-F238E27FC236}">
                    <a16:creationId xmlns:a16="http://schemas.microsoft.com/office/drawing/2014/main" id="{AD5AA946-72E3-435D-B320-F0B0019179A1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10">
                <a:extLst>
                  <a:ext uri="{FF2B5EF4-FFF2-40B4-BE49-F238E27FC236}">
                    <a16:creationId xmlns:a16="http://schemas.microsoft.com/office/drawing/2014/main" id="{25CF810A-D93E-48C3-96D5-AD6E0247347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1" name="Freeform 11">
                <a:extLst>
                  <a:ext uri="{FF2B5EF4-FFF2-40B4-BE49-F238E27FC236}">
                    <a16:creationId xmlns:a16="http://schemas.microsoft.com/office/drawing/2014/main" id="{49DE5230-9194-4B66-B3EF-0B9D74D69C3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41" name="Freeform 12">
                <a:extLst>
                  <a:ext uri="{FF2B5EF4-FFF2-40B4-BE49-F238E27FC236}">
                    <a16:creationId xmlns:a16="http://schemas.microsoft.com/office/drawing/2014/main" id="{D35738D8-DC2C-4F49-AB9B-BAA8D0C0E6C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13">
                <a:extLst>
                  <a:ext uri="{FF2B5EF4-FFF2-40B4-BE49-F238E27FC236}">
                    <a16:creationId xmlns:a16="http://schemas.microsoft.com/office/drawing/2014/main" id="{F32D4463-8E25-4EDC-B439-829888A4212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Freeform 14">
                <a:extLst>
                  <a:ext uri="{FF2B5EF4-FFF2-40B4-BE49-F238E27FC236}">
                    <a16:creationId xmlns:a16="http://schemas.microsoft.com/office/drawing/2014/main" id="{30518D8D-4D55-4367-9367-F726B265C6E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2891C476-AEBF-4A8D-AA00-21B75C896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FD1C84BE-7946-4849-85F4-A38DFBB90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6E50FE05-6295-4284-A81C-E63804122E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011C8028-5C45-45D3-8767-B7F138C72B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9BB1D2E2-AC1D-45AB-B4F2-6837501562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0ED598C-EBC0-4585-ACED-C587607A3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F537DF3-0353-437F-9989-F056DEEA66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304800"/>
            <a:ext cx="7086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UNIT III: REASONING</a:t>
            </a:r>
          </a:p>
        </p:txBody>
      </p:sp>
      <p:pic>
        <p:nvPicPr>
          <p:cNvPr id="4099" name="Picture 4" descr="rcl">
            <a:extLst>
              <a:ext uri="{FF2B5EF4-FFF2-40B4-BE49-F238E27FC236}">
                <a16:creationId xmlns:a16="http://schemas.microsoft.com/office/drawing/2014/main" id="{05533669-14F1-4464-9A49-F80B784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2819400"/>
            <a:ext cx="5778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EC3DDB-6AAF-4F98-97A7-8B994D060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Compound probabilities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21AACC7-ACCB-4455-94A8-DA8AF38F0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696200" cy="4876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2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1600">
                <a:effectLst/>
                <a:latin typeface="Arial" charset="0"/>
                <a:cs typeface="Arial" charset="0"/>
              </a:rPr>
              <a:t>Events that do not affect each other in any way are called </a:t>
            </a:r>
            <a:r>
              <a:rPr lang="en-US" sz="1600" b="1">
                <a:effectLst/>
                <a:latin typeface="Arial" charset="0"/>
                <a:cs typeface="Arial" charset="0"/>
              </a:rPr>
              <a:t>independent events</a:t>
            </a:r>
            <a:r>
              <a:rPr lang="en-US" sz="1600">
                <a:effectLst/>
                <a:latin typeface="Arial" charset="0"/>
                <a:cs typeface="Arial" charset="0"/>
              </a:rPr>
              <a:t>. For two independent events A and B,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500">
              <a:effectLst/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		          </a:t>
            </a:r>
            <a:r>
              <a:rPr lang="en-US" sz="1800" b="1"/>
              <a:t>P(A </a:t>
            </a:r>
            <a:r>
              <a:rPr lang="en-US" sz="1800" b="1">
                <a:sym typeface="Symbol" pitchFamily="18" charset="2"/>
              </a:rPr>
              <a:t></a:t>
            </a:r>
            <a:r>
              <a:rPr lang="en-US" sz="1800" b="1"/>
              <a:t> B) = P(A) P(B)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800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1600" b="1"/>
              <a:t>Independent events</a:t>
            </a:r>
            <a:r>
              <a:rPr lang="en-US" sz="1600"/>
              <a:t>: The events E1, E2, ..., En in a sample space S, are independent if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40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		         </a:t>
            </a:r>
            <a:r>
              <a:rPr lang="en-US" sz="1800" b="1"/>
              <a:t>P(E</a:t>
            </a:r>
            <a:r>
              <a:rPr lang="en-US" sz="1400" b="1"/>
              <a:t>i</a:t>
            </a:r>
            <a:r>
              <a:rPr lang="en-US" sz="1800" b="1"/>
              <a:t>1 </a:t>
            </a:r>
            <a:r>
              <a:rPr lang="en-US" sz="1800" b="1">
                <a:sym typeface="Symbol" pitchFamily="18" charset="2"/>
              </a:rPr>
              <a:t></a:t>
            </a:r>
            <a:r>
              <a:rPr lang="en-US" sz="1800" b="1"/>
              <a:t> ... </a:t>
            </a:r>
            <a:r>
              <a:rPr lang="en-US" sz="1800" b="1">
                <a:sym typeface="Symbol" pitchFamily="18" charset="2"/>
              </a:rPr>
              <a:t></a:t>
            </a:r>
            <a:r>
              <a:rPr lang="en-US" sz="1800" b="1"/>
              <a:t> E</a:t>
            </a:r>
            <a:r>
              <a:rPr lang="en-US" sz="1200" b="1"/>
              <a:t>i</a:t>
            </a:r>
            <a:r>
              <a:rPr lang="en-US" sz="1800" b="1"/>
              <a:t>k) = P(E</a:t>
            </a:r>
            <a:r>
              <a:rPr lang="en-US" sz="1400" b="1"/>
              <a:t>i</a:t>
            </a:r>
            <a:r>
              <a:rPr lang="en-US" sz="1800" b="1"/>
              <a:t>1) ...P(E</a:t>
            </a:r>
            <a:r>
              <a:rPr lang="en-US" sz="1400" b="1"/>
              <a:t>i</a:t>
            </a:r>
            <a:r>
              <a:rPr lang="en-US" sz="1800" b="1"/>
              <a:t>k)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600" b="1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for each subset </a:t>
            </a:r>
            <a:r>
              <a:rPr lang="en-US" sz="1600" b="1"/>
              <a:t>{1, ...,</a:t>
            </a:r>
            <a:r>
              <a:rPr lang="en-US" sz="1800" b="1"/>
              <a:t>k</a:t>
            </a:r>
            <a:r>
              <a:rPr lang="en-US" sz="1600" b="1"/>
              <a:t>) </a:t>
            </a:r>
            <a:r>
              <a:rPr lang="en-US" sz="1600" b="1">
                <a:sym typeface="Symbol" pitchFamily="18" charset="2"/>
              </a:rPr>
              <a:t> N</a:t>
            </a:r>
            <a:r>
              <a:rPr lang="en-US" sz="1600" b="1"/>
              <a:t>, 1 </a:t>
            </a:r>
            <a:r>
              <a:rPr lang="en-US" sz="1600" b="1">
                <a:sym typeface="Symbol" pitchFamily="18" charset="2"/>
              </a:rPr>
              <a:t> </a:t>
            </a:r>
            <a:r>
              <a:rPr lang="en-US" sz="1600" b="1"/>
              <a:t> k  </a:t>
            </a:r>
            <a:r>
              <a:rPr lang="en-US" sz="1600" b="1">
                <a:sym typeface="Symbol" pitchFamily="18" charset="2"/>
              </a:rPr>
              <a:t> </a:t>
            </a:r>
            <a:r>
              <a:rPr lang="en-US" sz="1600" b="1"/>
              <a:t> n, n </a:t>
            </a:r>
            <a:r>
              <a:rPr lang="en-US" sz="1600" b="1">
                <a:sym typeface="Symbol" pitchFamily="18" charset="2"/>
              </a:rPr>
              <a:t></a:t>
            </a:r>
            <a:r>
              <a:rPr lang="en-US" sz="1600" b="1"/>
              <a:t> 1, n belongs to N.</a:t>
            </a:r>
            <a:r>
              <a:rPr lang="en-US" sz="1600"/>
              <a:t>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90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If events A and B are mutually exclusive, then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	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 b="1"/>
              <a:t>			         </a:t>
            </a:r>
            <a:r>
              <a:rPr lang="en-US" sz="1800" b="1"/>
              <a:t>P(A </a:t>
            </a:r>
            <a:r>
              <a:rPr lang="en-US" sz="1800" b="1">
                <a:sym typeface="Symbol" pitchFamily="18" charset="2"/>
              </a:rPr>
              <a:t></a:t>
            </a:r>
            <a:r>
              <a:rPr lang="en-US" sz="1800" b="1"/>
              <a:t> B) = P(A) + P(B)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</a:t>
            </a:r>
            <a:r>
              <a:rPr lang="en-US" sz="1600">
                <a:effectLst/>
                <a:latin typeface="Times New Roman" pitchFamily="18" charset="0"/>
                <a:cs typeface="Times New Roman" pitchFamily="18" charset="0"/>
              </a:rPr>
              <a:t>If events A and B are not mutually exclusive, then</a:t>
            </a:r>
            <a:r>
              <a:rPr lang="en-US" sz="1600"/>
              <a:t>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	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			       </a:t>
            </a:r>
            <a:r>
              <a:rPr lang="en-US" sz="1800" b="1"/>
              <a:t>P(A </a:t>
            </a:r>
            <a:r>
              <a:rPr lang="en-US" sz="1800" b="1">
                <a:sym typeface="Symbol" pitchFamily="18" charset="2"/>
              </a:rPr>
              <a:t></a:t>
            </a:r>
            <a:r>
              <a:rPr lang="en-US" sz="1800" b="1"/>
              <a:t> B) = P(A) + P(B) - P(A </a:t>
            </a:r>
            <a:r>
              <a:rPr lang="en-US" sz="1800" b="1">
                <a:sym typeface="Symbol" pitchFamily="18" charset="2"/>
              </a:rPr>
              <a:t></a:t>
            </a:r>
            <a:r>
              <a:rPr lang="en-US" sz="1800" b="1"/>
              <a:t> B)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600" b="1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/>
              <a:t>This is also called </a:t>
            </a:r>
            <a:r>
              <a:rPr lang="en-US" sz="1600" b="1"/>
              <a:t>Addition law</a:t>
            </a:r>
            <a:r>
              <a:rPr lang="en-US" sz="1600"/>
              <a:t>. </a:t>
            </a:r>
          </a:p>
        </p:txBody>
      </p:sp>
      <p:pic>
        <p:nvPicPr>
          <p:cNvPr id="17412" name="Picture 4" descr="random">
            <a:extLst>
              <a:ext uri="{FF2B5EF4-FFF2-40B4-BE49-F238E27FC236}">
                <a16:creationId xmlns:a16="http://schemas.microsoft.com/office/drawing/2014/main" id="{5D99493A-C3DB-4414-A48F-9F9059FA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304800"/>
            <a:ext cx="1279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4C0A38-78BC-4E47-B145-FA1DDFA35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Conditional Probabilities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2A7ABD6-F69B-4E09-AE6F-C3C29518C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848600" cy="4419600"/>
          </a:xfrm>
        </p:spPr>
        <p:txBody>
          <a:bodyPr/>
          <a:lstStyle/>
          <a:p>
            <a:pPr marL="609600" indent="-609600" algn="just" eaLnBrk="1" hangingPunct="1">
              <a:defRPr/>
            </a:pPr>
            <a:r>
              <a:rPr lang="en-US" sz="2000">
                <a:effectLst/>
              </a:rPr>
              <a:t>A conditional probability, </a:t>
            </a:r>
            <a:r>
              <a:rPr lang="en-US" sz="2000" b="1">
                <a:effectLst/>
              </a:rPr>
              <a:t>P(A | B)</a:t>
            </a:r>
            <a:r>
              <a:rPr lang="en-US" sz="2000">
                <a:effectLst/>
              </a:rPr>
              <a:t>, describes the belief in the event </a:t>
            </a:r>
            <a:r>
              <a:rPr lang="en-US" sz="2000" b="1">
                <a:effectLst/>
              </a:rPr>
              <a:t>A</a:t>
            </a:r>
            <a:r>
              <a:rPr lang="en-US" sz="2000">
                <a:effectLst/>
              </a:rPr>
              <a:t>, under the assumption that another event </a:t>
            </a:r>
            <a:r>
              <a:rPr lang="en-US" sz="2000" b="1">
                <a:effectLst/>
              </a:rPr>
              <a:t>B</a:t>
            </a:r>
            <a:r>
              <a:rPr lang="en-US" sz="2000">
                <a:effectLst/>
              </a:rPr>
              <a:t> is known with absolute certainty.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endParaRPr lang="en-US" sz="400">
              <a:effectLst/>
            </a:endParaRP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Formal Definition: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endParaRPr lang="en-US" sz="300"/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	</a:t>
            </a:r>
            <a:r>
              <a:rPr lang="en-US" sz="2400" b="1"/>
              <a:t>P(A | B) = P(A and B) / P(B), P(B) </a:t>
            </a:r>
            <a:r>
              <a:rPr lang="en-US" sz="2400" b="1">
                <a:cs typeface="Arial" charset="0"/>
              </a:rPr>
              <a:t>≠ 0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endParaRPr lang="en-US" sz="600">
              <a:cs typeface="Arial" charset="0"/>
            </a:endParaRPr>
          </a:p>
          <a:p>
            <a:pPr marL="609600" indent="-609600" algn="just" eaLnBrk="1" hangingPunct="1">
              <a:defRPr/>
            </a:pPr>
            <a:r>
              <a:rPr lang="en-US" sz="2000" b="1"/>
              <a:t>Multiplicative Law</a:t>
            </a:r>
            <a:r>
              <a:rPr lang="en-US" sz="2000"/>
              <a:t> of probability for two events is then defined as:</a:t>
            </a:r>
            <a:r>
              <a:rPr lang="en-US" sz="2400"/>
              <a:t> 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endParaRPr lang="en-US" sz="600"/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	P(A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/>
              <a:t> B) = P(A | B) P(B)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endParaRPr lang="en-US" sz="300"/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	which is equivalent to the following</a:t>
            </a:r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endParaRPr lang="en-US" sz="500"/>
          </a:p>
          <a:p>
            <a:pPr marL="609600" indent="-609600"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	P(A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/>
              <a:t> B) = P(B | A) P(A)</a:t>
            </a:r>
          </a:p>
        </p:txBody>
      </p:sp>
      <p:pic>
        <p:nvPicPr>
          <p:cNvPr id="18436" name="Picture 30" descr="random">
            <a:extLst>
              <a:ext uri="{FF2B5EF4-FFF2-40B4-BE49-F238E27FC236}">
                <a16:creationId xmlns:a16="http://schemas.microsoft.com/office/drawing/2014/main" id="{849954D2-5DEF-4037-9607-46323256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304800"/>
            <a:ext cx="1279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B159043-79ED-449E-B8F7-799387676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Bayes’ Theory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245DF1B-EAAE-4B9F-917E-E966274C9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848600" cy="434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400"/>
              <a:t>The basis of the Bayesian Theory is conditional probabilities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80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/>
              <a:t>Bayesian Theory sees a conditional probability as a way to describe the structure and organization of human knowledge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90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/>
              <a:t>In this view, </a:t>
            </a:r>
            <a:r>
              <a:rPr lang="en-US" sz="2400" b="1"/>
              <a:t>A | B</a:t>
            </a:r>
            <a:r>
              <a:rPr lang="en-US" sz="2400"/>
              <a:t> stands for the event </a:t>
            </a:r>
            <a:r>
              <a:rPr lang="en-US" sz="2400" b="1"/>
              <a:t>A</a:t>
            </a:r>
            <a:r>
              <a:rPr lang="en-US" sz="2400"/>
              <a:t> in the “context” of the event </a:t>
            </a:r>
            <a:r>
              <a:rPr lang="en-US" sz="2400" b="1"/>
              <a:t>B</a:t>
            </a:r>
            <a:endParaRPr lang="en-US" sz="2400"/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E.g., the symptom </a:t>
            </a:r>
            <a:r>
              <a:rPr lang="en-US" sz="2400" b="1"/>
              <a:t>A</a:t>
            </a:r>
            <a:r>
              <a:rPr lang="en-US" sz="2400"/>
              <a:t> in the context of a disease </a:t>
            </a:r>
            <a:r>
              <a:rPr lang="en-US" sz="2400" b="1"/>
              <a:t>B</a:t>
            </a:r>
            <a:endParaRPr lang="en-US" sz="2400"/>
          </a:p>
        </p:txBody>
      </p:sp>
      <p:pic>
        <p:nvPicPr>
          <p:cNvPr id="20484" name="Picture 4" descr="Thinkerl">
            <a:extLst>
              <a:ext uri="{FF2B5EF4-FFF2-40B4-BE49-F238E27FC236}">
                <a16:creationId xmlns:a16="http://schemas.microsoft.com/office/drawing/2014/main" id="{A25C7E40-BAF4-4D65-8E24-6E6BD9BE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BB89035-5C0D-4E7F-9BE3-BFB787B5A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Evidential Reasoning: </a:t>
            </a:r>
            <a:br>
              <a:rPr lang="en-US" sz="2800"/>
            </a:br>
            <a:r>
              <a:rPr lang="en-US" sz="2800"/>
              <a:t>The Inversion Rule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36C560A-3E43-4FEF-82AA-3A77BE161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75438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400"/>
              <a:t>Reasoning about “hypotheses”  and “evidences” that do/do not support those hypothesis is the main venue for Bayesian Inference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00"/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	P(H | e) : given that I know about an evidence </a:t>
            </a:r>
            <a:r>
              <a:rPr lang="en-US" sz="2400" b="1"/>
              <a:t>e</a:t>
            </a:r>
            <a:r>
              <a:rPr lang="en-US" sz="2400"/>
              <a:t>, the probability that my hypothesis </a:t>
            </a:r>
            <a:r>
              <a:rPr lang="en-US" sz="2400" b="1"/>
              <a:t>H</a:t>
            </a:r>
            <a:r>
              <a:rPr lang="en-US" sz="2400"/>
              <a:t> is true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4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	</a:t>
            </a:r>
            <a:r>
              <a:rPr lang="en-US" sz="2400" b="1"/>
              <a:t>P(H | e) = P(e | H) P(H) / P(e)</a:t>
            </a:r>
            <a:r>
              <a:rPr lang="en-US" sz="2400"/>
              <a:t>,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2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where </a:t>
            </a:r>
            <a:r>
              <a:rPr lang="en-US" sz="2400" b="1"/>
              <a:t>P(e | H)</a:t>
            </a:r>
            <a:r>
              <a:rPr lang="en-US" sz="2400"/>
              <a:t> is the probability that evidence </a:t>
            </a:r>
            <a:r>
              <a:rPr lang="en-US" sz="2400" b="1"/>
              <a:t>e</a:t>
            </a:r>
            <a:r>
              <a:rPr lang="en-US" sz="2400"/>
              <a:t> will actually be observed in the world, if the hypothesis </a:t>
            </a:r>
            <a:r>
              <a:rPr lang="en-US" sz="2400" b="1"/>
              <a:t>H</a:t>
            </a:r>
            <a:r>
              <a:rPr lang="en-US" sz="2400"/>
              <a:t> is true.</a:t>
            </a:r>
          </a:p>
        </p:txBody>
      </p:sp>
      <p:pic>
        <p:nvPicPr>
          <p:cNvPr id="22532" name="Picture 4" descr="Thinkerl">
            <a:extLst>
              <a:ext uri="{FF2B5EF4-FFF2-40B4-BE49-F238E27FC236}">
                <a16:creationId xmlns:a16="http://schemas.microsoft.com/office/drawing/2014/main" id="{082E5C93-94EE-4F9F-82BE-5FBA7784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6039CE9-9A1D-4A08-A3B1-5509DBFA9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Bayes’ Theorem:Derivation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6ADB0F-3F7E-4371-BCC7-D4D670769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400"/>
              <a:t>Note that conditional probability is defined as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		    </a:t>
            </a:r>
            <a:r>
              <a:rPr lang="de-DE" sz="2800" b="1"/>
              <a:t>P(H </a:t>
            </a:r>
            <a:r>
              <a:rPr lang="en-US" sz="2800" b="1">
                <a:sym typeface="Symbol" pitchFamily="18" charset="2"/>
              </a:rPr>
              <a:t></a:t>
            </a:r>
            <a:r>
              <a:rPr lang="de-DE" sz="2800" b="1"/>
              <a:t> E)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de-DE" sz="2800"/>
              <a:t>	P(H | E) = ---------------, for P(E) </a:t>
            </a:r>
            <a:r>
              <a:rPr lang="en-US" sz="2800">
                <a:sym typeface="Symbol" pitchFamily="18" charset="2"/>
              </a:rPr>
              <a:t></a:t>
            </a:r>
            <a:r>
              <a:rPr lang="de-DE" sz="2800"/>
              <a:t> 0.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de-DE" sz="2800"/>
              <a:t>				</a:t>
            </a:r>
            <a:r>
              <a:rPr lang="en-US" sz="2800"/>
              <a:t>P(E)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n-US" sz="2400"/>
              <a:t>i.e., the conditional probability of H given E.</a:t>
            </a:r>
            <a:r>
              <a:rPr lang="en-US"/>
              <a:t> </a:t>
            </a:r>
          </a:p>
        </p:txBody>
      </p:sp>
      <p:pic>
        <p:nvPicPr>
          <p:cNvPr id="24580" name="Picture 4" descr="Thinkerl">
            <a:extLst>
              <a:ext uri="{FF2B5EF4-FFF2-40B4-BE49-F238E27FC236}">
                <a16:creationId xmlns:a16="http://schemas.microsoft.com/office/drawing/2014/main" id="{D901C017-01FC-4928-8C0C-1F74E3B3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230FF9E-70F9-41AD-942E-899B42AC6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Bayes’ Theorem:Derivation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E560E44-C1DD-4D8E-846F-50F3E3755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696200" cy="4114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000"/>
              <a:t>From conditional probability: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			P(H 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 E)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	</a:t>
            </a:r>
            <a:r>
              <a:rPr lang="de-DE" sz="2000"/>
              <a:t>P(H | E) =     ------------------,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			    P(E)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						P(E </a:t>
            </a:r>
            <a:r>
              <a:rPr lang="en-US" sz="2000">
                <a:sym typeface="Symbol" pitchFamily="18" charset="2"/>
              </a:rPr>
              <a:t></a:t>
            </a:r>
            <a:r>
              <a:rPr lang="de-DE" sz="2000"/>
              <a:t> H)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Furthermore, we have, 	P(E | H) =      ---------------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						   P(H)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So,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	P(E | H)P(H) = P(H | E)P(E) = P(H </a:t>
            </a:r>
            <a:r>
              <a:rPr lang="en-US" sz="2000">
                <a:sym typeface="Symbol" pitchFamily="18" charset="2"/>
              </a:rPr>
              <a:t></a:t>
            </a:r>
            <a:r>
              <a:rPr lang="de-DE" sz="2000"/>
              <a:t> E)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Thus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			P(E | H) P(H)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	P(H | E) =      ---------------------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de-DE" sz="2000"/>
              <a:t>				     </a:t>
            </a:r>
            <a:r>
              <a:rPr lang="en-US" sz="2000"/>
              <a:t>P(E)</a:t>
            </a:r>
          </a:p>
        </p:txBody>
      </p:sp>
      <p:pic>
        <p:nvPicPr>
          <p:cNvPr id="25604" name="Picture 4" descr="Thinkerl">
            <a:extLst>
              <a:ext uri="{FF2B5EF4-FFF2-40B4-BE49-F238E27FC236}">
                <a16:creationId xmlns:a16="http://schemas.microsoft.com/office/drawing/2014/main" id="{674840AE-26C4-4EBE-8B51-CC5A3915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21B7F6B-3A9C-4137-82AE-A5CCC9B1B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Probability vs </a:t>
            </a:r>
            <a:br>
              <a:rPr lang="en-US" sz="2800"/>
            </a:br>
            <a:r>
              <a:rPr lang="en-US" sz="2800"/>
              <a:t>Conditional Probability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BBB1A57-853E-4DFA-B8B7-7F5E68114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000"/>
              <a:t>An example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As an example of probabilities, Table below shows hypothetical probabilities of a disk crash using a Brand X drive within one year.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		         </a:t>
            </a:r>
            <a:r>
              <a:rPr lang="en-US" sz="1800"/>
              <a:t>Brand X     Brand X’	       Total of Rows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Crash C		0.6	  0.1		0.7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No crash C’		0.2	  0.1		0.3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Total of columns	0.8	  0.2		1.0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200" b="1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/>
              <a:t>	Hypothetical probabilities of a disk crash</a:t>
            </a:r>
            <a:endParaRPr lang="en-US" sz="2000"/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		X		X’		Total of rows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	C	P(C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X)	P(C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X’)	P(C)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	C’	P(C’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X)	P(C’ </a:t>
            </a:r>
            <a:r>
              <a:rPr lang="en-US" sz="2000">
                <a:sym typeface="Symbol" pitchFamily="18" charset="2"/>
              </a:rPr>
              <a:t></a:t>
            </a:r>
            <a:r>
              <a:rPr lang="en-US" sz="2000"/>
              <a:t> X’)	P(C’)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	Total	P(X)		P(X’)		1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of columns</a:t>
            </a:r>
          </a:p>
        </p:txBody>
      </p:sp>
      <p:pic>
        <p:nvPicPr>
          <p:cNvPr id="26628" name="Picture 4" descr="Thinkerl">
            <a:extLst>
              <a:ext uri="{FF2B5EF4-FFF2-40B4-BE49-F238E27FC236}">
                <a16:creationId xmlns:a16="http://schemas.microsoft.com/office/drawing/2014/main" id="{6A153581-70E1-4FEB-9309-C64AADE6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285D967-7514-418A-8722-9613275EB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Probability vs </a:t>
            </a:r>
            <a:br>
              <a:rPr lang="en-US" sz="2800"/>
            </a:br>
            <a:r>
              <a:rPr lang="en-US" sz="2800"/>
              <a:t>Conditional Probability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AFA412-C8A1-44B3-A50E-B1C31E838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648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b="1"/>
              <a:t>Probability interpretation of two sets</a:t>
            </a:r>
            <a:endParaRPr lang="en-US" sz="240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Using above tables, the probabilities of all events can be calculated. Some probabilities are :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1200"/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(1)	P(C) = 0.7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(2)	P(C’) = 0.3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(3)	P(X) = 0.8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(4)	P(X’) = 0.2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(5)	P(C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/>
              <a:t> X) = 0.6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sz="2400"/>
              <a:t>		(the probability of a crash and using Brand X)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2400"/>
          </a:p>
        </p:txBody>
      </p:sp>
      <p:pic>
        <p:nvPicPr>
          <p:cNvPr id="27652" name="Picture 4" descr="Thinkerl">
            <a:extLst>
              <a:ext uri="{FF2B5EF4-FFF2-40B4-BE49-F238E27FC236}">
                <a16:creationId xmlns:a16="http://schemas.microsoft.com/office/drawing/2014/main" id="{52AD96B0-3450-4047-BEDD-2908CB91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364D9F9-FCC8-4184-92C8-57FF207F8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Probability vs </a:t>
            </a:r>
            <a:br>
              <a:rPr lang="en-US" sz="2800"/>
            </a:br>
            <a:r>
              <a:rPr lang="en-US" sz="2800"/>
              <a:t>Conditional Probability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4D7EABB-C0E6-43BA-A000-711696865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(6) 	The probability of a crash, given that Brand X is used, is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		     P(C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/>
              <a:t> X)	        0.6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	P(C | X) = ------------- = ------- = 0.75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		        P(X)	        0.8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(7)	The probability of a crash, given that Brand X is not used, is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		       P(C </a:t>
            </a:r>
            <a:r>
              <a:rPr lang="en-US" sz="2400">
                <a:sym typeface="Symbol" pitchFamily="18" charset="2"/>
              </a:rPr>
              <a:t></a:t>
            </a:r>
            <a:r>
              <a:rPr lang="en-US" sz="2400"/>
              <a:t> X’)	0.1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/>
              <a:t>			P(C | X’) = ------------- = ------- = 0.50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					P(X’)	         0.2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sz="2400"/>
          </a:p>
        </p:txBody>
      </p:sp>
      <p:pic>
        <p:nvPicPr>
          <p:cNvPr id="28676" name="Picture 4" descr="Thinkerl">
            <a:extLst>
              <a:ext uri="{FF2B5EF4-FFF2-40B4-BE49-F238E27FC236}">
                <a16:creationId xmlns:a16="http://schemas.microsoft.com/office/drawing/2014/main" id="{DB62C757-4F27-46C7-9D2C-EC62FA0C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6A81083-D7D1-43DA-B19C-D1067957D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Probability vs </a:t>
            </a:r>
            <a:br>
              <a:rPr lang="en-US" sz="2800"/>
            </a:br>
            <a:r>
              <a:rPr lang="en-US" sz="2800"/>
              <a:t>Conditional Probability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7CB360-D971-494F-A6EA-52A1DD519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6482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n-US" sz="2000"/>
              <a:t>Probabilities (5) and (6) may appear to have similar meanings when you read their descriptions. However (5) is simply the intersection of two events, while (6) is a conditional probability. 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200"/>
          </a:p>
          <a:p>
            <a:pPr marL="723900" lvl="1" indent="-266700" algn="just" eaLnBrk="1" hangingPunct="1">
              <a:lnSpc>
                <a:spcPct val="80000"/>
              </a:lnSpc>
              <a:buFont typeface="Wingdings" pitchFamily="2" charset="2"/>
              <a:buChar char="ð"/>
              <a:defRPr/>
            </a:pPr>
            <a:r>
              <a:rPr lang="en-US" sz="1800"/>
              <a:t>The meaning of (5) is the following: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/>
              <a:t>	IF a disk drive is picked randomly, then 0.6 of the time it will be Brand x and have crashed.</a:t>
            </a:r>
            <a:r>
              <a:rPr lang="en-US" sz="2000" i="1"/>
              <a:t> 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900"/>
          </a:p>
          <a:p>
            <a:pPr marL="723900" lvl="1" indent="-266700" algn="just" eaLnBrk="1" hangingPunct="1">
              <a:lnSpc>
                <a:spcPct val="80000"/>
              </a:lnSpc>
              <a:buFont typeface="Wingdings" pitchFamily="2" charset="2"/>
              <a:buChar char="ð"/>
              <a:defRPr/>
            </a:pPr>
            <a:r>
              <a:rPr lang="en-US" sz="1800"/>
              <a:t>In other words, we are just picking samples from the population of disk drives. Some of those drives are Brand X and have crashed (0.6), some are not Brand X and have crashed (0.1), some are Brand X and have not crashed (0.2), and some are not Brand X and have not crashed (0.1). </a:t>
            </a:r>
          </a:p>
          <a:p>
            <a:pPr marL="723900" lvl="1" indent="-266700" algn="just" eaLnBrk="1" hangingPunct="1">
              <a:lnSpc>
                <a:spcPct val="80000"/>
              </a:lnSpc>
              <a:buFontTx/>
              <a:buNone/>
              <a:defRPr/>
            </a:pPr>
            <a:endParaRPr lang="en-US" sz="1200"/>
          </a:p>
          <a:p>
            <a:pPr marL="609600" indent="-609600" algn="just" eaLnBrk="1" hangingPunct="1">
              <a:lnSpc>
                <a:spcPct val="80000"/>
              </a:lnSpc>
              <a:defRPr/>
            </a:pPr>
            <a:r>
              <a:rPr lang="en-US" sz="2000"/>
              <a:t>In contrast, the meaning of the conditional probability (6) is very different</a:t>
            </a:r>
            <a:endParaRPr lang="en-US" sz="2000" i="1"/>
          </a:p>
          <a:p>
            <a:pPr marL="609600" indent="-60960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i="1"/>
              <a:t>	IF a Brand X disk drive is picked, then 0.75 of the time it will have crashed.</a:t>
            </a:r>
          </a:p>
        </p:txBody>
      </p:sp>
      <p:pic>
        <p:nvPicPr>
          <p:cNvPr id="29700" name="Picture 4" descr="Thinkerl">
            <a:extLst>
              <a:ext uri="{FF2B5EF4-FFF2-40B4-BE49-F238E27FC236}">
                <a16:creationId xmlns:a16="http://schemas.microsoft.com/office/drawing/2014/main" id="{9E6287FC-E195-4DF2-BA06-4CF3AAEBC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D4D3A13-5BC8-4E0B-8C7C-7EBADB1ED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From Classical Logic to Uncertainty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D071C0-F037-4E93-A1BA-3243FCAE8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8077200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/>
              <a:t>Logical reasoning is the process of deriving previously-unknown facts based on the known ones.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1000"/>
          </a:p>
          <a:p>
            <a:pPr algn="just" eaLnBrk="1" hangingPunct="1">
              <a:defRPr/>
            </a:pPr>
            <a:r>
              <a:rPr lang="en-US" sz="2400"/>
              <a:t>However, it is not always possible to have access to the entire set of facts to do the reasoning.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1000"/>
          </a:p>
          <a:p>
            <a:pPr algn="just" eaLnBrk="1" hangingPunct="1">
              <a:defRPr/>
            </a:pPr>
            <a:r>
              <a:rPr lang="en-US" sz="2400"/>
              <a:t>What we lose under uncertainty:</a:t>
            </a:r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Deduction (reasoning in </a:t>
            </a:r>
            <a:r>
              <a:rPr lang="en-US" sz="2400" i="1"/>
              <a:t>stages</a:t>
            </a:r>
            <a:r>
              <a:rPr lang="en-US" sz="2400"/>
              <a:t>)</a:t>
            </a:r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Incrementality</a:t>
            </a:r>
          </a:p>
          <a:p>
            <a:pPr lvl="1" algn="just" eaLnBrk="1" hangingPunct="1">
              <a:defRPr/>
            </a:pPr>
            <a:endParaRPr lang="en-US" sz="2400"/>
          </a:p>
        </p:txBody>
      </p:sp>
      <p:pic>
        <p:nvPicPr>
          <p:cNvPr id="5124" name="Picture 4" descr="akp_logo">
            <a:extLst>
              <a:ext uri="{FF2B5EF4-FFF2-40B4-BE49-F238E27FC236}">
                <a16:creationId xmlns:a16="http://schemas.microsoft.com/office/drawing/2014/main" id="{3ACCFFFD-34E9-43D3-B4E7-DFE08CFF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5001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52B284-AC9D-46D5-A118-9FACB1B80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848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Rule-based Systems: </a:t>
            </a:r>
            <a:br>
              <a:rPr lang="en-US" sz="2800"/>
            </a:br>
            <a:r>
              <a:rPr lang="en-US" sz="2800"/>
              <a:t>A Semantic Model for Uncertainty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4CC7D60-3A55-44F6-A11E-635F671D4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620000" cy="45720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/>
              <a:t>Rule-based systems :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800"/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A Semantic Model for Handling Uncertainty.</a:t>
            </a:r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Another Name for expert systems.</a:t>
            </a:r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Organize the knowledge in terms of “if-then” rules, each associated with a numeric </a:t>
            </a:r>
            <a:r>
              <a:rPr lang="en-US" sz="2400" i="1"/>
              <a:t>certainty measure.</a:t>
            </a:r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Suffer from most of the problems with classical logic under uncertainty.</a:t>
            </a:r>
          </a:p>
        </p:txBody>
      </p:sp>
      <p:pic>
        <p:nvPicPr>
          <p:cNvPr id="7172" name="Picture 4" descr="akp_logo">
            <a:extLst>
              <a:ext uri="{FF2B5EF4-FFF2-40B4-BE49-F238E27FC236}">
                <a16:creationId xmlns:a16="http://schemas.microsoft.com/office/drawing/2014/main" id="{AD4E6F10-C9AF-4D20-914F-279D1D68E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5001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EB1E681-1B45-4B7E-97EC-CA835C2D1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Reasoning Under Uncertainty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1B04933-075F-49BB-8981-8828B684F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848600" cy="4648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400"/>
              <a:t>Most tasks requiring intelligent behavior have some degree of uncertainty associated with them.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70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/>
              <a:t>The type of uncertainty that can occur in knowledge-based systems may be caused by problems with the data. For example: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60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ð"/>
              <a:defRPr/>
            </a:pPr>
            <a:r>
              <a:rPr lang="en-US" sz="2000"/>
              <a:t>Data might be missing or unavailable.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ð"/>
              <a:defRPr/>
            </a:pPr>
            <a:r>
              <a:rPr lang="en-US" sz="2000"/>
              <a:t>Data might be present but unreliable or ambiguous due to measurement errors.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ð"/>
              <a:defRPr/>
            </a:pPr>
            <a:r>
              <a:rPr lang="en-US" sz="2000"/>
              <a:t>The representation of the data may be imprecise or inconsistent.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ð"/>
              <a:defRPr/>
            </a:pPr>
            <a:r>
              <a:rPr lang="en-US" sz="2000"/>
              <a:t>Data may just be user’s best guess.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ð"/>
              <a:defRPr/>
            </a:pPr>
            <a:r>
              <a:rPr lang="en-US" sz="2000"/>
              <a:t>Data may be based on defaults and the defaults may have exceptions. </a:t>
            </a:r>
          </a:p>
        </p:txBody>
      </p:sp>
      <p:pic>
        <p:nvPicPr>
          <p:cNvPr id="9220" name="Picture 4" descr="Thinkerl">
            <a:extLst>
              <a:ext uri="{FF2B5EF4-FFF2-40B4-BE49-F238E27FC236}">
                <a16:creationId xmlns:a16="http://schemas.microsoft.com/office/drawing/2014/main" id="{ADF85E8B-E40B-4B8F-BD74-F835033C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4473400-5B3B-4F93-AEDA-55A8429F9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Reasoning Under Uncertainty: contd.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9F43939-028B-4EF3-97DA-50B5FE9B9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848600" cy="41148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n-US" sz="2400" dirty="0"/>
              <a:t>The uncertainty may also be caused by the represented knowledge since it might </a:t>
            </a:r>
          </a:p>
          <a:p>
            <a:pPr marL="1009650" lvl="1" indent="-609600" algn="just" eaLnBrk="1" hangingPunct="1">
              <a:lnSpc>
                <a:spcPct val="90000"/>
              </a:lnSpc>
              <a:defRPr/>
            </a:pPr>
            <a:r>
              <a:rPr lang="en-US" sz="2000" dirty="0"/>
              <a:t>represent best guesses of the experts that are based on plausible or statistical associations they have observed. </a:t>
            </a:r>
          </a:p>
          <a:p>
            <a:pPr marL="1009650" lvl="1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300" dirty="0"/>
          </a:p>
          <a:p>
            <a:pPr marL="1009650" lvl="1" indent="-609600" algn="just" eaLnBrk="1" hangingPunct="1">
              <a:lnSpc>
                <a:spcPct val="90000"/>
              </a:lnSpc>
              <a:defRPr/>
            </a:pPr>
            <a:r>
              <a:rPr lang="en-US" sz="2000" dirty="0"/>
              <a:t>Not be appropriate in all situations (e.g., may have indeterminate applicability)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00" dirty="0"/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n-US" sz="2400" dirty="0"/>
              <a:t>Given these numerous sources of errors, most knowledge-based systems require the incorporation of some form of uncertainty management. </a:t>
            </a:r>
          </a:p>
        </p:txBody>
      </p:sp>
      <p:pic>
        <p:nvPicPr>
          <p:cNvPr id="10244" name="Picture 4" descr="Thinkerl">
            <a:extLst>
              <a:ext uri="{FF2B5EF4-FFF2-40B4-BE49-F238E27FC236}">
                <a16:creationId xmlns:a16="http://schemas.microsoft.com/office/drawing/2014/main" id="{5468359B-22D5-4C13-8E8C-F4282149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39D832E-5639-4C5D-83F0-346A84332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Reasoning Under Uncertainty: Implementation Issues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742D339-4503-44EC-963D-ACC3D9803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543800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/>
              <a:t>When implementing some uncertainty scheme we must be concerned with three issues: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500"/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How to represent uncertain data?</a:t>
            </a:r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How to combine two or more pieces of uncertain data?</a:t>
            </a:r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How to draw inference using uncertain data?</a:t>
            </a:r>
          </a:p>
          <a:p>
            <a:pPr lvl="1" algn="just" eaLnBrk="1" hangingPunct="1">
              <a:buFontTx/>
              <a:buNone/>
              <a:defRPr/>
            </a:pPr>
            <a:endParaRPr lang="en-US" sz="900"/>
          </a:p>
          <a:p>
            <a:pPr algn="just" eaLnBrk="1" hangingPunct="1">
              <a:defRPr/>
            </a:pPr>
            <a:r>
              <a:rPr lang="en-US" sz="2800"/>
              <a:t>Implementation Method: Using Probabilities</a:t>
            </a:r>
          </a:p>
        </p:txBody>
      </p:sp>
      <p:pic>
        <p:nvPicPr>
          <p:cNvPr id="11268" name="Picture 4" descr="Thinkerl">
            <a:extLst>
              <a:ext uri="{FF2B5EF4-FFF2-40B4-BE49-F238E27FC236}">
                <a16:creationId xmlns:a16="http://schemas.microsoft.com/office/drawing/2014/main" id="{689D9354-8CBA-4A9D-A649-79FF6658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334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73CB692-12B6-4DDF-9124-15324A7DC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Probability Theory: </a:t>
            </a:r>
            <a:br>
              <a:rPr lang="en-US" sz="2800"/>
            </a:br>
            <a:r>
              <a:rPr lang="en-US" sz="2800"/>
              <a:t>Basic Terminology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212CFBF-171A-43A4-B781-71F34359D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696200" cy="43434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b="1" i="1"/>
              <a:t>Random variables</a:t>
            </a:r>
            <a:r>
              <a:rPr lang="en-US" sz="2400"/>
              <a:t> describe the “features” of the world whose status may or may not be known.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1400"/>
          </a:p>
          <a:p>
            <a:pPr algn="just" eaLnBrk="1" hangingPunct="1">
              <a:defRPr/>
            </a:pPr>
            <a:r>
              <a:rPr lang="en-US" sz="2400" b="1" i="1"/>
              <a:t>Propositions</a:t>
            </a:r>
            <a:r>
              <a:rPr lang="en-US" sz="2400"/>
              <a:t> are bi-modal (i.e., Boolean) random variables</a:t>
            </a:r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We will assume a finite set of propositional symbols, denoted as </a:t>
            </a:r>
            <a:r>
              <a:rPr lang="en-US" sz="2400" b="1"/>
              <a:t>A,B, …</a:t>
            </a:r>
            <a:endParaRPr lang="en-US" sz="2400"/>
          </a:p>
          <a:p>
            <a:pPr lvl="1" algn="just" eaLnBrk="1" hangingPunct="1">
              <a:buFont typeface="Wingdings" pitchFamily="2" charset="2"/>
              <a:buChar char="ð"/>
              <a:defRPr/>
            </a:pPr>
            <a:r>
              <a:rPr lang="en-US" sz="2400"/>
              <a:t>Sometimes, we will use English sentences to denote propositions, e.g., white(milk).</a:t>
            </a:r>
          </a:p>
        </p:txBody>
      </p:sp>
      <p:pic>
        <p:nvPicPr>
          <p:cNvPr id="12292" name="Picture 4" descr="random">
            <a:extLst>
              <a:ext uri="{FF2B5EF4-FFF2-40B4-BE49-F238E27FC236}">
                <a16:creationId xmlns:a16="http://schemas.microsoft.com/office/drawing/2014/main" id="{71C56702-6886-496C-B38B-A76590226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304800"/>
            <a:ext cx="1279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A8C720C-6786-4375-89BF-B028C2A2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Probability Theory: </a:t>
            </a:r>
            <a:br>
              <a:rPr lang="en-US" sz="2800"/>
            </a:br>
            <a:r>
              <a:rPr lang="en-US" sz="2800"/>
              <a:t>Basic Terminology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197E11B-26F0-4430-A9BC-4190FB0AE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400"/>
              <a:t>Without loss of generality, we will assume that the world can be described by a finite set of propositions.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sz="900"/>
          </a:p>
          <a:p>
            <a:pPr algn="just" eaLnBrk="1" hangingPunct="1">
              <a:defRPr/>
            </a:pPr>
            <a:r>
              <a:rPr lang="en-US" sz="2400"/>
              <a:t>An </a:t>
            </a:r>
            <a:r>
              <a:rPr lang="en-US" sz="2400" b="1" i="1"/>
              <a:t>event</a:t>
            </a:r>
            <a:r>
              <a:rPr lang="en-US" sz="2400"/>
              <a:t> in the world is an occurrence in the world that is modeled by assigning truth values to one or more propositions.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sz="2400"/>
              <a:t>e.g., “the outcomes of rolling two dice are the same”</a:t>
            </a:r>
            <a:endParaRPr lang="en-US"/>
          </a:p>
        </p:txBody>
      </p:sp>
      <p:pic>
        <p:nvPicPr>
          <p:cNvPr id="14340" name="Picture 4" descr="random">
            <a:extLst>
              <a:ext uri="{FF2B5EF4-FFF2-40B4-BE49-F238E27FC236}">
                <a16:creationId xmlns:a16="http://schemas.microsoft.com/office/drawing/2014/main" id="{8FE891EC-F08B-42B4-BB5F-D4542421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304800"/>
            <a:ext cx="1279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D17030-6A1A-40AF-9430-ACB2BDBE9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Probability Theory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BEA6355-00FE-49D6-AF39-26E01720A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400" dirty="0"/>
              <a:t>Probabilities are used as a way of representing the structure of knowledge and reasoning over that knowledge.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dirty="0"/>
              <a:t>Notation: </a:t>
            </a:r>
            <a:r>
              <a:rPr lang="en-US" sz="2400" b="1" i="1" dirty="0"/>
              <a:t>P(A)</a:t>
            </a:r>
            <a:r>
              <a:rPr lang="en-US" sz="2400" dirty="0"/>
              <a:t> is the probability of the proposition </a:t>
            </a:r>
            <a:r>
              <a:rPr lang="en-US" sz="2400" b="1" i="1" dirty="0"/>
              <a:t>A</a:t>
            </a:r>
            <a:r>
              <a:rPr lang="en-US" sz="2400" dirty="0"/>
              <a:t> being true in the knowledge base (or alternatively, it is the probability of that the event </a:t>
            </a:r>
            <a:r>
              <a:rPr lang="en-US" sz="2400" b="1" dirty="0"/>
              <a:t>A</a:t>
            </a:r>
            <a:r>
              <a:rPr lang="en-US" sz="2400" dirty="0"/>
              <a:t> occurs in the world)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20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u="sng" dirty="0"/>
              <a:t>The Axioms of Probability Theory: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ð"/>
              <a:defRPr/>
            </a:pPr>
            <a:r>
              <a:rPr lang="en-US" sz="2400" dirty="0"/>
              <a:t>0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P(A) </a:t>
            </a:r>
            <a:r>
              <a:rPr lang="en-US" sz="2400" dirty="0">
                <a:sym typeface="Symbol" pitchFamily="18" charset="2"/>
              </a:rPr>
              <a:t></a:t>
            </a:r>
            <a:r>
              <a:rPr lang="en-US" sz="2400" dirty="0"/>
              <a:t> 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ð"/>
              <a:defRPr/>
            </a:pPr>
            <a:r>
              <a:rPr lang="en-US" sz="2400" dirty="0"/>
              <a:t>P(certain event) = 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ð"/>
              <a:defRPr/>
            </a:pPr>
            <a:r>
              <a:rPr lang="en-US" sz="2400" dirty="0"/>
              <a:t>P(A or B) = P(A) + P(B) - P(A and B)</a:t>
            </a:r>
          </a:p>
        </p:txBody>
      </p:sp>
      <p:pic>
        <p:nvPicPr>
          <p:cNvPr id="15364" name="Picture 4" descr="random">
            <a:extLst>
              <a:ext uri="{FF2B5EF4-FFF2-40B4-BE49-F238E27FC236}">
                <a16:creationId xmlns:a16="http://schemas.microsoft.com/office/drawing/2014/main" id="{4FC3D82B-BF3F-4C61-A92A-F0F70070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304800"/>
            <a:ext cx="12795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D48A568EF03438E3D278B03ECE57D" ma:contentTypeVersion="10" ma:contentTypeDescription="Create a new document." ma:contentTypeScope="" ma:versionID="8687f8f0475e5dea4b073df39556729c">
  <xsd:schema xmlns:xsd="http://www.w3.org/2001/XMLSchema" xmlns:xs="http://www.w3.org/2001/XMLSchema" xmlns:p="http://schemas.microsoft.com/office/2006/metadata/properties" xmlns:ns2="bb1c2782-a4c8-41be-a3cc-58844f05c1c8" targetNamespace="http://schemas.microsoft.com/office/2006/metadata/properties" ma:root="true" ma:fieldsID="042d6698acf089de31e4421f3de905e5" ns2:_="">
    <xsd:import namespace="bb1c2782-a4c8-41be-a3cc-58844f05c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c2782-a4c8-41be-a3cc-58844f05c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6FBC0A-B41D-4994-9240-09F3C550E3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D9B563-6A57-4395-9A30-C374B6584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1c2782-a4c8-41be-a3cc-58844f05c1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1844</Words>
  <Application>Microsoft Office PowerPoint</Application>
  <PresentationFormat>On-screen Show (4:3)</PresentationFormat>
  <Paragraphs>181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Shimmer</vt:lpstr>
      <vt:lpstr>UNIT III: REASONING</vt:lpstr>
      <vt:lpstr>From Classical Logic to Uncertainty</vt:lpstr>
      <vt:lpstr>Rule-based Systems:  A Semantic Model for Uncertainty</vt:lpstr>
      <vt:lpstr>Reasoning Under Uncertainty</vt:lpstr>
      <vt:lpstr>Reasoning Under Uncertainty: contd.</vt:lpstr>
      <vt:lpstr>Reasoning Under Uncertainty: Implementation Issues</vt:lpstr>
      <vt:lpstr>Probability Theory:  Basic Terminology</vt:lpstr>
      <vt:lpstr>Probability Theory:  Basic Terminology</vt:lpstr>
      <vt:lpstr>Probability Theory</vt:lpstr>
      <vt:lpstr>Compound probabilities</vt:lpstr>
      <vt:lpstr>Conditional Probabilities</vt:lpstr>
      <vt:lpstr>Bayes’ Theory</vt:lpstr>
      <vt:lpstr>Evidential Reasoning:  The Inversion Rule</vt:lpstr>
      <vt:lpstr>Bayes’ Theorem:Derivation</vt:lpstr>
      <vt:lpstr>Bayes’ Theorem:Derivation</vt:lpstr>
      <vt:lpstr>Probability vs  Conditional Probability</vt:lpstr>
      <vt:lpstr>Probability vs  Conditional Probability</vt:lpstr>
      <vt:lpstr>Probability vs  Conditional Probability</vt:lpstr>
      <vt:lpstr>Probability vs  Conditional Probability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Alpana MRU</cp:lastModifiedBy>
  <cp:revision>46</cp:revision>
  <cp:lastPrinted>1601-01-01T00:00:00Z</cp:lastPrinted>
  <dcterms:created xsi:type="dcterms:W3CDTF">1601-01-01T00:00:00Z</dcterms:created>
  <dcterms:modified xsi:type="dcterms:W3CDTF">2021-04-05T13:59:43Z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