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305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4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DCB0C-B977-4982-B369-51937C7A9114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3AAA0-C04D-491F-97EB-99CF66B8B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BC2C8-21EF-4436-9D74-6CC86B02BAC9}" type="slidenum">
              <a:rPr lang="en-US" smtClean="0">
                <a:latin typeface="Times New Roman" pitchFamily="16" charset="0"/>
              </a:rPr>
              <a:pPr/>
              <a:t>1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EB62-B189-403A-B43A-4493BED60117}" type="slidenum">
              <a:rPr lang="en-US" smtClean="0">
                <a:latin typeface="Times New Roman" pitchFamily="16" charset="0"/>
              </a:rPr>
              <a:pPr/>
              <a:t>11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409BD-A422-4A0C-A4E6-9FFCE734F9BD}" type="slidenum">
              <a:rPr lang="en-US" smtClean="0">
                <a:latin typeface="Times New Roman" pitchFamily="16" charset="0"/>
              </a:rPr>
              <a:pPr/>
              <a:t>12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A8428-98A2-423D-AE17-21A305F46E76}" type="slidenum">
              <a:rPr lang="en-US" smtClean="0">
                <a:latin typeface="Times New Roman" pitchFamily="16" charset="0"/>
              </a:rPr>
              <a:pPr/>
              <a:t>13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2405F-29D4-4804-8987-F5BFA144B4BC}" type="slidenum">
              <a:rPr lang="en-US" smtClean="0">
                <a:latin typeface="Times New Roman" pitchFamily="16" charset="0"/>
              </a:rPr>
              <a:pPr/>
              <a:t>14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886D1-8F67-4AFD-9B68-8EB7691994C5}" type="slidenum">
              <a:rPr lang="en-US" smtClean="0">
                <a:latin typeface="Times New Roman" pitchFamily="16" charset="0"/>
              </a:rPr>
              <a:pPr/>
              <a:t>15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78258-90B8-4F23-A470-C4E177F36F19}" type="slidenum">
              <a:rPr lang="en-US" smtClean="0">
                <a:latin typeface="Times New Roman" pitchFamily="16" charset="0"/>
              </a:rPr>
              <a:pPr/>
              <a:t>16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732F6-A024-439B-A32A-815FC92442EC}" type="slidenum">
              <a:rPr lang="en-US" smtClean="0">
                <a:latin typeface="Times New Roman" pitchFamily="16" charset="0"/>
              </a:rPr>
              <a:pPr/>
              <a:t>19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18AE7-B969-4983-B8BA-1354A450ACEF}" type="slidenum">
              <a:rPr lang="en-US" smtClean="0">
                <a:latin typeface="Times New Roman" pitchFamily="16" charset="0"/>
              </a:rPr>
              <a:pPr/>
              <a:t>20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20956-A203-4F05-9056-B4B986958C3C}" type="slidenum">
              <a:rPr lang="en-US" smtClean="0">
                <a:latin typeface="Times New Roman" pitchFamily="16" charset="0"/>
              </a:rPr>
              <a:pPr/>
              <a:t>21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EB020-DF50-4CE8-924E-8C58C6263B63}" type="slidenum">
              <a:rPr lang="en-US" smtClean="0">
                <a:latin typeface="Times New Roman" pitchFamily="16" charset="0"/>
              </a:rPr>
              <a:pPr/>
              <a:t>22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8D755-416E-42FE-BE17-A9BC56BFB8CD}" type="slidenum">
              <a:rPr lang="en-US" smtClean="0">
                <a:latin typeface="Times New Roman" pitchFamily="16" charset="0"/>
              </a:rPr>
              <a:pPr/>
              <a:t>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F46A2-ED21-4D01-AFE7-225CBD157D4F}" type="slidenum">
              <a:rPr lang="en-US" smtClean="0">
                <a:latin typeface="Times New Roman" pitchFamily="16" charset="0"/>
              </a:rPr>
              <a:pPr/>
              <a:t>23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8FADC-00A3-42D9-B8FF-4ADE15A4F3BB}" type="slidenum">
              <a:rPr lang="en-US" smtClean="0">
                <a:latin typeface="Times New Roman" pitchFamily="16" charset="0"/>
              </a:rPr>
              <a:pPr/>
              <a:t>24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03122-F37E-46C8-8E97-E852FBC310B3}" type="slidenum">
              <a:rPr lang="en-US" smtClean="0">
                <a:latin typeface="Times New Roman" pitchFamily="16" charset="0"/>
              </a:rPr>
              <a:pPr/>
              <a:t>25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189CB-23F8-46DB-AEE2-6CCC64A1C679}" type="slidenum">
              <a:rPr lang="en-US" smtClean="0">
                <a:latin typeface="Times New Roman" pitchFamily="16" charset="0"/>
              </a:rPr>
              <a:pPr/>
              <a:t>26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C2F85-9500-45EA-8DCC-625CE0A5D9C6}" type="slidenum">
              <a:rPr lang="en-US" smtClean="0">
                <a:latin typeface="Times New Roman" pitchFamily="16" charset="0"/>
              </a:rPr>
              <a:pPr/>
              <a:t>27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7BFC3-53B0-4044-8C9E-12602BD89515}" type="slidenum">
              <a:rPr lang="en-US" smtClean="0">
                <a:latin typeface="Times New Roman" pitchFamily="16" charset="0"/>
              </a:rPr>
              <a:pPr/>
              <a:t>28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30DFB-1E29-4A02-8CC6-275DF697D060}" type="slidenum">
              <a:rPr lang="en-US" smtClean="0">
                <a:latin typeface="Times New Roman" pitchFamily="16" charset="0"/>
              </a:rPr>
              <a:pPr/>
              <a:t>29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2071A-5C80-498D-9B1C-9668BCBB8BF1}" type="slidenum">
              <a:rPr lang="en-US" smtClean="0">
                <a:latin typeface="Times New Roman" pitchFamily="16" charset="0"/>
              </a:rPr>
              <a:pPr/>
              <a:t>30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A2A9C-2C3C-42D1-87B6-1A51DC5AB303}" type="slidenum">
              <a:rPr lang="en-US" smtClean="0">
                <a:latin typeface="Times New Roman" pitchFamily="16" charset="0"/>
              </a:rPr>
              <a:pPr/>
              <a:t>31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2C5A1-7F4F-4CD9-9C97-B4026006E68F}" type="slidenum">
              <a:rPr lang="en-US" smtClean="0">
                <a:latin typeface="Times New Roman" pitchFamily="16" charset="0"/>
              </a:rPr>
              <a:pPr/>
              <a:t>32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4A599-F66B-4EB2-AB01-4A6DEA4C5AFD}" type="slidenum">
              <a:rPr lang="en-US" smtClean="0">
                <a:latin typeface="Times New Roman" pitchFamily="16" charset="0"/>
              </a:rPr>
              <a:pPr/>
              <a:t>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F8D60-2D0A-425D-943C-992B9D447F7A}" type="slidenum">
              <a:rPr lang="en-US" smtClean="0">
                <a:latin typeface="Times New Roman" pitchFamily="16" charset="0"/>
              </a:rPr>
              <a:pPr/>
              <a:t>33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D2628-238F-4F98-9CF3-9C0BCAC3D219}" type="slidenum">
              <a:rPr lang="en-US" smtClean="0">
                <a:latin typeface="Times New Roman" pitchFamily="16" charset="0"/>
              </a:rPr>
              <a:pPr/>
              <a:t>34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49149-C1FB-4C4B-B660-C5B2B07B319A}" type="slidenum">
              <a:rPr lang="en-US" smtClean="0">
                <a:latin typeface="Times New Roman" pitchFamily="16" charset="0"/>
              </a:rPr>
              <a:pPr/>
              <a:t>36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BADDA-7BCB-45C3-81A5-6E628F8AADCF}" type="slidenum">
              <a:rPr lang="en-US" smtClean="0">
                <a:latin typeface="Times New Roman" pitchFamily="16" charset="0"/>
              </a:rPr>
              <a:pPr/>
              <a:t>37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009C7-1CC3-4D54-B89E-003CF06DCE2F}" type="slidenum">
              <a:rPr lang="en-US" smtClean="0">
                <a:latin typeface="Times New Roman" pitchFamily="16" charset="0"/>
              </a:rPr>
              <a:pPr/>
              <a:t>38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8595E-CC82-42EC-97ED-8AE65A12FFA7}" type="slidenum">
              <a:rPr lang="en-US" smtClean="0">
                <a:latin typeface="Times New Roman" pitchFamily="16" charset="0"/>
              </a:rPr>
              <a:pPr/>
              <a:t>39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5044C-90AD-46A2-88F7-AC89A0AB3B26}" type="slidenum">
              <a:rPr lang="en-US" smtClean="0">
                <a:latin typeface="Times New Roman" pitchFamily="16" charset="0"/>
              </a:rPr>
              <a:pPr/>
              <a:t>40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D900C-3A7B-4335-8305-D9712CDD6D81}" type="slidenum">
              <a:rPr lang="en-US" smtClean="0">
                <a:latin typeface="Times New Roman" pitchFamily="16" charset="0"/>
              </a:rPr>
              <a:pPr/>
              <a:t>41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63FDD-545D-4D68-855A-BCA62EDAAEC4}" type="slidenum">
              <a:rPr lang="en-US" smtClean="0">
                <a:latin typeface="Times New Roman" pitchFamily="16" charset="0"/>
              </a:rPr>
              <a:pPr/>
              <a:t>42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53264-09B5-494C-A4D2-0B52F7B0A041}" type="slidenum">
              <a:rPr lang="en-US" smtClean="0">
                <a:latin typeface="Times New Roman" pitchFamily="16" charset="0"/>
              </a:rPr>
              <a:pPr/>
              <a:t>43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D3298-0E1B-4482-A13B-EB28F9CBE587}" type="slidenum">
              <a:rPr lang="en-US" smtClean="0">
                <a:latin typeface="Times New Roman" pitchFamily="16" charset="0"/>
              </a:rPr>
              <a:pPr/>
              <a:t>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3DCCB-F45C-4C4F-A1FD-EE1A54C160ED}" type="slidenum">
              <a:rPr lang="en-US" smtClean="0">
                <a:latin typeface="Times New Roman" pitchFamily="16" charset="0"/>
              </a:rPr>
              <a:pPr/>
              <a:t>44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86F93-9AEE-494F-8B7B-2A413F6299D1}" type="slidenum">
              <a:rPr lang="en-US" smtClean="0">
                <a:latin typeface="Times New Roman" pitchFamily="16" charset="0"/>
              </a:rPr>
              <a:pPr/>
              <a:t>45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B7EC4-B335-47A7-9141-B4ACB2044977}" type="slidenum">
              <a:rPr lang="en-US" smtClean="0">
                <a:latin typeface="Times New Roman" pitchFamily="16" charset="0"/>
              </a:rPr>
              <a:pPr/>
              <a:t>5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80A6D-1F99-4F20-A9DF-0DD7AF0AC011}" type="slidenum">
              <a:rPr lang="en-US" smtClean="0">
                <a:latin typeface="Times New Roman" pitchFamily="16" charset="0"/>
              </a:rPr>
              <a:pPr/>
              <a:t>6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E1652-0990-4882-A041-82507901FF01}" type="slidenum">
              <a:rPr lang="en-US" smtClean="0">
                <a:latin typeface="Times New Roman" pitchFamily="16" charset="0"/>
              </a:rPr>
              <a:pPr/>
              <a:t>8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EDCCD-2A71-4662-AFFD-A92AD36EBD47}" type="slidenum">
              <a:rPr lang="en-US" smtClean="0">
                <a:latin typeface="Times New Roman" pitchFamily="16" charset="0"/>
              </a:rPr>
              <a:pPr/>
              <a:t>9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6D78F-7300-45D4-9542-55D4EEBFEE4C}" type="slidenum">
              <a:rPr lang="en-US" smtClean="0">
                <a:latin typeface="Times New Roman" pitchFamily="16" charset="0"/>
              </a:rPr>
              <a:pPr/>
              <a:t>10</a:t>
            </a:fld>
            <a:endParaRPr lang="en-US" smtClean="0">
              <a:latin typeface="Times New Roman" pitchFamily="1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7BF2-1AB1-4786-AC98-2751CDC768EA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4801-A437-49C2-8BCC-2122AC545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8038" y="319088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Example of a Resource Allocation Graph</a:t>
            </a:r>
          </a:p>
        </p:txBody>
      </p:sp>
      <p:pic>
        <p:nvPicPr>
          <p:cNvPr id="12291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2552700" y="942975"/>
            <a:ext cx="3878263" cy="57435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84175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Resource Allocation Graph With A Deadlock</a:t>
            </a:r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8913" y="979488"/>
            <a:ext cx="3916362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400050"/>
            <a:ext cx="7954962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Graph With A Cycle But No Deadlock</a:t>
            </a:r>
          </a:p>
        </p:txBody>
      </p:sp>
      <p:pic>
        <p:nvPicPr>
          <p:cNvPr id="14339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75" y="1066800"/>
            <a:ext cx="4040188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382000" cy="4705350"/>
          </a:xfrm>
        </p:spPr>
        <p:txBody>
          <a:bodyPr/>
          <a:lstStyle/>
          <a:p>
            <a:r>
              <a:rPr lang="en-US" sz="3200" dirty="0" smtClean="0"/>
              <a:t>If graph contains no cycles </a:t>
            </a:r>
            <a:r>
              <a:rPr lang="en-US" sz="3200" dirty="0" smtClean="0">
                <a:sym typeface="Symbol" pitchFamily="16" charset="2"/>
              </a:rPr>
              <a:t> no deadlock</a:t>
            </a:r>
          </a:p>
          <a:p>
            <a:r>
              <a:rPr lang="en-US" sz="3200" dirty="0" smtClean="0">
                <a:sym typeface="Symbol" pitchFamily="16" charset="2"/>
              </a:rPr>
              <a:t>If graph contains a cycle </a:t>
            </a:r>
          </a:p>
          <a:p>
            <a:pPr lvl="1"/>
            <a:r>
              <a:rPr lang="en-US" sz="3200" dirty="0" smtClean="0">
                <a:sym typeface="Symbol" pitchFamily="16" charset="2"/>
              </a:rPr>
              <a:t>if only one instance per resource type, then deadlock</a:t>
            </a:r>
          </a:p>
          <a:p>
            <a:pPr lvl="1"/>
            <a:r>
              <a:rPr lang="en-US" sz="3200" dirty="0" smtClean="0">
                <a:sym typeface="Symbol" pitchFamily="16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Methods for Handling Deadlocks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66725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Ensure that the system will </a:t>
            </a:r>
            <a:r>
              <a:rPr lang="en-US" sz="3200" b="1" i="1" dirty="0" smtClean="0">
                <a:solidFill>
                  <a:srgbClr val="FF0066"/>
                </a:solidFill>
              </a:rPr>
              <a:t>never</a:t>
            </a:r>
            <a:r>
              <a:rPr lang="en-US" sz="3200" dirty="0" smtClean="0"/>
              <a:t> enter a deadlock state – </a:t>
            </a:r>
            <a:r>
              <a:rPr lang="en-US" sz="3200" b="1" dirty="0" smtClean="0">
                <a:solidFill>
                  <a:srgbClr val="FF0000"/>
                </a:solidFill>
              </a:rPr>
              <a:t>deadlock prevention</a:t>
            </a:r>
          </a:p>
          <a:p>
            <a:pPr algn="just"/>
            <a:r>
              <a:rPr lang="en-US" sz="3200" dirty="0" smtClean="0"/>
              <a:t>Allow the system to enter a deadlocked state, detect it and then recover</a:t>
            </a:r>
          </a:p>
          <a:p>
            <a:pPr algn="just"/>
            <a:r>
              <a:rPr lang="en-US" sz="3200" dirty="0" smtClean="0"/>
              <a:t>Ignore the problem and pretend that deadlocks never occur in the system; used by most operating systems, including UNIX and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Deadlock Prevention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336675"/>
            <a:ext cx="8839200" cy="4835525"/>
          </a:xfrm>
        </p:spPr>
        <p:txBody>
          <a:bodyPr>
            <a:normAutofit/>
          </a:bodyPr>
          <a:lstStyle/>
          <a:p>
            <a:pPr algn="just">
              <a:buFont typeface="Monotype Sorts" charset="2"/>
              <a:buNone/>
            </a:pPr>
            <a:r>
              <a:rPr lang="en-US" sz="2800" b="1" dirty="0" smtClean="0"/>
              <a:t>Restrain the ways request can be made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Mutual Exclusion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– not required for sharable resources; must hold for non-sharable resources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Hold and Wait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– must guarantee that whenever a process requests a resource, it does not hold any other resources</a:t>
            </a:r>
          </a:p>
          <a:p>
            <a:pPr lvl="1" algn="just"/>
            <a:r>
              <a:rPr lang="en-US" sz="2800" dirty="0" smtClean="0"/>
              <a:t>Require process to request and be allocated all its resources before it begins execution, or allow process to request resources only when the process has none</a:t>
            </a:r>
          </a:p>
          <a:p>
            <a:pPr lvl="1" algn="just"/>
            <a:r>
              <a:rPr lang="en-US" sz="2800" dirty="0" smtClean="0"/>
              <a:t>Low resource utilization; starvation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52400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Deadlock Prevention (Cont.)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233488"/>
            <a:ext cx="8915400" cy="547211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 Preemption</a:t>
            </a:r>
            <a:r>
              <a:rPr lang="en-US" sz="2800" dirty="0" smtClean="0">
                <a:solidFill>
                  <a:srgbClr val="FF0000"/>
                </a:solidFill>
              </a:rPr>
              <a:t> –</a:t>
            </a:r>
          </a:p>
          <a:p>
            <a:pPr lvl="1" algn="just"/>
            <a:r>
              <a:rPr lang="en-US" dirty="0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algn="just"/>
            <a:r>
              <a:rPr lang="en-US" dirty="0" smtClean="0"/>
              <a:t>Preempted resources are added to the list of resources for which the process is waiting</a:t>
            </a:r>
          </a:p>
          <a:p>
            <a:pPr lvl="1" algn="just"/>
            <a:r>
              <a:rPr lang="en-US" dirty="0" smtClean="0"/>
              <a:t>Process will be restarted only when it can regain its old resources, as well as the new ones that it is requesting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668963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Alternatively, If a process requests some resources , we check whether they are available</a:t>
            </a:r>
          </a:p>
          <a:p>
            <a:pPr algn="just">
              <a:buFontTx/>
              <a:buChar char="-"/>
            </a:pPr>
            <a:r>
              <a:rPr lang="en-US" dirty="0" smtClean="0"/>
              <a:t>If yes, we allocate them</a:t>
            </a:r>
          </a:p>
          <a:p>
            <a:pPr algn="just">
              <a:buFontTx/>
              <a:buChar char="-"/>
            </a:pPr>
            <a:r>
              <a:rPr lang="en-US" dirty="0" smtClean="0"/>
              <a:t>If no, check whether they are allocated to some other process that is waiting for  additional resources</a:t>
            </a:r>
          </a:p>
          <a:p>
            <a:pPr algn="just">
              <a:buFontTx/>
              <a:buChar char="-"/>
            </a:pPr>
            <a:r>
              <a:rPr lang="en-US" dirty="0" smtClean="0"/>
              <a:t>If so, we preempt the resources from waiting process and allocate</a:t>
            </a:r>
          </a:p>
          <a:p>
            <a:pPr algn="just">
              <a:buFontTx/>
              <a:buChar char="-"/>
            </a:pPr>
            <a:r>
              <a:rPr lang="en-US" dirty="0" smtClean="0"/>
              <a:t>If resources are neither available nor held by a waiting process, the requesting process must wait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Circular Wait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impose a total ordering of all resource types, and to require that each process requests resources in an increasing order of enumeration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Avoidance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algn="just">
              <a:buFont typeface="Monotype Sorts" charset="2"/>
              <a:buNone/>
            </a:pPr>
            <a:r>
              <a:rPr lang="en-US" sz="2400" dirty="0" smtClean="0"/>
              <a:t>Requires that the system has some additional </a:t>
            </a:r>
            <a:r>
              <a:rPr lang="en-US" sz="2400" i="1" dirty="0" smtClean="0"/>
              <a:t>a priori </a:t>
            </a:r>
            <a:r>
              <a:rPr lang="en-US" sz="2400" dirty="0" smtClean="0"/>
              <a:t>information</a:t>
            </a:r>
          </a:p>
          <a:p>
            <a:pPr algn="just">
              <a:buFont typeface="Monotype Sorts" charset="2"/>
              <a:buNone/>
            </a:pPr>
            <a:r>
              <a:rPr lang="en-US" sz="2400" dirty="0" smtClean="0"/>
              <a:t>available</a:t>
            </a:r>
          </a:p>
          <a:p>
            <a:pPr algn="just"/>
            <a:r>
              <a:rPr lang="en-US" sz="2400" dirty="0" smtClean="0"/>
              <a:t>Simplest and most useful model requires that each process declare the </a:t>
            </a:r>
            <a:r>
              <a:rPr lang="en-US" sz="2400" b="1" i="1" dirty="0" smtClean="0"/>
              <a:t>maximum number</a:t>
            </a:r>
            <a:r>
              <a:rPr lang="en-US" sz="2400" b="1" dirty="0" smtClean="0"/>
              <a:t> </a:t>
            </a:r>
            <a:r>
              <a:rPr lang="en-US" sz="2400" dirty="0" smtClean="0"/>
              <a:t>of resources of each type that it may need</a:t>
            </a:r>
          </a:p>
          <a:p>
            <a:pPr algn="just"/>
            <a:r>
              <a:rPr lang="en-US" sz="2400" dirty="0" smtClean="0"/>
              <a:t>The deadlock-avoidance algorithm dynamically examines the resource-allocation state to ensure that there can never be a circular-wait condition</a:t>
            </a:r>
          </a:p>
          <a:p>
            <a:pPr algn="just"/>
            <a:r>
              <a:rPr lang="en-US" sz="2400" dirty="0" smtClean="0"/>
              <a:t>Resource-allocation </a:t>
            </a:r>
            <a:r>
              <a:rPr lang="en-US" sz="2400" b="1" i="1" dirty="0" smtClean="0"/>
              <a:t>state</a:t>
            </a:r>
            <a:r>
              <a:rPr lang="en-US" sz="2400" dirty="0" smtClean="0"/>
              <a:t> is defined by the number of available and allocated resources, and the maximum demands of the 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9238"/>
            <a:ext cx="7956550" cy="4500562"/>
          </a:xfrm>
        </p:spPr>
        <p:txBody>
          <a:bodyPr/>
          <a:lstStyle/>
          <a:p>
            <a:r>
              <a:rPr lang="en-US" dirty="0" smtClean="0"/>
              <a:t>To develop a description of deadlocks, which prevent sets of concurrent processes from completing their tasks</a:t>
            </a:r>
          </a:p>
          <a:p>
            <a:endParaRPr lang="en-US" dirty="0" smtClean="0"/>
          </a:p>
          <a:p>
            <a:r>
              <a:rPr lang="en-US" dirty="0" smtClean="0"/>
              <a:t>To present a number of different methods for preventing or avoiding deadlocks in a computer system</a:t>
            </a:r>
          </a:p>
          <a:p>
            <a:pPr>
              <a:buSzPct val="85000"/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a process requests an available resource, system must decide if immediate allocation leaves the system in a safe state</a:t>
            </a:r>
          </a:p>
          <a:p>
            <a:r>
              <a:rPr lang="en-US" sz="2400" dirty="0" smtClean="0"/>
              <a:t>System is in </a:t>
            </a:r>
            <a:r>
              <a:rPr lang="en-US" sz="2400" b="1" dirty="0" smtClean="0">
                <a:solidFill>
                  <a:srgbClr val="3366FF"/>
                </a:solidFill>
              </a:rPr>
              <a:t>safe state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if there exists a sequence &lt;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P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&gt; of ALL the  processes  is the systems such that  for each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the resources that P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can still request can be satisfied by currently available resources + resources held by all the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j</a:t>
            </a:r>
            <a:r>
              <a:rPr lang="en-US" sz="2400" dirty="0" smtClean="0"/>
              <a:t>, with</a:t>
            </a:r>
            <a:r>
              <a:rPr lang="en-US" sz="2400" i="1" dirty="0" smtClean="0"/>
              <a:t> j </a:t>
            </a:r>
            <a:r>
              <a:rPr lang="en-US" sz="2400" dirty="0" smtClean="0"/>
              <a:t>&lt; </a:t>
            </a:r>
            <a:r>
              <a:rPr lang="en-US" sz="2400" i="1" dirty="0" smtClean="0"/>
              <a:t>I</a:t>
            </a:r>
            <a:endParaRPr lang="en-US" sz="2400" dirty="0" smtClean="0"/>
          </a:p>
          <a:p>
            <a:r>
              <a:rPr lang="en-US" sz="2400" dirty="0" smtClean="0"/>
              <a:t>That is:</a:t>
            </a:r>
          </a:p>
          <a:p>
            <a:pPr lvl="1"/>
            <a:r>
              <a:rPr lang="en-US" sz="2400" dirty="0" smtClean="0"/>
              <a:t>If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resource needs are not immediately available, then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can wait until all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j</a:t>
            </a:r>
            <a:r>
              <a:rPr lang="en-US" sz="2400" i="1" dirty="0" smtClean="0"/>
              <a:t> </a:t>
            </a:r>
            <a:r>
              <a:rPr lang="en-US" sz="2400" dirty="0" smtClean="0"/>
              <a:t>have finished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j</a:t>
            </a:r>
            <a:r>
              <a:rPr lang="en-US" sz="2400" dirty="0" smtClean="0"/>
              <a:t> is finished,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can obtain needed resources, execute, return allocated resources, and terminate</a:t>
            </a:r>
          </a:p>
          <a:p>
            <a:pPr lvl="1"/>
            <a:r>
              <a:rPr lang="en-US" sz="2400" dirty="0" smtClean="0"/>
              <a:t>When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terminates,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 </a:t>
            </a:r>
            <a:r>
              <a:rPr lang="en-US" sz="2400" baseline="-25000" dirty="0" smtClean="0"/>
              <a:t>+1</a:t>
            </a:r>
            <a:r>
              <a:rPr lang="en-US" sz="2400" dirty="0" smtClean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1163"/>
            <a:ext cx="8153400" cy="4414837"/>
          </a:xfrm>
        </p:spPr>
        <p:txBody>
          <a:bodyPr/>
          <a:lstStyle/>
          <a:p>
            <a:r>
              <a:rPr lang="en-US" sz="2800" dirty="0" smtClean="0"/>
              <a:t>If a system is in safe state </a:t>
            </a:r>
            <a:r>
              <a:rPr lang="en-US" sz="2800" dirty="0" smtClean="0">
                <a:sym typeface="Symbol" pitchFamily="16" charset="2"/>
              </a:rPr>
              <a:t> no deadlocks</a:t>
            </a:r>
          </a:p>
          <a:p>
            <a:r>
              <a:rPr lang="en-US" sz="2800" dirty="0" smtClean="0">
                <a:sym typeface="Symbol" pitchFamily="16" charset="2"/>
              </a:rPr>
              <a:t>If a system is in unsafe state  possibility of deadlock</a:t>
            </a:r>
          </a:p>
          <a:p>
            <a:r>
              <a:rPr lang="en-US" sz="2800" dirty="0" smtClean="0">
                <a:sym typeface="Symbol" pitchFamily="16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Safe, Unsafe, Deadlock State 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Avoidance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39863"/>
            <a:ext cx="8458200" cy="4483100"/>
          </a:xfrm>
        </p:spPr>
        <p:txBody>
          <a:bodyPr/>
          <a:lstStyle/>
          <a:p>
            <a:r>
              <a:rPr lang="en-US" sz="3600" dirty="0" smtClean="0"/>
              <a:t>Single instance of a resource type</a:t>
            </a:r>
          </a:p>
          <a:p>
            <a:pPr lvl="1"/>
            <a:r>
              <a:rPr lang="en-US" sz="3600" dirty="0" smtClean="0"/>
              <a:t>Use a resource-allocation graph</a:t>
            </a:r>
          </a:p>
          <a:p>
            <a:r>
              <a:rPr lang="en-US" sz="3600" dirty="0" smtClean="0"/>
              <a:t>Multiple instances of a resource type</a:t>
            </a:r>
          </a:p>
          <a:p>
            <a:pPr lvl="1"/>
            <a:r>
              <a:rPr lang="en-US" sz="3600" dirty="0" smtClean="0"/>
              <a:t> Use the banker’s 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Scheme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39863"/>
            <a:ext cx="8686800" cy="44831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3366FF"/>
                </a:solidFill>
              </a:rPr>
              <a:t>Claim edge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6" charset="2"/>
              </a:rPr>
              <a:t> </a:t>
            </a:r>
            <a:r>
              <a:rPr lang="en-US" sz="2800" i="1" dirty="0" smtClean="0">
                <a:sym typeface="Symbol" pitchFamily="16" charset="2"/>
              </a:rPr>
              <a:t>R</a:t>
            </a:r>
            <a:r>
              <a:rPr lang="en-US" sz="2800" i="1" baseline="-25000" dirty="0" smtClean="0">
                <a:sym typeface="Symbol" pitchFamily="16" charset="2"/>
              </a:rPr>
              <a:t>j</a:t>
            </a:r>
            <a:r>
              <a:rPr lang="en-US" sz="2800" dirty="0" smtClean="0">
                <a:sym typeface="Symbol" pitchFamily="16" charset="2"/>
              </a:rPr>
              <a:t> indicated that process </a:t>
            </a:r>
            <a:r>
              <a:rPr lang="en-US" sz="2800" i="1" dirty="0" smtClean="0">
                <a:sym typeface="Symbol" pitchFamily="16" charset="2"/>
              </a:rPr>
              <a:t>P</a:t>
            </a:r>
            <a:r>
              <a:rPr lang="en-US" sz="2800" i="1" baseline="-25000" dirty="0" smtClean="0">
                <a:sym typeface="Symbol" pitchFamily="16" charset="2"/>
              </a:rPr>
              <a:t>j</a:t>
            </a:r>
            <a:r>
              <a:rPr lang="en-US" sz="2800" dirty="0" smtClean="0">
                <a:sym typeface="Symbol" pitchFamily="16" charset="2"/>
              </a:rPr>
              <a:t> may request resource </a:t>
            </a:r>
            <a:r>
              <a:rPr lang="en-US" sz="2800" i="1" dirty="0" smtClean="0">
                <a:sym typeface="Symbol" pitchFamily="16" charset="2"/>
              </a:rPr>
              <a:t>R</a:t>
            </a:r>
            <a:r>
              <a:rPr lang="en-US" sz="2800" i="1" baseline="-25000" dirty="0" smtClean="0">
                <a:sym typeface="Symbol" pitchFamily="16" charset="2"/>
              </a:rPr>
              <a:t>j</a:t>
            </a:r>
            <a:r>
              <a:rPr lang="en-US" sz="2800" dirty="0" smtClean="0">
                <a:sym typeface="Symbol" pitchFamily="16" charset="2"/>
              </a:rPr>
              <a:t>; represented by a dashed line</a:t>
            </a:r>
          </a:p>
          <a:p>
            <a:pPr algn="just"/>
            <a:r>
              <a:rPr lang="en-US" sz="2800" dirty="0" smtClean="0">
                <a:sym typeface="Symbol" pitchFamily="16" charset="2"/>
              </a:rPr>
              <a:t>Claim edge converts to request edge when a process requests a resource</a:t>
            </a:r>
          </a:p>
          <a:p>
            <a:pPr algn="just"/>
            <a:r>
              <a:rPr lang="en-US" sz="2800" dirty="0" smtClean="0">
                <a:sym typeface="Symbol" pitchFamily="16" charset="2"/>
              </a:rPr>
              <a:t>Request edge converted to an assignment edge when the  resource is allocated to the process</a:t>
            </a:r>
          </a:p>
          <a:p>
            <a:pPr algn="just"/>
            <a:r>
              <a:rPr lang="en-US" sz="2800" dirty="0" smtClean="0">
                <a:sym typeface="Symbol" pitchFamily="16" charset="2"/>
              </a:rPr>
              <a:t>When a resource is released by a process, assignment edge reconverts to a claim edge</a:t>
            </a:r>
          </a:p>
          <a:p>
            <a:pPr algn="just"/>
            <a:r>
              <a:rPr lang="en-US" sz="2800" dirty="0" smtClean="0">
                <a:sym typeface="Symbol" pitchFamily="16" charset="2"/>
              </a:rPr>
              <a:t>Resources must be claimed </a:t>
            </a:r>
            <a:r>
              <a:rPr lang="en-US" sz="2800" i="1" dirty="0" smtClean="0">
                <a:sym typeface="Symbol" pitchFamily="16" charset="2"/>
              </a:rPr>
              <a:t>a priori</a:t>
            </a:r>
            <a:r>
              <a:rPr lang="en-US" sz="2800" dirty="0" smtClean="0">
                <a:sym typeface="Symbol" pitchFamily="16" charset="2"/>
              </a:rPr>
              <a:t> in the system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9138"/>
            <a:ext cx="7656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Resource-Allocation Graph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05800" cy="4303712"/>
          </a:xfrm>
        </p:spPr>
        <p:txBody>
          <a:bodyPr/>
          <a:lstStyle/>
          <a:p>
            <a:r>
              <a:rPr lang="en-US" dirty="0" smtClean="0"/>
              <a:t>Suppose process</a:t>
            </a:r>
            <a:r>
              <a:rPr lang="en-US" i="1" dirty="0" smtClean="0"/>
              <a:t> P</a:t>
            </a:r>
            <a:r>
              <a:rPr lang="en-US" i="1" baseline="-25000" dirty="0" smtClean="0"/>
              <a:t>i</a:t>
            </a:r>
            <a:r>
              <a:rPr lang="en-US" dirty="0" smtClean="0"/>
              <a:t> requests a resource </a:t>
            </a:r>
            <a:r>
              <a:rPr lang="en-US" i="1" dirty="0" smtClean="0">
                <a:sym typeface="Symbol" pitchFamily="16" charset="2"/>
              </a:rPr>
              <a:t>R</a:t>
            </a:r>
            <a:r>
              <a:rPr lang="en-US" i="1" baseline="-25000" dirty="0" smtClean="0">
                <a:sym typeface="Symbol" pitchFamily="16" charset="2"/>
              </a:rPr>
              <a:t>j</a:t>
            </a:r>
          </a:p>
          <a:p>
            <a:r>
              <a:rPr lang="en-US" dirty="0" smtClean="0">
                <a:sym typeface="Symbol" pitchFamily="16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404813"/>
            <a:ext cx="8509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Resource-Allocation</a:t>
            </a:r>
            <a:r>
              <a:rPr lang="en-US" dirty="0" smtClean="0"/>
              <a:t> </a:t>
            </a:r>
            <a:r>
              <a:rPr lang="en-US" b="1" dirty="0" smtClean="0"/>
              <a:t>Graph</a:t>
            </a:r>
          </a:p>
        </p:txBody>
      </p:sp>
      <p:pic>
        <p:nvPicPr>
          <p:cNvPr id="25603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4494213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81600" y="1447800"/>
            <a:ext cx="327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P2 requests R2. Although R2  is free, cant be allocated to P2, as this action will create a cycle in the graph.</a:t>
            </a:r>
          </a:p>
          <a:p>
            <a:endParaRPr lang="en-US" sz="2400" dirty="0" smtClean="0"/>
          </a:p>
          <a:p>
            <a:r>
              <a:rPr lang="en-US" sz="2400" dirty="0" smtClean="0"/>
              <a:t>A cycle indicates that the system is in an unsafe state.</a:t>
            </a:r>
          </a:p>
          <a:p>
            <a:endParaRPr lang="en-US" sz="2400" dirty="0" smtClean="0"/>
          </a:p>
          <a:p>
            <a:r>
              <a:rPr lang="en-US" sz="2400" dirty="0" smtClean="0"/>
              <a:t>If P1 requests R2 and P2 requests R1, then a deadlock will occur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01638"/>
            <a:ext cx="824388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Unsafe State In Resource-Allocation Graph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4425" y="1230313"/>
            <a:ext cx="4337050" cy="439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Banker’s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229600" cy="4441825"/>
          </a:xfrm>
        </p:spPr>
        <p:txBody>
          <a:bodyPr/>
          <a:lstStyle/>
          <a:p>
            <a:r>
              <a:rPr lang="en-US" dirty="0" smtClean="0"/>
              <a:t>Multiple instances</a:t>
            </a:r>
          </a:p>
          <a:p>
            <a:r>
              <a:rPr lang="en-US" dirty="0" smtClean="0"/>
              <a:t>Each process must a priori claim maximum use</a:t>
            </a:r>
          </a:p>
          <a:p>
            <a:r>
              <a:rPr lang="en-US" dirty="0" smtClean="0"/>
              <a:t>When a process requests a resource it may have to wait  </a:t>
            </a:r>
          </a:p>
          <a:p>
            <a:r>
              <a:rPr lang="en-US" dirty="0" smtClean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8600"/>
            <a:ext cx="7586662" cy="79692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Data Structures for the Banker’s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295401"/>
            <a:ext cx="8823325" cy="5486400"/>
          </a:xfrm>
        </p:spPr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= number of processes, and </a:t>
            </a:r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i="1" dirty="0" smtClean="0"/>
              <a:t> </a:t>
            </a:r>
            <a:r>
              <a:rPr lang="en-US" sz="2400" dirty="0" smtClean="0"/>
              <a:t>= number of resources types. 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Available</a:t>
            </a:r>
            <a:r>
              <a:rPr lang="en-US" sz="2400" i="1" dirty="0" smtClean="0"/>
              <a:t>:</a:t>
            </a:r>
            <a:r>
              <a:rPr lang="en-US" sz="2400" dirty="0" smtClean="0"/>
              <a:t>  Vector of length </a:t>
            </a:r>
            <a:r>
              <a:rPr lang="en-US" sz="2400" i="1" dirty="0" smtClean="0"/>
              <a:t>m</a:t>
            </a:r>
            <a:r>
              <a:rPr lang="en-US" sz="2400" dirty="0" smtClean="0"/>
              <a:t>. If available [</a:t>
            </a:r>
            <a:r>
              <a:rPr lang="en-US" sz="2400" i="1" dirty="0" smtClean="0"/>
              <a:t>j</a:t>
            </a:r>
            <a:r>
              <a:rPr lang="en-US" sz="2400" dirty="0" smtClean="0"/>
              <a:t>] = </a:t>
            </a:r>
            <a:r>
              <a:rPr lang="en-US" sz="2400" i="1" dirty="0" smtClean="0"/>
              <a:t>k</a:t>
            </a:r>
            <a:r>
              <a:rPr lang="en-US" sz="2400" dirty="0" smtClean="0"/>
              <a:t>, there are</a:t>
            </a:r>
            <a:r>
              <a:rPr lang="en-US" sz="2400" i="1" dirty="0" smtClean="0"/>
              <a:t> k</a:t>
            </a:r>
            <a:r>
              <a:rPr lang="en-US" sz="2400" dirty="0" smtClean="0"/>
              <a:t> instances of resource type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available</a:t>
            </a:r>
          </a:p>
          <a:p>
            <a:endParaRPr lang="en-US" sz="10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Max</a:t>
            </a:r>
            <a:r>
              <a:rPr lang="en-US" sz="2400" i="1" dirty="0" smtClean="0"/>
              <a:t>: n x m</a:t>
            </a:r>
            <a:r>
              <a:rPr lang="en-US" sz="2400" dirty="0" smtClean="0"/>
              <a:t> matrix.  If </a:t>
            </a:r>
            <a:r>
              <a:rPr lang="en-US" sz="2400" i="1" dirty="0" smtClean="0"/>
              <a:t>Max 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] = </a:t>
            </a:r>
            <a:r>
              <a:rPr lang="en-US" sz="2400" i="1" dirty="0" smtClean="0"/>
              <a:t>k</a:t>
            </a:r>
            <a:r>
              <a:rPr lang="en-US" sz="2400" dirty="0" smtClean="0"/>
              <a:t>, then process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may request at most</a:t>
            </a:r>
            <a:r>
              <a:rPr lang="en-US" sz="2400" i="1" dirty="0" smtClean="0"/>
              <a:t> k </a:t>
            </a:r>
            <a:r>
              <a:rPr lang="en-US" sz="2400" dirty="0" smtClean="0"/>
              <a:t>instances of resource type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</a:p>
          <a:p>
            <a:endParaRPr lang="en-US" sz="1000" i="1" baseline="-250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Allocation</a:t>
            </a:r>
            <a:r>
              <a:rPr lang="en-US" sz="2400" i="1" dirty="0" smtClean="0"/>
              <a:t>:  n </a:t>
            </a:r>
            <a:r>
              <a:rPr lang="en-US" sz="2400" dirty="0" smtClean="0"/>
              <a:t>x</a:t>
            </a:r>
            <a:r>
              <a:rPr lang="en-US" sz="2400" i="1" dirty="0" smtClean="0"/>
              <a:t> m</a:t>
            </a:r>
            <a:r>
              <a:rPr lang="en-US" sz="2400" dirty="0" smtClean="0"/>
              <a:t> matrix.  If Allocation[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] = </a:t>
            </a:r>
            <a:r>
              <a:rPr lang="en-US" sz="2400" i="1" dirty="0" smtClean="0"/>
              <a:t>k</a:t>
            </a:r>
            <a:r>
              <a:rPr lang="en-US" sz="2400" dirty="0" smtClean="0"/>
              <a:t> then</a:t>
            </a:r>
            <a:r>
              <a:rPr lang="en-US" sz="2400" i="1" dirty="0" smtClean="0"/>
              <a:t> 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is currently allocated </a:t>
            </a:r>
            <a:r>
              <a:rPr lang="en-US" sz="2400" i="1" dirty="0" smtClean="0"/>
              <a:t>k</a:t>
            </a:r>
            <a:r>
              <a:rPr lang="en-US" sz="2400" dirty="0" smtClean="0"/>
              <a:t> instances of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</a:p>
          <a:p>
            <a:endParaRPr lang="en-US" sz="1000" i="1" baseline="-250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Need</a:t>
            </a:r>
            <a:r>
              <a:rPr lang="en-US" sz="2400" i="1" dirty="0" smtClean="0"/>
              <a:t>:  n </a:t>
            </a:r>
            <a:r>
              <a:rPr lang="en-US" sz="2400" dirty="0" smtClean="0"/>
              <a:t>x</a:t>
            </a:r>
            <a:r>
              <a:rPr lang="en-US" sz="2400" i="1" dirty="0" smtClean="0"/>
              <a:t> m</a:t>
            </a:r>
            <a:r>
              <a:rPr lang="en-US" sz="2400" dirty="0" smtClean="0"/>
              <a:t> matrix. If </a:t>
            </a:r>
            <a:r>
              <a:rPr lang="en-US" sz="2400" i="1" dirty="0" smtClean="0"/>
              <a:t>Need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] =</a:t>
            </a:r>
            <a:r>
              <a:rPr lang="en-US" sz="2400" i="1" dirty="0" smtClean="0"/>
              <a:t> k</a:t>
            </a:r>
            <a:r>
              <a:rPr lang="en-US" sz="2400" dirty="0" smtClean="0"/>
              <a:t>, then</a:t>
            </a:r>
            <a:r>
              <a:rPr lang="en-US" sz="2400" i="1" dirty="0" smtClean="0"/>
              <a:t> 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may need </a:t>
            </a:r>
            <a:r>
              <a:rPr lang="en-US" sz="2400" i="1" dirty="0" smtClean="0"/>
              <a:t>k</a:t>
            </a:r>
            <a:r>
              <a:rPr lang="en-US" sz="2400" dirty="0" smtClean="0"/>
              <a:t> more instances of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to complete its task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i="1" dirty="0" smtClean="0"/>
              <a:t>Need</a:t>
            </a:r>
            <a:r>
              <a:rPr lang="en-US" sz="2400" dirty="0" smtClean="0"/>
              <a:t> [</a:t>
            </a:r>
            <a:r>
              <a:rPr lang="en-US" sz="2400" i="1" dirty="0" err="1" smtClean="0"/>
              <a:t>i,j</a:t>
            </a:r>
            <a:r>
              <a:rPr lang="en-US" sz="2400" i="1" dirty="0" smtClean="0"/>
              <a:t>]</a:t>
            </a:r>
            <a:r>
              <a:rPr lang="en-US" sz="2400" dirty="0" smtClean="0"/>
              <a:t> = </a:t>
            </a:r>
            <a:r>
              <a:rPr lang="en-US" sz="2400" i="1" dirty="0" smtClean="0"/>
              <a:t>Max</a:t>
            </a:r>
            <a:r>
              <a:rPr lang="en-US" sz="2400" dirty="0" smtClean="0"/>
              <a:t>[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] – </a:t>
            </a:r>
            <a:r>
              <a:rPr lang="en-US" sz="2400" i="1" dirty="0" smtClean="0"/>
              <a:t>Allocation</a:t>
            </a:r>
            <a:r>
              <a:rPr lang="en-US" sz="2400" dirty="0" smtClean="0"/>
              <a:t> [</a:t>
            </a:r>
            <a:r>
              <a:rPr lang="en-US" sz="2400" i="1" dirty="0" err="1" smtClean="0"/>
              <a:t>i,j</a:t>
            </a:r>
            <a:r>
              <a:rPr lang="en-US" sz="240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Deadlock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3488"/>
            <a:ext cx="8382000" cy="48434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blocked processes each holding a resource and waiting to acquire a resource held by another process in the set</a:t>
            </a:r>
          </a:p>
          <a:p>
            <a:endParaRPr lang="en-US" dirty="0" smtClean="0"/>
          </a:p>
          <a:p>
            <a:pPr>
              <a:buSzPct val="85000"/>
            </a:pPr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System has 2 disk drives</a:t>
            </a:r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each hold one disk drive and each needs another one</a:t>
            </a:r>
          </a:p>
          <a:p>
            <a:pPr lvl="1"/>
            <a:endParaRPr lang="en-US" dirty="0" smtClean="0"/>
          </a:p>
          <a:p>
            <a:pPr>
              <a:buSzPct val="85000"/>
            </a:pPr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semaphores </a:t>
            </a:r>
            <a:r>
              <a:rPr lang="en-US" i="1" dirty="0" smtClean="0"/>
              <a:t>A</a:t>
            </a:r>
            <a:r>
              <a:rPr lang="en-US" dirty="0" smtClean="0"/>
              <a:t> and</a:t>
            </a:r>
            <a:r>
              <a:rPr lang="en-US" i="1" dirty="0" smtClean="0"/>
              <a:t> B</a:t>
            </a:r>
            <a:r>
              <a:rPr lang="en-US" dirty="0" smtClean="0"/>
              <a:t>, initialized to 1</a:t>
            </a:r>
            <a:r>
              <a:rPr lang="en-US" sz="2800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 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dirty="0" smtClean="0">
                <a:solidFill>
                  <a:srgbClr val="3366FF"/>
                </a:solidFill>
              </a:rPr>
              <a:t>wait (A);		wait(B) 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3366FF"/>
                </a:solidFill>
              </a:rPr>
              <a:t>     wait (B);		              wait(A)</a:t>
            </a:r>
          </a:p>
          <a:p>
            <a:pPr lvl="1"/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Safety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Current_Avail</a:t>
            </a:r>
            <a:r>
              <a:rPr lang="en-US" sz="2000" b="1" i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smtClean="0"/>
              <a:t>Marked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be vectors of length</a:t>
            </a:r>
            <a:r>
              <a:rPr lang="en-US" sz="2000" i="1" dirty="0" smtClean="0"/>
              <a:t> m</a:t>
            </a:r>
            <a:r>
              <a:rPr lang="en-US" sz="2000" dirty="0" smtClean="0"/>
              <a:t> and</a:t>
            </a:r>
            <a:r>
              <a:rPr lang="en-US" sz="2000" i="1" dirty="0" smtClean="0"/>
              <a:t> n</a:t>
            </a:r>
            <a:r>
              <a:rPr lang="en-US" sz="2000" dirty="0" smtClean="0"/>
              <a:t>, respectively. Safe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/>
              <a:t>string is an array to store the process IDs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/>
              <a:t>Initialize:</a:t>
            </a:r>
          </a:p>
          <a:p>
            <a:pPr marL="514350" indent="-51435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 dirty="0" smtClean="0"/>
              <a:t>Current_Avail</a:t>
            </a:r>
            <a:r>
              <a:rPr lang="en-US" sz="2000" i="1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Available</a:t>
            </a:r>
          </a:p>
          <a:p>
            <a:pPr marL="514350" indent="-51435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 i="1" dirty="0" smtClean="0"/>
              <a:t>Initialize Marked as: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/>
              <a:t>                for(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=1;i&lt;=n 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/>
              <a:t>                       Marked[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]=False;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>
                <a:sym typeface="Symbol" pitchFamily="16" charset="2"/>
              </a:rPr>
              <a:t>3.      Find a process Pi such that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>
                <a:sym typeface="Symbol" pitchFamily="16" charset="2"/>
              </a:rPr>
              <a:t>                     Need</a:t>
            </a:r>
            <a:r>
              <a:rPr lang="en-US" sz="2000" i="1" baseline="-25000" dirty="0" smtClean="0">
                <a:sym typeface="Symbol" pitchFamily="16" charset="2"/>
              </a:rPr>
              <a:t>i</a:t>
            </a:r>
            <a:r>
              <a:rPr lang="en-US" sz="2000" i="1" dirty="0" smtClean="0">
                <a:sym typeface="Symbol" pitchFamily="16" charset="2"/>
              </a:rPr>
              <a:t> &lt;=Current_Avail and Marked[</a:t>
            </a:r>
            <a:r>
              <a:rPr lang="en-US" sz="2000" i="1" dirty="0" err="1" smtClean="0">
                <a:sym typeface="Symbol" pitchFamily="16" charset="2"/>
              </a:rPr>
              <a:t>i</a:t>
            </a:r>
            <a:r>
              <a:rPr lang="en-US" sz="2000" i="1" dirty="0" smtClean="0">
                <a:sym typeface="Symbol" pitchFamily="16" charset="2"/>
              </a:rPr>
              <a:t>]=False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>
                <a:sym typeface="Symbol" pitchFamily="16" charset="2"/>
              </a:rPr>
              <a:t>4.     If(found)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i="1" dirty="0" smtClean="0">
                <a:sym typeface="Symbol" pitchFamily="16" charset="2"/>
              </a:rPr>
              <a:t>       {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    </a:t>
            </a:r>
            <a:r>
              <a:rPr lang="en-US" sz="2000" dirty="0" smtClean="0"/>
              <a:t>Current_Avail=Current_Avail + </a:t>
            </a:r>
            <a:r>
              <a:rPr lang="en-US" sz="2000" i="1" dirty="0" smtClean="0">
                <a:sym typeface="Symbol" pitchFamily="16" charset="2"/>
              </a:rPr>
              <a:t>Allocation</a:t>
            </a:r>
            <a:r>
              <a:rPr lang="en-US" sz="2000" i="1" baseline="-25000" dirty="0" smtClean="0">
                <a:sym typeface="Symbol" pitchFamily="16" charset="2"/>
              </a:rPr>
              <a:t>i</a:t>
            </a:r>
            <a:endParaRPr lang="en-US" sz="2000" dirty="0" smtClean="0"/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     Marked[</a:t>
            </a:r>
            <a:r>
              <a:rPr lang="en-US" sz="2000" dirty="0" err="1" smtClean="0">
                <a:sym typeface="Symbol" pitchFamily="16" charset="2"/>
              </a:rPr>
              <a:t>i</a:t>
            </a:r>
            <a:r>
              <a:rPr lang="en-US" sz="2000" dirty="0" smtClean="0">
                <a:sym typeface="Symbol" pitchFamily="16" charset="2"/>
              </a:rPr>
              <a:t>]= true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     Save the process number in safestring[]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      go to step 3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  }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5. If (Marked[</a:t>
            </a:r>
            <a:r>
              <a:rPr lang="en-US" sz="2000" dirty="0" err="1" smtClean="0">
                <a:sym typeface="Symbol" pitchFamily="16" charset="2"/>
              </a:rPr>
              <a:t>i</a:t>
            </a:r>
            <a:r>
              <a:rPr lang="en-US" sz="2000" dirty="0" smtClean="0">
                <a:sym typeface="Symbol" pitchFamily="16" charset="2"/>
              </a:rPr>
              <a:t>]==true) for all processes, then the system is in safe state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     Print   Safe string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000" dirty="0" smtClean="0">
                <a:sym typeface="Symbol" pitchFamily="16" charset="2"/>
              </a:rPr>
              <a:t>Otherwise, the system is not in safe state, and is in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228600"/>
            <a:ext cx="7924800" cy="63341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Resource-Request</a:t>
            </a:r>
            <a:r>
              <a:rPr lang="en-US" sz="2800" dirty="0" smtClean="0"/>
              <a:t> </a:t>
            </a:r>
            <a:r>
              <a:rPr lang="en-US" sz="2800" b="1" dirty="0" smtClean="0"/>
              <a:t>Algorithm for Process </a:t>
            </a: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i</a:t>
            </a:r>
            <a:endParaRPr lang="en-US" sz="2800" b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5486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2000" i="1" dirty="0" smtClean="0"/>
              <a:t>     </a:t>
            </a:r>
            <a:r>
              <a:rPr lang="en-US" sz="2000" i="1" dirty="0" smtClean="0">
                <a:solidFill>
                  <a:srgbClr val="FF0000"/>
                </a:solidFill>
              </a:rPr>
              <a:t>Request</a:t>
            </a:r>
            <a:r>
              <a:rPr lang="en-US" sz="2000" dirty="0" smtClean="0"/>
              <a:t> = request vector for process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.  If </a:t>
            </a:r>
            <a:r>
              <a:rPr lang="en-US" sz="2000" i="1" dirty="0" smtClean="0"/>
              <a:t>Request</a:t>
            </a:r>
            <a:r>
              <a:rPr lang="en-US" sz="2000" i="1" baseline="-25000" dirty="0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[</a:t>
            </a:r>
            <a:r>
              <a:rPr lang="en-US" sz="2000" i="1" dirty="0" smtClean="0"/>
              <a:t>j</a:t>
            </a:r>
            <a:r>
              <a:rPr lang="en-US" sz="2000" dirty="0" smtClean="0"/>
              <a:t>] = </a:t>
            </a:r>
            <a:r>
              <a:rPr lang="en-US" sz="2000" i="1" dirty="0" smtClean="0"/>
              <a:t>k</a:t>
            </a:r>
            <a:r>
              <a:rPr lang="en-US" sz="2000" dirty="0" smtClean="0"/>
              <a:t> then process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wants </a:t>
            </a:r>
            <a:r>
              <a:rPr lang="en-US" sz="2000" i="1" dirty="0" smtClean="0"/>
              <a:t>k</a:t>
            </a:r>
            <a:r>
              <a:rPr lang="en-US" sz="2000" dirty="0" smtClean="0"/>
              <a:t> instances of resource type </a:t>
            </a:r>
            <a:r>
              <a:rPr lang="en-US" sz="2000" i="1" dirty="0" err="1" smtClean="0"/>
              <a:t>R</a:t>
            </a:r>
            <a:r>
              <a:rPr lang="en-US" sz="2000" i="1" baseline="-25000" dirty="0" err="1" smtClean="0"/>
              <a:t>j</a:t>
            </a:r>
            <a:endParaRPr lang="en-US" sz="2000" i="1" baseline="-25000" dirty="0" smtClean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endParaRPr lang="en-US" sz="2000" baseline="-25000" dirty="0" smtClean="0"/>
          </a:p>
          <a:p>
            <a:pPr marL="914400" lvl="1" indent="-457200" algn="just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000" dirty="0" smtClean="0"/>
              <a:t>If </a:t>
            </a:r>
            <a:r>
              <a:rPr lang="en-US" sz="2000" i="1" dirty="0" smtClean="0"/>
              <a:t>Request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6" charset="2"/>
              </a:rPr>
              <a:t> </a:t>
            </a:r>
            <a:r>
              <a:rPr lang="en-US" sz="2000" i="1" dirty="0" smtClean="0">
                <a:sym typeface="Symbol" pitchFamily="16" charset="2"/>
              </a:rPr>
              <a:t>Need</a:t>
            </a:r>
            <a:r>
              <a:rPr lang="en-US" sz="2000" i="1" baseline="-25000" dirty="0" smtClean="0">
                <a:sym typeface="Symbol" pitchFamily="16" charset="2"/>
              </a:rPr>
              <a:t>i</a:t>
            </a:r>
            <a:r>
              <a:rPr lang="en-US" sz="2000" i="1" dirty="0" smtClean="0">
                <a:sym typeface="Symbol" pitchFamily="16" charset="2"/>
              </a:rPr>
              <a:t> </a:t>
            </a:r>
            <a:r>
              <a:rPr lang="en-US" sz="2000" dirty="0" smtClean="0">
                <a:sym typeface="Symbol" pitchFamily="16" charset="2"/>
              </a:rPr>
              <a:t>go to step 2.  Otherwise, raise error condition, since process has exceeded its maximum claim</a:t>
            </a:r>
          </a:p>
          <a:p>
            <a:pPr marL="914400" lvl="1" indent="-457200" algn="just">
              <a:lnSpc>
                <a:spcPct val="90000"/>
              </a:lnSpc>
              <a:buNone/>
            </a:pPr>
            <a:endParaRPr lang="en-US" sz="2000" dirty="0" smtClean="0">
              <a:sym typeface="Symbol" pitchFamily="16" charset="2"/>
            </a:endParaRPr>
          </a:p>
          <a:p>
            <a:pPr marL="914400" lvl="1" indent="-457200" algn="just">
              <a:lnSpc>
                <a:spcPct val="90000"/>
              </a:lnSpc>
              <a:buFont typeface="Monotype Sorts" charset="2"/>
              <a:buAutoNum type="arabicPeriod" startAt="2"/>
            </a:pPr>
            <a:r>
              <a:rPr lang="en-US" sz="2000" dirty="0" smtClean="0">
                <a:sym typeface="Symbol" pitchFamily="16" charset="2"/>
              </a:rPr>
              <a:t>If </a:t>
            </a:r>
            <a:r>
              <a:rPr lang="en-US" sz="2000" i="1" dirty="0" smtClean="0"/>
              <a:t>Request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6" charset="2"/>
              </a:rPr>
              <a:t> </a:t>
            </a:r>
            <a:r>
              <a:rPr lang="en-US" sz="2000" i="1" dirty="0" smtClean="0">
                <a:sym typeface="Symbol" pitchFamily="16" charset="2"/>
              </a:rPr>
              <a:t>Available</a:t>
            </a:r>
            <a:r>
              <a:rPr lang="en-US" sz="2000" dirty="0" smtClean="0">
                <a:sym typeface="Symbol" pitchFamily="16" charset="2"/>
              </a:rPr>
              <a:t>, go to step 3.  Otherwise </a:t>
            </a:r>
            <a:r>
              <a:rPr lang="en-US" sz="2000" i="1" dirty="0" smtClean="0">
                <a:sym typeface="Symbol" pitchFamily="16" charset="2"/>
              </a:rPr>
              <a:t>P</a:t>
            </a:r>
            <a:r>
              <a:rPr lang="en-US" sz="2000" i="1" baseline="-25000" dirty="0" smtClean="0">
                <a:sym typeface="Symbol" pitchFamily="16" charset="2"/>
              </a:rPr>
              <a:t>i</a:t>
            </a:r>
            <a:r>
              <a:rPr lang="en-US" sz="2000" dirty="0" smtClean="0">
                <a:sym typeface="Symbol" pitchFamily="16" charset="2"/>
              </a:rPr>
              <a:t>  must wait, since resources are not available</a:t>
            </a:r>
          </a:p>
          <a:p>
            <a:pPr marL="914400" lvl="1" indent="-457200" algn="just">
              <a:lnSpc>
                <a:spcPct val="90000"/>
              </a:lnSpc>
              <a:buNone/>
            </a:pPr>
            <a:endParaRPr lang="en-US" sz="2000" dirty="0" smtClean="0">
              <a:sym typeface="Symbol" pitchFamily="16" charset="2"/>
            </a:endParaRPr>
          </a:p>
          <a:p>
            <a:pPr lvl="1" algn="just">
              <a:lnSpc>
                <a:spcPct val="90000"/>
              </a:lnSpc>
              <a:buFont typeface="Monotype Sorts" charset="2"/>
              <a:buNone/>
            </a:pPr>
            <a:r>
              <a:rPr lang="en-US" sz="2000" dirty="0" smtClean="0">
                <a:sym typeface="Symbol" pitchFamily="16" charset="2"/>
              </a:rPr>
              <a:t>3.	 Pretend to allocate requested resources to </a:t>
            </a:r>
            <a:r>
              <a:rPr lang="en-US" sz="2000" i="1" dirty="0" smtClean="0">
                <a:sym typeface="Symbol" pitchFamily="16" charset="2"/>
              </a:rPr>
              <a:t>P</a:t>
            </a:r>
            <a:r>
              <a:rPr lang="en-US" sz="2000" i="1" baseline="-25000" dirty="0" smtClean="0">
                <a:sym typeface="Symbol" pitchFamily="16" charset="2"/>
              </a:rPr>
              <a:t>i</a:t>
            </a:r>
            <a:r>
              <a:rPr lang="en-US" sz="2000" dirty="0" smtClean="0">
                <a:sym typeface="Symbol" pitchFamily="16" charset="2"/>
              </a:rPr>
              <a:t> by modifying the state as follows:</a:t>
            </a:r>
          </a:p>
          <a:p>
            <a:pPr lvl="3" algn="just"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6" charset="2"/>
              </a:rPr>
              <a:t>		</a:t>
            </a:r>
            <a:r>
              <a:rPr lang="en-US" i="1" dirty="0" smtClean="0">
                <a:sym typeface="Symbol" pitchFamily="16" charset="2"/>
              </a:rPr>
              <a:t>Available</a:t>
            </a:r>
            <a:r>
              <a:rPr lang="en-US" dirty="0" smtClean="0">
                <a:sym typeface="Symbol" pitchFamily="16" charset="2"/>
              </a:rPr>
              <a:t> = </a:t>
            </a:r>
            <a:r>
              <a:rPr lang="en-US" i="1" dirty="0" smtClean="0">
                <a:sym typeface="Symbol" pitchFamily="16" charset="2"/>
              </a:rPr>
              <a:t>Available  </a:t>
            </a:r>
            <a:r>
              <a:rPr lang="en-US" dirty="0" smtClean="0">
                <a:sym typeface="Symbol" pitchFamily="16" charset="2"/>
              </a:rPr>
              <a:t>–</a:t>
            </a:r>
            <a:r>
              <a:rPr lang="en-US" i="1" dirty="0" smtClean="0">
                <a:sym typeface="Symbol" pitchFamily="16" charset="2"/>
              </a:rPr>
              <a:t> Request;</a:t>
            </a:r>
          </a:p>
          <a:p>
            <a:pPr lvl="3" algn="just"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6" charset="2"/>
              </a:rPr>
              <a:t>		</a:t>
            </a:r>
            <a:r>
              <a:rPr lang="en-US" i="1" dirty="0" smtClean="0">
                <a:sym typeface="Symbol" pitchFamily="16" charset="2"/>
              </a:rPr>
              <a:t>Allocation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baseline="-25000" dirty="0" smtClean="0">
                <a:sym typeface="Symbol" pitchFamily="16" charset="2"/>
              </a:rPr>
              <a:t> </a:t>
            </a:r>
            <a:r>
              <a:rPr lang="en-US" dirty="0" smtClean="0">
                <a:sym typeface="Symbol" pitchFamily="16" charset="2"/>
              </a:rPr>
              <a:t>= </a:t>
            </a:r>
            <a:r>
              <a:rPr lang="en-US" i="1" dirty="0" smtClean="0">
                <a:sym typeface="Symbol" pitchFamily="16" charset="2"/>
              </a:rPr>
              <a:t>Allocation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dirty="0" smtClean="0">
                <a:sym typeface="Symbol" pitchFamily="16" charset="2"/>
              </a:rPr>
              <a:t> + </a:t>
            </a:r>
            <a:r>
              <a:rPr lang="en-US" i="1" dirty="0" smtClean="0">
                <a:sym typeface="Symbol" pitchFamily="16" charset="2"/>
              </a:rPr>
              <a:t>Request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dirty="0" smtClean="0">
                <a:sym typeface="Symbol" pitchFamily="16" charset="2"/>
              </a:rPr>
              <a:t>;</a:t>
            </a:r>
          </a:p>
          <a:p>
            <a:pPr lvl="3" algn="just">
              <a:lnSpc>
                <a:spcPct val="90000"/>
              </a:lnSpc>
              <a:buFontTx/>
              <a:buNone/>
            </a:pPr>
            <a:r>
              <a:rPr lang="en-US" dirty="0" smtClean="0">
                <a:sym typeface="Symbol" pitchFamily="16" charset="2"/>
              </a:rPr>
              <a:t>		</a:t>
            </a:r>
            <a:r>
              <a:rPr lang="en-US" i="1" dirty="0" smtClean="0">
                <a:sym typeface="Symbol" pitchFamily="16" charset="2"/>
              </a:rPr>
              <a:t>Need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i="1" dirty="0" smtClean="0">
                <a:sym typeface="Symbol" pitchFamily="16" charset="2"/>
              </a:rPr>
              <a:t> </a:t>
            </a:r>
            <a:r>
              <a:rPr lang="en-US" dirty="0" smtClean="0">
                <a:sym typeface="Symbol" pitchFamily="16" charset="2"/>
              </a:rPr>
              <a:t>=</a:t>
            </a:r>
            <a:r>
              <a:rPr lang="en-US" i="1" dirty="0" smtClean="0">
                <a:sym typeface="Symbol" pitchFamily="16" charset="2"/>
              </a:rPr>
              <a:t> Need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dirty="0" smtClean="0">
                <a:sym typeface="Symbol" pitchFamily="16" charset="2"/>
              </a:rPr>
              <a:t> – </a:t>
            </a:r>
            <a:r>
              <a:rPr lang="en-US" i="1" dirty="0" smtClean="0">
                <a:sym typeface="Symbol" pitchFamily="16" charset="2"/>
              </a:rPr>
              <a:t>Request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i="1" dirty="0" smtClean="0">
                <a:sym typeface="Symbol" pitchFamily="16" charset="2"/>
              </a:rPr>
              <a:t>;</a:t>
            </a:r>
          </a:p>
          <a:p>
            <a:pPr lvl="2" algn="just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sz="2000" i="1" dirty="0" smtClean="0">
                <a:sym typeface="Symbol" pitchFamily="16" charset="2"/>
              </a:rPr>
              <a:t>If safe  the resources are allocated to Pi</a:t>
            </a:r>
          </a:p>
          <a:p>
            <a:pPr lvl="2" algn="just">
              <a:lnSpc>
                <a:spcPct val="90000"/>
              </a:lnSpc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lang="en-US" sz="2000" i="1" dirty="0" smtClean="0">
                <a:sym typeface="Symbol" pitchFamily="16" charset="2"/>
              </a:rPr>
              <a:t>If unsafe  Pi must wait, and the old resource-allocation state is restored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Banker’s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3312"/>
            <a:ext cx="8686800" cy="5602287"/>
          </a:xfrm>
        </p:spPr>
        <p:txBody>
          <a:bodyPr>
            <a:norm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5 processes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0  </a:t>
            </a:r>
            <a:r>
              <a:rPr lang="en-US" sz="2400" dirty="0" smtClean="0"/>
              <a:t>through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 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              </a:t>
            </a:r>
            <a:r>
              <a:rPr lang="en-US" sz="2400" i="1" dirty="0" smtClean="0"/>
              <a:t>A</a:t>
            </a:r>
            <a:r>
              <a:rPr lang="en-US" sz="2400" dirty="0" smtClean="0"/>
              <a:t> (15 instances),  </a:t>
            </a:r>
            <a:r>
              <a:rPr lang="en-US" sz="2400" i="1" dirty="0" smtClean="0"/>
              <a:t>B</a:t>
            </a:r>
            <a:r>
              <a:rPr lang="en-US" sz="2400" dirty="0" smtClean="0"/>
              <a:t> (8 instances), and </a:t>
            </a:r>
            <a:r>
              <a:rPr lang="en-US" sz="2400" i="1" dirty="0" smtClean="0"/>
              <a:t>C</a:t>
            </a:r>
            <a:r>
              <a:rPr lang="en-US" sz="2400" dirty="0" smtClean="0"/>
              <a:t> (8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 Snapshot at time </a:t>
            </a:r>
            <a:r>
              <a:rPr lang="en-US" sz="2400" i="1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	  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Allocation</a:t>
            </a:r>
            <a:r>
              <a:rPr lang="en-US" sz="2400" b="1" i="1" dirty="0" smtClean="0">
                <a:solidFill>
                  <a:srgbClr val="FF0000"/>
                </a:solidFill>
              </a:rPr>
              <a:t>	      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Max</a:t>
            </a:r>
            <a:r>
              <a:rPr lang="en-US" sz="2400" b="1" i="1" dirty="0" smtClean="0">
                <a:solidFill>
                  <a:srgbClr val="FF0000"/>
                </a:solidFill>
              </a:rPr>
              <a:t>	        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Available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b="1" i="1" dirty="0" smtClean="0">
                <a:solidFill>
                  <a:srgbClr val="FF0000"/>
                </a:solidFill>
              </a:rPr>
              <a:t>			A B C	       A B C 	           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</a:t>
            </a:r>
            <a:r>
              <a:rPr lang="en-US" sz="2400" i="1" dirty="0" smtClean="0"/>
              <a:t>P1</a:t>
            </a:r>
            <a:r>
              <a:rPr lang="en-US" sz="2400" baseline="-25000" dirty="0" smtClean="0"/>
              <a:t>	</a:t>
            </a:r>
            <a:r>
              <a:rPr lang="en-US" sz="2400" dirty="0" smtClean="0"/>
              <a:t>2 1 0	       5 6 3 	           ----??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baseline="-25000" dirty="0" smtClean="0"/>
              <a:t>	</a:t>
            </a:r>
            <a:r>
              <a:rPr lang="en-US" sz="2400" dirty="0" smtClean="0"/>
              <a:t> 3 2 3 	        8 5 6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3 0 2 	        4 9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3 2 0 	        7 4 3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	1 0 1	       4 3 3  	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293812"/>
            <a:ext cx="7983538" cy="5030787"/>
          </a:xfrm>
        </p:spPr>
        <p:txBody>
          <a:bodyPr>
            <a:normAutofit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400" dirty="0" smtClean="0"/>
              <a:t>The content of the matrix </a:t>
            </a:r>
            <a:r>
              <a:rPr lang="en-US" sz="2400" i="1" dirty="0" smtClean="0"/>
              <a:t>Need</a:t>
            </a:r>
            <a:r>
              <a:rPr lang="en-US" sz="2400" dirty="0" smtClean="0"/>
              <a:t> is defined to be </a:t>
            </a:r>
            <a:r>
              <a:rPr lang="en-US" sz="2400" i="1" dirty="0" smtClean="0"/>
              <a:t>Max</a:t>
            </a:r>
            <a:r>
              <a:rPr lang="en-US" sz="2400" dirty="0" smtClean="0"/>
              <a:t> – </a:t>
            </a:r>
            <a:r>
              <a:rPr lang="en-US" sz="2400" i="1" dirty="0" smtClean="0"/>
              <a:t>Allocation</a:t>
            </a:r>
            <a:endParaRPr lang="en-US" sz="2400" dirty="0" smtClean="0"/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i="1" u="sng" dirty="0" smtClean="0">
                <a:solidFill>
                  <a:srgbClr val="FF0000"/>
                </a:solidFill>
              </a:rPr>
              <a:t>Need (Max- allocation)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			</a:t>
            </a:r>
            <a:r>
              <a:rPr lang="en-US" sz="2400" b="1" i="1" dirty="0" smtClean="0">
                <a:solidFill>
                  <a:srgbClr val="FF0000"/>
                </a:solidFill>
              </a:rPr>
              <a:t>A B C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P1</a:t>
            </a:r>
            <a:r>
              <a:rPr lang="en-US" sz="2400" baseline="-25000" dirty="0" smtClean="0"/>
              <a:t>         </a:t>
            </a:r>
            <a:r>
              <a:rPr lang="en-US" sz="2400" dirty="0" smtClean="0"/>
              <a:t>3 5 3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</a:t>
            </a:r>
            <a:r>
              <a:rPr lang="en-US" sz="2400" baseline="-25000" dirty="0" smtClean="0"/>
              <a:t>	</a:t>
            </a:r>
            <a:r>
              <a:rPr lang="en-US" sz="2400" dirty="0" smtClean="0"/>
              <a:t>5 3 3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1 9 0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4 2 3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5</a:t>
            </a:r>
            <a:r>
              <a:rPr lang="en-US" sz="2400" dirty="0" smtClean="0"/>
              <a:t>	3 3 2 </a:t>
            </a:r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endParaRPr lang="en-US" sz="2400" dirty="0" smtClean="0"/>
          </a:p>
          <a:p>
            <a:pPr>
              <a:buFont typeface="Monotype Sorts" charset="2"/>
              <a:buNone/>
              <a:tabLst>
                <a:tab pos="2452688" algn="l"/>
                <a:tab pos="3492500" algn="ctr"/>
              </a:tabLst>
            </a:pPr>
            <a:r>
              <a:rPr lang="en-US" sz="2400" b="1" dirty="0" smtClean="0"/>
              <a:t>Whether the system is in safe state or not…?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0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Example: 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 Request (2,0,2)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Check that Request </a:t>
            </a:r>
            <a:r>
              <a:rPr lang="en-US" sz="2000" dirty="0" smtClean="0">
                <a:sym typeface="Symbol" pitchFamily="16" charset="2"/>
              </a:rPr>
              <a:t> Need (that is, (2,0,2)  (4,2,3)  true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 smtClean="0">
                <a:sym typeface="Symbol" pitchFamily="16" charset="2"/>
              </a:rPr>
              <a:t>Next check that </a:t>
            </a:r>
            <a:r>
              <a:rPr lang="en-US" sz="2000" dirty="0" smtClean="0"/>
              <a:t>Request </a:t>
            </a:r>
            <a:r>
              <a:rPr lang="en-US" sz="2000" dirty="0" smtClean="0">
                <a:sym typeface="Symbol" pitchFamily="16" charset="2"/>
              </a:rPr>
              <a:t> Available (that is, (2,0,2)  (3,3,2)  true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 smtClean="0">
                <a:sym typeface="Symbol" pitchFamily="16" charset="2"/>
              </a:rPr>
              <a:t>Available=Available-request4 =[3 3 2]-[2 0 2]=[1 3 0]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 smtClean="0">
                <a:sym typeface="Symbol" pitchFamily="16" charset="2"/>
              </a:rPr>
              <a:t>Allocation4= allocation 4+ request 4= [3 2 0]+[2 0 2]=[5 2 2]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 smtClean="0">
                <a:sym typeface="Symbol" pitchFamily="16" charset="2"/>
              </a:rPr>
              <a:t>Need 4=need 4 - request 4=[4 2 3]-[2 0 2]=[2 2 1]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 smtClean="0"/>
              <a:t>			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  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Max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Allocation</a:t>
            </a:r>
            <a:r>
              <a:rPr lang="en-US" sz="2000" b="1" i="1" dirty="0" smtClean="0">
                <a:solidFill>
                  <a:srgbClr val="FF0000"/>
                </a:solidFill>
              </a:rPr>
              <a:t>	</a:t>
            </a:r>
            <a:r>
              <a:rPr lang="en-US" sz="2000" b="1" i="1" u="sng" dirty="0" smtClean="0">
                <a:solidFill>
                  <a:srgbClr val="FF0000"/>
                </a:solidFill>
              </a:rPr>
              <a:t>Need</a:t>
            </a:r>
            <a:r>
              <a:rPr lang="en-US" sz="2000" b="1" i="1" dirty="0" smtClean="0">
                <a:solidFill>
                  <a:srgbClr val="FF0000"/>
                </a:solidFill>
              </a:rPr>
              <a:t>	    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Available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b="1" i="1" dirty="0" smtClean="0">
                <a:solidFill>
                  <a:srgbClr val="FF0000"/>
                </a:solidFill>
              </a:rPr>
              <a:t>			            A B C             A B C	A B C	       A B C 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P1</a:t>
            </a:r>
            <a:r>
              <a:rPr lang="en-US" sz="2000" dirty="0" smtClean="0"/>
              <a:t>	       5 6 3              2 1 0 	3 5 3 	       1 3 0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        8 5 6              3 2 3              5 3 3 	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        4 9 2              3 0 2 	 1 9 0 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        7 4 3              5 2 2 	 2 2 1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</a:t>
            </a:r>
            <a:r>
              <a:rPr lang="en-US" sz="2000" dirty="0" smtClean="0"/>
              <a:t>        4 3 3              1 0 1 	 3 3 2 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Now let us again check whether system is in safe state.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Current_Avail= Available= [1 3 0]</a:t>
            </a:r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dirty="0" smtClean="0"/>
              <a:t>There is no process whose Need &lt;= Current_Avail. Therefore, no process can be started , and thus system would be unsafe, if the request for P4 is granted</a:t>
            </a:r>
            <a:endParaRPr lang="en-US" sz="900" dirty="0" smtClean="0"/>
          </a:p>
          <a:p>
            <a:pPr>
              <a:buFont typeface="Monotype Sorts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A single processor system has three resource types X, Y and Z,</a:t>
            </a:r>
          </a:p>
          <a:p>
            <a:pPr algn="just">
              <a:buNone/>
            </a:pPr>
            <a:r>
              <a:rPr lang="en-US" dirty="0" smtClean="0"/>
              <a:t>which are shared by three processes</a:t>
            </a:r>
            <a:r>
              <a:rPr lang="en-US" b="1" dirty="0" smtClean="0"/>
              <a:t>. There are 5 units of each</a:t>
            </a:r>
          </a:p>
          <a:p>
            <a:pPr algn="just">
              <a:buNone/>
            </a:pPr>
            <a:r>
              <a:rPr lang="en-US" b="1" dirty="0" smtClean="0"/>
              <a:t>resource type. </a:t>
            </a:r>
          </a:p>
          <a:p>
            <a:pPr algn="just">
              <a:buNone/>
            </a:pPr>
            <a:r>
              <a:rPr lang="en-US" dirty="0" smtClean="0"/>
              <a:t>Consider the following scenario, which of these processes will</a:t>
            </a:r>
          </a:p>
          <a:p>
            <a:pPr algn="just">
              <a:buNone/>
            </a:pPr>
            <a:r>
              <a:rPr lang="en-US" dirty="0" smtClean="0"/>
              <a:t>finish </a:t>
            </a:r>
            <a:r>
              <a:rPr lang="en-US" b="1" dirty="0" smtClean="0"/>
              <a:t>LAST</a:t>
            </a:r>
            <a:r>
              <a:rPr lang="en-US" dirty="0" smtClean="0"/>
              <a:t>?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           		</a:t>
            </a:r>
            <a:r>
              <a:rPr lang="en-US" b="1" i="1" dirty="0" err="1" smtClean="0"/>
              <a:t>Alloc</a:t>
            </a:r>
            <a:r>
              <a:rPr lang="en-US" b="1" i="1" dirty="0" smtClean="0"/>
              <a:t>                request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   		X Y Z                   X Y Z</a:t>
            </a:r>
          </a:p>
          <a:p>
            <a:pPr>
              <a:buNone/>
            </a:pPr>
            <a:r>
              <a:rPr lang="en-US" dirty="0" smtClean="0"/>
              <a:t>P0      		1 2 1                   1 0 3</a:t>
            </a:r>
          </a:p>
          <a:p>
            <a:pPr>
              <a:buNone/>
            </a:pPr>
            <a:r>
              <a:rPr lang="en-US" dirty="0" smtClean="0"/>
              <a:t>P1      		2 0 1                   0 1 2</a:t>
            </a:r>
          </a:p>
          <a:p>
            <a:pPr>
              <a:buNone/>
            </a:pPr>
            <a:r>
              <a:rPr lang="en-US" dirty="0" smtClean="0"/>
              <a:t>P2      		2 2 1                   1 2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(A) P0       		(B) P1         		(C) P2</a:t>
            </a:r>
          </a:p>
          <a:p>
            <a:pPr>
              <a:buNone/>
            </a:pPr>
            <a:r>
              <a:rPr lang="en-US" dirty="0" smtClean="0"/>
              <a:t>(D) None of the above, since the system is in a deadlock.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277813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Deadlock Detection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Allow system to enter deadlock state 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Detection algorithm ( an </a:t>
            </a:r>
            <a:r>
              <a:rPr lang="en-US" sz="2800" dirty="0" err="1" smtClean="0"/>
              <a:t>algo</a:t>
            </a:r>
            <a:r>
              <a:rPr lang="en-US" sz="2800" dirty="0" smtClean="0"/>
              <a:t> that examines the state of the system to determine whether a deadlock has occurred)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Recovery scheme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844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Single Instance of Each Resource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12925"/>
            <a:ext cx="8610600" cy="4511675"/>
          </a:xfrm>
        </p:spPr>
        <p:txBody>
          <a:bodyPr/>
          <a:lstStyle/>
          <a:p>
            <a:r>
              <a:rPr lang="en-US" sz="2800" dirty="0" smtClean="0"/>
              <a:t>Maintain </a:t>
            </a:r>
            <a:r>
              <a:rPr lang="en-US" sz="2800" i="1" dirty="0" smtClean="0"/>
              <a:t>wait-for</a:t>
            </a:r>
            <a:r>
              <a:rPr lang="en-US" sz="2800" dirty="0" smtClean="0"/>
              <a:t> graph</a:t>
            </a:r>
          </a:p>
          <a:p>
            <a:pPr lvl="1"/>
            <a:r>
              <a:rPr lang="en-US" dirty="0" smtClean="0"/>
              <a:t>Nodes are processes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6" charset="2"/>
              </a:rPr>
              <a:t> </a:t>
            </a:r>
            <a:r>
              <a:rPr lang="en-US" i="1" dirty="0" smtClean="0">
                <a:sym typeface="Symbol" pitchFamily="16" charset="2"/>
              </a:rPr>
              <a:t>P</a:t>
            </a:r>
            <a:r>
              <a:rPr lang="en-US" i="1" baseline="-25000" dirty="0" smtClean="0">
                <a:sym typeface="Symbol" pitchFamily="16" charset="2"/>
              </a:rPr>
              <a:t>j   </a:t>
            </a:r>
            <a:r>
              <a:rPr lang="en-US" dirty="0" smtClean="0">
                <a:sym typeface="Symbol" pitchFamily="16" charset="2"/>
              </a:rPr>
              <a:t>if </a:t>
            </a:r>
            <a:r>
              <a:rPr lang="en-US" i="1" dirty="0" smtClean="0">
                <a:sym typeface="Symbol" pitchFamily="16" charset="2"/>
              </a:rPr>
              <a:t>P</a:t>
            </a:r>
            <a:r>
              <a:rPr lang="en-US" i="1" baseline="-25000" dirty="0" smtClean="0">
                <a:sym typeface="Symbol" pitchFamily="16" charset="2"/>
              </a:rPr>
              <a:t>i</a:t>
            </a:r>
            <a:r>
              <a:rPr lang="en-US" i="1" dirty="0" smtClean="0">
                <a:sym typeface="Symbol" pitchFamily="16" charset="2"/>
              </a:rPr>
              <a:t> </a:t>
            </a:r>
            <a:r>
              <a:rPr lang="en-US" dirty="0" smtClean="0">
                <a:sym typeface="Symbol" pitchFamily="16" charset="2"/>
              </a:rPr>
              <a:t>is waiting for</a:t>
            </a:r>
            <a:r>
              <a:rPr lang="en-US" i="1" dirty="0" smtClean="0">
                <a:sym typeface="Symbol" pitchFamily="16" charset="2"/>
              </a:rPr>
              <a:t> P</a:t>
            </a:r>
            <a:r>
              <a:rPr lang="en-US" i="1" baseline="-25000" dirty="0" smtClean="0">
                <a:sym typeface="Symbol" pitchFamily="16" charset="2"/>
              </a:rPr>
              <a:t>j</a:t>
            </a:r>
            <a:endParaRPr lang="en-US" i="1" dirty="0" smtClean="0">
              <a:sym typeface="Symbol" pitchFamily="16" charset="2"/>
            </a:endParaRPr>
          </a:p>
          <a:p>
            <a:r>
              <a:rPr lang="en-US" sz="2800" dirty="0" smtClean="0"/>
              <a:t>Periodically invoke an algorithm that searches for a cycle in the graph. If there is a cycle, there exists a deadlock</a:t>
            </a:r>
          </a:p>
          <a:p>
            <a:r>
              <a:rPr lang="en-US" sz="2800" dirty="0" smtClean="0"/>
              <a:t>An algorithm to detect a cycle in a graph requires an order of</a:t>
            </a:r>
            <a:r>
              <a:rPr lang="en-US" sz="2800" i="1" dirty="0" smtClean="0"/>
              <a:t>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operations, where </a:t>
            </a:r>
            <a:r>
              <a:rPr lang="en-US" sz="2800" i="1" dirty="0" smtClean="0"/>
              <a:t>n</a:t>
            </a:r>
            <a:r>
              <a:rPr lang="en-US" sz="2800" dirty="0" smtClean="0"/>
              <a:t> is the number of vertices in the graph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28625"/>
            <a:ext cx="8229599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/>
              <a:t>Resource-Allocation Graph and </a:t>
            </a:r>
            <a:br>
              <a:rPr lang="en-US" sz="2800" b="1" dirty="0" smtClean="0"/>
            </a:br>
            <a:r>
              <a:rPr lang="en-US" sz="2800" b="1" dirty="0" smtClean="0"/>
              <a:t>Wait-for Graph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990600" y="6019800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2" charset="0"/>
              </a:rPr>
              <a:t>Resource-Allocation Graph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5105400" y="6019800"/>
            <a:ext cx="314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2" charset="0"/>
              </a:rPr>
              <a:t>Corresponding wait-for graph</a:t>
            </a:r>
          </a:p>
        </p:txBody>
      </p:sp>
      <p:pic>
        <p:nvPicPr>
          <p:cNvPr id="37893" name="Picture 6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57300"/>
            <a:ext cx="8153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25425"/>
            <a:ext cx="77724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Several Instances of a Resource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4613"/>
            <a:ext cx="8615363" cy="4751387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Available</a:t>
            </a:r>
            <a:r>
              <a:rPr lang="en-US" i="1" dirty="0" smtClean="0"/>
              <a:t>:</a:t>
            </a:r>
            <a:r>
              <a:rPr lang="en-US" dirty="0" smtClean="0"/>
              <a:t>  A vector of length </a:t>
            </a:r>
            <a:r>
              <a:rPr lang="en-US" i="1" dirty="0" smtClean="0"/>
              <a:t>m</a:t>
            </a:r>
            <a:r>
              <a:rPr lang="en-US" dirty="0" smtClean="0"/>
              <a:t> indicates the number of available resources of each type.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Allocation</a:t>
            </a:r>
            <a:r>
              <a:rPr lang="en-US" i="1" dirty="0" smtClean="0"/>
              <a:t>:</a:t>
            </a:r>
            <a:r>
              <a:rPr lang="en-US" dirty="0" smtClean="0"/>
              <a:t>  An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m</a:t>
            </a:r>
            <a:r>
              <a:rPr lang="en-US" dirty="0" smtClean="0"/>
              <a:t> matrix defines the number of resources of each type currently allocated to each process.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i="1" dirty="0" smtClean="0"/>
              <a:t>:</a:t>
            </a:r>
            <a:r>
              <a:rPr lang="en-US" dirty="0" smtClean="0"/>
              <a:t>  An </a:t>
            </a:r>
            <a:r>
              <a:rPr lang="en-US" i="1" dirty="0" smtClean="0"/>
              <a:t>n </a:t>
            </a:r>
            <a:r>
              <a:rPr lang="en-US" dirty="0" smtClean="0"/>
              <a:t>x</a:t>
            </a:r>
            <a:r>
              <a:rPr lang="en-US" i="1" dirty="0" smtClean="0"/>
              <a:t> m</a:t>
            </a:r>
            <a:r>
              <a:rPr lang="en-US" dirty="0" smtClean="0"/>
              <a:t> matrix indicates the current request  of each process.  If </a:t>
            </a:r>
            <a:r>
              <a:rPr lang="en-US" i="1" dirty="0" smtClean="0"/>
              <a:t>Request </a:t>
            </a:r>
            <a:r>
              <a:rPr lang="en-US" dirty="0" smtClean="0"/>
              <a:t>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= </a:t>
            </a:r>
            <a:r>
              <a:rPr lang="en-US" i="1" dirty="0" smtClean="0"/>
              <a:t>k</a:t>
            </a:r>
            <a:r>
              <a:rPr lang="en-US" dirty="0" smtClean="0"/>
              <a:t>, then process</a:t>
            </a:r>
            <a:r>
              <a:rPr lang="en-US" i="1" dirty="0" smtClean="0"/>
              <a:t> P</a:t>
            </a:r>
            <a:r>
              <a:rPr lang="en-US" i="1" baseline="-25000" dirty="0" smtClean="0"/>
              <a:t>i</a:t>
            </a:r>
            <a:r>
              <a:rPr lang="en-US" dirty="0" smtClean="0"/>
              <a:t> is requesting</a:t>
            </a:r>
            <a:r>
              <a:rPr lang="en-US" i="1" dirty="0" smtClean="0"/>
              <a:t> k</a:t>
            </a:r>
            <a:r>
              <a:rPr lang="en-US" dirty="0" smtClean="0"/>
              <a:t> more instances of resource </a:t>
            </a:r>
            <a:r>
              <a:rPr lang="en-US" dirty="0" err="1" smtClean="0"/>
              <a:t>type.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Bridge Crossing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713" y="3341688"/>
            <a:ext cx="7100887" cy="2590800"/>
          </a:xfrm>
        </p:spPr>
        <p:txBody>
          <a:bodyPr/>
          <a:lstStyle/>
          <a:p>
            <a:r>
              <a:rPr lang="en-US" sz="2000" smtClean="0"/>
              <a:t>Traffic only in one direction</a:t>
            </a:r>
          </a:p>
          <a:p>
            <a:r>
              <a:rPr lang="en-US" sz="2000" smtClean="0"/>
              <a:t>Each section of a bridge can be viewed as a resource</a:t>
            </a:r>
          </a:p>
          <a:p>
            <a:r>
              <a:rPr lang="en-US" sz="2000" smtClean="0"/>
              <a:t>If a deadlock occurs, it can be resolved if one car backs up (preempt resources and rollback)</a:t>
            </a:r>
          </a:p>
          <a:p>
            <a:r>
              <a:rPr lang="en-US" sz="2000" smtClean="0"/>
              <a:t>Several cars may have to be backed up if a deadlock occurs</a:t>
            </a:r>
          </a:p>
          <a:p>
            <a:r>
              <a:rPr lang="en-US" sz="2000" smtClean="0"/>
              <a:t>Starvation is possible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7197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8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1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4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6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7190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6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7186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7184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7182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99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Detection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96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 smtClean="0"/>
              <a:t>Let </a:t>
            </a:r>
            <a:r>
              <a:rPr lang="en-US" sz="2800" b="1" dirty="0" smtClean="0"/>
              <a:t>Current_Avail</a:t>
            </a:r>
            <a:r>
              <a:rPr lang="en-US" sz="2800" b="1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b="1" dirty="0" smtClean="0"/>
              <a:t>Marked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/>
              <a:t>be vectors of length</a:t>
            </a:r>
            <a:r>
              <a:rPr lang="en-US" sz="2800" i="1" dirty="0" smtClean="0"/>
              <a:t> m</a:t>
            </a:r>
            <a:r>
              <a:rPr lang="en-US" sz="2800" dirty="0" smtClean="0"/>
              <a:t> and</a:t>
            </a:r>
            <a:r>
              <a:rPr lang="en-US" sz="2800" i="1" dirty="0" smtClean="0"/>
              <a:t> n</a:t>
            </a:r>
            <a:r>
              <a:rPr lang="en-US" sz="2800" dirty="0" smtClean="0"/>
              <a:t>, respectively.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800" dirty="0" smtClean="0"/>
              <a:t>Safe string is an array to store the process IDs</a:t>
            </a:r>
          </a:p>
          <a:p>
            <a:pPr marL="514350" indent="-51435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dirty="0" smtClean="0"/>
              <a:t>Current_Avail</a:t>
            </a:r>
            <a:r>
              <a:rPr lang="en-US" sz="2800" i="1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smtClean="0"/>
              <a:t>Available</a:t>
            </a:r>
          </a:p>
          <a:p>
            <a:pPr marL="514350" indent="-514350">
              <a:lnSpc>
                <a:spcPct val="90000"/>
              </a:lnSpc>
              <a:buFont typeface="Monotype Sorts" charset="2"/>
              <a:buAutoNum type="arabicPeriod"/>
            </a:pPr>
            <a:r>
              <a:rPr lang="en-US" sz="2800" i="1" dirty="0" smtClean="0"/>
              <a:t>Initialize Marked as: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/>
              <a:t>                for(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=1;i&lt;=n ;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++)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/>
              <a:t>                       Marked[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]=False;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>
                <a:sym typeface="Symbol" pitchFamily="16" charset="2"/>
              </a:rPr>
              <a:t>3.      Find a process Pi such that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>
                <a:sym typeface="Symbol" pitchFamily="16" charset="2"/>
              </a:rPr>
              <a:t>                     </a:t>
            </a:r>
            <a:r>
              <a:rPr lang="en-US" sz="2800" i="1" dirty="0" err="1" smtClean="0">
                <a:sym typeface="Symbol" pitchFamily="16" charset="2"/>
              </a:rPr>
              <a:t>Request</a:t>
            </a:r>
            <a:r>
              <a:rPr lang="en-US" sz="2800" i="1" baseline="-25000" dirty="0" err="1" smtClean="0">
                <a:sym typeface="Symbol" pitchFamily="16" charset="2"/>
              </a:rPr>
              <a:t>i</a:t>
            </a:r>
            <a:r>
              <a:rPr lang="en-US" sz="2800" i="1" dirty="0" smtClean="0">
                <a:sym typeface="Symbol" pitchFamily="16" charset="2"/>
              </a:rPr>
              <a:t> &lt;=Current_Avail and Marked[</a:t>
            </a:r>
            <a:r>
              <a:rPr lang="en-US" sz="2800" i="1" dirty="0" err="1" smtClean="0">
                <a:sym typeface="Symbol" pitchFamily="16" charset="2"/>
              </a:rPr>
              <a:t>i</a:t>
            </a:r>
            <a:r>
              <a:rPr lang="en-US" sz="2800" i="1" dirty="0" smtClean="0">
                <a:sym typeface="Symbol" pitchFamily="16" charset="2"/>
              </a:rPr>
              <a:t>]=False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>
                <a:sym typeface="Symbol" pitchFamily="16" charset="2"/>
              </a:rPr>
              <a:t>4.     If(found)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i="1" dirty="0" smtClean="0">
                <a:sym typeface="Symbol" pitchFamily="16" charset="2"/>
              </a:rPr>
              <a:t>       {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    </a:t>
            </a:r>
            <a:r>
              <a:rPr lang="en-US" sz="2800" dirty="0" err="1" smtClean="0"/>
              <a:t>Current_Avail</a:t>
            </a:r>
            <a:r>
              <a:rPr lang="en-US" sz="2800" dirty="0" smtClean="0"/>
              <a:t>=</a:t>
            </a:r>
            <a:r>
              <a:rPr lang="en-US" sz="2800" dirty="0" err="1" smtClean="0"/>
              <a:t>Current_Avail</a:t>
            </a:r>
            <a:r>
              <a:rPr lang="en-US" sz="2800" dirty="0" smtClean="0"/>
              <a:t> + </a:t>
            </a:r>
            <a:r>
              <a:rPr lang="en-US" sz="2800" i="1" dirty="0" err="1" smtClean="0">
                <a:sym typeface="Symbol" pitchFamily="16" charset="2"/>
              </a:rPr>
              <a:t>Allocation</a:t>
            </a:r>
            <a:r>
              <a:rPr lang="en-US" sz="2800" i="1" baseline="-25000" dirty="0" err="1" smtClean="0">
                <a:sym typeface="Symbol" pitchFamily="16" charset="2"/>
              </a:rPr>
              <a:t>i</a:t>
            </a:r>
            <a:endParaRPr lang="en-US" sz="2800" dirty="0" smtClean="0"/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     Marked[</a:t>
            </a:r>
            <a:r>
              <a:rPr lang="en-US" sz="2800" dirty="0" err="1" smtClean="0">
                <a:sym typeface="Symbol" pitchFamily="16" charset="2"/>
              </a:rPr>
              <a:t>i</a:t>
            </a:r>
            <a:r>
              <a:rPr lang="en-US" sz="2800" dirty="0" smtClean="0">
                <a:sym typeface="Symbol" pitchFamily="16" charset="2"/>
              </a:rPr>
              <a:t>]= true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     Save the process number in </a:t>
            </a:r>
            <a:r>
              <a:rPr lang="en-US" sz="2800" dirty="0" err="1" smtClean="0">
                <a:sym typeface="Symbol" pitchFamily="16" charset="2"/>
              </a:rPr>
              <a:t>safestring</a:t>
            </a:r>
            <a:r>
              <a:rPr lang="en-US" sz="2800" dirty="0" smtClean="0">
                <a:sym typeface="Symbol" pitchFamily="16" charset="2"/>
              </a:rPr>
              <a:t>[]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      go to step 3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  }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5. If (Marked[</a:t>
            </a:r>
            <a:r>
              <a:rPr lang="en-US" sz="2800" dirty="0" err="1" smtClean="0">
                <a:sym typeface="Symbol" pitchFamily="16" charset="2"/>
              </a:rPr>
              <a:t>i</a:t>
            </a:r>
            <a:r>
              <a:rPr lang="en-US" sz="2800" dirty="0" smtClean="0">
                <a:sym typeface="Symbol" pitchFamily="16" charset="2"/>
              </a:rPr>
              <a:t>]==true) for all processes, then the system is not in deadlocked state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     Print   Safe string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>
                <a:sym typeface="Symbol" pitchFamily="16" charset="2"/>
              </a:rPr>
              <a:t>Otherwise, the system is in deadlock caused by process Pi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Detection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38676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Five processes </a:t>
            </a:r>
            <a:r>
              <a:rPr lang="en-US" sz="2000" i="1" dirty="0" smtClean="0"/>
              <a:t>P1</a:t>
            </a:r>
            <a:r>
              <a:rPr lang="en-US" sz="2000" dirty="0" smtClean="0"/>
              <a:t> through </a:t>
            </a:r>
            <a:r>
              <a:rPr lang="en-US" sz="2000" i="1" dirty="0" smtClean="0"/>
              <a:t>P5</a:t>
            </a:r>
            <a:r>
              <a:rPr lang="en-US" sz="2000" dirty="0" smtClean="0"/>
              <a:t>;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three resource types </a:t>
            </a:r>
            <a:br>
              <a:rPr lang="en-US" sz="2000" dirty="0" smtClean="0"/>
            </a:br>
            <a:r>
              <a:rPr lang="en-US" sz="2000" dirty="0" smtClean="0"/>
              <a:t>R1 (5 instances), </a:t>
            </a:r>
            <a:r>
              <a:rPr lang="en-US" sz="2000" i="1" dirty="0" smtClean="0"/>
              <a:t>R2 </a:t>
            </a:r>
            <a:r>
              <a:rPr lang="en-US" sz="2000" dirty="0" smtClean="0"/>
              <a:t>(6 instances), and R3 (4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Snapshot at time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: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			 </a:t>
            </a:r>
            <a:r>
              <a:rPr lang="en-US" sz="2000" i="1" u="sng" dirty="0" smtClean="0"/>
              <a:t>Allocation</a:t>
            </a:r>
            <a:r>
              <a:rPr lang="en-US" sz="2000" i="1" dirty="0" smtClean="0"/>
              <a:t>	</a:t>
            </a:r>
            <a:r>
              <a:rPr lang="en-US" sz="2000" i="1" u="sng" dirty="0" smtClean="0"/>
              <a:t>Request</a:t>
            </a:r>
            <a:r>
              <a:rPr lang="en-US" sz="2000" i="1" dirty="0" smtClean="0"/>
              <a:t>	</a:t>
            </a:r>
            <a:r>
              <a:rPr lang="en-US" sz="2000" i="1" u="sng" dirty="0" smtClean="0"/>
              <a:t>Available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			</a:t>
            </a:r>
            <a:r>
              <a:rPr lang="en-US" sz="2000" i="1" dirty="0" smtClean="0"/>
              <a:t>A B C 	  A B C 	A B C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	       </a:t>
            </a:r>
            <a:r>
              <a:rPr lang="en-US" sz="2000" i="1" dirty="0" smtClean="0"/>
              <a:t>P1</a:t>
            </a:r>
            <a:r>
              <a:rPr lang="en-US" sz="2000" dirty="0" smtClean="0"/>
              <a:t>	           1 0 2              1 0 0              ?  ?  ?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i="1" dirty="0" smtClean="0"/>
              <a:t>             P</a:t>
            </a:r>
            <a:r>
              <a:rPr lang="en-US" sz="2000" i="1" baseline="-25000" dirty="0" smtClean="0"/>
              <a:t>2</a:t>
            </a:r>
            <a:r>
              <a:rPr lang="en-US" sz="2000" dirty="0" smtClean="0"/>
              <a:t>	           1 1 0 	 4 0 2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i="1" dirty="0" smtClean="0"/>
              <a:t>             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	           1 1 0              0 1 2 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i="1" dirty="0" smtClean="0"/>
              <a:t>             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	0 2 1 	 2 1 0 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	      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</a:t>
            </a:r>
            <a:r>
              <a:rPr lang="en-US" sz="2000" baseline="-25000" dirty="0" smtClean="0"/>
              <a:t>	</a:t>
            </a:r>
            <a:r>
              <a:rPr lang="en-US" sz="2000" dirty="0" smtClean="0"/>
              <a:t>	1 2 0	  3 1 4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000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Determine whether the system is in deadlock situation ?</a:t>
            </a:r>
          </a:p>
          <a:p>
            <a:pPr>
              <a:buFont typeface="Monotype Sorts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592263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sz="2000" dirty="0" smtClean="0"/>
              <a:t> P4 requests an additional instance of type</a:t>
            </a:r>
            <a:r>
              <a:rPr lang="en-US" sz="2000" i="1" dirty="0" smtClean="0"/>
              <a:t> R2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sz="2000" i="1" dirty="0" smtClean="0"/>
              <a:t>Find out whether the system is in a deadlock state.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Detection-Algorithm Usage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95300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Deadlock detection is a costly algorithm to implement, due to cost of detecting state of system and affects system performance as well</a:t>
            </a:r>
          </a:p>
          <a:p>
            <a:r>
              <a:rPr lang="en-US" sz="2800" dirty="0" smtClean="0"/>
              <a:t>How often the algorithm should be run to detect deadlock?</a:t>
            </a:r>
          </a:p>
          <a:p>
            <a:r>
              <a:rPr lang="en-US" sz="2800" dirty="0" smtClean="0"/>
              <a:t>It would be a good solution if detection algorithm is invoked , every time a process requests for a resource</a:t>
            </a:r>
          </a:p>
          <a:p>
            <a:r>
              <a:rPr lang="en-US" sz="2800" dirty="0" smtClean="0"/>
              <a:t>Detection algorithm checks which process caused the deadlock.</a:t>
            </a:r>
          </a:p>
          <a:p>
            <a:r>
              <a:rPr lang="en-US" sz="2800" dirty="0" smtClean="0"/>
              <a:t>However, this solution is expensive, as it increases the overhead of computation time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588375" cy="9826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Recovery from Deadlock:  </a:t>
            </a:r>
            <a:br>
              <a:rPr lang="en-US" sz="2800" b="1" dirty="0" smtClean="0"/>
            </a:br>
            <a:r>
              <a:rPr lang="en-US" sz="2800" b="1" dirty="0" smtClean="0"/>
              <a:t>Process 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3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Abort all deadlocked processes</a:t>
            </a:r>
          </a:p>
          <a:p>
            <a:r>
              <a:rPr lang="en-US" sz="2400" dirty="0" smtClean="0"/>
              <a:t>Abort one process at a time until the deadlock cycle is eliminated</a:t>
            </a:r>
          </a:p>
          <a:p>
            <a:r>
              <a:rPr lang="en-US" sz="2400" dirty="0" smtClean="0"/>
              <a:t>In which order should we choose to abort?</a:t>
            </a:r>
          </a:p>
          <a:p>
            <a:pPr lvl="1"/>
            <a:r>
              <a:rPr lang="en-US" sz="2400" dirty="0" smtClean="0"/>
              <a:t>Priority of the process</a:t>
            </a:r>
          </a:p>
          <a:p>
            <a:pPr lvl="1"/>
            <a:r>
              <a:rPr lang="en-US" sz="2400" dirty="0" smtClean="0"/>
              <a:t>How long process has computed, and how much longer to completion</a:t>
            </a:r>
          </a:p>
          <a:p>
            <a:pPr lvl="1"/>
            <a:r>
              <a:rPr lang="en-US" sz="2400" dirty="0" smtClean="0"/>
              <a:t>Resources the process has used</a:t>
            </a:r>
          </a:p>
          <a:p>
            <a:pPr lvl="1"/>
            <a:r>
              <a:rPr lang="en-US" sz="2400" dirty="0" smtClean="0"/>
              <a:t>Resources process needs to complete</a:t>
            </a:r>
          </a:p>
          <a:p>
            <a:pPr lvl="1"/>
            <a:r>
              <a:rPr lang="en-US" sz="2400" dirty="0" smtClean="0"/>
              <a:t>How many processes will need to be terminated</a:t>
            </a:r>
          </a:p>
          <a:p>
            <a:pPr lvl="1"/>
            <a:r>
              <a:rPr lang="en-US" sz="2400" dirty="0" smtClean="0"/>
              <a:t>Is process interactive or batch?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17512"/>
            <a:ext cx="8020050" cy="9540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Recovery from Deadlock: </a:t>
            </a:r>
            <a:br>
              <a:rPr lang="en-US" sz="2800" b="1" dirty="0" smtClean="0"/>
            </a:br>
            <a:r>
              <a:rPr lang="en-US" sz="2800" b="1" dirty="0" smtClean="0"/>
              <a:t>Resource Preemption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4648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preemption is required to deal with deadlocks, then 3</a:t>
            </a:r>
          </a:p>
          <a:p>
            <a:pPr>
              <a:buNone/>
            </a:pPr>
            <a:r>
              <a:rPr lang="en-US" sz="2800" dirty="0" smtClean="0"/>
              <a:t>issues need to be addressed :</a:t>
            </a:r>
          </a:p>
          <a:p>
            <a:r>
              <a:rPr lang="en-US" sz="2800" dirty="0" smtClean="0"/>
              <a:t>Selecting a victim – minimize cost</a:t>
            </a:r>
          </a:p>
          <a:p>
            <a:r>
              <a:rPr lang="en-US" sz="2800" dirty="0" smtClean="0"/>
              <a:t>Rollback – return to some safe state, restart process from that state</a:t>
            </a:r>
          </a:p>
          <a:p>
            <a:r>
              <a:rPr lang="en-US" sz="2800" dirty="0" smtClean="0"/>
              <a:t>Problem: </a:t>
            </a:r>
            <a:r>
              <a:rPr lang="en-US" sz="2800" b="1" dirty="0" smtClean="0"/>
              <a:t>Starvation</a:t>
            </a:r>
            <a:r>
              <a:rPr lang="en-US" sz="2800" dirty="0" smtClean="0"/>
              <a:t> –  same process may always be picked as victim,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03920" cy="4483100"/>
          </a:xfrm>
        </p:spPr>
        <p:txBody>
          <a:bodyPr/>
          <a:lstStyle/>
          <a:p>
            <a:r>
              <a:rPr lang="en-US" sz="3200" dirty="0" smtClean="0"/>
              <a:t>Resource types 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. . ., </a:t>
            </a:r>
            <a:r>
              <a:rPr lang="en-US" sz="3200" i="1" dirty="0" err="1" smtClean="0"/>
              <a:t>R</a:t>
            </a:r>
            <a:r>
              <a:rPr lang="en-US" sz="3200" baseline="-25000" dirty="0" err="1" smtClean="0"/>
              <a:t>m</a:t>
            </a:r>
            <a:endParaRPr lang="en-US" sz="3200" baseline="-25000" dirty="0" smtClean="0"/>
          </a:p>
          <a:p>
            <a:pPr lvl="2">
              <a:buFont typeface="Webdings" pitchFamily="16" charset="2"/>
              <a:buNone/>
            </a:pPr>
            <a:r>
              <a:rPr lang="en-US" sz="3200" i="1" dirty="0" smtClean="0"/>
              <a:t>CPU cycles, memory space, I/O devices</a:t>
            </a:r>
          </a:p>
          <a:p>
            <a:r>
              <a:rPr lang="en-US" sz="3200" dirty="0" smtClean="0"/>
              <a:t>Each resource type </a:t>
            </a:r>
            <a:r>
              <a:rPr lang="en-US" sz="3200" i="1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has </a:t>
            </a:r>
            <a:r>
              <a:rPr lang="en-US" sz="3200" i="1" dirty="0" err="1" smtClean="0"/>
              <a:t>W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instances.</a:t>
            </a:r>
          </a:p>
          <a:p>
            <a:r>
              <a:rPr lang="en-US" sz="3200" dirty="0" smtClean="0"/>
              <a:t>Each process utilizes a resource as follows:</a:t>
            </a:r>
          </a:p>
          <a:p>
            <a:pPr lvl="1"/>
            <a:r>
              <a:rPr lang="en-US" sz="3200" b="1" dirty="0" smtClean="0"/>
              <a:t>request </a:t>
            </a:r>
          </a:p>
          <a:p>
            <a:pPr lvl="1"/>
            <a:r>
              <a:rPr lang="en-US" sz="3200" b="1" dirty="0" smtClean="0"/>
              <a:t>use </a:t>
            </a:r>
          </a:p>
          <a:p>
            <a:pPr lvl="1"/>
            <a:r>
              <a:rPr lang="en-US" sz="3200" b="1" dirty="0" smtClean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5446"/>
            <a:ext cx="8553360" cy="5465354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sz="2800" dirty="0" smtClean="0"/>
          </a:p>
          <a:p>
            <a:pPr>
              <a:buFont typeface="Monotype Sorts" charset="2"/>
              <a:buNone/>
            </a:pPr>
            <a:r>
              <a:rPr lang="en-US" sz="2800" dirty="0" smtClean="0"/>
              <a:t>Deadlock can arise if four conditions hold simultaneously.</a:t>
            </a:r>
          </a:p>
          <a:p>
            <a:r>
              <a:rPr lang="en-US" sz="2800" b="1" dirty="0" smtClean="0"/>
              <a:t>Mutual exclusion:</a:t>
            </a:r>
            <a:r>
              <a:rPr lang="en-US" sz="2800" dirty="0" smtClean="0"/>
              <a:t>  At least one resource must be held in a non sharable mode; that is, only one process at a time can use a resource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Hold and wait:</a:t>
            </a:r>
            <a:r>
              <a:rPr lang="en-US" sz="2800" dirty="0" smtClean="0"/>
              <a:t>  A process must be holding at least one resource and waiting to acquire additional resources that are currently being held by other processes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No preemption:</a:t>
            </a:r>
            <a:r>
              <a:rPr lang="en-US" dirty="0" smtClean="0"/>
              <a:t>  Resources cannot be preempted; a resource can be released only voluntarily by the process holding it, after that process has completed its task</a:t>
            </a:r>
          </a:p>
          <a:p>
            <a:pPr>
              <a:buNone/>
            </a:pPr>
            <a:endParaRPr lang="en-US" dirty="0" smtClean="0"/>
          </a:p>
          <a:p>
            <a:endParaRPr lang="en-US" sz="1100" dirty="0" smtClean="0"/>
          </a:p>
          <a:p>
            <a:r>
              <a:rPr lang="en-US" b="1" dirty="0" smtClean="0"/>
              <a:t>Circular wait:</a:t>
            </a:r>
            <a:r>
              <a:rPr lang="en-US" dirty="0" smtClean="0"/>
              <a:t> 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must exist such that</a:t>
            </a:r>
          </a:p>
          <a:p>
            <a:pPr>
              <a:buNone/>
            </a:pPr>
            <a:r>
              <a:rPr lang="en-US" i="1" dirty="0" smtClean="0"/>
              <a:t>     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i="1" dirty="0" smtClean="0"/>
              <a:t>     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</a:p>
          <a:p>
            <a:pPr>
              <a:buNone/>
            </a:pPr>
            <a:r>
              <a:rPr lang="en-US" i="1" dirty="0" smtClean="0"/>
              <a:t>    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   and </a:t>
            </a:r>
            <a:r>
              <a:rPr lang="en-US" i="1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1"/>
            <a:ext cx="8534400" cy="5410199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  <a:defRPr/>
            </a:pPr>
            <a:r>
              <a:rPr lang="en-US" sz="2800" dirty="0" smtClean="0"/>
              <a:t>A set of vertices </a:t>
            </a:r>
            <a:r>
              <a:rPr lang="en-US" sz="2800" i="1" dirty="0" smtClean="0"/>
              <a:t>V</a:t>
            </a:r>
            <a:r>
              <a:rPr lang="en-US" sz="2800" dirty="0" smtClean="0"/>
              <a:t> and a set of edges </a:t>
            </a:r>
            <a:r>
              <a:rPr lang="en-US" sz="2800" i="1" dirty="0" smtClean="0"/>
              <a:t>E</a:t>
            </a:r>
            <a:r>
              <a:rPr lang="en-US" sz="2800" dirty="0" smtClean="0"/>
              <a:t>.</a:t>
            </a:r>
          </a:p>
          <a:p>
            <a:pPr>
              <a:defRPr/>
            </a:pPr>
            <a:r>
              <a:rPr lang="en-US" sz="2800" dirty="0" smtClean="0"/>
              <a:t>V is partitioned into two types:</a:t>
            </a:r>
          </a:p>
          <a:p>
            <a:pPr lvl="1">
              <a:defRPr/>
            </a:pPr>
            <a:r>
              <a:rPr lang="en-US" sz="2800" i="1" dirty="0" smtClean="0"/>
              <a:t>P</a:t>
            </a:r>
            <a:r>
              <a:rPr lang="en-US" sz="2800" dirty="0" smtClean="0"/>
              <a:t> = {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n</a:t>
            </a:r>
            <a:r>
              <a:rPr lang="en-US" sz="2800" dirty="0" smtClean="0"/>
              <a:t>}, the set consisting of all the processes in the system</a:t>
            </a:r>
          </a:p>
          <a:p>
            <a:pPr lvl="1">
              <a:defRPr/>
            </a:pPr>
            <a:r>
              <a:rPr lang="en-US" sz="2800" i="1" dirty="0" smtClean="0"/>
              <a:t>R</a:t>
            </a:r>
            <a:r>
              <a:rPr lang="en-US" sz="2800" dirty="0" smtClean="0"/>
              <a:t> = {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m</a:t>
            </a:r>
            <a:r>
              <a:rPr lang="en-US" sz="2800" dirty="0" smtClean="0"/>
              <a:t>}, the set consisting of all resource types in the system</a:t>
            </a:r>
            <a:endParaRPr lang="en-US" sz="1100" dirty="0" smtClean="0"/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</a:rPr>
              <a:t>request edge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directed edge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i="1" baseline="-25000" dirty="0" smtClean="0">
                <a:sym typeface="Symbol" pitchFamily="18" charset="2"/>
              </a:rPr>
              <a:t>j</a:t>
            </a:r>
          </a:p>
          <a:p>
            <a:pPr>
              <a:defRPr/>
            </a:pPr>
            <a:endParaRPr lang="en-US" sz="1050" i="1" baseline="-25000" dirty="0" smtClean="0">
              <a:sym typeface="Symbol" pitchFamily="18" charset="2"/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sz="2800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sz="2800" dirty="0" smtClean="0"/>
              <a:t>– directed edge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j</a:t>
            </a:r>
            <a:r>
              <a:rPr lang="en-US" sz="2800" i="1" dirty="0" smtClean="0"/>
              <a:t>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i="1" baseline="-25000" dirty="0" smtClean="0">
                <a:sym typeface="Symbol" pitchFamily="18" charset="2"/>
              </a:rPr>
              <a:t>i</a:t>
            </a: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Process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Resource Type with 4 instances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requests instance of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is holding an instance of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  <a:endParaRPr lang="en-US" sz="2400" i="1" dirty="0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372100" y="12192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711700" y="54483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pitchFamily="32" charset="0"/>
              </a:rPr>
              <a:t>P</a:t>
            </a:r>
            <a:r>
              <a:rPr lang="en-US" i="1" baseline="-25000" dirty="0">
                <a:latin typeface="Helvetica" pitchFamily="32" charset="0"/>
              </a:rPr>
              <a:t>i</a:t>
            </a:r>
            <a:endParaRPr lang="en-US" dirty="0">
              <a:latin typeface="Helvetica" pitchFamily="32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673600" y="39624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pitchFamily="32" charset="0"/>
              </a:rPr>
              <a:t>P</a:t>
            </a:r>
            <a:r>
              <a:rPr lang="en-US" i="1" baseline="-25000" dirty="0">
                <a:latin typeface="Helvetica" pitchFamily="32" charset="0"/>
              </a:rPr>
              <a:t>i</a:t>
            </a:r>
            <a:endParaRPr lang="en-US" i="1" dirty="0">
              <a:latin typeface="Helvetica" pitchFamily="32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505450" y="2667000"/>
            <a:ext cx="438150" cy="419100"/>
            <a:chOff x="2666" y="1966"/>
            <a:chExt cx="276" cy="264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05450" y="4025900"/>
            <a:ext cx="438150" cy="419100"/>
            <a:chOff x="2666" y="1966"/>
            <a:chExt cx="276" cy="264"/>
          </a:xfrm>
        </p:grpSpPr>
        <p:sp>
          <p:nvSpPr>
            <p:cNvPr id="1128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5181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5529262" y="4495800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Helvetica" pitchFamily="32" charset="0"/>
              </a:rPr>
              <a:t>R</a:t>
            </a:r>
            <a:r>
              <a:rPr lang="en-US" sz="1400" i="1" baseline="-25000" dirty="0">
                <a:latin typeface="Helvetica" pitchFamily="32" charset="0"/>
              </a:rPr>
              <a:t>j</a:t>
            </a:r>
            <a:endParaRPr lang="en-US" sz="1400" i="1" dirty="0">
              <a:latin typeface="Helvetica" pitchFamily="32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505450" y="5511800"/>
            <a:ext cx="438150" cy="419100"/>
            <a:chOff x="2666" y="1966"/>
            <a:chExt cx="276" cy="264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Line 27"/>
          <p:cNvSpPr>
            <a:spLocks noChangeShapeType="1"/>
          </p:cNvSpPr>
          <p:nvPr/>
        </p:nvSpPr>
        <p:spPr bwMode="auto">
          <a:xfrm flipH="1">
            <a:off x="5178425" y="56578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5529262" y="5943600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Helvetica" pitchFamily="32" charset="0"/>
              </a:rPr>
              <a:t>R</a:t>
            </a:r>
            <a:r>
              <a:rPr lang="en-US" sz="1400" i="1" baseline="-25000" dirty="0">
                <a:latin typeface="Helvetica" pitchFamily="32" charset="0"/>
              </a:rPr>
              <a:t>j</a:t>
            </a:r>
            <a:endParaRPr lang="en-US" sz="1400" i="1" dirty="0">
              <a:latin typeface="Helvetica" pitchFamily="3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2375</Words>
  <Application>Microsoft Office PowerPoint</Application>
  <PresentationFormat>On-screen Show (4:3)</PresentationFormat>
  <Paragraphs>348</Paragraphs>
  <Slides>45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Deadlocks</vt:lpstr>
      <vt:lpstr>Chapter Objectives</vt:lpstr>
      <vt:lpstr>The Deadlock Problem</vt:lpstr>
      <vt:lpstr>Bridge Crossing Example</vt:lpstr>
      <vt:lpstr>System Model</vt:lpstr>
      <vt:lpstr>Deadlock Characterization</vt:lpstr>
      <vt:lpstr>Slide 7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Slide 17</vt:lpstr>
      <vt:lpstr>Slide 18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 Algorithm</vt:lpstr>
      <vt:lpstr>Resource-Allocation Graph</vt:lpstr>
      <vt:lpstr>Unsafe State In Resource-Allocation Graph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P4 Request (2,0,2)</vt:lpstr>
      <vt:lpstr>Slide 35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 Process Termination</vt:lpstr>
      <vt:lpstr>Recovery from Deadlock:  Resource Preemption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nand  kumar</dc:creator>
  <cp:lastModifiedBy>nand  kumar</cp:lastModifiedBy>
  <cp:revision>104</cp:revision>
  <dcterms:created xsi:type="dcterms:W3CDTF">2017-03-14T05:56:34Z</dcterms:created>
  <dcterms:modified xsi:type="dcterms:W3CDTF">2018-03-06T03:32:14Z</dcterms:modified>
</cp:coreProperties>
</file>