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sldIdLst>
    <p:sldId id="256" r:id="rId5"/>
    <p:sldId id="260" r:id="rId6"/>
    <p:sldId id="265" r:id="rId7"/>
    <p:sldId id="267" r:id="rId8"/>
    <p:sldId id="268" r:id="rId9"/>
    <p:sldId id="269" r:id="rId10"/>
    <p:sldId id="270" r:id="rId11"/>
    <p:sldId id="271" r:id="rId12"/>
    <p:sldId id="272"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7" r:id="rId35"/>
    <p:sldId id="299" r:id="rId36"/>
    <p:sldId id="298" r:id="rId37"/>
    <p:sldId id="295" r:id="rId38"/>
    <p:sldId id="296" r:id="rId39"/>
    <p:sldId id="300" r:id="rId40"/>
    <p:sldId id="301" r:id="rId41"/>
    <p:sldId id="304" r:id="rId42"/>
    <p:sldId id="302" r:id="rId43"/>
    <p:sldId id="305" r:id="rId44"/>
    <p:sldId id="306" r:id="rId45"/>
    <p:sldId id="303" r:id="rId46"/>
    <p:sldId id="308" r:id="rId47"/>
    <p:sldId id="307" r:id="rId48"/>
    <p:sldId id="309" r:id="rId49"/>
    <p:sldId id="310" r:id="rId50"/>
    <p:sldId id="311" r:id="rId51"/>
    <p:sldId id="323" r:id="rId52"/>
    <p:sldId id="312" r:id="rId53"/>
    <p:sldId id="313" r:id="rId54"/>
    <p:sldId id="314" r:id="rId55"/>
    <p:sldId id="320" r:id="rId56"/>
    <p:sldId id="321" r:id="rId57"/>
    <p:sldId id="32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682535-FB2B-41AB-A335-3780ABC58AA1}" v="1" dt="2021-01-11T04:40:43.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7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PUN GERA" userId="S::nipun_1gera2019@manavrachna.net::f71744e2-df78-4f65-ad3b-11d5cbaedf16" providerId="AD" clId="Web-{BA682535-FB2B-41AB-A335-3780ABC58AA1}"/>
    <pc:docChg chg="modSld">
      <pc:chgData name="NIPUN GERA" userId="S::nipun_1gera2019@manavrachna.net::f71744e2-df78-4f65-ad3b-11d5cbaedf16" providerId="AD" clId="Web-{BA682535-FB2B-41AB-A335-3780ABC58AA1}" dt="2021-01-11T04:40:43.998" v="0" actId="1076"/>
      <pc:docMkLst>
        <pc:docMk/>
      </pc:docMkLst>
      <pc:sldChg chg="modSp">
        <pc:chgData name="NIPUN GERA" userId="S::nipun_1gera2019@manavrachna.net::f71744e2-df78-4f65-ad3b-11d5cbaedf16" providerId="AD" clId="Web-{BA682535-FB2B-41AB-A335-3780ABC58AA1}" dt="2021-01-11T04:40:43.998" v="0" actId="1076"/>
        <pc:sldMkLst>
          <pc:docMk/>
          <pc:sldMk cId="0" sldId="275"/>
        </pc:sldMkLst>
        <pc:picChg chg="mod">
          <ac:chgData name="NIPUN GERA" userId="S::nipun_1gera2019@manavrachna.net::f71744e2-df78-4f65-ad3b-11d5cbaedf16" providerId="AD" clId="Web-{BA682535-FB2B-41AB-A335-3780ABC58AA1}" dt="2021-01-11T04:40:43.998" v="0" actId="1076"/>
          <ac:picMkLst>
            <pc:docMk/>
            <pc:sldMk cId="0" sldId="275"/>
            <ac:picMk id="716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BDEFBC-D882-48FA-A0FA-FB2DA0B79340}" type="datetimeFigureOut">
              <a:rPr lang="en-US" smtClean="0"/>
              <a:pPr/>
              <a:t>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DBAE55-070B-45AE-8958-FD130672A7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4288AEE-E723-4C5D-89D2-80BF956D9706}" type="slidenum">
              <a:rPr lang="en-US"/>
              <a:pPr/>
              <a:t>2</a:t>
            </a:fld>
            <a:endParaRPr lang="en-US"/>
          </a:p>
        </p:txBody>
      </p:sp>
      <p:sp>
        <p:nvSpPr>
          <p:cNvPr id="5242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2429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FEA629-8637-4D2D-834D-07DA779BB7E6}" type="slidenum">
              <a:rPr lang="en-US"/>
              <a:pPr/>
              <a:t>17</a:t>
            </a:fld>
            <a:endParaRPr lang="en-US"/>
          </a:p>
        </p:txBody>
      </p:sp>
      <p:sp>
        <p:nvSpPr>
          <p:cNvPr id="53350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3350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ADCAEB-EAEB-4D3D-A252-2D943477C064}" type="slidenum">
              <a:rPr lang="en-US"/>
              <a:pPr/>
              <a:t>18</a:t>
            </a:fld>
            <a:endParaRPr lang="en-US"/>
          </a:p>
        </p:txBody>
      </p:sp>
      <p:sp>
        <p:nvSpPr>
          <p:cNvPr id="53452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3453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EEFBB3-F957-4B7A-92EE-3157B226029B}" type="slidenum">
              <a:rPr lang="en-US"/>
              <a:pPr/>
              <a:t>19</a:t>
            </a:fld>
            <a:endParaRPr lang="en-US"/>
          </a:p>
        </p:txBody>
      </p:sp>
      <p:sp>
        <p:nvSpPr>
          <p:cNvPr id="53555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3555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C6CFA1-97F3-44DB-9F6B-87E4D0FCE8F7}" type="slidenum">
              <a:rPr lang="en-US"/>
              <a:pPr/>
              <a:t>20</a:t>
            </a:fld>
            <a:endParaRPr lang="en-US"/>
          </a:p>
        </p:txBody>
      </p:sp>
      <p:sp>
        <p:nvSpPr>
          <p:cNvPr id="53657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3657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9ACCEAC-E5CF-429D-B18F-B1B4B5FD3F8E}" type="slidenum">
              <a:rPr lang="en-US"/>
              <a:pPr/>
              <a:t>21</a:t>
            </a:fld>
            <a:endParaRPr lang="en-US"/>
          </a:p>
        </p:txBody>
      </p:sp>
      <p:sp>
        <p:nvSpPr>
          <p:cNvPr id="537601"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3760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F5AE8D7-35D5-4DA3-9774-E07F99421BA6}" type="slidenum">
              <a:rPr lang="en-US"/>
              <a:pPr/>
              <a:t>26</a:t>
            </a:fld>
            <a:endParaRPr lang="en-US"/>
          </a:p>
        </p:txBody>
      </p:sp>
      <p:sp>
        <p:nvSpPr>
          <p:cNvPr id="5498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4989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A11972E-D5B0-46F9-BCCD-7087056D4D40}" type="slidenum">
              <a:rPr lang="en-US"/>
              <a:pPr/>
              <a:t>27</a:t>
            </a:fld>
            <a:endParaRPr lang="en-US"/>
          </a:p>
        </p:txBody>
      </p:sp>
      <p:sp>
        <p:nvSpPr>
          <p:cNvPr id="55091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5091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DDE510C-BC40-43D9-B0D4-44B0468CFD01}" type="slidenum">
              <a:rPr lang="en-US"/>
              <a:pPr/>
              <a:t>28</a:t>
            </a:fld>
            <a:endParaRPr lang="en-US"/>
          </a:p>
        </p:txBody>
      </p:sp>
      <p:sp>
        <p:nvSpPr>
          <p:cNvPr id="55193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5193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DCE3161-9AC1-4DBD-A6B5-66C82569C059}" type="slidenum">
              <a:rPr lang="en-US"/>
              <a:pPr/>
              <a:t>29</a:t>
            </a:fld>
            <a:endParaRPr lang="en-US"/>
          </a:p>
        </p:txBody>
      </p:sp>
      <p:sp>
        <p:nvSpPr>
          <p:cNvPr id="552961"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5296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3BA436D-D4FC-4969-A53F-172CCEB4E781}" type="slidenum">
              <a:rPr lang="en-US"/>
              <a:pPr/>
              <a:t>32</a:t>
            </a:fld>
            <a:endParaRPr lang="en-US"/>
          </a:p>
        </p:txBody>
      </p:sp>
      <p:sp>
        <p:nvSpPr>
          <p:cNvPr id="55398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5398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C6CFA1-97F3-44DB-9F6B-87E4D0FCE8F7}" type="slidenum">
              <a:rPr lang="en-US"/>
              <a:pPr/>
              <a:t>3</a:t>
            </a:fld>
            <a:endParaRPr lang="en-US"/>
          </a:p>
        </p:txBody>
      </p:sp>
      <p:sp>
        <p:nvSpPr>
          <p:cNvPr id="53657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3657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49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DBAE55-070B-45AE-8958-FD130672A7D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0F69AAF-1F02-41A4-832E-87EE8859510B}" type="slidenum">
              <a:rPr lang="en-US"/>
              <a:pPr/>
              <a:t>11</a:t>
            </a:fld>
            <a:endParaRPr lang="en-US"/>
          </a:p>
        </p:txBody>
      </p:sp>
      <p:sp>
        <p:nvSpPr>
          <p:cNvPr id="527361"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2736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8F42AF-55B5-4A18-8B7E-FE0E441AE7A7}" type="slidenum">
              <a:rPr lang="en-US"/>
              <a:pPr/>
              <a:t>12</a:t>
            </a:fld>
            <a:endParaRPr lang="en-US"/>
          </a:p>
        </p:txBody>
      </p:sp>
      <p:sp>
        <p:nvSpPr>
          <p:cNvPr id="52838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2838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932BA6A-8F26-4D7B-9A72-5A196C98A174}" type="slidenum">
              <a:rPr lang="en-US"/>
              <a:pPr/>
              <a:t>13</a:t>
            </a:fld>
            <a:endParaRPr lang="en-US"/>
          </a:p>
        </p:txBody>
      </p:sp>
      <p:sp>
        <p:nvSpPr>
          <p:cNvPr id="52940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2941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FF028E-AAD8-483C-BD12-36C70082631F}" type="slidenum">
              <a:rPr lang="en-US"/>
              <a:pPr/>
              <a:t>14</a:t>
            </a:fld>
            <a:endParaRPr lang="en-US"/>
          </a:p>
        </p:txBody>
      </p:sp>
      <p:sp>
        <p:nvSpPr>
          <p:cNvPr id="53043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3043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9E9C7D-EA89-4C34-8711-191B8B2669D7}" type="slidenum">
              <a:rPr lang="en-US"/>
              <a:pPr/>
              <a:t>15</a:t>
            </a:fld>
            <a:endParaRPr lang="en-US"/>
          </a:p>
        </p:txBody>
      </p:sp>
      <p:sp>
        <p:nvSpPr>
          <p:cNvPr id="53145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3145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E414885-8670-4EEA-BA61-C0A8EB5319DB}" type="slidenum">
              <a:rPr lang="en-US"/>
              <a:pPr/>
              <a:t>16</a:t>
            </a:fld>
            <a:endParaRPr lang="en-US"/>
          </a:p>
        </p:txBody>
      </p:sp>
      <p:sp>
        <p:nvSpPr>
          <p:cNvPr id="532481"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3248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1C9965-2760-4130-B3D2-2B8AEC986D8D}"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1C9965-2760-4130-B3D2-2B8AEC986D8D}"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1C9965-2760-4130-B3D2-2B8AEC986D8D}"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1C9965-2760-4130-B3D2-2B8AEC986D8D}"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C9965-2760-4130-B3D2-2B8AEC986D8D}"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1C9965-2760-4130-B3D2-2B8AEC986D8D}"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1C9965-2760-4130-B3D2-2B8AEC986D8D}" type="datetimeFigureOut">
              <a:rPr lang="en-US" smtClean="0"/>
              <a:pPr/>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1C9965-2760-4130-B3D2-2B8AEC986D8D}" type="datetimeFigureOut">
              <a:rPr lang="en-US" smtClean="0"/>
              <a:pPr/>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C9965-2760-4130-B3D2-2B8AEC986D8D}" type="datetimeFigureOut">
              <a:rPr lang="en-US" smtClean="0"/>
              <a:pPr/>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C9965-2760-4130-B3D2-2B8AEC986D8D}"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C9965-2760-4130-B3D2-2B8AEC986D8D}"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C9965-2760-4130-B3D2-2B8AEC986D8D}" type="datetimeFigureOut">
              <a:rPr lang="en-US" smtClean="0"/>
              <a:pPr/>
              <a:t>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7BBC9-915A-4086-B1D8-DF91C28D5F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Operating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Problems and Development of OSs</a:t>
            </a:r>
          </a:p>
        </p:txBody>
      </p:sp>
      <p:sp>
        <p:nvSpPr>
          <p:cNvPr id="3" name="Content Placeholder 2"/>
          <p:cNvSpPr>
            <a:spLocks noGrp="1"/>
          </p:cNvSpPr>
          <p:nvPr>
            <p:ph idx="1"/>
          </p:nvPr>
        </p:nvSpPr>
        <p:spPr>
          <a:xfrm>
            <a:off x="304800" y="914400"/>
            <a:ext cx="8534400" cy="5943600"/>
          </a:xfrm>
        </p:spPr>
        <p:txBody>
          <a:bodyPr>
            <a:normAutofit fontScale="77500" lnSpcReduction="20000"/>
          </a:bodyPr>
          <a:lstStyle/>
          <a:p>
            <a:r>
              <a:rPr lang="en-US" dirty="0"/>
              <a:t>Gary kildall in Intel designed an OS called CP/M (control program for micro computers) for PCs</a:t>
            </a:r>
          </a:p>
          <a:p>
            <a:r>
              <a:rPr lang="en-US" dirty="0"/>
              <a:t>MS-DOS</a:t>
            </a:r>
          </a:p>
          <a:p>
            <a:r>
              <a:rPr lang="en-US" dirty="0"/>
              <a:t>Multiuser facility were not there in DOS</a:t>
            </a:r>
          </a:p>
          <a:p>
            <a:r>
              <a:rPr lang="en-US" dirty="0"/>
              <a:t>XENIX</a:t>
            </a:r>
          </a:p>
          <a:p>
            <a:r>
              <a:rPr lang="en-US" dirty="0"/>
              <a:t>OS/2</a:t>
            </a:r>
          </a:p>
          <a:p>
            <a:r>
              <a:rPr lang="en-US" dirty="0"/>
              <a:t>No user friendliness and convenience due to command driven and complex file systems</a:t>
            </a:r>
          </a:p>
          <a:p>
            <a:r>
              <a:rPr lang="en-US" dirty="0"/>
              <a:t>Apple Macintosh</a:t>
            </a:r>
          </a:p>
          <a:p>
            <a:r>
              <a:rPr lang="en-US" dirty="0"/>
              <a:t>Windows</a:t>
            </a:r>
          </a:p>
          <a:p>
            <a:r>
              <a:rPr lang="en-US" dirty="0"/>
              <a:t>Multi-tasking</a:t>
            </a:r>
          </a:p>
          <a:p>
            <a:r>
              <a:rPr lang="en-US" dirty="0"/>
              <a:t>Multi- threading</a:t>
            </a:r>
          </a:p>
          <a:p>
            <a:r>
              <a:rPr lang="en-US" dirty="0"/>
              <a:t>UNIX developers lacking GUI ….X Windows, Motif</a:t>
            </a:r>
          </a:p>
          <a:p>
            <a:r>
              <a:rPr lang="en-US" dirty="0"/>
              <a:t>Network Operating Systems</a:t>
            </a:r>
          </a:p>
          <a:p>
            <a:r>
              <a:rPr lang="en-US" dirty="0"/>
              <a:t>Distributed Operating Systems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3"/>
          <a:srcRect/>
          <a:stretch>
            <a:fillRect/>
          </a:stretch>
        </p:blipFill>
        <p:spPr bwMode="auto">
          <a:xfrm>
            <a:off x="0" y="-85228"/>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a:t>Types of Operating System</a:t>
            </a:r>
          </a:p>
        </p:txBody>
      </p:sp>
      <p:sp>
        <p:nvSpPr>
          <p:cNvPr id="3" name="Subtitle 2"/>
          <p:cNvSpPr>
            <a:spLocks noGrp="1"/>
          </p:cNvSpPr>
          <p:nvPr>
            <p:ph type="subTitle" idx="1"/>
          </p:nvPr>
        </p:nvSpPr>
        <p:spPr>
          <a:xfrm>
            <a:off x="304800" y="1447800"/>
            <a:ext cx="8305800" cy="4953000"/>
          </a:xfrm>
        </p:spPr>
        <p:txBody>
          <a:bodyPr>
            <a:normAutofit/>
          </a:bodyPr>
          <a:lstStyle/>
          <a:p>
            <a:pPr algn="l">
              <a:buFont typeface="Arial" pitchFamily="34" charset="0"/>
              <a:buChar char="•"/>
            </a:pPr>
            <a:r>
              <a:rPr lang="en-US" dirty="0">
                <a:solidFill>
                  <a:schemeClr val="tx1"/>
                </a:solidFill>
              </a:rPr>
              <a:t> </a:t>
            </a:r>
            <a:r>
              <a:rPr lang="en-US" b="1" dirty="0">
                <a:solidFill>
                  <a:schemeClr val="tx1"/>
                </a:solidFill>
              </a:rPr>
              <a:t>Batch Processing systems</a:t>
            </a:r>
          </a:p>
          <a:p>
            <a:pPr algn="l">
              <a:buFont typeface="Arial" pitchFamily="34" charset="0"/>
              <a:buChar char="•"/>
            </a:pPr>
            <a:r>
              <a:rPr lang="en-US" b="1" dirty="0">
                <a:solidFill>
                  <a:schemeClr val="tx1"/>
                </a:solidFill>
              </a:rPr>
              <a:t> Multi-programming systems</a:t>
            </a:r>
          </a:p>
          <a:p>
            <a:pPr algn="l">
              <a:buFont typeface="Arial" pitchFamily="34" charset="0"/>
              <a:buChar char="•"/>
            </a:pPr>
            <a:r>
              <a:rPr lang="en-US" b="1" dirty="0">
                <a:solidFill>
                  <a:schemeClr val="tx1"/>
                </a:solidFill>
              </a:rPr>
              <a:t> Multi-user Time sharing systems</a:t>
            </a:r>
          </a:p>
          <a:p>
            <a:pPr algn="l">
              <a:buFont typeface="Arial" pitchFamily="34" charset="0"/>
              <a:buChar char="•"/>
            </a:pPr>
            <a:r>
              <a:rPr lang="en-US" b="1" dirty="0">
                <a:solidFill>
                  <a:schemeClr val="tx1"/>
                </a:solidFill>
              </a:rPr>
              <a:t> Multi-tasking systems</a:t>
            </a:r>
          </a:p>
          <a:p>
            <a:pPr algn="l">
              <a:buFont typeface="Arial" pitchFamily="34" charset="0"/>
              <a:buChar char="•"/>
            </a:pPr>
            <a:r>
              <a:rPr lang="en-US" b="1" dirty="0">
                <a:solidFill>
                  <a:schemeClr val="tx1"/>
                </a:solidFill>
              </a:rPr>
              <a:t> Network Operating Systems</a:t>
            </a:r>
          </a:p>
          <a:p>
            <a:pPr algn="l">
              <a:buFont typeface="Arial" pitchFamily="34" charset="0"/>
              <a:buChar char="•"/>
            </a:pPr>
            <a:r>
              <a:rPr lang="en-US" b="1" dirty="0">
                <a:solidFill>
                  <a:schemeClr val="tx1"/>
                </a:solidFill>
              </a:rPr>
              <a:t> Multi- Processor Operating Systems</a:t>
            </a:r>
          </a:p>
          <a:p>
            <a:pPr algn="l">
              <a:buFont typeface="Arial" pitchFamily="34" charset="0"/>
              <a:buChar char="•"/>
            </a:pPr>
            <a:r>
              <a:rPr lang="en-US" b="1" dirty="0">
                <a:solidFill>
                  <a:schemeClr val="tx1"/>
                </a:solidFill>
              </a:rPr>
              <a:t> Distributed Operating Systems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Batch Operating Systems</a:t>
            </a:r>
          </a:p>
        </p:txBody>
      </p:sp>
      <p:sp>
        <p:nvSpPr>
          <p:cNvPr id="3" name="Content Placeholder 2"/>
          <p:cNvSpPr>
            <a:spLocks noGrp="1"/>
          </p:cNvSpPr>
          <p:nvPr>
            <p:ph idx="1"/>
          </p:nvPr>
        </p:nvSpPr>
        <p:spPr>
          <a:xfrm>
            <a:off x="304800" y="1295400"/>
            <a:ext cx="8610600" cy="5029200"/>
          </a:xfrm>
        </p:spPr>
        <p:txBody>
          <a:bodyPr>
            <a:normAutofit fontScale="92500" lnSpcReduction="10000"/>
          </a:bodyPr>
          <a:lstStyle/>
          <a:p>
            <a:r>
              <a:rPr lang="en-US" dirty="0"/>
              <a:t>Were developed as a result of more set-up time for execution of different types of user programs</a:t>
            </a:r>
          </a:p>
          <a:p>
            <a:r>
              <a:rPr lang="en-US" dirty="0"/>
              <a:t>Can be used for user jobs which do not require user intervention</a:t>
            </a:r>
          </a:p>
          <a:p>
            <a:r>
              <a:rPr lang="en-US" dirty="0"/>
              <a:t>Main advantage of batch processing is to </a:t>
            </a:r>
            <a:r>
              <a:rPr lang="en-US" u="sng" dirty="0"/>
              <a:t>increase the CPU utilization</a:t>
            </a:r>
          </a:p>
          <a:p>
            <a:r>
              <a:rPr lang="en-US" dirty="0"/>
              <a:t>It is not meant for a quick response to the users, but it is still used to </a:t>
            </a:r>
            <a:r>
              <a:rPr lang="en-US" u="sng" dirty="0"/>
              <a:t>quantify the user service turnaround time</a:t>
            </a:r>
          </a:p>
          <a:p>
            <a:r>
              <a:rPr lang="en-US" dirty="0"/>
              <a:t>The time since the job was submitted to the system to the time when the user gets the result back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Multi- programming systems</a:t>
            </a:r>
          </a:p>
        </p:txBody>
      </p:sp>
      <p:sp>
        <p:nvSpPr>
          <p:cNvPr id="3" name="Content Placeholder 2"/>
          <p:cNvSpPr>
            <a:spLocks noGrp="1"/>
          </p:cNvSpPr>
          <p:nvPr>
            <p:ph idx="1"/>
          </p:nvPr>
        </p:nvSpPr>
        <p:spPr>
          <a:xfrm>
            <a:off x="304800" y="1341437"/>
            <a:ext cx="8534400" cy="5135563"/>
          </a:xfrm>
        </p:spPr>
        <p:txBody>
          <a:bodyPr/>
          <a:lstStyle/>
          <a:p>
            <a:r>
              <a:rPr lang="en-US" dirty="0"/>
              <a:t>Multi programming means to </a:t>
            </a:r>
            <a:r>
              <a:rPr lang="en-US" u="sng" dirty="0"/>
              <a:t>place several programs or jobs in main memory instead of a single program</a:t>
            </a:r>
          </a:p>
          <a:p>
            <a:r>
              <a:rPr lang="en-US" b="1" dirty="0"/>
              <a:t>Two types of instruction in a program :</a:t>
            </a:r>
          </a:p>
          <a:p>
            <a:r>
              <a:rPr lang="en-US" dirty="0"/>
              <a:t>CPU bound and I/O bound</a:t>
            </a:r>
          </a:p>
          <a:p>
            <a:r>
              <a:rPr lang="en-US" dirty="0"/>
              <a:t>CPU has an instruction for processing or computation</a:t>
            </a:r>
          </a:p>
          <a:p>
            <a:r>
              <a:rPr lang="en-US" dirty="0"/>
              <a:t>There is a request to an I/P or O/P device  to read or write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Benefits of Multi-programming</a:t>
            </a:r>
          </a:p>
        </p:txBody>
      </p:sp>
      <p:sp>
        <p:nvSpPr>
          <p:cNvPr id="3" name="Content Placeholder 2"/>
          <p:cNvSpPr>
            <a:spLocks noGrp="1"/>
          </p:cNvSpPr>
          <p:nvPr>
            <p:ph idx="1"/>
          </p:nvPr>
        </p:nvSpPr>
        <p:spPr>
          <a:xfrm>
            <a:off x="304800" y="1143000"/>
            <a:ext cx="8610600" cy="5029200"/>
          </a:xfrm>
        </p:spPr>
        <p:txBody>
          <a:bodyPr>
            <a:normAutofit lnSpcReduction="10000"/>
          </a:bodyPr>
          <a:lstStyle/>
          <a:p>
            <a:r>
              <a:rPr lang="en-US" u="sng" dirty="0"/>
              <a:t>Less execution time : </a:t>
            </a:r>
            <a:r>
              <a:rPr lang="en-US" dirty="0"/>
              <a:t>spooling and switching between the jobs frequently by CPU</a:t>
            </a:r>
          </a:p>
          <a:p>
            <a:r>
              <a:rPr lang="en-US" u="sng" dirty="0"/>
              <a:t>Increased utilization of memory : </a:t>
            </a:r>
            <a:r>
              <a:rPr lang="en-US" dirty="0"/>
              <a:t>instead of storing a single program in memory,  more than one program is stored thereby utilizing the main memory</a:t>
            </a:r>
          </a:p>
          <a:p>
            <a:r>
              <a:rPr lang="en-US" u="sng" dirty="0"/>
              <a:t>Increased throughput</a:t>
            </a:r>
          </a:p>
          <a:p>
            <a:pPr>
              <a:buNone/>
            </a:pPr>
            <a:r>
              <a:rPr lang="en-US" u="sng" dirty="0"/>
              <a:t>Throughput= No of jobs completed per unit time</a:t>
            </a:r>
          </a:p>
          <a:p>
            <a:pPr>
              <a:buNone/>
            </a:pPr>
            <a:r>
              <a:rPr lang="en-US" u="sng" dirty="0"/>
              <a:t>Throughput is increased if degree of multi</a:t>
            </a:r>
          </a:p>
          <a:p>
            <a:pPr>
              <a:buNone/>
            </a:pPr>
            <a:r>
              <a:rPr lang="en-US" u="sng" dirty="0"/>
              <a:t>programming is increased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a:t>Multi user Time sharing system</a:t>
            </a:r>
          </a:p>
        </p:txBody>
      </p:sp>
      <p:sp>
        <p:nvSpPr>
          <p:cNvPr id="3" name="Subtitle 2"/>
          <p:cNvSpPr>
            <a:spLocks noGrp="1"/>
          </p:cNvSpPr>
          <p:nvPr>
            <p:ph type="subTitle" idx="1"/>
          </p:nvPr>
        </p:nvSpPr>
        <p:spPr>
          <a:xfrm>
            <a:off x="228600" y="1371600"/>
            <a:ext cx="8915400" cy="4724400"/>
          </a:xfrm>
        </p:spPr>
        <p:txBody>
          <a:bodyPr>
            <a:normAutofit lnSpcReduction="10000"/>
          </a:bodyPr>
          <a:lstStyle/>
          <a:p>
            <a:pPr algn="l">
              <a:buFont typeface="Arial" pitchFamily="34" charset="0"/>
              <a:buChar char="•"/>
            </a:pPr>
            <a:r>
              <a:rPr lang="en-US" dirty="0">
                <a:solidFill>
                  <a:schemeClr val="tx1"/>
                </a:solidFill>
              </a:rPr>
              <a:t> Batch and multi- programmed batch systems </a:t>
            </a:r>
            <a:r>
              <a:rPr lang="en-US" u="sng" dirty="0">
                <a:solidFill>
                  <a:schemeClr val="tx1"/>
                </a:solidFill>
              </a:rPr>
              <a:t>do not provide immediate response to the user</a:t>
            </a:r>
          </a:p>
          <a:p>
            <a:pPr algn="l">
              <a:buFont typeface="Arial" pitchFamily="34" charset="0"/>
              <a:buChar char="•"/>
            </a:pPr>
            <a:r>
              <a:rPr lang="en-US" dirty="0">
                <a:solidFill>
                  <a:schemeClr val="tx1"/>
                </a:solidFill>
              </a:rPr>
              <a:t> If one user submits his/her job, he/she has to wait for the execution of all the jobs in the batch and then get the output</a:t>
            </a:r>
          </a:p>
          <a:p>
            <a:pPr algn="l">
              <a:buFont typeface="Arial" pitchFamily="34" charset="0"/>
              <a:buChar char="•"/>
            </a:pPr>
            <a:r>
              <a:rPr lang="en-US" dirty="0">
                <a:solidFill>
                  <a:schemeClr val="tx1"/>
                </a:solidFill>
              </a:rPr>
              <a:t> Waiting time of a user is more and he/she is not in direct touch with his/her job</a:t>
            </a:r>
          </a:p>
          <a:p>
            <a:pPr algn="l">
              <a:buFont typeface="Arial" pitchFamily="34" charset="0"/>
              <a:buChar char="•"/>
            </a:pPr>
            <a:r>
              <a:rPr lang="en-US" dirty="0">
                <a:solidFill>
                  <a:schemeClr val="tx1"/>
                </a:solidFill>
              </a:rPr>
              <a:t> </a:t>
            </a:r>
            <a:r>
              <a:rPr lang="en-US" u="sng" dirty="0">
                <a:solidFill>
                  <a:schemeClr val="tx1"/>
                </a:solidFill>
              </a:rPr>
              <a:t>Problem is due to non-interactive input and output devices</a:t>
            </a:r>
          </a:p>
          <a:p>
            <a:pPr algn="l">
              <a:buFont typeface="Arial" pitchFamily="34" charset="0"/>
              <a:buChar cha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915400" cy="5943600"/>
          </a:xfrm>
        </p:spPr>
        <p:txBody>
          <a:bodyPr>
            <a:normAutofit fontScale="92500" lnSpcReduction="10000"/>
          </a:bodyPr>
          <a:lstStyle/>
          <a:p>
            <a:r>
              <a:rPr lang="en-US" dirty="0"/>
              <a:t>Interactive devices like keyboard and video terminals</a:t>
            </a:r>
          </a:p>
          <a:p>
            <a:r>
              <a:rPr lang="en-US" dirty="0"/>
              <a:t>Another paradigm, Multiple users with their terminals ( having no processors) were connected to computer system (with processor) to perform their jobs</a:t>
            </a:r>
          </a:p>
          <a:p>
            <a:r>
              <a:rPr lang="en-US" dirty="0"/>
              <a:t>Jobs of multiple interactive users were placed in main memory instead of batched jobs</a:t>
            </a:r>
          </a:p>
          <a:p>
            <a:r>
              <a:rPr lang="en-US" dirty="0"/>
              <a:t>Multiuser as it supported multiple interactive users</a:t>
            </a:r>
          </a:p>
          <a:p>
            <a:r>
              <a:rPr lang="en-US" dirty="0"/>
              <a:t>Time sharing as CPU time of main computer system was shared among multiple users to execute their jobs</a:t>
            </a:r>
          </a:p>
          <a:p>
            <a:r>
              <a:rPr lang="en-US" dirty="0"/>
              <a:t>Multiple interactive users connected through their dumb terminals access the main computer system to perform their jobs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Benefits</a:t>
            </a:r>
          </a:p>
        </p:txBody>
      </p:sp>
      <p:sp>
        <p:nvSpPr>
          <p:cNvPr id="3" name="Content Placeholder 2"/>
          <p:cNvSpPr>
            <a:spLocks noGrp="1"/>
          </p:cNvSpPr>
          <p:nvPr>
            <p:ph idx="1"/>
          </p:nvPr>
        </p:nvSpPr>
        <p:spPr>
          <a:xfrm>
            <a:off x="228600" y="990600"/>
            <a:ext cx="8458200" cy="5562600"/>
          </a:xfrm>
        </p:spPr>
        <p:txBody>
          <a:bodyPr/>
          <a:lstStyle/>
          <a:p>
            <a:r>
              <a:rPr lang="en-US" b="1" dirty="0"/>
              <a:t>Multiuser facility: </a:t>
            </a:r>
            <a:r>
              <a:rPr lang="en-US" dirty="0"/>
              <a:t>multiple users connected to a single system where each user presents the job to the system and gets the response</a:t>
            </a:r>
          </a:p>
          <a:p>
            <a:r>
              <a:rPr lang="en-US" b="1" dirty="0"/>
              <a:t>Improved response time : </a:t>
            </a:r>
            <a:r>
              <a:rPr lang="en-US" dirty="0"/>
              <a:t>user now is in direct touch of his job and due to easy interface, he views everything regarding his job</a:t>
            </a:r>
          </a:p>
          <a:p>
            <a:r>
              <a:rPr lang="en-US" b="1" dirty="0"/>
              <a:t>Improved Debugging and Productivity </a:t>
            </a:r>
            <a:r>
              <a:rPr lang="en-US" dirty="0"/>
              <a:t>: user can view his mistake, debugging of programs is easy. Quickly modifies program and run again, thereby increasing productivity also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Multi tasking systems</a:t>
            </a:r>
          </a:p>
        </p:txBody>
      </p:sp>
      <p:sp>
        <p:nvSpPr>
          <p:cNvPr id="3" name="Subtitle 2"/>
          <p:cNvSpPr>
            <a:spLocks noGrp="1"/>
          </p:cNvSpPr>
          <p:nvPr>
            <p:ph type="subTitle" idx="1"/>
          </p:nvPr>
        </p:nvSpPr>
        <p:spPr>
          <a:xfrm>
            <a:off x="533400" y="1828800"/>
            <a:ext cx="8153400" cy="1752600"/>
          </a:xfrm>
        </p:spPr>
        <p:txBody>
          <a:bodyPr>
            <a:normAutofit fontScale="85000" lnSpcReduction="10000"/>
          </a:bodyPr>
          <a:lstStyle/>
          <a:p>
            <a:pPr algn="l"/>
            <a:r>
              <a:rPr lang="en-US" dirty="0">
                <a:solidFill>
                  <a:schemeClr val="tx1"/>
                </a:solidFill>
              </a:rPr>
              <a:t>Time sharing and multi tasking are also used interchangeably</a:t>
            </a:r>
          </a:p>
          <a:p>
            <a:pPr algn="l"/>
            <a:r>
              <a:rPr lang="en-US" dirty="0">
                <a:solidFill>
                  <a:schemeClr val="tx1"/>
                </a:solidFill>
              </a:rPr>
              <a:t>Multi user and multi tasking are different terms, and time sharing is the scheduling technique in both of them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533400"/>
            <a:ext cx="8991600" cy="5791200"/>
          </a:xfrm>
        </p:spPr>
        <p:txBody>
          <a:bodyPr>
            <a:normAutofit fontScale="92500" lnSpcReduction="20000"/>
          </a:bodyPr>
          <a:lstStyle/>
          <a:p>
            <a:pPr algn="l"/>
            <a:r>
              <a:rPr lang="en-US" b="1" dirty="0">
                <a:solidFill>
                  <a:schemeClr val="tx1"/>
                </a:solidFill>
              </a:rPr>
              <a:t>Multi-programming :</a:t>
            </a:r>
            <a:r>
              <a:rPr lang="en-US" dirty="0">
                <a:solidFill>
                  <a:schemeClr val="tx1"/>
                </a:solidFill>
              </a:rPr>
              <a:t> place more than one job/ program/task in the main memory</a:t>
            </a:r>
          </a:p>
          <a:p>
            <a:pPr algn="l"/>
            <a:endParaRPr lang="en-US" dirty="0">
              <a:solidFill>
                <a:schemeClr val="tx1"/>
              </a:solidFill>
            </a:endParaRPr>
          </a:p>
          <a:p>
            <a:pPr algn="l"/>
            <a:r>
              <a:rPr lang="en-US" b="1" dirty="0">
                <a:solidFill>
                  <a:schemeClr val="tx1"/>
                </a:solidFill>
              </a:rPr>
              <a:t>Multi programmed Batch system : </a:t>
            </a:r>
            <a:r>
              <a:rPr lang="en-US" dirty="0">
                <a:solidFill>
                  <a:schemeClr val="tx1"/>
                </a:solidFill>
              </a:rPr>
              <a:t>place more than one job/ program/task in the main memory of a batch prepared for same type of jobs, and execute them by switching them</a:t>
            </a:r>
          </a:p>
          <a:p>
            <a:pPr algn="l"/>
            <a:endParaRPr lang="en-US" dirty="0">
              <a:solidFill>
                <a:schemeClr val="tx1"/>
              </a:solidFill>
            </a:endParaRPr>
          </a:p>
          <a:p>
            <a:pPr algn="l"/>
            <a:r>
              <a:rPr lang="en-US" b="1" dirty="0">
                <a:solidFill>
                  <a:schemeClr val="tx1"/>
                </a:solidFill>
              </a:rPr>
              <a:t>Multiuser System: </a:t>
            </a:r>
            <a:r>
              <a:rPr lang="en-US" dirty="0">
                <a:solidFill>
                  <a:schemeClr val="tx1"/>
                </a:solidFill>
              </a:rPr>
              <a:t>place more than one job/ program/task in the main memory of the main computer system. Here jobs come from the different users who are connected through terminals to the main computer. Jobs are scheduled by time sharing technique</a:t>
            </a:r>
            <a:endParaRPr lang="en-US" b="1" dirty="0">
              <a:solidFill>
                <a:schemeClr val="tx1"/>
              </a:solidFill>
            </a:endParaRP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10600" cy="4525963"/>
          </a:xfrm>
        </p:spPr>
        <p:txBody>
          <a:bodyPr/>
          <a:lstStyle/>
          <a:p>
            <a:pPr>
              <a:buNone/>
            </a:pPr>
            <a:r>
              <a:rPr lang="en-US" b="1" dirty="0"/>
              <a:t>Multi tasking systems </a:t>
            </a:r>
            <a:r>
              <a:rPr lang="en-US" dirty="0"/>
              <a:t>: place more than one</a:t>
            </a:r>
          </a:p>
          <a:p>
            <a:pPr>
              <a:buNone/>
            </a:pPr>
            <a:r>
              <a:rPr lang="en-US" dirty="0"/>
              <a:t>job/program/task in the main memory of the</a:t>
            </a:r>
          </a:p>
          <a:p>
            <a:pPr>
              <a:buNone/>
            </a:pPr>
            <a:r>
              <a:rPr lang="en-US" dirty="0"/>
              <a:t>system. The jobs here are of a single user working</a:t>
            </a:r>
          </a:p>
          <a:p>
            <a:pPr>
              <a:buNone/>
            </a:pPr>
            <a:r>
              <a:rPr lang="en-US" dirty="0"/>
              <a:t>on the system. Jobs are scheduled by time sharing</a:t>
            </a:r>
          </a:p>
          <a:p>
            <a:pPr>
              <a:buNone/>
            </a:pPr>
            <a:r>
              <a:rPr lang="en-US" dirty="0"/>
              <a:t>technique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Operating System</a:t>
            </a:r>
          </a:p>
        </p:txBody>
      </p:sp>
      <p:sp>
        <p:nvSpPr>
          <p:cNvPr id="3" name="Content Placeholder 2"/>
          <p:cNvSpPr>
            <a:spLocks noGrp="1"/>
          </p:cNvSpPr>
          <p:nvPr>
            <p:ph idx="1"/>
          </p:nvPr>
        </p:nvSpPr>
        <p:spPr>
          <a:xfrm>
            <a:off x="228600" y="1524000"/>
            <a:ext cx="8763000" cy="5334000"/>
          </a:xfrm>
        </p:spPr>
        <p:txBody>
          <a:bodyPr>
            <a:normAutofit lnSpcReduction="10000"/>
          </a:bodyPr>
          <a:lstStyle/>
          <a:p>
            <a:r>
              <a:rPr lang="en-US" dirty="0"/>
              <a:t>This system coordinates the activities on a network system</a:t>
            </a:r>
          </a:p>
          <a:p>
            <a:r>
              <a:rPr lang="en-US" dirty="0"/>
              <a:t>In a network each node has its own local operating system</a:t>
            </a:r>
          </a:p>
          <a:p>
            <a:r>
              <a:rPr lang="en-US" dirty="0"/>
              <a:t>User is able to connect to another machine and perform many operations</a:t>
            </a:r>
          </a:p>
          <a:p>
            <a:r>
              <a:rPr lang="en-US" dirty="0"/>
              <a:t>User must be aware of the location of the network node where he/she wants to connect</a:t>
            </a:r>
          </a:p>
          <a:p>
            <a:r>
              <a:rPr lang="en-US" dirty="0"/>
              <a:t>When a user wants to remote log onto a system, wants to transfer a file etc. on a network system</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User may perform both local and non local operations</a:t>
            </a:r>
          </a:p>
          <a:p>
            <a:r>
              <a:rPr lang="en-US" dirty="0"/>
              <a:t>Non-local operations, the role of network operating system starts</a:t>
            </a:r>
          </a:p>
          <a:p>
            <a:r>
              <a:rPr lang="en-US" dirty="0"/>
              <a:t>NOS may be considered as another layer of software on the operating system on a local machine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Operating system</a:t>
            </a:r>
          </a:p>
        </p:txBody>
      </p:sp>
      <p:sp>
        <p:nvSpPr>
          <p:cNvPr id="3" name="Content Placeholder 2"/>
          <p:cNvSpPr>
            <a:spLocks noGrp="1"/>
          </p:cNvSpPr>
          <p:nvPr>
            <p:ph idx="1"/>
          </p:nvPr>
        </p:nvSpPr>
        <p:spPr>
          <a:xfrm>
            <a:off x="228600" y="1600200"/>
            <a:ext cx="8458200" cy="4525963"/>
          </a:xfrm>
        </p:spPr>
        <p:txBody>
          <a:bodyPr>
            <a:normAutofit/>
          </a:bodyPr>
          <a:lstStyle/>
          <a:p>
            <a:r>
              <a:rPr lang="en-US" dirty="0"/>
              <a:t>Works in a WAN</a:t>
            </a:r>
          </a:p>
          <a:p>
            <a:r>
              <a:rPr lang="en-US" dirty="0"/>
              <a:t>Each node in a distributed system is a complete computer having full set of peripherals including OS</a:t>
            </a:r>
          </a:p>
          <a:p>
            <a:r>
              <a:rPr lang="en-US" dirty="0"/>
              <a:t>Main motive is resource sharing</a:t>
            </a:r>
          </a:p>
          <a:p>
            <a:r>
              <a:rPr lang="en-US" dirty="0"/>
              <a:t>Users are not aware where their processes are being sent and executed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Evolution of Operating systems</a:t>
            </a:r>
          </a:p>
        </p:txBody>
      </p:sp>
      <p:sp>
        <p:nvSpPr>
          <p:cNvPr id="3" name="Content Placeholder 2"/>
          <p:cNvSpPr>
            <a:spLocks noGrp="1"/>
          </p:cNvSpPr>
          <p:nvPr>
            <p:ph idx="1"/>
          </p:nvPr>
        </p:nvSpPr>
        <p:spPr>
          <a:xfrm>
            <a:off x="304800" y="1219200"/>
            <a:ext cx="8534400" cy="5181600"/>
          </a:xfrm>
        </p:spPr>
        <p:txBody>
          <a:bodyPr>
            <a:normAutofit lnSpcReduction="10000"/>
          </a:bodyPr>
          <a:lstStyle/>
          <a:p>
            <a:pPr>
              <a:buNone/>
            </a:pPr>
            <a:r>
              <a:rPr lang="en-US" dirty="0"/>
              <a:t>First generation (1940s-1950s)</a:t>
            </a:r>
          </a:p>
          <a:p>
            <a:pPr algn="just"/>
            <a:r>
              <a:rPr lang="en-US" dirty="0"/>
              <a:t>It was the era of </a:t>
            </a:r>
            <a:r>
              <a:rPr lang="en-US" u="sng" dirty="0"/>
              <a:t>vacuum tubes</a:t>
            </a:r>
            <a:r>
              <a:rPr lang="en-US" dirty="0"/>
              <a:t>, plug boards and punched cards.</a:t>
            </a:r>
          </a:p>
          <a:p>
            <a:pPr algn="just"/>
            <a:r>
              <a:rPr lang="en-US" dirty="0"/>
              <a:t>Programmer used to interact with the machine directly through </a:t>
            </a:r>
            <a:r>
              <a:rPr lang="en-US" u="sng" dirty="0"/>
              <a:t>punched cards</a:t>
            </a:r>
            <a:r>
              <a:rPr lang="en-US" dirty="0"/>
              <a:t> and used to write the programs in machine language</a:t>
            </a:r>
          </a:p>
          <a:p>
            <a:pPr algn="just"/>
            <a:r>
              <a:rPr lang="en-US" dirty="0"/>
              <a:t>All the tasks for executing a program would be performed by the programmer only</a:t>
            </a:r>
          </a:p>
          <a:p>
            <a:pPr algn="just"/>
            <a:r>
              <a:rPr lang="en-US" dirty="0"/>
              <a:t>There was no help like PL, linker, loader etc.</a:t>
            </a:r>
          </a:p>
          <a:p>
            <a:pPr algn="just"/>
            <a:r>
              <a:rPr lang="en-US" dirty="0"/>
              <a:t>Obviously, there was </a:t>
            </a:r>
            <a:r>
              <a:rPr lang="en-US" b="1" dirty="0">
                <a:solidFill>
                  <a:srgbClr val="FF0000"/>
                </a:solidFill>
              </a:rPr>
              <a:t>no operating system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to be met by DOS</a:t>
            </a:r>
          </a:p>
        </p:txBody>
      </p:sp>
      <p:sp>
        <p:nvSpPr>
          <p:cNvPr id="3" name="Content Placeholder 2"/>
          <p:cNvSpPr>
            <a:spLocks noGrp="1"/>
          </p:cNvSpPr>
          <p:nvPr>
            <p:ph idx="1"/>
          </p:nvPr>
        </p:nvSpPr>
        <p:spPr/>
        <p:txBody>
          <a:bodyPr>
            <a:normAutofit lnSpcReduction="10000"/>
          </a:bodyPr>
          <a:lstStyle/>
          <a:p>
            <a:pPr>
              <a:buNone/>
            </a:pPr>
            <a:r>
              <a:rPr lang="en-US" b="1" dirty="0"/>
              <a:t>Three types of migration</a:t>
            </a:r>
          </a:p>
          <a:p>
            <a:r>
              <a:rPr lang="en-US" b="1" dirty="0"/>
              <a:t>Data migration </a:t>
            </a:r>
            <a:r>
              <a:rPr lang="en-US" dirty="0"/>
              <a:t>transferring data from one site to another site</a:t>
            </a:r>
          </a:p>
          <a:p>
            <a:r>
              <a:rPr lang="en-US" b="1" dirty="0"/>
              <a:t>Computation migration </a:t>
            </a:r>
            <a:r>
              <a:rPr lang="en-US" dirty="0"/>
              <a:t>transferring the computation on a particular node</a:t>
            </a:r>
            <a:endParaRPr lang="en-US" b="1" dirty="0"/>
          </a:p>
          <a:p>
            <a:r>
              <a:rPr lang="en-US" b="1" dirty="0"/>
              <a:t>Process migration </a:t>
            </a:r>
            <a:r>
              <a:rPr lang="en-US" dirty="0"/>
              <a:t>the process or its sub processes may also need to be transferred to some other nodes due to some reasons like load balancing, computation speed etc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76800"/>
          </a:xfrm>
        </p:spPr>
        <p:txBody>
          <a:bodyPr>
            <a:normAutofit fontScale="85000" lnSpcReduction="20000"/>
          </a:bodyPr>
          <a:lstStyle/>
          <a:p>
            <a:r>
              <a:rPr lang="en-US" dirty="0"/>
              <a:t>DOS must provide the means for inter process communication</a:t>
            </a:r>
          </a:p>
          <a:p>
            <a:r>
              <a:rPr lang="en-US" b="1" dirty="0"/>
              <a:t>RPC</a:t>
            </a:r>
            <a:r>
              <a:rPr lang="en-US" dirty="0"/>
              <a:t> A process on one node may invoke a function or procedure in a process executing on another node</a:t>
            </a:r>
          </a:p>
          <a:p>
            <a:r>
              <a:rPr lang="en-US" b="1" dirty="0"/>
              <a:t>RMI </a:t>
            </a:r>
            <a:r>
              <a:rPr lang="en-US" dirty="0"/>
              <a:t>allows a java process to invoke a method of an object on a remote machine</a:t>
            </a:r>
            <a:endParaRPr lang="en-US" b="1" dirty="0"/>
          </a:p>
          <a:p>
            <a:r>
              <a:rPr lang="en-US" b="1" dirty="0"/>
              <a:t>CORBA </a:t>
            </a:r>
            <a:r>
              <a:rPr lang="en-US" dirty="0"/>
              <a:t>is a standardized language that supports different PLs and different DOSs for distributed communication</a:t>
            </a:r>
          </a:p>
          <a:p>
            <a:pPr lvl="1"/>
            <a:r>
              <a:rPr lang="en-IN" dirty="0"/>
              <a:t>The Common Object Request Broker Architecture (</a:t>
            </a:r>
            <a:r>
              <a:rPr lang="en-IN" b="1" dirty="0"/>
              <a:t>CORBA</a:t>
            </a:r>
            <a:r>
              <a:rPr lang="en-IN" dirty="0"/>
              <a:t>) is a standard defined by the Object Management Group (OMG) designed to facilitate the communication of systems that are deployed on diverse platforms.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systems</a:t>
            </a:r>
          </a:p>
        </p:txBody>
      </p:sp>
      <p:sp>
        <p:nvSpPr>
          <p:cNvPr id="3" name="Content Placeholder 2"/>
          <p:cNvSpPr>
            <a:spLocks noGrp="1"/>
          </p:cNvSpPr>
          <p:nvPr>
            <p:ph idx="1"/>
          </p:nvPr>
        </p:nvSpPr>
        <p:spPr>
          <a:xfrm>
            <a:off x="304800" y="1371600"/>
            <a:ext cx="8686800" cy="5029200"/>
          </a:xfrm>
        </p:spPr>
        <p:txBody>
          <a:bodyPr>
            <a:normAutofit/>
          </a:bodyPr>
          <a:lstStyle/>
          <a:p>
            <a:r>
              <a:rPr lang="en-US" dirty="0"/>
              <a:t>Time sharing system drawback, if more load on system, response time was further increased with increase in load</a:t>
            </a:r>
          </a:p>
          <a:p>
            <a:r>
              <a:rPr lang="en-US" dirty="0"/>
              <a:t>Some systems cannot bear delay.</a:t>
            </a:r>
          </a:p>
          <a:p>
            <a:r>
              <a:rPr lang="en-US" dirty="0"/>
              <a:t>Used to handle time bound responses to the applications</a:t>
            </a:r>
          </a:p>
          <a:p>
            <a:r>
              <a:rPr lang="en-US" dirty="0"/>
              <a:t>Applicable to systems which require time bound</a:t>
            </a:r>
          </a:p>
          <a:p>
            <a:pPr>
              <a:buNone/>
            </a:pPr>
            <a:r>
              <a:rPr lang="en-US" dirty="0"/>
              <a:t>response, i.e. for real time processing systems ( immediate or within a fixed time frame)</a:t>
            </a:r>
          </a:p>
          <a:p>
            <a:pPr>
              <a:buNone/>
            </a:pPr>
            <a:endParaRPr lang="en-US" dirty="0"/>
          </a:p>
        </p:txBody>
      </p:sp>
      <p:sp>
        <p:nvSpPr>
          <p:cNvPr id="4" name="Title 1"/>
          <p:cNvSpPr txBox="1">
            <a:spLocks/>
          </p:cNvSpPr>
          <p:nvPr/>
        </p:nvSpPr>
        <p:spPr>
          <a:xfrm>
            <a:off x="609600" y="3429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381000" y="4648200"/>
            <a:ext cx="8458200" cy="1676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US" sz="3200"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763000" cy="5943600"/>
          </a:xfrm>
        </p:spPr>
        <p:txBody>
          <a:bodyPr>
            <a:normAutofit/>
          </a:bodyPr>
          <a:lstStyle/>
          <a:p>
            <a:r>
              <a:rPr lang="en-US" dirty="0"/>
              <a:t>Examples :</a:t>
            </a:r>
          </a:p>
          <a:p>
            <a:r>
              <a:rPr lang="en-US" dirty="0"/>
              <a:t>Defense applications like guided missile systems, air traffic control systems</a:t>
            </a:r>
          </a:p>
          <a:p>
            <a:r>
              <a:rPr lang="en-US" dirty="0"/>
              <a:t>Two types </a:t>
            </a:r>
          </a:p>
          <a:p>
            <a:pPr marL="514350" indent="-514350">
              <a:buFont typeface="+mj-lt"/>
              <a:buAutoNum type="arabicPeriod"/>
            </a:pPr>
            <a:r>
              <a:rPr lang="en-US" dirty="0"/>
              <a:t>Hard real time system : have hard deadlines and must be met</a:t>
            </a:r>
          </a:p>
          <a:p>
            <a:pPr marL="514350" indent="-514350">
              <a:buFont typeface="+mj-lt"/>
              <a:buAutoNum type="arabicPeriod"/>
            </a:pPr>
            <a:r>
              <a:rPr lang="en-US" dirty="0"/>
              <a:t>Soft real time system : missing of some deadline is acceptable. E.g. digital audio, multimedia systems, virtual reality</a:t>
            </a:r>
          </a:p>
          <a:p>
            <a:pPr marL="514350" indent="-514350">
              <a:buNone/>
            </a:pPr>
            <a:r>
              <a:rPr lang="en-US" dirty="0"/>
              <a:t>      Delay here must be bounded and predictable and should not be infinite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fontScale="90000"/>
          </a:bodyPr>
          <a:lstStyle/>
          <a:p>
            <a:pPr lvl="0"/>
            <a:r>
              <a:rPr lang="en-US" dirty="0"/>
              <a:t>Embedded systems</a:t>
            </a:r>
            <a:br>
              <a:rPr lang="en-US" dirty="0"/>
            </a:br>
            <a:endParaRPr lang="en-US" dirty="0"/>
          </a:p>
        </p:txBody>
      </p:sp>
      <p:sp>
        <p:nvSpPr>
          <p:cNvPr id="3" name="Content Placeholder 2"/>
          <p:cNvSpPr>
            <a:spLocks noGrp="1"/>
          </p:cNvSpPr>
          <p:nvPr>
            <p:ph idx="1"/>
          </p:nvPr>
        </p:nvSpPr>
        <p:spPr>
          <a:xfrm>
            <a:off x="533400" y="1524000"/>
            <a:ext cx="8458200" cy="5334000"/>
          </a:xfrm>
        </p:spPr>
        <p:txBody>
          <a:bodyPr>
            <a:normAutofit/>
          </a:bodyPr>
          <a:lstStyle/>
          <a:p>
            <a:pPr marL="0" lvl="0" indent="0">
              <a:spcBef>
                <a:spcPct val="0"/>
              </a:spcBef>
              <a:defRPr/>
            </a:pPr>
            <a:r>
              <a:rPr lang="en-US" dirty="0"/>
              <a:t> </a:t>
            </a:r>
            <a:r>
              <a:rPr lang="en-US" u="sng" dirty="0"/>
              <a:t>Specialized systems</a:t>
            </a:r>
            <a:r>
              <a:rPr lang="en-US" dirty="0"/>
              <a:t> with size, memory and power restrictions</a:t>
            </a:r>
          </a:p>
          <a:p>
            <a:pPr marL="0" lvl="0" indent="0">
              <a:spcBef>
                <a:spcPct val="0"/>
              </a:spcBef>
              <a:defRPr/>
            </a:pPr>
            <a:r>
              <a:rPr lang="en-US" dirty="0"/>
              <a:t> Used in consumer electronic items, mobile phones, smart cards etc.</a:t>
            </a:r>
          </a:p>
          <a:p>
            <a:pPr marL="0" lvl="0" indent="0">
              <a:spcBef>
                <a:spcPct val="0"/>
              </a:spcBef>
              <a:defRPr/>
            </a:pPr>
            <a:r>
              <a:rPr lang="en-US" dirty="0"/>
              <a:t> Embedded systems also have OS but they are not generalized ones</a:t>
            </a:r>
          </a:p>
          <a:p>
            <a:pPr marL="0" lvl="0" indent="0">
              <a:spcBef>
                <a:spcPct val="0"/>
              </a:spcBef>
              <a:defRPr/>
            </a:pPr>
            <a:r>
              <a:rPr lang="en-US" dirty="0"/>
              <a:t> User uses these devices without any awareness of operating system</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spcBef>
                <a:spcPct val="0"/>
              </a:spcBef>
              <a:defRPr/>
            </a:pPr>
            <a:r>
              <a:rPr lang="en-US" dirty="0"/>
              <a:t> Embedded Oss are there to perform all the basic functionalities like initialization, task management, memory management etc. </a:t>
            </a:r>
          </a:p>
          <a:p>
            <a:pPr marL="0" lvl="0" indent="0">
              <a:spcBef>
                <a:spcPct val="0"/>
              </a:spcBef>
              <a:defRPr/>
            </a:pPr>
            <a:r>
              <a:rPr lang="en-US" dirty="0"/>
              <a:t> There are OS, but not in the same structure as in general purpose computer systems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Oss generic components</a:t>
            </a:r>
          </a:p>
        </p:txBody>
      </p:sp>
      <p:sp>
        <p:nvSpPr>
          <p:cNvPr id="3" name="Content Placeholder 2"/>
          <p:cNvSpPr>
            <a:spLocks noGrp="1"/>
          </p:cNvSpPr>
          <p:nvPr>
            <p:ph idx="1"/>
          </p:nvPr>
        </p:nvSpPr>
        <p:spPr/>
        <p:txBody>
          <a:bodyPr/>
          <a:lstStyle/>
          <a:p>
            <a:r>
              <a:rPr lang="en-US" dirty="0"/>
              <a:t>Hardware</a:t>
            </a:r>
          </a:p>
          <a:p>
            <a:r>
              <a:rPr lang="en-US" dirty="0"/>
              <a:t>Kernel</a:t>
            </a:r>
          </a:p>
          <a:p>
            <a:r>
              <a:rPr lang="en-US" dirty="0"/>
              <a:t>Shell</a:t>
            </a:r>
          </a:p>
          <a:p>
            <a:r>
              <a:rPr lang="en-US" dirty="0"/>
              <a:t>System and application programs</a:t>
            </a:r>
          </a:p>
          <a:p>
            <a:r>
              <a:rPr lang="en-US" dirty="0"/>
              <a:t>user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10600" cy="5029200"/>
          </a:xfrm>
        </p:spPr>
        <p:txBody>
          <a:bodyPr/>
          <a:lstStyle/>
          <a:p>
            <a:r>
              <a:rPr lang="en-US" b="1" dirty="0"/>
              <a:t>Kernel</a:t>
            </a:r>
            <a:r>
              <a:rPr lang="en-US" dirty="0"/>
              <a:t> : A </a:t>
            </a:r>
            <a:r>
              <a:rPr lang="en-US" b="1" dirty="0"/>
              <a:t>kernel</a:t>
            </a:r>
            <a:r>
              <a:rPr lang="en-US" dirty="0"/>
              <a:t> is the central part of an </a:t>
            </a:r>
            <a:r>
              <a:rPr lang="en-US" b="1" dirty="0"/>
              <a:t>operating system</a:t>
            </a:r>
            <a:r>
              <a:rPr lang="en-US" dirty="0"/>
              <a:t>. It manages the tasks of the computer and the hardware - most notably memory and CPU time. </a:t>
            </a:r>
          </a:p>
          <a:p>
            <a:r>
              <a:rPr lang="en-US" b="1" dirty="0"/>
              <a:t>Command interpreter or shell :</a:t>
            </a:r>
            <a:r>
              <a:rPr lang="en-US" dirty="0"/>
              <a:t> A program which reads and interprets the control statements and passes the signals to operating system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a:t>Kernel types</a:t>
            </a:r>
          </a:p>
        </p:txBody>
      </p:sp>
      <p:sp>
        <p:nvSpPr>
          <p:cNvPr id="3" name="Content Placeholder 2"/>
          <p:cNvSpPr>
            <a:spLocks noGrp="1"/>
          </p:cNvSpPr>
          <p:nvPr>
            <p:ph idx="1"/>
          </p:nvPr>
        </p:nvSpPr>
        <p:spPr>
          <a:xfrm>
            <a:off x="457200" y="2332037"/>
            <a:ext cx="8229600" cy="4525963"/>
          </a:xfrm>
        </p:spPr>
        <p:txBody>
          <a:bodyPr/>
          <a:lstStyle/>
          <a:p>
            <a:r>
              <a:rPr lang="en-US" dirty="0"/>
              <a:t>Monolithic</a:t>
            </a:r>
          </a:p>
          <a:p>
            <a:r>
              <a:rPr lang="en-US" dirty="0"/>
              <a:t>Microkernel</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762000"/>
          </a:xfrm>
        </p:spPr>
        <p:txBody>
          <a:bodyPr>
            <a:noAutofit/>
          </a:bodyPr>
          <a:lstStyle/>
          <a:p>
            <a:r>
              <a:rPr lang="en-US" sz="3600" b="1" dirty="0">
                <a:latin typeface="Times New Roman" pitchFamily="18" charset="0"/>
                <a:cs typeface="Times New Roman" pitchFamily="18" charset="0"/>
              </a:rPr>
              <a:t>MONOLITHIC ARCHITECTURE</a:t>
            </a:r>
          </a:p>
        </p:txBody>
      </p:sp>
      <p:sp>
        <p:nvSpPr>
          <p:cNvPr id="4" name="Rectangle 3"/>
          <p:cNvSpPr/>
          <p:nvPr/>
        </p:nvSpPr>
        <p:spPr>
          <a:xfrm>
            <a:off x="228600" y="1021140"/>
            <a:ext cx="8610600" cy="1569660"/>
          </a:xfrm>
          <a:prstGeom prst="rect">
            <a:avLst/>
          </a:prstGeom>
        </p:spPr>
        <p:txBody>
          <a:bodyPr wrap="square">
            <a:spAutoFit/>
          </a:bodyPr>
          <a:lstStyle/>
          <a:p>
            <a:pPr algn="just"/>
            <a:r>
              <a:rPr lang="en-US" sz="2400" dirty="0"/>
              <a:t> </a:t>
            </a:r>
            <a:r>
              <a:rPr lang="en-US" sz="2400" dirty="0">
                <a:latin typeface="Times New Roman" pitchFamily="18" charset="0"/>
                <a:cs typeface="Times New Roman" pitchFamily="18" charset="0"/>
              </a:rPr>
              <a:t>Therefore, all the functionalities were added in the kernel only. The advantage of this type of architecture was that intercommunication between the modules of the OS was</a:t>
            </a:r>
          </a:p>
          <a:p>
            <a:pPr algn="just"/>
            <a:r>
              <a:rPr lang="en-US" sz="2400" dirty="0">
                <a:latin typeface="Times New Roman" pitchFamily="18" charset="0"/>
                <a:cs typeface="Times New Roman" pitchFamily="18" charset="0"/>
              </a:rPr>
              <a:t>efficient, as all the modules were in the kernel together</a:t>
            </a:r>
            <a:endParaRPr lang="en-US"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304800" y="2590800"/>
            <a:ext cx="8458200" cy="4114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fontScale="85000" lnSpcReduction="10000"/>
          </a:bodyPr>
          <a:lstStyle/>
          <a:p>
            <a:pPr>
              <a:buNone/>
            </a:pPr>
            <a:r>
              <a:rPr lang="en-US" b="1" dirty="0"/>
              <a:t>Second Generation (1950s-1960s)</a:t>
            </a:r>
          </a:p>
          <a:p>
            <a:r>
              <a:rPr lang="en-US" u="sng" dirty="0"/>
              <a:t>Transistors based technology</a:t>
            </a:r>
            <a:r>
              <a:rPr lang="en-US" dirty="0"/>
              <a:t>, mainframe computers, line printers, magnetic tapes, assemblers, linkers, loaders, compilers, FORTRAN, COBOL</a:t>
            </a:r>
          </a:p>
          <a:p>
            <a:r>
              <a:rPr lang="en-US" dirty="0"/>
              <a:t>Steps:</a:t>
            </a:r>
          </a:p>
          <a:p>
            <a:pPr>
              <a:buFont typeface="Wingdings" pitchFamily="2" charset="2"/>
              <a:buChar char="Ø"/>
            </a:pPr>
            <a:r>
              <a:rPr lang="en-US" dirty="0"/>
              <a:t> loading the compiler tape of the required compiler</a:t>
            </a:r>
          </a:p>
          <a:p>
            <a:pPr>
              <a:buFont typeface="Wingdings" pitchFamily="2" charset="2"/>
              <a:buChar char="Ø"/>
            </a:pPr>
            <a:r>
              <a:rPr lang="en-US" dirty="0"/>
              <a:t>Reading from card reader</a:t>
            </a:r>
          </a:p>
          <a:p>
            <a:pPr>
              <a:buFont typeface="Wingdings" pitchFamily="2" charset="2"/>
              <a:buChar char="Ø"/>
            </a:pPr>
            <a:r>
              <a:rPr lang="en-US" dirty="0"/>
              <a:t>Running the compiler</a:t>
            </a:r>
          </a:p>
          <a:p>
            <a:pPr>
              <a:buFont typeface="Wingdings" pitchFamily="2" charset="2"/>
              <a:buChar char="Ø"/>
            </a:pPr>
            <a:r>
              <a:rPr lang="en-US" dirty="0"/>
              <a:t>Unloading the compiler</a:t>
            </a:r>
          </a:p>
          <a:p>
            <a:pPr>
              <a:buFont typeface="Wingdings" pitchFamily="2" charset="2"/>
              <a:buChar char="Ø"/>
            </a:pPr>
            <a:r>
              <a:rPr lang="en-US" dirty="0"/>
              <a:t>Loading the assembler tape</a:t>
            </a:r>
          </a:p>
          <a:p>
            <a:pPr>
              <a:buFont typeface="Wingdings" pitchFamily="2" charset="2"/>
              <a:buChar char="Ø"/>
            </a:pPr>
            <a:r>
              <a:rPr lang="en-US" dirty="0"/>
              <a:t>Running the assembler</a:t>
            </a:r>
          </a:p>
          <a:p>
            <a:pPr>
              <a:buFont typeface="Wingdings" pitchFamily="2" charset="2"/>
              <a:buChar char="Ø"/>
            </a:pPr>
            <a:r>
              <a:rPr lang="en-US" dirty="0"/>
              <a:t>Unloading the assembler tape</a:t>
            </a:r>
          </a:p>
          <a:p>
            <a:pPr>
              <a:buFont typeface="Wingdings" pitchFamily="2" charset="2"/>
              <a:buChar char="Ø"/>
            </a:pPr>
            <a:r>
              <a:rPr lang="en-US" dirty="0"/>
              <a:t>Loading the object program</a:t>
            </a:r>
          </a:p>
          <a:p>
            <a:pPr>
              <a:buFont typeface="Wingdings" pitchFamily="2" charset="2"/>
              <a:buChar char="Ø"/>
            </a:pPr>
            <a:r>
              <a:rPr lang="en-US" dirty="0"/>
              <a:t>Running the object program</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800" y="381000"/>
            <a:ext cx="8610600" cy="6096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762000"/>
          </a:xfrm>
        </p:spPr>
        <p:txBody>
          <a:bodyPr>
            <a:noAutofit/>
          </a:bodyPr>
          <a:lstStyle/>
          <a:p>
            <a:r>
              <a:rPr lang="en-US" sz="3600" b="1" dirty="0">
                <a:latin typeface="Times New Roman" pitchFamily="18" charset="0"/>
                <a:cs typeface="Times New Roman" pitchFamily="18" charset="0"/>
              </a:rPr>
              <a:t>MONOLITHIC ARCHITECTURE</a:t>
            </a: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a:t> </a:t>
            </a:r>
            <a:endParaRPr lang="en-US" sz="2400" b="1" dirty="0">
              <a:latin typeface="Times New Roman" pitchFamily="18" charset="0"/>
              <a:cs typeface="Times New Roman" pitchFamily="18" charset="0"/>
            </a:endParaRPr>
          </a:p>
        </p:txBody>
      </p:sp>
      <p:sp>
        <p:nvSpPr>
          <p:cNvPr id="5" name="Rectangle 4"/>
          <p:cNvSpPr/>
          <p:nvPr/>
        </p:nvSpPr>
        <p:spPr>
          <a:xfrm>
            <a:off x="304800" y="1219200"/>
            <a:ext cx="8534400" cy="5262979"/>
          </a:xfrm>
          <a:prstGeom prst="rect">
            <a:avLst/>
          </a:prstGeom>
        </p:spPr>
        <p:txBody>
          <a:bodyPr wrap="square">
            <a:spAutoFit/>
          </a:bodyPr>
          <a:lstStyle/>
          <a:p>
            <a:pPr algn="just">
              <a:buFont typeface="Arial" pitchFamily="34" charset="0"/>
              <a:buChar char="•"/>
            </a:pPr>
            <a:r>
              <a:rPr lang="en-US" dirty="0"/>
              <a:t> </a:t>
            </a:r>
            <a:r>
              <a:rPr lang="en-US" sz="2400" dirty="0">
                <a:latin typeface="Times New Roman" pitchFamily="18" charset="0"/>
                <a:cs typeface="Times New Roman" pitchFamily="18" charset="0"/>
              </a:rPr>
              <a:t>Due to </a:t>
            </a:r>
            <a:r>
              <a:rPr lang="en-US" sz="2400" u="sng" dirty="0">
                <a:latin typeface="Times New Roman" pitchFamily="18" charset="0"/>
                <a:cs typeface="Times New Roman" pitchFamily="18" charset="0"/>
              </a:rPr>
              <a:t>all functionalities merged in a single layer</a:t>
            </a:r>
            <a:r>
              <a:rPr lang="en-US" sz="2400" dirty="0">
                <a:latin typeface="Times New Roman" pitchFamily="18" charset="0"/>
                <a:cs typeface="Times New Roman" pitchFamily="18" charset="0"/>
              </a:rPr>
              <a:t>, it was </a:t>
            </a:r>
            <a:r>
              <a:rPr lang="en-US" sz="2400" u="sng" dirty="0">
                <a:latin typeface="Times New Roman" pitchFamily="18" charset="0"/>
                <a:cs typeface="Times New Roman" pitchFamily="18" charset="0"/>
              </a:rPr>
              <a:t>difficult to do modifications in a module</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a:t>
            </a:r>
            <a:r>
              <a:rPr lang="en-US" sz="2400" u="sng" dirty="0">
                <a:latin typeface="Times New Roman" pitchFamily="18" charset="0"/>
                <a:cs typeface="Times New Roman" pitchFamily="18" charset="0"/>
              </a:rPr>
              <a:t>debugging</a:t>
            </a:r>
            <a:r>
              <a:rPr lang="en-US" sz="2400" dirty="0">
                <a:latin typeface="Times New Roman" pitchFamily="18" charset="0"/>
                <a:cs typeface="Times New Roman" pitchFamily="18" charset="0"/>
              </a:rPr>
              <a:t> in the modules of the OS became a </a:t>
            </a:r>
            <a:r>
              <a:rPr lang="en-US" sz="2400" u="sng" dirty="0">
                <a:latin typeface="Times New Roman" pitchFamily="18" charset="0"/>
                <a:cs typeface="Times New Roman" pitchFamily="18" charset="0"/>
              </a:rPr>
              <a:t>difficult</a:t>
            </a:r>
            <a:r>
              <a:rPr lang="en-US" sz="2400" dirty="0">
                <a:latin typeface="Times New Roman" pitchFamily="18" charset="0"/>
                <a:cs typeface="Times New Roman" pitchFamily="18" charset="0"/>
              </a:rPr>
              <a:t> job.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Another disadvantage of this architecture was that there was </a:t>
            </a:r>
            <a:r>
              <a:rPr lang="en-US" sz="2400" u="sng" dirty="0">
                <a:latin typeface="Times New Roman" pitchFamily="18" charset="0"/>
                <a:cs typeface="Times New Roman" pitchFamily="18" charset="0"/>
              </a:rPr>
              <a:t>no protection</a:t>
            </a:r>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Monolithic systems were </a:t>
            </a:r>
            <a:r>
              <a:rPr lang="en-US" sz="2400" u="sng" dirty="0">
                <a:latin typeface="Times New Roman" pitchFamily="18" charset="0"/>
                <a:cs typeface="Times New Roman" pitchFamily="18" charset="0"/>
              </a:rPr>
              <a:t>not suitable for multi-programming/multi-tasking environments</a:t>
            </a:r>
            <a:r>
              <a:rPr lang="en-US" sz="2400" dirty="0">
                <a:latin typeface="Times New Roman" pitchFamily="18" charset="0"/>
                <a:cs typeface="Times New Roman" pitchFamily="18" charset="0"/>
              </a:rPr>
              <a:t> due to unprotected behavior of the system.</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The DOS, initial architecture of UNIX, and Linux are some examples of monolithic structures.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Autofit/>
          </a:bodyPr>
          <a:lstStyle/>
          <a:p>
            <a:r>
              <a:rPr lang="en-US" sz="3600" b="1" dirty="0">
                <a:latin typeface="Times New Roman" pitchFamily="18" charset="0"/>
                <a:cs typeface="Times New Roman" pitchFamily="18" charset="0"/>
              </a:rPr>
              <a:t>MICROKERNEL ARCHITECTURE</a:t>
            </a: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a:t> </a:t>
            </a:r>
            <a:endParaRPr lang="en-US" sz="2400" b="1" dirty="0">
              <a:latin typeface="Times New Roman" pitchFamily="18" charset="0"/>
              <a:cs typeface="Times New Roman" pitchFamily="18" charset="0"/>
            </a:endParaRPr>
          </a:p>
        </p:txBody>
      </p:sp>
      <p:sp>
        <p:nvSpPr>
          <p:cNvPr id="7" name="Rectangle 6"/>
          <p:cNvSpPr/>
          <p:nvPr/>
        </p:nvSpPr>
        <p:spPr>
          <a:xfrm>
            <a:off x="304800" y="914400"/>
            <a:ext cx="8610600" cy="5632311"/>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 To remove heavy functionalities from the kernel, it was thought that some essential functionality will remain inside the kernel known as </a:t>
            </a:r>
            <a:r>
              <a:rPr lang="en-US" sz="2400" b="1" i="1" dirty="0">
                <a:latin typeface="Times New Roman" pitchFamily="18" charset="0"/>
                <a:cs typeface="Times New Roman" pitchFamily="18" charset="0"/>
              </a:rPr>
              <a:t>essential core of the OS code. </a:t>
            </a:r>
          </a:p>
          <a:p>
            <a:pPr algn="just"/>
            <a:endParaRPr lang="en-US" sz="2400" i="1" dirty="0">
              <a:latin typeface="Times New Roman" pitchFamily="18" charset="0"/>
              <a:cs typeface="Times New Roman" pitchFamily="18" charset="0"/>
            </a:endParaRPr>
          </a:p>
          <a:p>
            <a:pPr algn="just">
              <a:buFont typeface="Arial" pitchFamily="34" charset="0"/>
              <a:buChar char="•"/>
            </a:pPr>
            <a:r>
              <a:rPr lang="en-US" sz="2400" i="1" dirty="0">
                <a:latin typeface="Times New Roman" pitchFamily="18" charset="0"/>
                <a:cs typeface="Times New Roman" pitchFamily="18" charset="0"/>
              </a:rPr>
              <a:t> </a:t>
            </a:r>
            <a:r>
              <a:rPr lang="en-US" sz="2400" i="1" u="sng" dirty="0">
                <a:latin typeface="Times New Roman" pitchFamily="18" charset="0"/>
                <a:cs typeface="Times New Roman" pitchFamily="18" charset="0"/>
              </a:rPr>
              <a:t>The </a:t>
            </a:r>
            <a:r>
              <a:rPr lang="en-US" sz="2400" b="1" i="1" u="sng" dirty="0">
                <a:latin typeface="Times New Roman" pitchFamily="18" charset="0"/>
                <a:cs typeface="Times New Roman" pitchFamily="18" charset="0"/>
              </a:rPr>
              <a:t>kernel</a:t>
            </a:r>
            <a:r>
              <a:rPr lang="en-US" sz="2400" i="1" u="sng" dirty="0">
                <a:latin typeface="Times New Roman" pitchFamily="18" charset="0"/>
                <a:cs typeface="Times New Roman" pitchFamily="18" charset="0"/>
              </a:rPr>
              <a:t>, </a:t>
            </a:r>
            <a:r>
              <a:rPr lang="en-US" sz="2400" u="sng" dirty="0">
                <a:latin typeface="Times New Roman" pitchFamily="18" charset="0"/>
                <a:cs typeface="Times New Roman" pitchFamily="18" charset="0"/>
              </a:rPr>
              <a:t>consisting of essential core, is called </a:t>
            </a:r>
            <a:r>
              <a:rPr lang="en-US" sz="2400" i="1" u="sng" dirty="0">
                <a:latin typeface="Times New Roman" pitchFamily="18" charset="0"/>
                <a:cs typeface="Times New Roman" pitchFamily="18" charset="0"/>
              </a:rPr>
              <a:t>microkernel.</a:t>
            </a:r>
          </a:p>
          <a:p>
            <a:pPr algn="just"/>
            <a:endParaRPr lang="en-US" sz="2400" i="1" dirty="0">
              <a:latin typeface="Times New Roman" pitchFamily="18" charset="0"/>
              <a:cs typeface="Times New Roman" pitchFamily="18" charset="0"/>
            </a:endParaRPr>
          </a:p>
          <a:p>
            <a:pPr algn="just">
              <a:buFont typeface="Arial" pitchFamily="34" charset="0"/>
              <a:buChar char="•"/>
            </a:pPr>
            <a:r>
              <a:rPr lang="en-US" sz="2400" i="1" dirty="0">
                <a:latin typeface="Times New Roman" pitchFamily="18" charset="0"/>
                <a:cs typeface="Times New Roman" pitchFamily="18" charset="0"/>
              </a:rPr>
              <a:t> The </a:t>
            </a:r>
            <a:r>
              <a:rPr lang="en-US" sz="2400" b="1" i="1" dirty="0">
                <a:latin typeface="Times New Roman" pitchFamily="18" charset="0"/>
                <a:cs typeface="Times New Roman" pitchFamily="18" charset="0"/>
              </a:rPr>
              <a:t>components </a:t>
            </a:r>
            <a:r>
              <a:rPr lang="en-US" sz="2400" i="1" dirty="0">
                <a:latin typeface="Times New Roman" pitchFamily="18" charset="0"/>
                <a:cs typeface="Times New Roman" pitchFamily="18" charset="0"/>
              </a:rPr>
              <a:t>of the essential core may </a:t>
            </a:r>
            <a:r>
              <a:rPr lang="en-US" sz="2400" dirty="0">
                <a:latin typeface="Times New Roman" pitchFamily="18" charset="0"/>
                <a:cs typeface="Times New Roman" pitchFamily="18" charset="0"/>
              </a:rPr>
              <a:t>be </a:t>
            </a:r>
            <a:r>
              <a:rPr lang="en-US" sz="2400" u="sng" dirty="0">
                <a:latin typeface="Times New Roman" pitchFamily="18" charset="0"/>
                <a:cs typeface="Times New Roman" pitchFamily="18" charset="0"/>
              </a:rPr>
              <a:t>process management, inter-process communication, low-level memory management,</a:t>
            </a:r>
            <a:r>
              <a:rPr lang="en-US" sz="2400" dirty="0">
                <a:latin typeface="Times New Roman" pitchFamily="18" charset="0"/>
                <a:cs typeface="Times New Roman" pitchFamily="18" charset="0"/>
              </a:rPr>
              <a:t> and so on.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The other OS modules, which were considered as non-essential, were moved up in the user space. In this way, </a:t>
            </a:r>
            <a:r>
              <a:rPr lang="en-US" sz="2400" u="sng" dirty="0">
                <a:latin typeface="Times New Roman" pitchFamily="18" charset="0"/>
                <a:cs typeface="Times New Roman" pitchFamily="18" charset="0"/>
              </a:rPr>
              <a:t>microkernel was designed to manage the large-size kernel by dividing it into two parts:</a:t>
            </a:r>
          </a:p>
          <a:p>
            <a:pPr lvl="1"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kernel space code and user space code.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Autofit/>
          </a:bodyPr>
          <a:lstStyle/>
          <a:p>
            <a:r>
              <a:rPr lang="en-US" sz="3600" b="1" dirty="0">
                <a:latin typeface="Times New Roman" pitchFamily="18" charset="0"/>
                <a:cs typeface="Times New Roman" pitchFamily="18" charset="0"/>
              </a:rPr>
              <a:t>MICROKERNEL ARCHITECTURE</a:t>
            </a: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a:t> </a:t>
            </a:r>
            <a:endParaRPr lang="en-US" sz="2400" b="1" dirty="0">
              <a:latin typeface="Times New Roman" pitchFamily="18" charset="0"/>
              <a:cs typeface="Times New Roman" pitchFamily="18" charset="0"/>
            </a:endParaRPr>
          </a:p>
        </p:txBody>
      </p:sp>
      <p:sp>
        <p:nvSpPr>
          <p:cNvPr id="7" name="Rectangle 6"/>
          <p:cNvSpPr/>
          <p:nvPr/>
        </p:nvSpPr>
        <p:spPr>
          <a:xfrm>
            <a:off x="228600" y="762000"/>
            <a:ext cx="8686800" cy="6001643"/>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 Developers have discussed features to be included inside the kernel and features to be incorporated in the user space.</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a:t>
            </a:r>
            <a:r>
              <a:rPr lang="en-US" sz="2400" u="sng" dirty="0">
                <a:latin typeface="Times New Roman" pitchFamily="18" charset="0"/>
                <a:cs typeface="Times New Roman" pitchFamily="18" charset="0"/>
              </a:rPr>
              <a:t>The modules implemented outside the kernel in user space are called </a:t>
            </a:r>
            <a:r>
              <a:rPr lang="en-US" sz="2400" i="1" u="sng" dirty="0">
                <a:latin typeface="Times New Roman" pitchFamily="18" charset="0"/>
                <a:cs typeface="Times New Roman" pitchFamily="18" charset="0"/>
              </a:rPr>
              <a:t>server processes</a:t>
            </a:r>
            <a:r>
              <a:rPr lang="en-US" sz="2400" i="1" dirty="0">
                <a:latin typeface="Times New Roman" pitchFamily="18" charset="0"/>
                <a:cs typeface="Times New Roman" pitchFamily="18" charset="0"/>
              </a:rPr>
              <a:t>. </a:t>
            </a:r>
          </a:p>
          <a:p>
            <a:pPr algn="just"/>
            <a:endParaRPr lang="en-US" sz="2400" i="1" dirty="0">
              <a:latin typeface="Times New Roman" pitchFamily="18" charset="0"/>
              <a:cs typeface="Times New Roman" pitchFamily="18" charset="0"/>
            </a:endParaRPr>
          </a:p>
          <a:p>
            <a:pPr algn="just">
              <a:buFont typeface="Arial" pitchFamily="34" charset="0"/>
              <a:buChar char="•"/>
            </a:pPr>
            <a:r>
              <a:rPr lang="en-US" sz="2400" i="1" dirty="0">
                <a:latin typeface="Times New Roman" pitchFamily="18" charset="0"/>
                <a:cs typeface="Times New Roman" pitchFamily="18" charset="0"/>
              </a:rPr>
              <a:t> The </a:t>
            </a:r>
            <a:r>
              <a:rPr lang="en-US" sz="2400" dirty="0">
                <a:latin typeface="Times New Roman" pitchFamily="18" charset="0"/>
                <a:cs typeface="Times New Roman" pitchFamily="18" charset="0"/>
              </a:rPr>
              <a:t>application programs of the user (client programs) communicate with the server process.</a:t>
            </a:r>
          </a:p>
          <a:p>
            <a:pPr algn="just"/>
            <a:r>
              <a:rPr lang="en-US" sz="2400" dirty="0">
                <a:latin typeface="Times New Roman" pitchFamily="18" charset="0"/>
                <a:cs typeface="Times New Roman" pitchFamily="18" charset="0"/>
              </a:rPr>
              <a:t> The server processes provide various services like file system management, process scheduling, device management, networking, and so on.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The communication between the client applications and server processes is through the </a:t>
            </a:r>
            <a:r>
              <a:rPr lang="en-US" sz="2400" u="sng" dirty="0">
                <a:latin typeface="Times New Roman" pitchFamily="18" charset="0"/>
                <a:cs typeface="Times New Roman" pitchFamily="18" charset="0"/>
              </a:rPr>
              <a:t>message-passing communication method, called as</a:t>
            </a:r>
            <a:r>
              <a:rPr lang="en-US" sz="2400" dirty="0">
                <a:latin typeface="Times New Roman" pitchFamily="18" charset="0"/>
                <a:cs typeface="Times New Roman" pitchFamily="18" charset="0"/>
              </a:rPr>
              <a:t> Inter-process Communication </a:t>
            </a:r>
            <a:r>
              <a:rPr lang="en-US" sz="2400" u="sng" dirty="0">
                <a:latin typeface="Times New Roman" pitchFamily="18" charset="0"/>
                <a:cs typeface="Times New Roman" pitchFamily="18" charset="0"/>
              </a:rPr>
              <a:t>(IPC)</a:t>
            </a:r>
            <a:r>
              <a:rPr lang="en-US" sz="2400" dirty="0">
                <a:latin typeface="Times New Roman" pitchFamily="18" charset="0"/>
                <a:cs typeface="Times New Roman" pitchFamily="18" charset="0"/>
              </a:rPr>
              <a:t>, also known as client-server architecture of OSs.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600" b="1" dirty="0">
                <a:latin typeface="Times New Roman" pitchFamily="18" charset="0"/>
                <a:cs typeface="Times New Roman" pitchFamily="18" charset="0"/>
              </a:rPr>
              <a:t>MICROKERNEL ARCHITECTURE</a:t>
            </a: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a:t> </a:t>
            </a:r>
            <a:endParaRPr lang="en-US" sz="2400" b="1" dirty="0">
              <a:latin typeface="Times New Roman" pitchFamily="18" charset="0"/>
              <a:cs typeface="Times New Roman" pitchFamily="18" charset="0"/>
            </a:endParaRPr>
          </a:p>
        </p:txBody>
      </p:sp>
      <p:sp>
        <p:nvSpPr>
          <p:cNvPr id="7" name="Rectangle 6"/>
          <p:cNvSpPr/>
          <p:nvPr/>
        </p:nvSpPr>
        <p:spPr>
          <a:xfrm>
            <a:off x="228600" y="1295400"/>
            <a:ext cx="8686800" cy="5262979"/>
          </a:xfrm>
          <a:prstGeom prst="rect">
            <a:avLst/>
          </a:prstGeom>
        </p:spPr>
        <p:txBody>
          <a:bodyPr wrap="square">
            <a:spAutoFit/>
          </a:bodyPr>
          <a:lstStyle/>
          <a:p>
            <a:pPr algn="just"/>
            <a:r>
              <a:rPr lang="en-US" sz="2400" dirty="0">
                <a:latin typeface="Times New Roman" pitchFamily="18" charset="0"/>
                <a:cs typeface="Times New Roman" pitchFamily="18" charset="0"/>
              </a:rPr>
              <a:t>Moves as much from the kernel into user space</a:t>
            </a:r>
          </a:p>
          <a:p>
            <a:pPr algn="just"/>
            <a:r>
              <a:rPr lang="en-US" sz="2400" b="1" dirty="0">
                <a:solidFill>
                  <a:srgbClr val="3366FF"/>
                </a:solidFill>
                <a:latin typeface="Times New Roman" pitchFamily="18" charset="0"/>
                <a:cs typeface="Times New Roman" pitchFamily="18" charset="0"/>
              </a:rPr>
              <a:t>Mach </a:t>
            </a:r>
            <a:r>
              <a:rPr lang="en-US" sz="2400" dirty="0">
                <a:latin typeface="Times New Roman" pitchFamily="18" charset="0"/>
                <a:cs typeface="Times New Roman" pitchFamily="18" charset="0"/>
              </a:rPr>
              <a:t>example of </a:t>
            </a:r>
            <a:r>
              <a:rPr lang="en-US" sz="2400" b="1" dirty="0">
                <a:solidFill>
                  <a:srgbClr val="3366FF"/>
                </a:solidFill>
                <a:latin typeface="Times New Roman" pitchFamily="18" charset="0"/>
                <a:cs typeface="Times New Roman" pitchFamily="18" charset="0"/>
              </a:rPr>
              <a:t>microkernel</a:t>
            </a:r>
          </a:p>
          <a:p>
            <a:pPr lvl="1" algn="just"/>
            <a:r>
              <a:rPr lang="en-US" sz="2400" dirty="0">
                <a:latin typeface="Times New Roman" pitchFamily="18" charset="0"/>
                <a:cs typeface="Times New Roman" pitchFamily="18" charset="0"/>
              </a:rPr>
              <a:t>Mac OS X kernel (</a:t>
            </a:r>
            <a:r>
              <a:rPr lang="en-US" sz="2400" b="1" dirty="0">
                <a:solidFill>
                  <a:srgbClr val="3366FF"/>
                </a:solidFill>
                <a:latin typeface="Times New Roman" pitchFamily="18" charset="0"/>
                <a:cs typeface="Times New Roman" pitchFamily="18" charset="0"/>
              </a:rPr>
              <a:t>Darwin</a:t>
            </a:r>
            <a:r>
              <a:rPr lang="en-US" sz="2400" dirty="0">
                <a:latin typeface="Times New Roman" pitchFamily="18" charset="0"/>
                <a:cs typeface="Times New Roman" pitchFamily="18" charset="0"/>
              </a:rPr>
              <a:t>) partly based on Mach</a:t>
            </a:r>
          </a:p>
          <a:p>
            <a:pPr algn="just"/>
            <a:r>
              <a:rPr lang="en-US" sz="2400" dirty="0">
                <a:latin typeface="Times New Roman" pitchFamily="18" charset="0"/>
                <a:cs typeface="Times New Roman" pitchFamily="18" charset="0"/>
              </a:rPr>
              <a:t>Communication takes place between user modules using </a:t>
            </a:r>
            <a:r>
              <a:rPr lang="en-US" sz="2400" b="1" dirty="0">
                <a:solidFill>
                  <a:srgbClr val="3366FF"/>
                </a:solidFill>
                <a:latin typeface="Times New Roman" pitchFamily="18" charset="0"/>
                <a:cs typeface="Times New Roman" pitchFamily="18" charset="0"/>
              </a:rPr>
              <a:t>message passing</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Benefits:</a:t>
            </a:r>
          </a:p>
          <a:p>
            <a:pPr lvl="2" algn="just"/>
            <a:r>
              <a:rPr lang="en-US" sz="2400" dirty="0">
                <a:latin typeface="Times New Roman" pitchFamily="18" charset="0"/>
                <a:cs typeface="Times New Roman" pitchFamily="18" charset="0"/>
              </a:rPr>
              <a:t>Easier to extend a microkernel</a:t>
            </a:r>
          </a:p>
          <a:p>
            <a:pPr lvl="2" algn="just"/>
            <a:r>
              <a:rPr lang="en-US" sz="2400" dirty="0">
                <a:latin typeface="Times New Roman" pitchFamily="18" charset="0"/>
                <a:cs typeface="Times New Roman" pitchFamily="18" charset="0"/>
              </a:rPr>
              <a:t>Easier to port the operating system to new architectures</a:t>
            </a:r>
          </a:p>
          <a:p>
            <a:pPr lvl="2" algn="just"/>
            <a:r>
              <a:rPr lang="en-US" sz="2400" dirty="0">
                <a:latin typeface="Times New Roman" pitchFamily="18" charset="0"/>
                <a:cs typeface="Times New Roman" pitchFamily="18" charset="0"/>
              </a:rPr>
              <a:t>More reliable (less code is running in kernel mode)</a:t>
            </a:r>
          </a:p>
          <a:p>
            <a:pPr lvl="2" algn="just"/>
            <a:r>
              <a:rPr lang="en-US" sz="2400" dirty="0">
                <a:latin typeface="Times New Roman" pitchFamily="18" charset="0"/>
                <a:cs typeface="Times New Roman" pitchFamily="18" charset="0"/>
              </a:rPr>
              <a:t>More secure</a:t>
            </a:r>
          </a:p>
          <a:p>
            <a:pPr algn="just"/>
            <a:r>
              <a:rPr lang="en-US" sz="2400" dirty="0">
                <a:latin typeface="Times New Roman" pitchFamily="18" charset="0"/>
                <a:cs typeface="Times New Roman" pitchFamily="18" charset="0"/>
              </a:rPr>
              <a:t>Detriments:</a:t>
            </a:r>
          </a:p>
          <a:p>
            <a:pPr lvl="2" algn="just"/>
            <a:r>
              <a:rPr lang="en-US" sz="2400" dirty="0">
                <a:latin typeface="Times New Roman" pitchFamily="18" charset="0"/>
                <a:cs typeface="Times New Roman" pitchFamily="18" charset="0"/>
              </a:rPr>
              <a:t>Performance overhead of user space to kernel space communication</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fontScale="85000" lnSpcReduction="10000"/>
          </a:bodyPr>
          <a:lstStyle/>
          <a:p>
            <a:r>
              <a:rPr lang="en-US" b="1" dirty="0"/>
              <a:t>Problems and development of OS</a:t>
            </a:r>
          </a:p>
          <a:p>
            <a:pPr>
              <a:buFont typeface="Wingdings" pitchFamily="2" charset="2"/>
              <a:buChar char="Ø"/>
            </a:pPr>
            <a:r>
              <a:rPr lang="en-US" dirty="0"/>
              <a:t> </a:t>
            </a:r>
            <a:r>
              <a:rPr lang="en-US" u="sng" dirty="0"/>
              <a:t>Set up delay</a:t>
            </a:r>
            <a:r>
              <a:rPr lang="en-US" dirty="0"/>
              <a:t> problem due to loading and unloading of tapes in earlier computer system</a:t>
            </a:r>
          </a:p>
          <a:p>
            <a:pPr>
              <a:buFont typeface="Wingdings" pitchFamily="2" charset="2"/>
              <a:buChar char="Ø"/>
            </a:pPr>
            <a:r>
              <a:rPr lang="en-US" dirty="0"/>
              <a:t>CPU was </a:t>
            </a:r>
            <a:r>
              <a:rPr lang="en-US" u="sng" dirty="0"/>
              <a:t>idle</a:t>
            </a:r>
          </a:p>
          <a:p>
            <a:pPr>
              <a:buFont typeface="Wingdings" pitchFamily="2" charset="2"/>
              <a:buChar char="Ø"/>
            </a:pPr>
            <a:r>
              <a:rPr lang="en-US" dirty="0"/>
              <a:t> Jobs of users prepared with same PL were </a:t>
            </a:r>
            <a:r>
              <a:rPr lang="en-US" u="sng" dirty="0"/>
              <a:t>batched</a:t>
            </a:r>
            <a:r>
              <a:rPr lang="en-US" dirty="0"/>
              <a:t> together</a:t>
            </a:r>
          </a:p>
          <a:p>
            <a:pPr>
              <a:buFont typeface="Wingdings" pitchFamily="2" charset="2"/>
              <a:buChar char="Ø"/>
            </a:pPr>
            <a:r>
              <a:rPr lang="en-US" dirty="0"/>
              <a:t>Automated Job Sequencing ( turning point)</a:t>
            </a:r>
          </a:p>
          <a:p>
            <a:pPr>
              <a:buFont typeface="Wingdings" pitchFamily="2" charset="2"/>
              <a:buChar char="Ø"/>
            </a:pPr>
            <a:r>
              <a:rPr lang="en-US" dirty="0"/>
              <a:t>Resident Monitor ( had to be in memory forever) </a:t>
            </a:r>
          </a:p>
          <a:p>
            <a:pPr>
              <a:buFont typeface="Wingdings" pitchFamily="2" charset="2"/>
              <a:buChar char="Ø"/>
            </a:pPr>
            <a:r>
              <a:rPr lang="en-US" dirty="0"/>
              <a:t>Problem in Batch Systems</a:t>
            </a:r>
          </a:p>
          <a:p>
            <a:pPr>
              <a:buFont typeface="Wingdings" pitchFamily="2" charset="2"/>
              <a:buChar char="Ø"/>
            </a:pPr>
            <a:r>
              <a:rPr lang="en-US" dirty="0"/>
              <a:t>I/O devices were electromechanical , on other hand CPU was electronic device</a:t>
            </a:r>
          </a:p>
          <a:p>
            <a:pPr>
              <a:buFont typeface="Wingdings" pitchFamily="2" charset="2"/>
              <a:buChar char="Ø"/>
            </a:pPr>
            <a:r>
              <a:rPr lang="en-US" dirty="0"/>
              <a:t>Mismatch between the speed of CPU and I/O devices</a:t>
            </a:r>
          </a:p>
          <a:p>
            <a:pPr>
              <a:buFont typeface="Wingdings" pitchFamily="2" charset="2"/>
              <a:buChar char="Ø"/>
            </a:pPr>
            <a:r>
              <a:rPr lang="en-US" dirty="0"/>
              <a:t>Offline operation with magnetic tapes</a:t>
            </a:r>
          </a:p>
          <a:p>
            <a:pPr>
              <a:buFont typeface="Wingdings" pitchFamily="2" charset="2"/>
              <a:buChar char="Ø"/>
            </a:pPr>
            <a:r>
              <a:rPr lang="en-US" dirty="0"/>
              <a:t>Tapes were sequential access devices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96000"/>
          </a:xfrm>
        </p:spPr>
        <p:txBody>
          <a:bodyPr>
            <a:normAutofit/>
          </a:bodyPr>
          <a:lstStyle/>
          <a:p>
            <a:pPr>
              <a:buNone/>
            </a:pPr>
            <a:r>
              <a:rPr lang="en-US" dirty="0"/>
              <a:t>Third Generation (1960s-1980s)</a:t>
            </a:r>
          </a:p>
          <a:p>
            <a:pPr>
              <a:buNone/>
            </a:pPr>
            <a:endParaRPr lang="en-US" dirty="0"/>
          </a:p>
          <a:p>
            <a:r>
              <a:rPr lang="en-US" dirty="0"/>
              <a:t>Problem in 2G: Tapes were sequential access devices</a:t>
            </a:r>
          </a:p>
          <a:p>
            <a:r>
              <a:rPr lang="en-US" dirty="0"/>
              <a:t>Need to carry separate tape for input and output as their storage capacity was low</a:t>
            </a:r>
          </a:p>
          <a:p>
            <a:r>
              <a:rPr lang="en-US" dirty="0"/>
              <a:t>Magnetic disk came into existence, as disks were random access devices and of higher storage capacity</a:t>
            </a:r>
          </a:p>
          <a:p>
            <a:r>
              <a:rPr lang="en-US" u="sng" dirty="0"/>
              <a:t>IC based technology</a:t>
            </a:r>
            <a:r>
              <a:rPr lang="en-US" dirty="0"/>
              <a:t>, Minicomputer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Problems and Development of OSs</a:t>
            </a:r>
          </a:p>
        </p:txBody>
      </p:sp>
      <p:sp>
        <p:nvSpPr>
          <p:cNvPr id="3" name="Content Placeholder 2"/>
          <p:cNvSpPr>
            <a:spLocks noGrp="1"/>
          </p:cNvSpPr>
          <p:nvPr>
            <p:ph idx="1"/>
          </p:nvPr>
        </p:nvSpPr>
        <p:spPr>
          <a:xfrm>
            <a:off x="304800" y="1066800"/>
            <a:ext cx="8534400" cy="5638800"/>
          </a:xfrm>
        </p:spPr>
        <p:txBody>
          <a:bodyPr>
            <a:normAutofit fontScale="85000" lnSpcReduction="20000"/>
          </a:bodyPr>
          <a:lstStyle/>
          <a:p>
            <a:r>
              <a:rPr lang="en-US" dirty="0"/>
              <a:t>Hard disks came into existence</a:t>
            </a:r>
          </a:p>
          <a:p>
            <a:r>
              <a:rPr lang="en-US" dirty="0"/>
              <a:t>Multi-programming</a:t>
            </a:r>
          </a:p>
          <a:p>
            <a:r>
              <a:rPr lang="en-US" dirty="0"/>
              <a:t>Multi-programmed batch systems</a:t>
            </a:r>
          </a:p>
          <a:p>
            <a:r>
              <a:rPr lang="en-US" dirty="0"/>
              <a:t>Spooling( </a:t>
            </a:r>
            <a:r>
              <a:rPr lang="en-US" b="1" dirty="0"/>
              <a:t>S</a:t>
            </a:r>
            <a:r>
              <a:rPr lang="en-US" dirty="0"/>
              <a:t>imultaneous </a:t>
            </a:r>
            <a:r>
              <a:rPr lang="en-US" b="1" dirty="0"/>
              <a:t>P</a:t>
            </a:r>
            <a:r>
              <a:rPr lang="en-US" dirty="0"/>
              <a:t>eripheral </a:t>
            </a:r>
            <a:r>
              <a:rPr lang="en-US" b="1" dirty="0"/>
              <a:t>O</a:t>
            </a:r>
            <a:r>
              <a:rPr lang="en-US" dirty="0"/>
              <a:t>peration </a:t>
            </a:r>
            <a:r>
              <a:rPr lang="en-US" b="1" dirty="0"/>
              <a:t>O</a:t>
            </a:r>
            <a:r>
              <a:rPr lang="en-US" dirty="0"/>
              <a:t>nline)</a:t>
            </a:r>
          </a:p>
          <a:p>
            <a:r>
              <a:rPr lang="en-US" dirty="0"/>
              <a:t>Lack of user-programmer interaction with their jobs in multi-programmed batch systems</a:t>
            </a:r>
          </a:p>
          <a:p>
            <a:r>
              <a:rPr lang="en-US" dirty="0"/>
              <a:t>Time-sharing multi-user systems</a:t>
            </a:r>
          </a:p>
          <a:p>
            <a:r>
              <a:rPr lang="en-US" dirty="0"/>
              <a:t>CTSS (</a:t>
            </a:r>
            <a:r>
              <a:rPr lang="en-US" b="1" dirty="0"/>
              <a:t>C</a:t>
            </a:r>
            <a:r>
              <a:rPr lang="en-US" dirty="0"/>
              <a:t>ompatible </a:t>
            </a:r>
            <a:r>
              <a:rPr lang="en-US" b="1" dirty="0"/>
              <a:t>T</a:t>
            </a:r>
            <a:r>
              <a:rPr lang="en-US" dirty="0"/>
              <a:t>ime </a:t>
            </a:r>
            <a:r>
              <a:rPr lang="en-US" b="1" dirty="0"/>
              <a:t>S</a:t>
            </a:r>
            <a:r>
              <a:rPr lang="en-US" dirty="0"/>
              <a:t>haring </a:t>
            </a:r>
            <a:r>
              <a:rPr lang="en-US" b="1" dirty="0"/>
              <a:t>S</a:t>
            </a:r>
            <a:r>
              <a:rPr lang="en-US" dirty="0"/>
              <a:t>ystem)</a:t>
            </a:r>
          </a:p>
          <a:p>
            <a:r>
              <a:rPr lang="en-US" dirty="0"/>
              <a:t>MULTICS (</a:t>
            </a:r>
            <a:r>
              <a:rPr lang="en-US" b="1" dirty="0"/>
              <a:t>Multi</a:t>
            </a:r>
            <a:r>
              <a:rPr lang="en-US" dirty="0"/>
              <a:t>plexed information and </a:t>
            </a:r>
            <a:r>
              <a:rPr lang="en-US" b="1" dirty="0"/>
              <a:t>C</a:t>
            </a:r>
            <a:r>
              <a:rPr lang="en-US" dirty="0"/>
              <a:t>omputing </a:t>
            </a:r>
            <a:r>
              <a:rPr lang="en-US" b="1" dirty="0"/>
              <a:t>S</a:t>
            </a:r>
            <a:r>
              <a:rPr lang="en-US" dirty="0"/>
              <a:t>ervice)</a:t>
            </a:r>
          </a:p>
          <a:p>
            <a:r>
              <a:rPr lang="en-US" dirty="0"/>
              <a:t>UNICS (</a:t>
            </a:r>
            <a:r>
              <a:rPr lang="en-US" b="1" dirty="0"/>
              <a:t>Un</a:t>
            </a:r>
            <a:r>
              <a:rPr lang="en-US" dirty="0"/>
              <a:t>iplexed </a:t>
            </a:r>
            <a:r>
              <a:rPr lang="en-US" b="1" dirty="0"/>
              <a:t>I</a:t>
            </a:r>
            <a:r>
              <a:rPr lang="en-US" dirty="0"/>
              <a:t>nformation and </a:t>
            </a:r>
            <a:r>
              <a:rPr lang="en-US" b="1" dirty="0"/>
              <a:t>C</a:t>
            </a:r>
            <a:r>
              <a:rPr lang="en-US" dirty="0"/>
              <a:t>omputing </a:t>
            </a:r>
            <a:r>
              <a:rPr lang="en-US" b="1" dirty="0"/>
              <a:t>S</a:t>
            </a:r>
            <a:r>
              <a:rPr lang="en-US" dirty="0"/>
              <a:t>ervice)</a:t>
            </a:r>
          </a:p>
          <a:p>
            <a:r>
              <a:rPr lang="en-US" dirty="0"/>
              <a:t>UNIX</a:t>
            </a:r>
          </a:p>
          <a:p>
            <a:r>
              <a:rPr lang="en-US" dirty="0"/>
              <a:t>UNIX written in 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Generation (1980s-Present)</a:t>
            </a:r>
          </a:p>
        </p:txBody>
      </p:sp>
      <p:sp>
        <p:nvSpPr>
          <p:cNvPr id="3" name="Content Placeholder 2"/>
          <p:cNvSpPr>
            <a:spLocks noGrp="1"/>
          </p:cNvSpPr>
          <p:nvPr>
            <p:ph idx="1"/>
          </p:nvPr>
        </p:nvSpPr>
        <p:spPr/>
        <p:txBody>
          <a:bodyPr/>
          <a:lstStyle/>
          <a:p>
            <a:r>
              <a:rPr lang="en-US" dirty="0"/>
              <a:t>LSI and VLSI based technology </a:t>
            </a:r>
          </a:p>
          <a:p>
            <a:r>
              <a:rPr lang="en-US" dirty="0"/>
              <a:t>Microcomputer (later named as PCs)</a:t>
            </a:r>
          </a:p>
          <a:p>
            <a:r>
              <a:rPr lang="en-US" dirty="0"/>
              <a:t>Intel 8080 was the first Microprocessor for PC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5D48A568EF03438E3D278B03ECE57D" ma:contentTypeVersion="10" ma:contentTypeDescription="Create a new document." ma:contentTypeScope="" ma:versionID="8687f8f0475e5dea4b073df39556729c">
  <xsd:schema xmlns:xsd="http://www.w3.org/2001/XMLSchema" xmlns:xs="http://www.w3.org/2001/XMLSchema" xmlns:p="http://schemas.microsoft.com/office/2006/metadata/properties" xmlns:ns2="bb1c2782-a4c8-41be-a3cc-58844f05c1c8" targetNamespace="http://schemas.microsoft.com/office/2006/metadata/properties" ma:root="true" ma:fieldsID="042d6698acf089de31e4421f3de905e5" ns2:_="">
    <xsd:import namespace="bb1c2782-a4c8-41be-a3cc-58844f05c1c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1c2782-a4c8-41be-a3cc-58844f05c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3A52AA-CB38-453A-9F7D-8C1F902DF85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52F2C66-0716-438D-BCF7-2F1EAD5AB0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1c2782-a4c8-41be-a3cc-58844f05c1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C164AB-FCB6-4D65-9D38-42A61CD73E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1133</TotalTime>
  <Words>2065</Words>
  <Application>Microsoft Office PowerPoint</Application>
  <PresentationFormat>On-screen Show (4:3)</PresentationFormat>
  <Paragraphs>248</Paragraphs>
  <Slides>54</Slides>
  <Notes>24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Operating systems</vt:lpstr>
      <vt:lpstr>PowerPoint Presentation</vt:lpstr>
      <vt:lpstr>PowerPoint Presentation</vt:lpstr>
      <vt:lpstr>Evolution of Operating systems</vt:lpstr>
      <vt:lpstr>PowerPoint Presentation</vt:lpstr>
      <vt:lpstr>PowerPoint Presentation</vt:lpstr>
      <vt:lpstr>PowerPoint Presentation</vt:lpstr>
      <vt:lpstr>Problems and Development of OSs</vt:lpstr>
      <vt:lpstr>Fourth Generation (1980s-Present)</vt:lpstr>
      <vt:lpstr>Problems and Development of OSs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Operating System</vt:lpstr>
      <vt:lpstr>Batch Operating Systems</vt:lpstr>
      <vt:lpstr>Multi- programming systems</vt:lpstr>
      <vt:lpstr>Benefits of Multi-programming</vt:lpstr>
      <vt:lpstr>PowerPoint Presentation</vt:lpstr>
      <vt:lpstr>PowerPoint Presentation</vt:lpstr>
      <vt:lpstr>PowerPoint Presentation</vt:lpstr>
      <vt:lpstr>PowerPoint Presentation</vt:lpstr>
      <vt:lpstr>Multi user Time sharing system</vt:lpstr>
      <vt:lpstr>PowerPoint Presentation</vt:lpstr>
      <vt:lpstr>PowerPoint Presentation</vt:lpstr>
      <vt:lpstr>Benefits</vt:lpstr>
      <vt:lpstr>Multi tasking systems</vt:lpstr>
      <vt:lpstr>PowerPoint Presentation</vt:lpstr>
      <vt:lpstr>PowerPoint Presentation</vt:lpstr>
      <vt:lpstr>Network Operating System</vt:lpstr>
      <vt:lpstr>PowerPoint Presentation</vt:lpstr>
      <vt:lpstr>Distributed Operating system</vt:lpstr>
      <vt:lpstr>Tasks to be met by DOS</vt:lpstr>
      <vt:lpstr>PowerPoint Presentation</vt:lpstr>
      <vt:lpstr>Real time systems</vt:lpstr>
      <vt:lpstr>PowerPoint Presentation</vt:lpstr>
      <vt:lpstr>Embedded systems </vt:lpstr>
      <vt:lpstr>PowerPoint Presentation</vt:lpstr>
      <vt:lpstr>Oss generic components</vt:lpstr>
      <vt:lpstr>PowerPoint Presentation</vt:lpstr>
      <vt:lpstr>Kernel types</vt:lpstr>
      <vt:lpstr>MONOLITHIC ARCHITECTURE</vt:lpstr>
      <vt:lpstr>PowerPoint Presentation</vt:lpstr>
      <vt:lpstr>MONOLITHIC ARCHITECTURE</vt:lpstr>
      <vt:lpstr>MICROKERNEL ARCHITECTURE</vt:lpstr>
      <vt:lpstr>MICROKERNEL ARCHITECTURE</vt:lpstr>
      <vt:lpstr>MICROKERNEL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nand  kumar</dc:creator>
  <cp:lastModifiedBy>Ram Chatterjee</cp:lastModifiedBy>
  <cp:revision>141</cp:revision>
  <dcterms:created xsi:type="dcterms:W3CDTF">2017-01-13T04:50:19Z</dcterms:created>
  <dcterms:modified xsi:type="dcterms:W3CDTF">2021-01-11T04:40:44Z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0x010100BD5D48A568EF03438E3D278B03ECE57D</vt:lpwstr>
  </property>
</Properties>
</file>