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2.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notesSlides/notesSlide2.xml" ContentType="application/vnd.openxmlformats-officedocument.presentationml.notesSlide+xml"/>
  <Override PartName="/ppt/slideLayouts/slideLayout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8" r:id="rId2"/>
    <p:sldId id="256" r:id="rId3"/>
    <p:sldId id="259" r:id="rId4"/>
    <p:sldId id="260" r:id="rId5"/>
    <p:sldId id="261" r:id="rId6"/>
    <p:sldId id="262" r:id="rId7"/>
    <p:sldId id="263" r:id="rId8"/>
    <p:sldId id="264" r:id="rId9"/>
    <p:sldId id="265" r:id="rId10"/>
    <p:sldId id="268" r:id="rId11"/>
    <p:sldId id="267" r:id="rId12"/>
    <p:sldId id="26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100" d="100"/>
          <a:sy n="100" d="100"/>
        </p:scale>
        <p:origin x="-1068" y="48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23CFBB-29D7-4811-820A-D49CEDDE96AF}" type="datetimeFigureOut">
              <a:rPr lang="en-US" smtClean="0"/>
              <a:t>5/26/2020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19857A-3F56-460C-95D9-D330D08229CC}" type="slidenum">
              <a:rPr lang="en-US" smtClean="0"/>
              <a:t>‹#›</a:t>
            </a:fld>
            <a:endParaRPr lang="en-US"/>
          </a:p>
        </p:txBody>
      </p:sp>
    </p:spTree>
    <p:extLst>
      <p:ext uri="{BB962C8B-B14F-4D97-AF65-F5344CB8AC3E}">
        <p14:creationId xmlns:p14="http://schemas.microsoft.com/office/powerpoint/2010/main" val="1848524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MoSCoW_prioritisation"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In particular, agile development accelerates the delivery of initial business value, and through a process of continuous planning and feedback, is able to ensure that </a:t>
            </a:r>
            <a:r>
              <a:rPr lang="en-US" sz="1200" b="1" kern="1200" dirty="0" smtClean="0">
                <a:solidFill>
                  <a:schemeClr val="tx1"/>
                </a:solidFill>
                <a:effectLst/>
                <a:latin typeface="+mn-lt"/>
                <a:ea typeface="+mn-ea"/>
                <a:cs typeface="+mn-cs"/>
              </a:rPr>
              <a:t>value</a:t>
            </a:r>
            <a:r>
              <a:rPr lang="en-US" sz="1200" kern="1200" dirty="0" smtClean="0">
                <a:solidFill>
                  <a:schemeClr val="tx1"/>
                </a:solidFill>
                <a:effectLst/>
                <a:latin typeface="+mn-lt"/>
                <a:ea typeface="+mn-ea"/>
                <a:cs typeface="+mn-cs"/>
              </a:rPr>
              <a:t> is continuing to be maximized throughout the development process.  As a result of this iterative planning and feedback loop, teams are able to continuously align the delivered software with desired business needs, easily </a:t>
            </a:r>
            <a:r>
              <a:rPr lang="en-US" sz="1200" b="1" kern="1200" dirty="0" smtClean="0">
                <a:solidFill>
                  <a:schemeClr val="tx1"/>
                </a:solidFill>
                <a:effectLst/>
                <a:latin typeface="+mn-lt"/>
                <a:ea typeface="+mn-ea"/>
                <a:cs typeface="+mn-cs"/>
              </a:rPr>
              <a:t>adapting</a:t>
            </a:r>
            <a:r>
              <a:rPr lang="en-US" sz="1200" kern="1200" dirty="0" smtClean="0">
                <a:solidFill>
                  <a:schemeClr val="tx1"/>
                </a:solidFill>
                <a:effectLst/>
                <a:latin typeface="+mn-lt"/>
                <a:ea typeface="+mn-ea"/>
                <a:cs typeface="+mn-cs"/>
              </a:rPr>
              <a:t> to changing requirements throughout the process.  By measuring and evaluating status based on the undeniable truth of working, testing software, much more accurate </a:t>
            </a:r>
            <a:r>
              <a:rPr lang="en-US" sz="1200" b="1" kern="1200" dirty="0" smtClean="0">
                <a:solidFill>
                  <a:schemeClr val="tx1"/>
                </a:solidFill>
                <a:effectLst/>
                <a:latin typeface="+mn-lt"/>
                <a:ea typeface="+mn-ea"/>
                <a:cs typeface="+mn-cs"/>
              </a:rPr>
              <a:t>visibility</a:t>
            </a:r>
            <a:r>
              <a:rPr lang="en-US" sz="1200" kern="1200" dirty="0" smtClean="0">
                <a:solidFill>
                  <a:schemeClr val="tx1"/>
                </a:solidFill>
                <a:effectLst/>
                <a:latin typeface="+mn-lt"/>
                <a:ea typeface="+mn-ea"/>
                <a:cs typeface="+mn-cs"/>
              </a:rPr>
              <a:t> into the actual progress of projects is available.  Finally, as a result of following an agile process, at the conclusion of a project is a software system that much better addresses the business and customer needs.</a:t>
            </a:r>
          </a:p>
          <a:p>
            <a:pPr lvl="0"/>
            <a:r>
              <a:rPr lang="en-US" sz="1200" kern="1200" dirty="0" smtClean="0">
                <a:solidFill>
                  <a:schemeClr val="tx1"/>
                </a:solidFill>
                <a:effectLst/>
                <a:latin typeface="+mn-lt"/>
                <a:ea typeface="+mn-ea"/>
                <a:cs typeface="+mn-cs"/>
              </a:rPr>
              <a:t>The diagram below displays the differences between agile and waterfall development processes. By delivering working, tested, deployable software on an incremental basis, agile development delivers increased value, visibility, and adaptability much earlier in the life cycle, significantly reducing project risk</a:t>
            </a:r>
          </a:p>
          <a:p>
            <a:endParaRPr lang="en-US" dirty="0"/>
          </a:p>
        </p:txBody>
      </p:sp>
      <p:sp>
        <p:nvSpPr>
          <p:cNvPr id="4" name="Slide Number Placeholder 3"/>
          <p:cNvSpPr>
            <a:spLocks noGrp="1"/>
          </p:cNvSpPr>
          <p:nvPr>
            <p:ph type="sldNum" sz="quarter" idx="10"/>
          </p:nvPr>
        </p:nvSpPr>
        <p:spPr/>
        <p:txBody>
          <a:bodyPr/>
          <a:lstStyle/>
          <a:p>
            <a:pPr>
              <a:defRPr/>
            </a:pPr>
            <a:fld id="{6B0E64B2-8752-43BC-90D8-D12A38B301D8}" type="slidenum">
              <a:rPr lang="en-US" smtClean="0"/>
              <a:pPr>
                <a:defRPr/>
              </a:pPr>
              <a:t>10</a:t>
            </a:fld>
            <a:endParaRPr lang="en-US"/>
          </a:p>
        </p:txBody>
      </p:sp>
    </p:spTree>
    <p:extLst>
      <p:ext uri="{BB962C8B-B14F-4D97-AF65-F5344CB8AC3E}">
        <p14:creationId xmlns:p14="http://schemas.microsoft.com/office/powerpoint/2010/main" val="397567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Dynamic systems development method</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DSDM</a:t>
            </a:r>
            <a:r>
              <a:rPr lang="en-US" sz="1200" kern="1200" dirty="0" smtClean="0">
                <a:solidFill>
                  <a:schemeClr val="tx1"/>
                </a:solidFill>
                <a:effectLst/>
                <a:latin typeface="+mn-lt"/>
                <a:ea typeface="+mn-ea"/>
                <a:cs typeface="+mn-cs"/>
              </a:rPr>
              <a:t>)-</a:t>
            </a:r>
            <a:r>
              <a:rPr lang="en-US" dirty="0" smtClean="0">
                <a:effectLst/>
              </a:rPr>
              <a:t>DSDM fixes cost, quality and time at the outset and uses the </a:t>
            </a:r>
            <a:r>
              <a:rPr lang="en-US" dirty="0" err="1" smtClean="0">
                <a:effectLst/>
                <a:hlinkClick r:id="rId3" action="ppaction://hlinkfile" tooltip="MoSCoW prioritisation"/>
              </a:rPr>
              <a:t>MoSCoW</a:t>
            </a:r>
            <a:r>
              <a:rPr lang="en-US" dirty="0" smtClean="0">
                <a:effectLst/>
                <a:hlinkClick r:id="rId3" action="ppaction://hlinkfile" tooltip="MoSCoW prioritisation"/>
              </a:rPr>
              <a:t> </a:t>
            </a:r>
            <a:r>
              <a:rPr lang="en-US" dirty="0" err="1" smtClean="0">
                <a:effectLst/>
                <a:hlinkClick r:id="rId3" action="ppaction://hlinkfile" tooltip="MoSCoW prioritisation"/>
              </a:rPr>
              <a:t>prioritisation</a:t>
            </a:r>
            <a:r>
              <a:rPr lang="en-US" dirty="0" smtClean="0">
                <a:effectLst/>
              </a:rPr>
              <a:t> of scope into </a:t>
            </a:r>
            <a:r>
              <a:rPr lang="en-US" i="1" dirty="0" smtClean="0">
                <a:effectLst/>
              </a:rPr>
              <a:t>musts</a:t>
            </a:r>
            <a:r>
              <a:rPr lang="en-US" dirty="0" smtClean="0">
                <a:effectLst/>
              </a:rPr>
              <a:t>, </a:t>
            </a:r>
            <a:r>
              <a:rPr lang="en-US" i="1" dirty="0" err="1" smtClean="0">
                <a:effectLst/>
              </a:rPr>
              <a:t>shoulds</a:t>
            </a:r>
            <a:r>
              <a:rPr lang="en-US" dirty="0" smtClean="0">
                <a:effectLst/>
              </a:rPr>
              <a:t>, </a:t>
            </a:r>
            <a:r>
              <a:rPr lang="en-US" i="1" dirty="0" err="1" smtClean="0">
                <a:effectLst/>
              </a:rPr>
              <a:t>coulds</a:t>
            </a:r>
            <a:r>
              <a:rPr lang="en-US" dirty="0" smtClean="0">
                <a:effectLst/>
              </a:rPr>
              <a:t> and </a:t>
            </a:r>
            <a:r>
              <a:rPr lang="en-US" i="1" dirty="0" smtClean="0">
                <a:effectLst/>
              </a:rPr>
              <a:t>won't haves</a:t>
            </a:r>
            <a:r>
              <a:rPr lang="en-US" dirty="0" smtClean="0">
                <a:effectLst/>
              </a:rPr>
              <a:t> to adjust the project deliverable to meet the stated time constraint</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Rational unified process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6B0E64B2-8752-43BC-90D8-D12A38B301D8}" type="slidenum">
              <a:rPr lang="en-US" smtClean="0"/>
              <a:pPr>
                <a:defRPr/>
              </a:pPr>
              <a:t>11</a:t>
            </a:fld>
            <a:endParaRPr lang="en-US"/>
          </a:p>
        </p:txBody>
      </p:sp>
    </p:spTree>
    <p:extLst>
      <p:ext uri="{BB962C8B-B14F-4D97-AF65-F5344CB8AC3E}">
        <p14:creationId xmlns:p14="http://schemas.microsoft.com/office/powerpoint/2010/main" val="2632741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2DC3E3A-40AB-4DF8-9D51-572037C37122}" type="datetimeFigureOut">
              <a:rPr lang="en-US" smtClean="0"/>
              <a:t>5/26/2020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7CAAAE-C6DA-4C58-B832-F566F4480D1F}" type="slidenum">
              <a:rPr lang="en-US" smtClean="0"/>
              <a:t>‹#›</a:t>
            </a:fld>
            <a:endParaRPr lang="en-US"/>
          </a:p>
        </p:txBody>
      </p:sp>
    </p:spTree>
    <p:extLst>
      <p:ext uri="{BB962C8B-B14F-4D97-AF65-F5344CB8AC3E}">
        <p14:creationId xmlns:p14="http://schemas.microsoft.com/office/powerpoint/2010/main" val="196432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DC3E3A-40AB-4DF8-9D51-572037C37122}" type="datetimeFigureOut">
              <a:rPr lang="en-US" smtClean="0"/>
              <a:t>5/26/2020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7CAAAE-C6DA-4C58-B832-F566F4480D1F}" type="slidenum">
              <a:rPr lang="en-US" smtClean="0"/>
              <a:t>‹#›</a:t>
            </a:fld>
            <a:endParaRPr lang="en-US"/>
          </a:p>
        </p:txBody>
      </p:sp>
    </p:spTree>
    <p:extLst>
      <p:ext uri="{BB962C8B-B14F-4D97-AF65-F5344CB8AC3E}">
        <p14:creationId xmlns:p14="http://schemas.microsoft.com/office/powerpoint/2010/main" val="2356948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DC3E3A-40AB-4DF8-9D51-572037C37122}" type="datetimeFigureOut">
              <a:rPr lang="en-US" smtClean="0"/>
              <a:t>5/26/2020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7CAAAE-C6DA-4C58-B832-F566F4480D1F}" type="slidenum">
              <a:rPr lang="en-US" smtClean="0"/>
              <a:t>‹#›</a:t>
            </a:fld>
            <a:endParaRPr lang="en-US"/>
          </a:p>
        </p:txBody>
      </p:sp>
    </p:spTree>
    <p:extLst>
      <p:ext uri="{BB962C8B-B14F-4D97-AF65-F5344CB8AC3E}">
        <p14:creationId xmlns:p14="http://schemas.microsoft.com/office/powerpoint/2010/main" val="2104834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DC3E3A-40AB-4DF8-9D51-572037C37122}" type="datetimeFigureOut">
              <a:rPr lang="en-US" smtClean="0"/>
              <a:t>5/26/2020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7CAAAE-C6DA-4C58-B832-F566F4480D1F}" type="slidenum">
              <a:rPr lang="en-US" smtClean="0"/>
              <a:t>‹#›</a:t>
            </a:fld>
            <a:endParaRPr lang="en-US"/>
          </a:p>
        </p:txBody>
      </p:sp>
    </p:spTree>
    <p:extLst>
      <p:ext uri="{BB962C8B-B14F-4D97-AF65-F5344CB8AC3E}">
        <p14:creationId xmlns:p14="http://schemas.microsoft.com/office/powerpoint/2010/main" val="2372668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DC3E3A-40AB-4DF8-9D51-572037C37122}" type="datetimeFigureOut">
              <a:rPr lang="en-US" smtClean="0"/>
              <a:t>5/26/2020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7CAAAE-C6DA-4C58-B832-F566F4480D1F}" type="slidenum">
              <a:rPr lang="en-US" smtClean="0"/>
              <a:t>‹#›</a:t>
            </a:fld>
            <a:endParaRPr lang="en-US"/>
          </a:p>
        </p:txBody>
      </p:sp>
    </p:spTree>
    <p:extLst>
      <p:ext uri="{BB962C8B-B14F-4D97-AF65-F5344CB8AC3E}">
        <p14:creationId xmlns:p14="http://schemas.microsoft.com/office/powerpoint/2010/main" val="2992748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2DC3E3A-40AB-4DF8-9D51-572037C37122}" type="datetimeFigureOut">
              <a:rPr lang="en-US" smtClean="0"/>
              <a:t>5/26/2020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7CAAAE-C6DA-4C58-B832-F566F4480D1F}" type="slidenum">
              <a:rPr lang="en-US" smtClean="0"/>
              <a:t>‹#›</a:t>
            </a:fld>
            <a:endParaRPr lang="en-US"/>
          </a:p>
        </p:txBody>
      </p:sp>
    </p:spTree>
    <p:extLst>
      <p:ext uri="{BB962C8B-B14F-4D97-AF65-F5344CB8AC3E}">
        <p14:creationId xmlns:p14="http://schemas.microsoft.com/office/powerpoint/2010/main" val="3445586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2DC3E3A-40AB-4DF8-9D51-572037C37122}" type="datetimeFigureOut">
              <a:rPr lang="en-US" smtClean="0"/>
              <a:t>5/26/2020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7CAAAE-C6DA-4C58-B832-F566F4480D1F}" type="slidenum">
              <a:rPr lang="en-US" smtClean="0"/>
              <a:t>‹#›</a:t>
            </a:fld>
            <a:endParaRPr lang="en-US"/>
          </a:p>
        </p:txBody>
      </p:sp>
    </p:spTree>
    <p:extLst>
      <p:ext uri="{BB962C8B-B14F-4D97-AF65-F5344CB8AC3E}">
        <p14:creationId xmlns:p14="http://schemas.microsoft.com/office/powerpoint/2010/main" val="93480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2DC3E3A-40AB-4DF8-9D51-572037C37122}" type="datetimeFigureOut">
              <a:rPr lang="en-US" smtClean="0"/>
              <a:t>5/26/2020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7CAAAE-C6DA-4C58-B832-F566F4480D1F}" type="slidenum">
              <a:rPr lang="en-US" smtClean="0"/>
              <a:t>‹#›</a:t>
            </a:fld>
            <a:endParaRPr lang="en-US"/>
          </a:p>
        </p:txBody>
      </p:sp>
    </p:spTree>
    <p:extLst>
      <p:ext uri="{BB962C8B-B14F-4D97-AF65-F5344CB8AC3E}">
        <p14:creationId xmlns:p14="http://schemas.microsoft.com/office/powerpoint/2010/main" val="1341104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DC3E3A-40AB-4DF8-9D51-572037C37122}" type="datetimeFigureOut">
              <a:rPr lang="en-US" smtClean="0"/>
              <a:t>5/26/2020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7CAAAE-C6DA-4C58-B832-F566F4480D1F}" type="slidenum">
              <a:rPr lang="en-US" smtClean="0"/>
              <a:t>‹#›</a:t>
            </a:fld>
            <a:endParaRPr lang="en-US"/>
          </a:p>
        </p:txBody>
      </p:sp>
    </p:spTree>
    <p:extLst>
      <p:ext uri="{BB962C8B-B14F-4D97-AF65-F5344CB8AC3E}">
        <p14:creationId xmlns:p14="http://schemas.microsoft.com/office/powerpoint/2010/main" val="284643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DC3E3A-40AB-4DF8-9D51-572037C37122}" type="datetimeFigureOut">
              <a:rPr lang="en-US" smtClean="0"/>
              <a:t>5/26/2020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7CAAAE-C6DA-4C58-B832-F566F4480D1F}" type="slidenum">
              <a:rPr lang="en-US" smtClean="0"/>
              <a:t>‹#›</a:t>
            </a:fld>
            <a:endParaRPr lang="en-US"/>
          </a:p>
        </p:txBody>
      </p:sp>
    </p:spTree>
    <p:extLst>
      <p:ext uri="{BB962C8B-B14F-4D97-AF65-F5344CB8AC3E}">
        <p14:creationId xmlns:p14="http://schemas.microsoft.com/office/powerpoint/2010/main" val="2077042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DC3E3A-40AB-4DF8-9D51-572037C37122}" type="datetimeFigureOut">
              <a:rPr lang="en-US" smtClean="0"/>
              <a:t>5/26/2020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7CAAAE-C6DA-4C58-B832-F566F4480D1F}" type="slidenum">
              <a:rPr lang="en-US" smtClean="0"/>
              <a:t>‹#›</a:t>
            </a:fld>
            <a:endParaRPr lang="en-US"/>
          </a:p>
        </p:txBody>
      </p:sp>
    </p:spTree>
    <p:extLst>
      <p:ext uri="{BB962C8B-B14F-4D97-AF65-F5344CB8AC3E}">
        <p14:creationId xmlns:p14="http://schemas.microsoft.com/office/powerpoint/2010/main" val="3828399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DC3E3A-40AB-4DF8-9D51-572037C37122}" type="datetimeFigureOut">
              <a:rPr lang="en-US" smtClean="0"/>
              <a:t>5/26/2020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7CAAAE-C6DA-4C58-B832-F566F4480D1F}" type="slidenum">
              <a:rPr lang="en-US" smtClean="0"/>
              <a:t>‹#›</a:t>
            </a:fld>
            <a:endParaRPr lang="en-US"/>
          </a:p>
        </p:txBody>
      </p:sp>
    </p:spTree>
    <p:extLst>
      <p:ext uri="{BB962C8B-B14F-4D97-AF65-F5344CB8AC3E}">
        <p14:creationId xmlns:p14="http://schemas.microsoft.com/office/powerpoint/2010/main" val="4151521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mountaingoatsoftware.com/" TargetMode="External"/><Relationship Id="rId2" Type="http://schemas.openxmlformats.org/officeDocument/2006/relationships/hyperlink" Target="http://www.agilealliance.com/" TargetMode="External"/><Relationship Id="rId1" Type="http://schemas.openxmlformats.org/officeDocument/2006/relationships/slideLayout" Target="../slideLayouts/slideLayout2.xml"/><Relationship Id="rId4" Type="http://schemas.openxmlformats.org/officeDocument/2006/relationships/hyperlink" Target="http://www.controlchaos.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81690"/>
            <a:ext cx="8229600" cy="4525963"/>
          </a:xfrm>
        </p:spPr>
        <p:txBody>
          <a:bodyPr/>
          <a:lstStyle/>
          <a:p>
            <a:pPr marL="0" indent="0">
              <a:buNone/>
            </a:pPr>
            <a:r>
              <a:rPr lang="en-US" dirty="0" smtClean="0"/>
              <a:t>          </a:t>
            </a:r>
            <a:endParaRPr lang="en-US" dirty="0"/>
          </a:p>
        </p:txBody>
      </p:sp>
      <p:sp>
        <p:nvSpPr>
          <p:cNvPr id="4" name="Title 2"/>
          <p:cNvSpPr txBox="1">
            <a:spLocks/>
          </p:cNvSpPr>
          <p:nvPr/>
        </p:nvSpPr>
        <p:spPr>
          <a:xfrm>
            <a:off x="299468" y="2544672"/>
            <a:ext cx="8216900" cy="492125"/>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altLang="en-US" sz="3200" dirty="0" smtClean="0">
                <a:solidFill>
                  <a:srgbClr val="C00000"/>
                </a:solidFill>
                <a:latin typeface="Arial" charset="0"/>
                <a:cs typeface="Arial" charset="0"/>
              </a:rPr>
              <a:t>Agile Introduction</a:t>
            </a:r>
            <a:endParaRPr lang="en-GB" sz="3200" dirty="0">
              <a:solidFill>
                <a:srgbClr val="C00000"/>
              </a:solidFill>
              <a:latin typeface="Arial" charset="0"/>
              <a:cs typeface="Arial" charset="0"/>
            </a:endParaRPr>
          </a:p>
        </p:txBody>
      </p:sp>
    </p:spTree>
    <p:extLst>
      <p:ext uri="{BB962C8B-B14F-4D97-AF65-F5344CB8AC3E}">
        <p14:creationId xmlns:p14="http://schemas.microsoft.com/office/powerpoint/2010/main" val="2710499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796" y="422275"/>
            <a:ext cx="8212137" cy="492125"/>
          </a:xfrm>
        </p:spPr>
        <p:txBody>
          <a:bodyPr>
            <a:normAutofit fontScale="90000"/>
          </a:bodyPr>
          <a:lstStyle/>
          <a:p>
            <a:r>
              <a:rPr lang="en-US" dirty="0" smtClean="0">
                <a:solidFill>
                  <a:srgbClr val="C00000"/>
                </a:solidFill>
              </a:rPr>
              <a:t>Benefits of Agile</a:t>
            </a:r>
            <a:endParaRPr lang="en-US" dirty="0">
              <a:solidFill>
                <a:srgbClr val="C00000"/>
              </a:solidFill>
            </a:endParaRPr>
          </a:p>
        </p:txBody>
      </p:sp>
      <p:sp>
        <p:nvSpPr>
          <p:cNvPr id="70" name="Rectangle 4"/>
          <p:cNvSpPr>
            <a:spLocks noChangeArrowheads="1"/>
          </p:cNvSpPr>
          <p:nvPr/>
        </p:nvSpPr>
        <p:spPr bwMode="auto">
          <a:xfrm>
            <a:off x="3037109" y="2088212"/>
            <a:ext cx="3149289" cy="2086954"/>
          </a:xfrm>
          <a:prstGeom prst="rect">
            <a:avLst/>
          </a:prstGeom>
          <a:noFill/>
          <a:ln w="9525">
            <a:solidFill>
              <a:schemeClr val="tx1"/>
            </a:solidFill>
            <a:miter lim="800000"/>
            <a:headEnd/>
            <a:tailEnd/>
          </a:ln>
          <a:effectLst>
            <a:outerShdw dist="35921" dir="2700000" algn="ctr" rotWithShape="0">
              <a:schemeClr val="bg2">
                <a:alpha val="50000"/>
              </a:schemeClr>
            </a:outerShdw>
          </a:effectLst>
        </p:spPr>
        <p:txBody>
          <a:bodyPr vert="horz" wrap="none" lIns="80165" tIns="40083" rIns="80165" bIns="40083" numCol="1" anchor="ctr" anchorCtr="0" compatLnSpc="1">
            <a:prstTxWarp prst="textNoShape">
              <a:avLst/>
            </a:prstTxWarp>
          </a:bodyPr>
          <a:lstStyle/>
          <a:p>
            <a:endParaRPr lang="en-IN" sz="1400" dirty="0"/>
          </a:p>
        </p:txBody>
      </p:sp>
      <p:sp>
        <p:nvSpPr>
          <p:cNvPr id="71" name="Text Box 5"/>
          <p:cNvSpPr txBox="1">
            <a:spLocks noChangeArrowheads="1"/>
          </p:cNvSpPr>
          <p:nvPr/>
        </p:nvSpPr>
        <p:spPr bwMode="auto">
          <a:xfrm>
            <a:off x="3891971" y="1797718"/>
            <a:ext cx="1461090" cy="361019"/>
          </a:xfrm>
          <a:prstGeom prst="rect">
            <a:avLst/>
          </a:prstGeom>
          <a:noFill/>
          <a:ln w="9525">
            <a:noFill/>
            <a:miter lim="800000"/>
            <a:headEnd/>
            <a:tailEnd/>
          </a:ln>
          <a:effectLst/>
        </p:spPr>
        <p:txBody>
          <a:bodyPr vert="horz" wrap="none" lIns="113689" tIns="56844" rIns="113689" bIns="56844" numCol="1" anchor="t" anchorCtr="0" compatLnSpc="1">
            <a:prstTxWarp prst="textNoShape">
              <a:avLst/>
            </a:prstTxWarp>
            <a:spAutoFit/>
          </a:bodyPr>
          <a:lstStyle/>
          <a:p>
            <a:pPr algn="ctr" defTabSz="801654"/>
            <a:r>
              <a:rPr lang="en-US" sz="1600" b="1" spc="44" dirty="0">
                <a:ln w="11430"/>
                <a:solidFill>
                  <a:schemeClr val="accent4">
                    <a:lumMod val="50000"/>
                  </a:schemeClr>
                </a:solidFill>
                <a:latin typeface="Arial" pitchFamily="34" charset="0"/>
                <a:cs typeface="Arial" pitchFamily="34" charset="0"/>
              </a:rPr>
              <a:t>Satisfaction</a:t>
            </a:r>
          </a:p>
        </p:txBody>
      </p:sp>
      <p:sp>
        <p:nvSpPr>
          <p:cNvPr id="72" name="AutoShape 7"/>
          <p:cNvSpPr>
            <a:spLocks noChangeArrowheads="1"/>
          </p:cNvSpPr>
          <p:nvPr/>
        </p:nvSpPr>
        <p:spPr bwMode="auto">
          <a:xfrm>
            <a:off x="3911269" y="2407318"/>
            <a:ext cx="1400970" cy="1251514"/>
          </a:xfrm>
          <a:prstGeom prst="smileyFace">
            <a:avLst>
              <a:gd name="adj" fmla="val -4653"/>
            </a:avLst>
          </a:prstGeom>
          <a:noFill/>
          <a:ln w="0">
            <a:solidFill>
              <a:schemeClr val="tx1"/>
            </a:solidFill>
            <a:prstDash val="lgDashDot"/>
            <a:round/>
            <a:headEnd/>
            <a:tailEnd/>
          </a:ln>
          <a:effectLst/>
        </p:spPr>
        <p:txBody>
          <a:bodyPr vert="horz" wrap="none" lIns="80165" tIns="40083" rIns="80165" bIns="40083" numCol="1" anchor="ctr" anchorCtr="0" compatLnSpc="1">
            <a:prstTxWarp prst="textNoShape">
              <a:avLst/>
            </a:prstTxWarp>
          </a:bodyPr>
          <a:lstStyle/>
          <a:p>
            <a:endParaRPr lang="en-IN" sz="1400" dirty="0"/>
          </a:p>
        </p:txBody>
      </p:sp>
      <p:sp>
        <p:nvSpPr>
          <p:cNvPr id="73" name="Rectangle 9"/>
          <p:cNvSpPr>
            <a:spLocks noChangeArrowheads="1"/>
          </p:cNvSpPr>
          <p:nvPr/>
        </p:nvSpPr>
        <p:spPr bwMode="auto">
          <a:xfrm>
            <a:off x="5842311" y="1316224"/>
            <a:ext cx="3149289" cy="1855299"/>
          </a:xfrm>
          <a:prstGeom prst="rect">
            <a:avLst/>
          </a:prstGeom>
          <a:solidFill>
            <a:schemeClr val="bg1"/>
          </a:solidFill>
          <a:ln w="9525">
            <a:solidFill>
              <a:schemeClr val="tx1"/>
            </a:solidFill>
            <a:miter lim="800000"/>
            <a:headEnd/>
            <a:tailEnd/>
          </a:ln>
          <a:effectLst>
            <a:outerShdw dist="35921" dir="2700000" algn="ctr" rotWithShape="0">
              <a:schemeClr val="bg2">
                <a:alpha val="50000"/>
              </a:schemeClr>
            </a:outerShdw>
          </a:effectLst>
        </p:spPr>
        <p:txBody>
          <a:bodyPr vert="horz" wrap="none" lIns="80165" tIns="40083" rIns="80165" bIns="40083" numCol="1" anchor="ctr" anchorCtr="0" compatLnSpc="1">
            <a:prstTxWarp prst="textNoShape">
              <a:avLst/>
            </a:prstTxWarp>
          </a:bodyPr>
          <a:lstStyle/>
          <a:p>
            <a:endParaRPr lang="en-IN" sz="1400" dirty="0"/>
          </a:p>
        </p:txBody>
      </p:sp>
      <p:sp>
        <p:nvSpPr>
          <p:cNvPr id="74" name="Text Box 10"/>
          <p:cNvSpPr txBox="1">
            <a:spLocks noChangeArrowheads="1"/>
          </p:cNvSpPr>
          <p:nvPr/>
        </p:nvSpPr>
        <p:spPr bwMode="auto">
          <a:xfrm>
            <a:off x="7231702" y="1492918"/>
            <a:ext cx="628747" cy="330242"/>
          </a:xfrm>
          <a:prstGeom prst="rect">
            <a:avLst/>
          </a:prstGeom>
          <a:noFill/>
          <a:ln w="9525">
            <a:noFill/>
            <a:miter lim="800000"/>
            <a:headEnd/>
            <a:tailEnd/>
          </a:ln>
          <a:effectLst/>
        </p:spPr>
        <p:txBody>
          <a:bodyPr vert="horz" wrap="none" lIns="113689" tIns="56844" rIns="113689" bIns="56844" numCol="1" anchor="t" anchorCtr="0" compatLnSpc="1">
            <a:prstTxWarp prst="textNoShape">
              <a:avLst/>
            </a:prstTxWarp>
            <a:spAutoFit/>
          </a:bodyPr>
          <a:lstStyle/>
          <a:p>
            <a:pPr defTabSz="801654"/>
            <a:r>
              <a:rPr lang="en-US" sz="1400" dirty="0">
                <a:solidFill>
                  <a:srgbClr val="000000"/>
                </a:solidFill>
                <a:latin typeface="Arial" pitchFamily="34" charset="0"/>
                <a:cs typeface="Arial" pitchFamily="34" charset="0"/>
              </a:rPr>
              <a:t>Agile</a:t>
            </a:r>
            <a:endParaRPr lang="en-US" sz="1400" dirty="0">
              <a:latin typeface="Arial" pitchFamily="34" charset="0"/>
              <a:cs typeface="Arial" pitchFamily="34" charset="0"/>
            </a:endParaRPr>
          </a:p>
        </p:txBody>
      </p:sp>
      <p:sp>
        <p:nvSpPr>
          <p:cNvPr id="75" name="Text Box 11"/>
          <p:cNvSpPr txBox="1">
            <a:spLocks noChangeArrowheads="1"/>
          </p:cNvSpPr>
          <p:nvPr/>
        </p:nvSpPr>
        <p:spPr bwMode="auto">
          <a:xfrm>
            <a:off x="6861199" y="2553090"/>
            <a:ext cx="1058095" cy="330242"/>
          </a:xfrm>
          <a:prstGeom prst="rect">
            <a:avLst/>
          </a:prstGeom>
          <a:noFill/>
          <a:ln w="9525">
            <a:noFill/>
            <a:miter lim="800000"/>
            <a:headEnd/>
            <a:tailEnd/>
          </a:ln>
          <a:effectLst/>
        </p:spPr>
        <p:txBody>
          <a:bodyPr vert="horz" wrap="none" lIns="113689" tIns="56844" rIns="113689" bIns="56844" numCol="1" anchor="t" anchorCtr="0" compatLnSpc="1">
            <a:prstTxWarp prst="textNoShape">
              <a:avLst/>
            </a:prstTxWarp>
            <a:spAutoFit/>
          </a:bodyPr>
          <a:lstStyle/>
          <a:p>
            <a:pPr defTabSz="801654"/>
            <a:r>
              <a:rPr lang="en-US" sz="1400" dirty="0">
                <a:solidFill>
                  <a:srgbClr val="000000"/>
                </a:solidFill>
                <a:latin typeface="Arial" pitchFamily="34" charset="0"/>
                <a:cs typeface="Arial" pitchFamily="34" charset="0"/>
              </a:rPr>
              <a:t>Traditional</a:t>
            </a:r>
            <a:endParaRPr lang="en-US" sz="1400" dirty="0">
              <a:latin typeface="Arial" pitchFamily="34" charset="0"/>
              <a:cs typeface="Arial" pitchFamily="34" charset="0"/>
            </a:endParaRPr>
          </a:p>
        </p:txBody>
      </p:sp>
      <p:sp>
        <p:nvSpPr>
          <p:cNvPr id="76" name="Freeform 12"/>
          <p:cNvSpPr>
            <a:spLocks/>
          </p:cNvSpPr>
          <p:nvPr/>
        </p:nvSpPr>
        <p:spPr bwMode="auto">
          <a:xfrm>
            <a:off x="6027563" y="1492918"/>
            <a:ext cx="2778784" cy="1501909"/>
          </a:xfrm>
          <a:custGeom>
            <a:avLst/>
            <a:gdLst/>
            <a:ahLst/>
            <a:cxnLst>
              <a:cxn ang="0">
                <a:pos x="0" y="0"/>
              </a:cxn>
              <a:cxn ang="0">
                <a:pos x="288" y="672"/>
              </a:cxn>
              <a:cxn ang="0">
                <a:pos x="1200" y="816"/>
              </a:cxn>
            </a:cxnLst>
            <a:rect l="0" t="0" r="r" b="b"/>
            <a:pathLst>
              <a:path w="1200" h="816">
                <a:moveTo>
                  <a:pt x="0" y="0"/>
                </a:moveTo>
                <a:cubicBezTo>
                  <a:pt x="44" y="268"/>
                  <a:pt x="88" y="536"/>
                  <a:pt x="288" y="672"/>
                </a:cubicBezTo>
                <a:cubicBezTo>
                  <a:pt x="488" y="808"/>
                  <a:pt x="844" y="812"/>
                  <a:pt x="1200" y="816"/>
                </a:cubicBezTo>
              </a:path>
            </a:pathLst>
          </a:custGeom>
          <a:noFill/>
          <a:ln w="9525" cap="flat">
            <a:solidFill>
              <a:schemeClr val="tx1"/>
            </a:solidFill>
            <a:prstDash val="lgDashDot"/>
            <a:round/>
            <a:headEnd/>
            <a:tailEnd/>
          </a:ln>
          <a:effectLst/>
        </p:spPr>
        <p:txBody>
          <a:bodyPr vert="horz" wrap="square" lIns="80165" tIns="40083" rIns="80165" bIns="40083" numCol="1" anchor="t" anchorCtr="0" compatLnSpc="1">
            <a:prstTxWarp prst="textNoShape">
              <a:avLst/>
            </a:prstTxWarp>
          </a:bodyPr>
          <a:lstStyle/>
          <a:p>
            <a:endParaRPr lang="en-IN" sz="1400" dirty="0"/>
          </a:p>
        </p:txBody>
      </p:sp>
      <p:sp>
        <p:nvSpPr>
          <p:cNvPr id="77" name="Freeform 13"/>
          <p:cNvSpPr>
            <a:spLocks/>
          </p:cNvSpPr>
          <p:nvPr/>
        </p:nvSpPr>
        <p:spPr bwMode="auto">
          <a:xfrm>
            <a:off x="6027563" y="1492918"/>
            <a:ext cx="2686158" cy="441738"/>
          </a:xfrm>
          <a:custGeom>
            <a:avLst/>
            <a:gdLst/>
            <a:ahLst/>
            <a:cxnLst>
              <a:cxn ang="0">
                <a:pos x="0" y="0"/>
              </a:cxn>
              <a:cxn ang="0">
                <a:pos x="480" y="144"/>
              </a:cxn>
              <a:cxn ang="0">
                <a:pos x="1392" y="240"/>
              </a:cxn>
            </a:cxnLst>
            <a:rect l="0" t="0" r="r" b="b"/>
            <a:pathLst>
              <a:path w="1392" h="240">
                <a:moveTo>
                  <a:pt x="0" y="0"/>
                </a:moveTo>
                <a:cubicBezTo>
                  <a:pt x="124" y="52"/>
                  <a:pt x="248" y="104"/>
                  <a:pt x="480" y="144"/>
                </a:cubicBezTo>
                <a:cubicBezTo>
                  <a:pt x="712" y="184"/>
                  <a:pt x="1240" y="224"/>
                  <a:pt x="1392" y="240"/>
                </a:cubicBezTo>
              </a:path>
            </a:pathLst>
          </a:custGeom>
          <a:noFill/>
          <a:ln w="19050" cap="flat" cmpd="sng">
            <a:solidFill>
              <a:srgbClr val="53B5C6"/>
            </a:solidFill>
            <a:prstDash val="solid"/>
            <a:round/>
            <a:headEnd/>
            <a:tailEnd/>
          </a:ln>
          <a:effectLst/>
        </p:spPr>
        <p:txBody>
          <a:bodyPr vert="horz" wrap="square" lIns="80165" tIns="40083" rIns="80165" bIns="40083" numCol="1" anchor="t" anchorCtr="0" compatLnSpc="1">
            <a:prstTxWarp prst="textNoShape">
              <a:avLst/>
            </a:prstTxWarp>
          </a:bodyPr>
          <a:lstStyle/>
          <a:p>
            <a:endParaRPr lang="en-IN" sz="1400" dirty="0"/>
          </a:p>
        </p:txBody>
      </p:sp>
      <p:sp>
        <p:nvSpPr>
          <p:cNvPr id="78" name="Text Box 14"/>
          <p:cNvSpPr txBox="1">
            <a:spLocks noChangeArrowheads="1"/>
          </p:cNvSpPr>
          <p:nvPr/>
        </p:nvSpPr>
        <p:spPr bwMode="auto">
          <a:xfrm>
            <a:off x="6799247" y="914400"/>
            <a:ext cx="1472311" cy="361019"/>
          </a:xfrm>
          <a:prstGeom prst="rect">
            <a:avLst/>
          </a:prstGeom>
          <a:noFill/>
          <a:ln>
            <a:noFill/>
            <a:headEnd/>
            <a:tailEnd/>
          </a:ln>
        </p:spPr>
        <p:style>
          <a:lnRef idx="2">
            <a:schemeClr val="accent1">
              <a:shade val="50000"/>
            </a:schemeClr>
          </a:lnRef>
          <a:fillRef idx="1">
            <a:schemeClr val="accent1"/>
          </a:fillRef>
          <a:effectRef idx="0">
            <a:schemeClr val="accent1"/>
          </a:effectRef>
          <a:fontRef idx="minor">
            <a:schemeClr val="lt1"/>
          </a:fontRef>
        </p:style>
        <p:txBody>
          <a:bodyPr vert="horz" wrap="none" lIns="113689" tIns="56844" rIns="113689" bIns="56844" numCol="1" anchor="t" anchorCtr="0" compatLnSpc="1">
            <a:prstTxWarp prst="textNoShape">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defTabSz="801654"/>
            <a:r>
              <a:rPr lang="en-US" sz="1600" b="1" spc="44" dirty="0">
                <a:ln w="11430"/>
                <a:solidFill>
                  <a:schemeClr val="accent4">
                    <a:lumMod val="50000"/>
                  </a:schemeClr>
                </a:solidFill>
                <a:effectLst>
                  <a:outerShdw blurRad="76200" dist="50800" dir="5400000" algn="tl" rotWithShape="0">
                    <a:srgbClr val="000000">
                      <a:alpha val="65000"/>
                    </a:srgbClr>
                  </a:outerShdw>
                </a:effectLst>
                <a:latin typeface="Arial" pitchFamily="34" charset="0"/>
                <a:cs typeface="Arial" pitchFamily="34" charset="0"/>
              </a:rPr>
              <a:t>Adaptability</a:t>
            </a:r>
          </a:p>
        </p:txBody>
      </p:sp>
      <p:sp>
        <p:nvSpPr>
          <p:cNvPr id="79" name="Rectangle 23"/>
          <p:cNvSpPr>
            <a:spLocks noChangeArrowheads="1"/>
          </p:cNvSpPr>
          <p:nvPr/>
        </p:nvSpPr>
        <p:spPr bwMode="auto">
          <a:xfrm>
            <a:off x="3055763" y="4523096"/>
            <a:ext cx="3147932" cy="1855299"/>
          </a:xfrm>
          <a:prstGeom prst="rect">
            <a:avLst/>
          </a:prstGeom>
          <a:solidFill>
            <a:schemeClr val="bg1"/>
          </a:solidFill>
          <a:ln w="9525">
            <a:solidFill>
              <a:schemeClr val="tx1"/>
            </a:solidFill>
            <a:miter lim="800000"/>
            <a:headEnd/>
            <a:tailEnd/>
          </a:ln>
          <a:effectLst>
            <a:outerShdw dist="35921" dir="2700000" algn="ctr" rotWithShape="0">
              <a:schemeClr val="bg2">
                <a:alpha val="50000"/>
              </a:schemeClr>
            </a:outerShdw>
          </a:effectLst>
        </p:spPr>
        <p:txBody>
          <a:bodyPr vert="horz" wrap="none" lIns="80165" tIns="40083" rIns="80165" bIns="40083" numCol="1" anchor="ctr" anchorCtr="0" compatLnSpc="1">
            <a:prstTxWarp prst="textNoShape">
              <a:avLst/>
            </a:prstTxWarp>
          </a:bodyPr>
          <a:lstStyle/>
          <a:p>
            <a:endParaRPr lang="en-IN" sz="1400" dirty="0"/>
          </a:p>
        </p:txBody>
      </p:sp>
      <p:sp>
        <p:nvSpPr>
          <p:cNvPr id="80" name="Text Box 24"/>
          <p:cNvSpPr txBox="1">
            <a:spLocks noChangeArrowheads="1"/>
          </p:cNvSpPr>
          <p:nvPr/>
        </p:nvSpPr>
        <p:spPr bwMode="auto">
          <a:xfrm>
            <a:off x="4248487" y="4191000"/>
            <a:ext cx="684980" cy="361019"/>
          </a:xfrm>
          <a:prstGeom prst="rect">
            <a:avLst/>
          </a:prstGeom>
          <a:noFill/>
          <a:ln>
            <a:noFill/>
            <a:headEnd/>
            <a:tailEnd/>
          </a:ln>
        </p:spPr>
        <p:style>
          <a:lnRef idx="2">
            <a:schemeClr val="accent1">
              <a:shade val="50000"/>
            </a:schemeClr>
          </a:lnRef>
          <a:fillRef idx="1">
            <a:schemeClr val="accent1"/>
          </a:fillRef>
          <a:effectRef idx="0">
            <a:schemeClr val="accent1"/>
          </a:effectRef>
          <a:fontRef idx="minor">
            <a:schemeClr val="lt1"/>
          </a:fontRef>
        </p:style>
        <p:txBody>
          <a:bodyPr vert="horz" wrap="none" lIns="113689" tIns="56844" rIns="113689" bIns="56844" numCol="1" anchor="t" anchorCtr="0" compatLnSpc="1">
            <a:prstTxWarp prst="textNoShape">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defTabSz="801654"/>
            <a:r>
              <a:rPr lang="en-US" sz="1600" b="1" spc="44" dirty="0">
                <a:ln w="11430"/>
                <a:solidFill>
                  <a:schemeClr val="accent4">
                    <a:lumMod val="50000"/>
                  </a:schemeClr>
                </a:solidFill>
                <a:effectLst>
                  <a:outerShdw blurRad="76200" dist="50800" dir="5400000" algn="tl" rotWithShape="0">
                    <a:srgbClr val="000000">
                      <a:alpha val="65000"/>
                    </a:srgbClr>
                  </a:outerShdw>
                </a:effectLst>
                <a:latin typeface="Arial" pitchFamily="34" charset="0"/>
                <a:cs typeface="Arial" pitchFamily="34" charset="0"/>
              </a:rPr>
              <a:t>Risk</a:t>
            </a:r>
          </a:p>
        </p:txBody>
      </p:sp>
      <p:sp>
        <p:nvSpPr>
          <p:cNvPr id="81" name="Freeform 25"/>
          <p:cNvSpPr>
            <a:spLocks/>
          </p:cNvSpPr>
          <p:nvPr/>
        </p:nvSpPr>
        <p:spPr bwMode="auto">
          <a:xfrm>
            <a:off x="3190785" y="4788138"/>
            <a:ext cx="2870173" cy="1325214"/>
          </a:xfrm>
          <a:custGeom>
            <a:avLst/>
            <a:gdLst/>
            <a:ahLst/>
            <a:cxnLst>
              <a:cxn ang="0">
                <a:pos x="0" y="0"/>
              </a:cxn>
              <a:cxn ang="0">
                <a:pos x="1152" y="144"/>
              </a:cxn>
              <a:cxn ang="0">
                <a:pos x="1488" y="720"/>
              </a:cxn>
            </a:cxnLst>
            <a:rect l="0" t="0" r="r" b="b"/>
            <a:pathLst>
              <a:path w="1488" h="720">
                <a:moveTo>
                  <a:pt x="0" y="0"/>
                </a:moveTo>
                <a:cubicBezTo>
                  <a:pt x="452" y="12"/>
                  <a:pt x="904" y="24"/>
                  <a:pt x="1152" y="144"/>
                </a:cubicBezTo>
                <a:cubicBezTo>
                  <a:pt x="1400" y="264"/>
                  <a:pt x="1432" y="624"/>
                  <a:pt x="1488" y="720"/>
                </a:cubicBezTo>
              </a:path>
            </a:pathLst>
          </a:custGeom>
          <a:noFill/>
          <a:ln w="9525" cap="flat">
            <a:solidFill>
              <a:schemeClr val="tx1"/>
            </a:solidFill>
            <a:prstDash val="lgDashDot"/>
            <a:round/>
            <a:headEnd/>
            <a:tailEnd/>
          </a:ln>
          <a:effectLst/>
        </p:spPr>
        <p:txBody>
          <a:bodyPr vert="horz" wrap="square" lIns="80165" tIns="40083" rIns="80165" bIns="40083" numCol="1" anchor="t" anchorCtr="0" compatLnSpc="1">
            <a:prstTxWarp prst="textNoShape">
              <a:avLst/>
            </a:prstTxWarp>
          </a:bodyPr>
          <a:lstStyle/>
          <a:p>
            <a:endParaRPr lang="en-IN" sz="1400" dirty="0"/>
          </a:p>
        </p:txBody>
      </p:sp>
      <p:sp>
        <p:nvSpPr>
          <p:cNvPr id="82" name="Freeform 26"/>
          <p:cNvSpPr>
            <a:spLocks/>
          </p:cNvSpPr>
          <p:nvPr/>
        </p:nvSpPr>
        <p:spPr bwMode="auto">
          <a:xfrm>
            <a:off x="3213931" y="4788138"/>
            <a:ext cx="2870173" cy="1325214"/>
          </a:xfrm>
          <a:custGeom>
            <a:avLst/>
            <a:gdLst/>
            <a:ahLst/>
            <a:cxnLst>
              <a:cxn ang="0">
                <a:pos x="0" y="0"/>
              </a:cxn>
              <a:cxn ang="0">
                <a:pos x="432" y="480"/>
              </a:cxn>
              <a:cxn ang="0">
                <a:pos x="1488" y="720"/>
              </a:cxn>
            </a:cxnLst>
            <a:rect l="0" t="0" r="r" b="b"/>
            <a:pathLst>
              <a:path w="1488" h="720">
                <a:moveTo>
                  <a:pt x="0" y="0"/>
                </a:moveTo>
                <a:cubicBezTo>
                  <a:pt x="92" y="180"/>
                  <a:pt x="184" y="360"/>
                  <a:pt x="432" y="480"/>
                </a:cubicBezTo>
                <a:cubicBezTo>
                  <a:pt x="680" y="600"/>
                  <a:pt x="1084" y="660"/>
                  <a:pt x="1488" y="720"/>
                </a:cubicBezTo>
              </a:path>
            </a:pathLst>
          </a:custGeom>
          <a:noFill/>
          <a:ln w="19050" cap="flat" cmpd="sng">
            <a:solidFill>
              <a:srgbClr val="53B5C6"/>
            </a:solidFill>
            <a:prstDash val="solid"/>
            <a:round/>
            <a:headEnd/>
            <a:tailEnd/>
          </a:ln>
          <a:effectLst/>
        </p:spPr>
        <p:txBody>
          <a:bodyPr vert="horz" wrap="square" lIns="80165" tIns="40083" rIns="80165" bIns="40083" numCol="1" anchor="t" anchorCtr="0" compatLnSpc="1">
            <a:prstTxWarp prst="textNoShape">
              <a:avLst/>
            </a:prstTxWarp>
          </a:bodyPr>
          <a:lstStyle/>
          <a:p>
            <a:endParaRPr lang="en-IN" sz="1400" dirty="0"/>
          </a:p>
        </p:txBody>
      </p:sp>
      <p:sp>
        <p:nvSpPr>
          <p:cNvPr id="83" name="Text Box 27"/>
          <p:cNvSpPr txBox="1">
            <a:spLocks noChangeArrowheads="1"/>
          </p:cNvSpPr>
          <p:nvPr/>
        </p:nvSpPr>
        <p:spPr bwMode="auto">
          <a:xfrm>
            <a:off x="3956550" y="5848309"/>
            <a:ext cx="628747" cy="330242"/>
          </a:xfrm>
          <a:prstGeom prst="rect">
            <a:avLst/>
          </a:prstGeom>
          <a:noFill/>
          <a:ln w="9525">
            <a:noFill/>
            <a:miter lim="800000"/>
            <a:headEnd/>
            <a:tailEnd/>
          </a:ln>
          <a:effectLst/>
        </p:spPr>
        <p:txBody>
          <a:bodyPr vert="horz" wrap="none" lIns="113689" tIns="56844" rIns="113689" bIns="56844" numCol="1" anchor="t" anchorCtr="0" compatLnSpc="1">
            <a:prstTxWarp prst="textNoShape">
              <a:avLst/>
            </a:prstTxWarp>
            <a:spAutoFit/>
          </a:bodyPr>
          <a:lstStyle/>
          <a:p>
            <a:pPr defTabSz="801654"/>
            <a:r>
              <a:rPr lang="en-US" sz="1400" dirty="0">
                <a:solidFill>
                  <a:srgbClr val="000000"/>
                </a:solidFill>
                <a:latin typeface="Arial" pitchFamily="34" charset="0"/>
                <a:cs typeface="Arial" pitchFamily="34" charset="0"/>
              </a:rPr>
              <a:t>Agile</a:t>
            </a:r>
            <a:endParaRPr lang="en-US" sz="1400" dirty="0">
              <a:latin typeface="Arial" pitchFamily="34" charset="0"/>
              <a:cs typeface="Arial" pitchFamily="34" charset="0"/>
            </a:endParaRPr>
          </a:p>
        </p:txBody>
      </p:sp>
      <p:sp>
        <p:nvSpPr>
          <p:cNvPr id="84" name="Text Box 28"/>
          <p:cNvSpPr txBox="1">
            <a:spLocks noChangeArrowheads="1"/>
          </p:cNvSpPr>
          <p:nvPr/>
        </p:nvSpPr>
        <p:spPr bwMode="auto">
          <a:xfrm>
            <a:off x="4882412" y="4611443"/>
            <a:ext cx="1058095" cy="330242"/>
          </a:xfrm>
          <a:prstGeom prst="rect">
            <a:avLst/>
          </a:prstGeom>
          <a:noFill/>
          <a:ln w="9525">
            <a:noFill/>
            <a:miter lim="800000"/>
            <a:headEnd/>
            <a:tailEnd/>
          </a:ln>
          <a:effectLst/>
        </p:spPr>
        <p:txBody>
          <a:bodyPr vert="horz" wrap="none" lIns="113689" tIns="56844" rIns="113689" bIns="56844" numCol="1" anchor="t" anchorCtr="0" compatLnSpc="1">
            <a:prstTxWarp prst="textNoShape">
              <a:avLst/>
            </a:prstTxWarp>
            <a:spAutoFit/>
          </a:bodyPr>
          <a:lstStyle/>
          <a:p>
            <a:pPr defTabSz="801654"/>
            <a:r>
              <a:rPr lang="en-US" sz="1400" dirty="0">
                <a:solidFill>
                  <a:srgbClr val="000000"/>
                </a:solidFill>
                <a:latin typeface="Arial" pitchFamily="34" charset="0"/>
                <a:cs typeface="Arial" pitchFamily="34" charset="0"/>
              </a:rPr>
              <a:t>Traditional</a:t>
            </a:r>
            <a:endParaRPr lang="en-US" sz="1400" dirty="0">
              <a:latin typeface="Arial" pitchFamily="34" charset="0"/>
              <a:cs typeface="Arial" pitchFamily="34" charset="0"/>
            </a:endParaRPr>
          </a:p>
        </p:txBody>
      </p:sp>
      <p:sp>
        <p:nvSpPr>
          <p:cNvPr id="85" name="Rectangle 30"/>
          <p:cNvSpPr>
            <a:spLocks noChangeArrowheads="1"/>
          </p:cNvSpPr>
          <p:nvPr/>
        </p:nvSpPr>
        <p:spPr bwMode="auto">
          <a:xfrm>
            <a:off x="250105" y="1327154"/>
            <a:ext cx="3149289" cy="1855252"/>
          </a:xfrm>
          <a:prstGeom prst="rect">
            <a:avLst/>
          </a:prstGeom>
          <a:solidFill>
            <a:schemeClr val="bg1"/>
          </a:solidFill>
          <a:ln w="9525">
            <a:solidFill>
              <a:schemeClr val="tx1"/>
            </a:solidFill>
            <a:miter lim="800000"/>
            <a:headEnd/>
            <a:tailEnd/>
          </a:ln>
          <a:effectLst>
            <a:outerShdw dist="35921" dir="2700000" algn="ctr" rotWithShape="0">
              <a:schemeClr val="bg2">
                <a:alpha val="50000"/>
              </a:schemeClr>
            </a:outerShdw>
          </a:effectLst>
        </p:spPr>
        <p:txBody>
          <a:bodyPr vert="horz" wrap="none" lIns="80165" tIns="40083" rIns="80165" bIns="40083" numCol="1" anchor="ctr" anchorCtr="0" compatLnSpc="1">
            <a:prstTxWarp prst="textNoShape">
              <a:avLst/>
            </a:prstTxWarp>
          </a:bodyPr>
          <a:lstStyle/>
          <a:p>
            <a:endParaRPr lang="en-IN" sz="1400" dirty="0"/>
          </a:p>
        </p:txBody>
      </p:sp>
      <p:sp>
        <p:nvSpPr>
          <p:cNvPr id="86" name="Text Box 31"/>
          <p:cNvSpPr txBox="1">
            <a:spLocks noChangeArrowheads="1"/>
          </p:cNvSpPr>
          <p:nvPr/>
        </p:nvSpPr>
        <p:spPr bwMode="auto">
          <a:xfrm>
            <a:off x="1384575" y="925342"/>
            <a:ext cx="1128691" cy="361019"/>
          </a:xfrm>
          <a:prstGeom prst="rect">
            <a:avLst/>
          </a:prstGeom>
          <a:noFill/>
          <a:ln>
            <a:noFill/>
            <a:headEnd/>
            <a:tailEnd/>
          </a:ln>
        </p:spPr>
        <p:style>
          <a:lnRef idx="2">
            <a:schemeClr val="accent1">
              <a:shade val="50000"/>
            </a:schemeClr>
          </a:lnRef>
          <a:fillRef idx="1">
            <a:schemeClr val="accent1"/>
          </a:fillRef>
          <a:effectRef idx="0">
            <a:schemeClr val="accent1"/>
          </a:effectRef>
          <a:fontRef idx="minor">
            <a:schemeClr val="lt1"/>
          </a:fontRef>
        </p:style>
        <p:txBody>
          <a:bodyPr vert="horz" wrap="none" lIns="113689" tIns="56844" rIns="113689" bIns="56844" numCol="1" anchor="t" anchorCtr="0" compatLnSpc="1">
            <a:prstTxWarp prst="textNoShape">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defTabSz="801654"/>
            <a:r>
              <a:rPr lang="en-US" sz="1600" b="1" spc="44" dirty="0">
                <a:ln w="11430"/>
                <a:solidFill>
                  <a:schemeClr val="accent4">
                    <a:lumMod val="50000"/>
                  </a:schemeClr>
                </a:solidFill>
                <a:effectLst>
                  <a:outerShdw blurRad="76200" dist="50800" dir="5400000" algn="tl" rotWithShape="0">
                    <a:srgbClr val="000000">
                      <a:alpha val="65000"/>
                    </a:srgbClr>
                  </a:outerShdw>
                </a:effectLst>
                <a:latin typeface="Arial" pitchFamily="34" charset="0"/>
                <a:cs typeface="Arial" pitchFamily="34" charset="0"/>
              </a:rPr>
              <a:t>Visibility</a:t>
            </a:r>
          </a:p>
        </p:txBody>
      </p:sp>
      <p:sp>
        <p:nvSpPr>
          <p:cNvPr id="87" name="Freeform 32"/>
          <p:cNvSpPr>
            <a:spLocks/>
          </p:cNvSpPr>
          <p:nvPr/>
        </p:nvSpPr>
        <p:spPr bwMode="auto">
          <a:xfrm>
            <a:off x="435357" y="1522250"/>
            <a:ext cx="2778784" cy="88345"/>
          </a:xfrm>
          <a:custGeom>
            <a:avLst/>
            <a:gdLst/>
            <a:ahLst/>
            <a:cxnLst>
              <a:cxn ang="0">
                <a:pos x="0" y="16"/>
              </a:cxn>
              <a:cxn ang="0">
                <a:pos x="144" y="112"/>
              </a:cxn>
              <a:cxn ang="0">
                <a:pos x="240" y="16"/>
              </a:cxn>
              <a:cxn ang="0">
                <a:pos x="288" y="16"/>
              </a:cxn>
              <a:cxn ang="0">
                <a:pos x="384" y="112"/>
              </a:cxn>
              <a:cxn ang="0">
                <a:pos x="480" y="16"/>
              </a:cxn>
              <a:cxn ang="0">
                <a:pos x="528" y="16"/>
              </a:cxn>
              <a:cxn ang="0">
                <a:pos x="624" y="112"/>
              </a:cxn>
              <a:cxn ang="0">
                <a:pos x="720" y="16"/>
              </a:cxn>
              <a:cxn ang="0">
                <a:pos x="768" y="16"/>
              </a:cxn>
              <a:cxn ang="0">
                <a:pos x="864" y="112"/>
              </a:cxn>
              <a:cxn ang="0">
                <a:pos x="960" y="16"/>
              </a:cxn>
              <a:cxn ang="0">
                <a:pos x="1008" y="16"/>
              </a:cxn>
              <a:cxn ang="0">
                <a:pos x="1104" y="112"/>
              </a:cxn>
              <a:cxn ang="0">
                <a:pos x="1200" y="16"/>
              </a:cxn>
              <a:cxn ang="0">
                <a:pos x="1248" y="16"/>
              </a:cxn>
              <a:cxn ang="0">
                <a:pos x="1296" y="112"/>
              </a:cxn>
              <a:cxn ang="0">
                <a:pos x="1440" y="16"/>
              </a:cxn>
            </a:cxnLst>
            <a:rect l="0" t="0" r="r" b="b"/>
            <a:pathLst>
              <a:path w="1440" h="112">
                <a:moveTo>
                  <a:pt x="0" y="16"/>
                </a:moveTo>
                <a:cubicBezTo>
                  <a:pt x="52" y="64"/>
                  <a:pt x="104" y="112"/>
                  <a:pt x="144" y="112"/>
                </a:cubicBezTo>
                <a:cubicBezTo>
                  <a:pt x="184" y="112"/>
                  <a:pt x="216" y="32"/>
                  <a:pt x="240" y="16"/>
                </a:cubicBezTo>
                <a:cubicBezTo>
                  <a:pt x="264" y="0"/>
                  <a:pt x="264" y="0"/>
                  <a:pt x="288" y="16"/>
                </a:cubicBezTo>
                <a:cubicBezTo>
                  <a:pt x="312" y="32"/>
                  <a:pt x="352" y="112"/>
                  <a:pt x="384" y="112"/>
                </a:cubicBezTo>
                <a:cubicBezTo>
                  <a:pt x="416" y="112"/>
                  <a:pt x="456" y="32"/>
                  <a:pt x="480" y="16"/>
                </a:cubicBezTo>
                <a:cubicBezTo>
                  <a:pt x="504" y="0"/>
                  <a:pt x="504" y="0"/>
                  <a:pt x="528" y="16"/>
                </a:cubicBezTo>
                <a:cubicBezTo>
                  <a:pt x="552" y="32"/>
                  <a:pt x="592" y="112"/>
                  <a:pt x="624" y="112"/>
                </a:cubicBezTo>
                <a:cubicBezTo>
                  <a:pt x="656" y="112"/>
                  <a:pt x="696" y="32"/>
                  <a:pt x="720" y="16"/>
                </a:cubicBezTo>
                <a:cubicBezTo>
                  <a:pt x="744" y="0"/>
                  <a:pt x="744" y="0"/>
                  <a:pt x="768" y="16"/>
                </a:cubicBezTo>
                <a:cubicBezTo>
                  <a:pt x="792" y="32"/>
                  <a:pt x="832" y="112"/>
                  <a:pt x="864" y="112"/>
                </a:cubicBezTo>
                <a:cubicBezTo>
                  <a:pt x="896" y="112"/>
                  <a:pt x="936" y="32"/>
                  <a:pt x="960" y="16"/>
                </a:cubicBezTo>
                <a:cubicBezTo>
                  <a:pt x="984" y="0"/>
                  <a:pt x="984" y="0"/>
                  <a:pt x="1008" y="16"/>
                </a:cubicBezTo>
                <a:cubicBezTo>
                  <a:pt x="1032" y="32"/>
                  <a:pt x="1072" y="112"/>
                  <a:pt x="1104" y="112"/>
                </a:cubicBezTo>
                <a:cubicBezTo>
                  <a:pt x="1136" y="112"/>
                  <a:pt x="1176" y="32"/>
                  <a:pt x="1200" y="16"/>
                </a:cubicBezTo>
                <a:cubicBezTo>
                  <a:pt x="1224" y="0"/>
                  <a:pt x="1232" y="0"/>
                  <a:pt x="1248" y="16"/>
                </a:cubicBezTo>
                <a:cubicBezTo>
                  <a:pt x="1264" y="32"/>
                  <a:pt x="1264" y="112"/>
                  <a:pt x="1296" y="112"/>
                </a:cubicBezTo>
                <a:cubicBezTo>
                  <a:pt x="1328" y="112"/>
                  <a:pt x="1384" y="64"/>
                  <a:pt x="1440" y="16"/>
                </a:cubicBezTo>
              </a:path>
            </a:pathLst>
          </a:custGeom>
          <a:noFill/>
          <a:ln w="19050" cap="flat" cmpd="sng">
            <a:solidFill>
              <a:srgbClr val="53B5C6"/>
            </a:solidFill>
            <a:prstDash val="solid"/>
            <a:round/>
            <a:headEnd/>
            <a:tailEnd/>
          </a:ln>
          <a:effectLst/>
        </p:spPr>
        <p:txBody>
          <a:bodyPr vert="horz" wrap="square" lIns="80165" tIns="40083" rIns="80165" bIns="40083" numCol="1" anchor="t" anchorCtr="0" compatLnSpc="1">
            <a:prstTxWarp prst="textNoShape">
              <a:avLst/>
            </a:prstTxWarp>
          </a:bodyPr>
          <a:lstStyle/>
          <a:p>
            <a:endParaRPr lang="en-IN" sz="1400" dirty="0"/>
          </a:p>
        </p:txBody>
      </p:sp>
      <p:sp>
        <p:nvSpPr>
          <p:cNvPr id="88" name="Text Box 33"/>
          <p:cNvSpPr txBox="1">
            <a:spLocks noChangeArrowheads="1"/>
          </p:cNvSpPr>
          <p:nvPr/>
        </p:nvSpPr>
        <p:spPr bwMode="auto">
          <a:xfrm>
            <a:off x="1454244" y="1698941"/>
            <a:ext cx="628747" cy="330242"/>
          </a:xfrm>
          <a:prstGeom prst="rect">
            <a:avLst/>
          </a:prstGeom>
          <a:noFill/>
          <a:ln w="9525">
            <a:noFill/>
            <a:miter lim="800000"/>
            <a:headEnd/>
            <a:tailEnd/>
          </a:ln>
          <a:effectLst/>
        </p:spPr>
        <p:txBody>
          <a:bodyPr vert="horz" wrap="none" lIns="113689" tIns="56844" rIns="113689" bIns="56844" numCol="1" anchor="t" anchorCtr="0" compatLnSpc="1">
            <a:prstTxWarp prst="textNoShape">
              <a:avLst/>
            </a:prstTxWarp>
            <a:spAutoFit/>
          </a:bodyPr>
          <a:lstStyle/>
          <a:p>
            <a:pPr defTabSz="801654"/>
            <a:r>
              <a:rPr lang="en-US" sz="1400" dirty="0">
                <a:solidFill>
                  <a:srgbClr val="000000"/>
                </a:solidFill>
                <a:latin typeface="Arial" pitchFamily="34" charset="0"/>
                <a:cs typeface="Arial" pitchFamily="34" charset="0"/>
              </a:rPr>
              <a:t>Agile</a:t>
            </a:r>
            <a:endParaRPr lang="en-US" sz="1400" dirty="0">
              <a:latin typeface="Arial" pitchFamily="34" charset="0"/>
              <a:cs typeface="Arial" pitchFamily="34" charset="0"/>
            </a:endParaRPr>
          </a:p>
        </p:txBody>
      </p:sp>
      <p:sp>
        <p:nvSpPr>
          <p:cNvPr id="89" name="Text Box 34"/>
          <p:cNvSpPr txBox="1">
            <a:spLocks noChangeArrowheads="1"/>
          </p:cNvSpPr>
          <p:nvPr/>
        </p:nvSpPr>
        <p:spPr bwMode="auto">
          <a:xfrm>
            <a:off x="1268992" y="2759084"/>
            <a:ext cx="1058095" cy="330242"/>
          </a:xfrm>
          <a:prstGeom prst="rect">
            <a:avLst/>
          </a:prstGeom>
          <a:noFill/>
          <a:ln w="9525">
            <a:noFill/>
            <a:miter lim="800000"/>
            <a:headEnd/>
            <a:tailEnd/>
          </a:ln>
          <a:effectLst/>
        </p:spPr>
        <p:txBody>
          <a:bodyPr vert="horz" wrap="none" lIns="113689" tIns="56844" rIns="113689" bIns="56844" numCol="1" anchor="t" anchorCtr="0" compatLnSpc="1">
            <a:prstTxWarp prst="textNoShape">
              <a:avLst/>
            </a:prstTxWarp>
            <a:spAutoFit/>
          </a:bodyPr>
          <a:lstStyle/>
          <a:p>
            <a:pPr defTabSz="801654"/>
            <a:r>
              <a:rPr lang="en-US" sz="1400" dirty="0">
                <a:solidFill>
                  <a:srgbClr val="000000"/>
                </a:solidFill>
                <a:latin typeface="Arial" pitchFamily="34" charset="0"/>
                <a:cs typeface="Arial" pitchFamily="34" charset="0"/>
              </a:rPr>
              <a:t>Traditional</a:t>
            </a:r>
            <a:endParaRPr lang="en-US" sz="1400" dirty="0">
              <a:latin typeface="Arial" pitchFamily="34" charset="0"/>
              <a:cs typeface="Arial" pitchFamily="34" charset="0"/>
            </a:endParaRPr>
          </a:p>
        </p:txBody>
      </p:sp>
      <p:sp>
        <p:nvSpPr>
          <p:cNvPr id="90" name="Freeform 35"/>
          <p:cNvSpPr>
            <a:spLocks/>
          </p:cNvSpPr>
          <p:nvPr/>
        </p:nvSpPr>
        <p:spPr bwMode="auto">
          <a:xfrm>
            <a:off x="435357" y="1522250"/>
            <a:ext cx="2794222" cy="1649113"/>
          </a:xfrm>
          <a:custGeom>
            <a:avLst/>
            <a:gdLst/>
            <a:ahLst/>
            <a:cxnLst>
              <a:cxn ang="0">
                <a:pos x="0" y="0"/>
              </a:cxn>
              <a:cxn ang="0">
                <a:pos x="240" y="768"/>
              </a:cxn>
              <a:cxn ang="0">
                <a:pos x="1248" y="768"/>
              </a:cxn>
              <a:cxn ang="0">
                <a:pos x="1440" y="0"/>
              </a:cxn>
            </a:cxnLst>
            <a:rect l="0" t="0" r="r" b="b"/>
            <a:pathLst>
              <a:path w="1448" h="896">
                <a:moveTo>
                  <a:pt x="0" y="0"/>
                </a:moveTo>
                <a:cubicBezTo>
                  <a:pt x="16" y="320"/>
                  <a:pt x="32" y="640"/>
                  <a:pt x="240" y="768"/>
                </a:cubicBezTo>
                <a:cubicBezTo>
                  <a:pt x="448" y="896"/>
                  <a:pt x="1048" y="896"/>
                  <a:pt x="1248" y="768"/>
                </a:cubicBezTo>
                <a:cubicBezTo>
                  <a:pt x="1448" y="640"/>
                  <a:pt x="1444" y="320"/>
                  <a:pt x="1440" y="0"/>
                </a:cubicBezTo>
              </a:path>
            </a:pathLst>
          </a:custGeom>
          <a:noFill/>
          <a:ln w="9525" cap="flat">
            <a:solidFill>
              <a:schemeClr val="tx1"/>
            </a:solidFill>
            <a:prstDash val="lgDashDot"/>
            <a:round/>
            <a:headEnd/>
            <a:tailEnd/>
          </a:ln>
          <a:effectLst/>
        </p:spPr>
        <p:txBody>
          <a:bodyPr vert="horz" wrap="square" lIns="80165" tIns="40083" rIns="80165" bIns="40083" numCol="1" anchor="t" anchorCtr="0" compatLnSpc="1">
            <a:prstTxWarp prst="textNoShape">
              <a:avLst/>
            </a:prstTxWarp>
          </a:bodyPr>
          <a:lstStyle/>
          <a:p>
            <a:endParaRPr lang="en-IN" sz="1400" dirty="0"/>
          </a:p>
        </p:txBody>
      </p:sp>
      <p:sp>
        <p:nvSpPr>
          <p:cNvPr id="91" name="AutoShape 37"/>
          <p:cNvSpPr>
            <a:spLocks noChangeArrowheads="1"/>
          </p:cNvSpPr>
          <p:nvPr/>
        </p:nvSpPr>
        <p:spPr bwMode="auto">
          <a:xfrm>
            <a:off x="3916941" y="2381930"/>
            <a:ext cx="1402204" cy="1321972"/>
          </a:xfrm>
          <a:prstGeom prst="smileyFace">
            <a:avLst>
              <a:gd name="adj" fmla="val 4653"/>
            </a:avLst>
          </a:prstGeom>
          <a:solidFill>
            <a:schemeClr val="bg1"/>
          </a:solidFill>
          <a:ln w="19050">
            <a:solidFill>
              <a:srgbClr val="53B5C6"/>
            </a:solidFill>
            <a:round/>
            <a:headEnd/>
            <a:tailEnd/>
          </a:ln>
          <a:effectLst/>
        </p:spPr>
        <p:txBody>
          <a:bodyPr vert="horz" wrap="none" lIns="80165" tIns="40083" rIns="80165" bIns="40083" numCol="1" anchor="ctr" anchorCtr="0" compatLnSpc="1">
            <a:prstTxWarp prst="textNoShape">
              <a:avLst/>
            </a:prstTxWarp>
          </a:bodyPr>
          <a:lstStyle/>
          <a:p>
            <a:endParaRPr lang="en-IN" sz="1400" dirty="0"/>
          </a:p>
        </p:txBody>
      </p:sp>
      <p:sp>
        <p:nvSpPr>
          <p:cNvPr id="92" name="Text Box 38"/>
          <p:cNvSpPr txBox="1">
            <a:spLocks noChangeArrowheads="1"/>
          </p:cNvSpPr>
          <p:nvPr/>
        </p:nvSpPr>
        <p:spPr bwMode="auto">
          <a:xfrm>
            <a:off x="3829287" y="3708358"/>
            <a:ext cx="1664876" cy="330242"/>
          </a:xfrm>
          <a:prstGeom prst="rect">
            <a:avLst/>
          </a:prstGeom>
          <a:solidFill>
            <a:schemeClr val="bg1"/>
          </a:solidFill>
          <a:ln w="19050">
            <a:noFill/>
            <a:miter lim="800000"/>
            <a:headEnd/>
            <a:tailEnd/>
          </a:ln>
          <a:effectLst/>
        </p:spPr>
        <p:txBody>
          <a:bodyPr vert="horz" wrap="square" lIns="113689" tIns="56844" rIns="113689" bIns="56844" numCol="1" anchor="t" anchorCtr="0" compatLnSpc="1">
            <a:prstTxWarp prst="textNoShape">
              <a:avLst/>
            </a:prstTxWarp>
            <a:spAutoFit/>
          </a:bodyPr>
          <a:lstStyle/>
          <a:p>
            <a:pPr algn="ctr" defTabSz="801654"/>
            <a:r>
              <a:rPr lang="en-US" sz="1400" dirty="0">
                <a:solidFill>
                  <a:srgbClr val="000000"/>
                </a:solidFill>
                <a:latin typeface="Arial" pitchFamily="34" charset="0"/>
                <a:cs typeface="Arial" pitchFamily="34" charset="0"/>
              </a:rPr>
              <a:t>Agile</a:t>
            </a:r>
            <a:endParaRPr lang="en-US" sz="1400" dirty="0">
              <a:latin typeface="Arial" pitchFamily="34" charset="0"/>
              <a:cs typeface="Arial" pitchFamily="34" charset="0"/>
            </a:endParaRPr>
          </a:p>
        </p:txBody>
      </p:sp>
    </p:spTree>
    <p:extLst>
      <p:ext uri="{BB962C8B-B14F-4D97-AF65-F5344CB8AC3E}">
        <p14:creationId xmlns:p14="http://schemas.microsoft.com/office/powerpoint/2010/main" val="488214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85"/>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1000"/>
                                  </p:stCondLst>
                                  <p:childTnLst>
                                    <p:set>
                                      <p:cBhvr>
                                        <p:cTn id="12" dur="1" fill="hold">
                                          <p:stCondLst>
                                            <p:cond delay="0"/>
                                          </p:stCondLst>
                                        </p:cTn>
                                        <p:tgtEl>
                                          <p:spTgt spid="78"/>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0"/>
                                  </p:stCondLst>
                                  <p:childTnLst>
                                    <p:set>
                                      <p:cBhvr>
                                        <p:cTn id="15" dur="1" fill="hold">
                                          <p:stCondLst>
                                            <p:cond delay="0"/>
                                          </p:stCondLst>
                                        </p:cTn>
                                        <p:tgtEl>
                                          <p:spTgt spid="73"/>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grpId="0" nodeType="afterEffect">
                                  <p:stCondLst>
                                    <p:cond delay="1000"/>
                                  </p:stCondLst>
                                  <p:childTnLst>
                                    <p:set>
                                      <p:cBhvr>
                                        <p:cTn id="18" dur="1" fill="hold">
                                          <p:stCondLst>
                                            <p:cond delay="0"/>
                                          </p:stCondLst>
                                        </p:cTn>
                                        <p:tgtEl>
                                          <p:spTgt spid="80"/>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grpId="0" nodeType="afterEffect">
                                  <p:stCondLst>
                                    <p:cond delay="0"/>
                                  </p:stCondLst>
                                  <p:childTnLst>
                                    <p:set>
                                      <p:cBhvr>
                                        <p:cTn id="21" dur="1" fill="hold">
                                          <p:stCondLst>
                                            <p:cond delay="0"/>
                                          </p:stCondLst>
                                        </p:cTn>
                                        <p:tgtEl>
                                          <p:spTgt spid="79"/>
                                        </p:tgtEl>
                                        <p:attrNameLst>
                                          <p:attrName>style.visibility</p:attrName>
                                        </p:attrNameLst>
                                      </p:cBhvr>
                                      <p:to>
                                        <p:strVal val="visible"/>
                                      </p:to>
                                    </p:set>
                                  </p:childTnLst>
                                </p:cTn>
                              </p:par>
                            </p:childTnLst>
                          </p:cTn>
                        </p:par>
                        <p:par>
                          <p:cTn id="22" fill="hold">
                            <p:stCondLst>
                              <p:cond delay="2000"/>
                            </p:stCondLst>
                            <p:childTnLst>
                              <p:par>
                                <p:cTn id="23" presetID="1" presetClass="entr" presetSubtype="0" fill="hold" grpId="0" nodeType="afterEffect">
                                  <p:stCondLst>
                                    <p:cond delay="1000"/>
                                  </p:stCondLst>
                                  <p:childTnLst>
                                    <p:set>
                                      <p:cBhvr>
                                        <p:cTn id="24" dur="1" fill="hold">
                                          <p:stCondLst>
                                            <p:cond delay="0"/>
                                          </p:stCondLst>
                                        </p:cTn>
                                        <p:tgtEl>
                                          <p:spTgt spid="71"/>
                                        </p:tgtEl>
                                        <p:attrNameLst>
                                          <p:attrName>style.visibility</p:attrName>
                                        </p:attrNameLst>
                                      </p:cBhvr>
                                      <p:to>
                                        <p:strVal val="visible"/>
                                      </p:to>
                                    </p:set>
                                  </p:childTnLst>
                                </p:cTn>
                              </p:par>
                            </p:childTnLst>
                          </p:cTn>
                        </p:par>
                        <p:par>
                          <p:cTn id="25" fill="hold">
                            <p:stCondLst>
                              <p:cond delay="3000"/>
                            </p:stCondLst>
                            <p:childTnLst>
                              <p:par>
                                <p:cTn id="26" presetID="1" presetClass="entr" presetSubtype="0" fill="hold" grpId="0" nodeType="afterEffect">
                                  <p:stCondLst>
                                    <p:cond delay="0"/>
                                  </p:stCondLst>
                                  <p:childTnLst>
                                    <p:set>
                                      <p:cBhvr>
                                        <p:cTn id="27" dur="1" fill="hold">
                                          <p:stCondLst>
                                            <p:cond delay="0"/>
                                          </p:stCondLst>
                                        </p:cTn>
                                        <p:tgtEl>
                                          <p:spTgt spid="7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0"/>
                                        </p:tgtEl>
                                        <p:attrNameLst>
                                          <p:attrName>style.visibility</p:attrName>
                                        </p:attrNameLst>
                                      </p:cBhvr>
                                      <p:to>
                                        <p:strVal val="visible"/>
                                      </p:to>
                                    </p:set>
                                    <p:animEffect transition="in" filter="wipe(left)">
                                      <p:cBhvr>
                                        <p:cTn id="32" dur="1000"/>
                                        <p:tgtEl>
                                          <p:spTgt spid="90"/>
                                        </p:tgtEl>
                                      </p:cBhvr>
                                    </p:animEffect>
                                  </p:childTnLst>
                                </p:cTn>
                              </p:par>
                            </p:childTnLst>
                          </p:cTn>
                        </p:par>
                        <p:par>
                          <p:cTn id="33" fill="hold">
                            <p:stCondLst>
                              <p:cond delay="1000"/>
                            </p:stCondLst>
                            <p:childTnLst>
                              <p:par>
                                <p:cTn id="34" presetID="1" presetClass="entr" presetSubtype="0" fill="hold" grpId="0" nodeType="afterEffect">
                                  <p:stCondLst>
                                    <p:cond delay="0"/>
                                  </p:stCondLst>
                                  <p:childTnLst>
                                    <p:set>
                                      <p:cBhvr>
                                        <p:cTn id="35" dur="1" fill="hold">
                                          <p:stCondLst>
                                            <p:cond delay="0"/>
                                          </p:stCondLst>
                                        </p:cTn>
                                        <p:tgtEl>
                                          <p:spTgt spid="8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76"/>
                                        </p:tgtEl>
                                        <p:attrNameLst>
                                          <p:attrName>style.visibility</p:attrName>
                                        </p:attrNameLst>
                                      </p:cBhvr>
                                      <p:to>
                                        <p:strVal val="visible"/>
                                      </p:to>
                                    </p:set>
                                    <p:animEffect transition="in" filter="wipe(left)">
                                      <p:cBhvr>
                                        <p:cTn id="40" dur="2000"/>
                                        <p:tgtEl>
                                          <p:spTgt spid="76"/>
                                        </p:tgtEl>
                                      </p:cBhvr>
                                    </p:animEffect>
                                  </p:childTnLst>
                                </p:cTn>
                              </p:par>
                            </p:childTnLst>
                          </p:cTn>
                        </p:par>
                        <p:par>
                          <p:cTn id="41" fill="hold">
                            <p:stCondLst>
                              <p:cond delay="2000"/>
                            </p:stCondLst>
                            <p:childTnLst>
                              <p:par>
                                <p:cTn id="42" presetID="1" presetClass="entr" presetSubtype="0" fill="hold" grpId="0" nodeType="afterEffect">
                                  <p:stCondLst>
                                    <p:cond delay="0"/>
                                  </p:stCondLst>
                                  <p:childTnLst>
                                    <p:set>
                                      <p:cBhvr>
                                        <p:cTn id="43" dur="1" fill="hold">
                                          <p:stCondLst>
                                            <p:cond delay="0"/>
                                          </p:stCondLst>
                                        </p:cTn>
                                        <p:tgtEl>
                                          <p:spTgt spid="75"/>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81"/>
                                        </p:tgtEl>
                                        <p:attrNameLst>
                                          <p:attrName>style.visibility</p:attrName>
                                        </p:attrNameLst>
                                      </p:cBhvr>
                                      <p:to>
                                        <p:strVal val="visible"/>
                                      </p:to>
                                    </p:set>
                                    <p:animEffect transition="in" filter="wipe(left)">
                                      <p:cBhvr>
                                        <p:cTn id="48" dur="2000"/>
                                        <p:tgtEl>
                                          <p:spTgt spid="81"/>
                                        </p:tgtEl>
                                      </p:cBhvr>
                                    </p:animEffect>
                                  </p:childTnLst>
                                </p:cTn>
                              </p:par>
                            </p:childTnLst>
                          </p:cTn>
                        </p:par>
                        <p:par>
                          <p:cTn id="49" fill="hold">
                            <p:stCondLst>
                              <p:cond delay="2000"/>
                            </p:stCondLst>
                            <p:childTnLst>
                              <p:par>
                                <p:cTn id="50" presetID="1" presetClass="entr" presetSubtype="0" fill="hold" grpId="0" nodeType="afterEffect">
                                  <p:stCondLst>
                                    <p:cond delay="0"/>
                                  </p:stCondLst>
                                  <p:childTnLst>
                                    <p:set>
                                      <p:cBhvr>
                                        <p:cTn id="51" dur="1" fill="hold">
                                          <p:stCondLst>
                                            <p:cond delay="0"/>
                                          </p:stCondLst>
                                        </p:cTn>
                                        <p:tgtEl>
                                          <p:spTgt spid="8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72"/>
                                        </p:tgtEl>
                                        <p:attrNameLst>
                                          <p:attrName>style.visibility</p:attrName>
                                        </p:attrNameLst>
                                      </p:cBhvr>
                                      <p:to>
                                        <p:strVal val="visible"/>
                                      </p:to>
                                    </p:set>
                                    <p:animEffect transition="in" filter="wipe(up)">
                                      <p:cBhvr>
                                        <p:cTn id="56" dur="2000"/>
                                        <p:tgtEl>
                                          <p:spTgt spid="7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87"/>
                                        </p:tgtEl>
                                        <p:attrNameLst>
                                          <p:attrName>style.visibility</p:attrName>
                                        </p:attrNameLst>
                                      </p:cBhvr>
                                      <p:to>
                                        <p:strVal val="visible"/>
                                      </p:to>
                                    </p:set>
                                    <p:animEffect transition="in" filter="wipe(left)">
                                      <p:cBhvr>
                                        <p:cTn id="61" dur="2000"/>
                                        <p:tgtEl>
                                          <p:spTgt spid="87"/>
                                        </p:tgtEl>
                                      </p:cBhvr>
                                    </p:animEffect>
                                  </p:childTnLst>
                                </p:cTn>
                              </p:par>
                            </p:childTnLst>
                          </p:cTn>
                        </p:par>
                        <p:par>
                          <p:cTn id="62" fill="hold">
                            <p:stCondLst>
                              <p:cond delay="2000"/>
                            </p:stCondLst>
                            <p:childTnLst>
                              <p:par>
                                <p:cTn id="63" presetID="1" presetClass="entr" presetSubtype="0" fill="hold" grpId="0" nodeType="afterEffect">
                                  <p:stCondLst>
                                    <p:cond delay="0"/>
                                  </p:stCondLst>
                                  <p:childTnLst>
                                    <p:set>
                                      <p:cBhvr>
                                        <p:cTn id="64" dur="1" fill="hold">
                                          <p:stCondLst>
                                            <p:cond delay="0"/>
                                          </p:stCondLst>
                                        </p:cTn>
                                        <p:tgtEl>
                                          <p:spTgt spid="8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77"/>
                                        </p:tgtEl>
                                        <p:attrNameLst>
                                          <p:attrName>style.visibility</p:attrName>
                                        </p:attrNameLst>
                                      </p:cBhvr>
                                      <p:to>
                                        <p:strVal val="visible"/>
                                      </p:to>
                                    </p:set>
                                    <p:animEffect transition="in" filter="wipe(left)">
                                      <p:cBhvr>
                                        <p:cTn id="69" dur="2000"/>
                                        <p:tgtEl>
                                          <p:spTgt spid="77"/>
                                        </p:tgtEl>
                                      </p:cBhvr>
                                    </p:animEffect>
                                  </p:childTnLst>
                                </p:cTn>
                              </p:par>
                            </p:childTnLst>
                          </p:cTn>
                        </p:par>
                        <p:par>
                          <p:cTn id="70" fill="hold">
                            <p:stCondLst>
                              <p:cond delay="2000"/>
                            </p:stCondLst>
                            <p:childTnLst>
                              <p:par>
                                <p:cTn id="71" presetID="1" presetClass="entr" presetSubtype="0" fill="hold" grpId="0" nodeType="after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82"/>
                                        </p:tgtEl>
                                        <p:attrNameLst>
                                          <p:attrName>style.visibility</p:attrName>
                                        </p:attrNameLst>
                                      </p:cBhvr>
                                      <p:to>
                                        <p:strVal val="visible"/>
                                      </p:to>
                                    </p:set>
                                    <p:animEffect transition="in" filter="wipe(left)">
                                      <p:cBhvr>
                                        <p:cTn id="77" dur="2000"/>
                                        <p:tgtEl>
                                          <p:spTgt spid="82"/>
                                        </p:tgtEl>
                                      </p:cBhvr>
                                    </p:animEffect>
                                  </p:childTnLst>
                                </p:cTn>
                              </p:par>
                            </p:childTnLst>
                          </p:cTn>
                        </p:par>
                        <p:par>
                          <p:cTn id="78" fill="hold">
                            <p:stCondLst>
                              <p:cond delay="2000"/>
                            </p:stCondLst>
                            <p:childTnLst>
                              <p:par>
                                <p:cTn id="79" presetID="1" presetClass="entr" presetSubtype="0" fill="hold" grpId="0" nodeType="afterEffect">
                                  <p:stCondLst>
                                    <p:cond delay="0"/>
                                  </p:stCondLst>
                                  <p:childTnLst>
                                    <p:set>
                                      <p:cBhvr>
                                        <p:cTn id="80" dur="1" fill="hold">
                                          <p:stCondLst>
                                            <p:cond delay="0"/>
                                          </p:stCondLst>
                                        </p:cTn>
                                        <p:tgtEl>
                                          <p:spTgt spid="8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grpId="0" nodeType="clickEffect">
                                  <p:stCondLst>
                                    <p:cond delay="0"/>
                                  </p:stCondLst>
                                  <p:childTnLst>
                                    <p:set>
                                      <p:cBhvr>
                                        <p:cTn id="84" dur="1" fill="hold">
                                          <p:stCondLst>
                                            <p:cond delay="0"/>
                                          </p:stCondLst>
                                        </p:cTn>
                                        <p:tgtEl>
                                          <p:spTgt spid="91"/>
                                        </p:tgtEl>
                                        <p:attrNameLst>
                                          <p:attrName>style.visibility</p:attrName>
                                        </p:attrNameLst>
                                      </p:cBhvr>
                                      <p:to>
                                        <p:strVal val="visible"/>
                                      </p:to>
                                    </p:set>
                                    <p:animEffect transition="in" filter="wipe(up)">
                                      <p:cBhvr>
                                        <p:cTn id="85" dur="2000"/>
                                        <p:tgtEl>
                                          <p:spTgt spid="91"/>
                                        </p:tgtEl>
                                      </p:cBhvr>
                                    </p:animEffect>
                                  </p:childTnLst>
                                </p:cTn>
                              </p:par>
                            </p:childTnLst>
                          </p:cTn>
                        </p:par>
                        <p:par>
                          <p:cTn id="86" fill="hold">
                            <p:stCondLst>
                              <p:cond delay="2000"/>
                            </p:stCondLst>
                            <p:childTnLst>
                              <p:par>
                                <p:cTn id="87" presetID="1" presetClass="entr" presetSubtype="0" fill="hold" grpId="0" nodeType="afterEffect">
                                  <p:stCondLst>
                                    <p:cond delay="0"/>
                                  </p:stCondLst>
                                  <p:childTnLst>
                                    <p:set>
                                      <p:cBhvr>
                                        <p:cTn id="88"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1" grpId="0"/>
      <p:bldP spid="72" grpId="0" animBg="1"/>
      <p:bldP spid="73" grpId="0" animBg="1"/>
      <p:bldP spid="74" grpId="0"/>
      <p:bldP spid="75" grpId="0"/>
      <p:bldP spid="76" grpId="0" animBg="1"/>
      <p:bldP spid="77" grpId="0" animBg="1"/>
      <p:bldP spid="78" grpId="0"/>
      <p:bldP spid="79" grpId="0" animBg="1"/>
      <p:bldP spid="80" grpId="0"/>
      <p:bldP spid="81" grpId="0" animBg="1"/>
      <p:bldP spid="82" grpId="0" animBg="1"/>
      <p:bldP spid="83" grpId="0"/>
      <p:bldP spid="84" grpId="0"/>
      <p:bldP spid="85" grpId="0" animBg="1"/>
      <p:bldP spid="86" grpId="0"/>
      <p:bldP spid="87" grpId="0" animBg="1"/>
      <p:bldP spid="88" grpId="0"/>
      <p:bldP spid="89" grpId="0"/>
      <p:bldP spid="90" grpId="0" animBg="1"/>
      <p:bldP spid="91" grpId="0" animBg="1"/>
      <p:bldP spid="9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1531" y="328023"/>
            <a:ext cx="8212137" cy="492125"/>
          </a:xfrm>
        </p:spPr>
        <p:txBody>
          <a:bodyPr>
            <a:normAutofit fontScale="90000"/>
          </a:bodyPr>
          <a:lstStyle/>
          <a:p>
            <a:r>
              <a:rPr lang="en-US" dirty="0" smtClean="0">
                <a:solidFill>
                  <a:srgbClr val="C00000"/>
                </a:solidFill>
              </a:rPr>
              <a:t>Agile Methods</a:t>
            </a:r>
            <a:endParaRPr lang="en-US" dirty="0">
              <a:solidFill>
                <a:srgbClr val="C0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420305530"/>
              </p:ext>
            </p:extLst>
          </p:nvPr>
        </p:nvGraphicFramePr>
        <p:xfrm>
          <a:off x="304800" y="1066800"/>
          <a:ext cx="8534401" cy="5556978"/>
        </p:xfrm>
        <a:graphic>
          <a:graphicData uri="http://schemas.openxmlformats.org/drawingml/2006/table">
            <a:tbl>
              <a:tblPr>
                <a:tableStyleId>{00A15C55-8517-42AA-B614-E9B94910E393}</a:tableStyleId>
              </a:tblPr>
              <a:tblGrid>
                <a:gridCol w="1048084"/>
                <a:gridCol w="3451086"/>
                <a:gridCol w="4035231"/>
              </a:tblGrid>
              <a:tr h="353786">
                <a:tc>
                  <a:txBody>
                    <a:bodyPr/>
                    <a:lstStyle/>
                    <a:p>
                      <a:pPr algn="ctr" rtl="0" fontAlgn="ctr"/>
                      <a:r>
                        <a:rPr lang="en-US" sz="1800" b="1" u="none" strike="noStrike" dirty="0"/>
                        <a:t>Method</a:t>
                      </a:r>
                      <a:endParaRPr lang="en-US" sz="1800" b="1" i="0" u="none" strike="noStrike" dirty="0">
                        <a:solidFill>
                          <a:srgbClr val="000000"/>
                        </a:solidFill>
                        <a:latin typeface="Arial"/>
                      </a:endParaRPr>
                    </a:p>
                  </a:txBody>
                  <a:tcPr marL="5264" marR="5264" marT="5264" marB="0" anchor="ctr"/>
                </a:tc>
                <a:tc>
                  <a:txBody>
                    <a:bodyPr/>
                    <a:lstStyle/>
                    <a:p>
                      <a:pPr algn="ctr" rtl="0" fontAlgn="ctr"/>
                      <a:r>
                        <a:rPr lang="en-US" sz="1800" b="1" u="none" strike="noStrike" dirty="0"/>
                        <a:t>Key Points</a:t>
                      </a:r>
                      <a:endParaRPr lang="en-US" sz="1800" b="1" i="0" u="none" strike="noStrike" dirty="0">
                        <a:solidFill>
                          <a:srgbClr val="000000"/>
                        </a:solidFill>
                        <a:latin typeface="Arial"/>
                      </a:endParaRPr>
                    </a:p>
                  </a:txBody>
                  <a:tcPr marL="5264" marR="5264" marT="5264" marB="0" anchor="ctr"/>
                </a:tc>
                <a:tc>
                  <a:txBody>
                    <a:bodyPr/>
                    <a:lstStyle/>
                    <a:p>
                      <a:pPr algn="ctr" rtl="0" fontAlgn="ctr"/>
                      <a:r>
                        <a:rPr lang="en-US" sz="1800" b="1" u="none" strike="noStrike" dirty="0"/>
                        <a:t>Special Features</a:t>
                      </a:r>
                      <a:endParaRPr lang="en-US" sz="1800" b="1" i="0" u="none" strike="noStrike" dirty="0">
                        <a:solidFill>
                          <a:srgbClr val="000000"/>
                        </a:solidFill>
                        <a:latin typeface="Arial"/>
                      </a:endParaRPr>
                    </a:p>
                  </a:txBody>
                  <a:tcPr marL="5264" marR="5264" marT="5264" marB="0" anchor="ctr"/>
                </a:tc>
              </a:tr>
              <a:tr h="1061357">
                <a:tc>
                  <a:txBody>
                    <a:bodyPr/>
                    <a:lstStyle/>
                    <a:p>
                      <a:pPr algn="ctr" rtl="0" fontAlgn="ctr"/>
                      <a:r>
                        <a:rPr lang="en-US" sz="1800" b="1" u="none" strike="noStrike" dirty="0"/>
                        <a:t>Scrum</a:t>
                      </a:r>
                      <a:endParaRPr lang="en-US" sz="1800" b="1" i="0" u="none" strike="noStrike" dirty="0">
                        <a:solidFill>
                          <a:srgbClr val="000000"/>
                        </a:solidFill>
                        <a:latin typeface="Arial"/>
                      </a:endParaRPr>
                    </a:p>
                  </a:txBody>
                  <a:tcPr marL="5264" marR="5264" marT="5264" marB="0" anchor="ctr"/>
                </a:tc>
                <a:tc>
                  <a:txBody>
                    <a:bodyPr/>
                    <a:lstStyle/>
                    <a:p>
                      <a:pPr marL="112713" indent="0" algn="l" rtl="0" fontAlgn="ctr"/>
                      <a:r>
                        <a:rPr lang="en-GB" sz="1600" u="none" strike="noStrike" dirty="0"/>
                        <a:t>Independent, small, self-organizing development teams, 30-day release cycles</a:t>
                      </a:r>
                      <a:r>
                        <a:rPr lang="en-GB" sz="1600" u="none" strike="noStrike" dirty="0" smtClean="0"/>
                        <a:t>. </a:t>
                      </a:r>
                      <a:r>
                        <a:rPr lang="en-GB" sz="1600" i="1" u="none" strike="noStrike" dirty="0" smtClean="0"/>
                        <a:t>Most used and popular along with XP</a:t>
                      </a:r>
                      <a:endParaRPr lang="en-GB" sz="1600" b="0" i="1" u="none" strike="noStrike" dirty="0">
                        <a:solidFill>
                          <a:srgbClr val="000000"/>
                        </a:solidFill>
                        <a:latin typeface="Arial"/>
                      </a:endParaRPr>
                    </a:p>
                  </a:txBody>
                  <a:tcPr marL="5264" marR="5264" marT="5264" marB="0" anchor="ctr"/>
                </a:tc>
                <a:tc>
                  <a:txBody>
                    <a:bodyPr/>
                    <a:lstStyle/>
                    <a:p>
                      <a:pPr marL="112713" indent="0" algn="l" defTabSz="914400" rtl="0" eaLnBrk="1" fontAlgn="ctr" latinLnBrk="0" hangingPunct="1"/>
                      <a:r>
                        <a:rPr lang="en-GB" sz="1600" u="none" strike="noStrike" kern="1200" dirty="0"/>
                        <a:t>Enforce a paradigm shift from the “defined and repeatable” to the “new product development view of Scrum”.</a:t>
                      </a:r>
                      <a:endParaRPr lang="en-GB" sz="1600" b="0" i="0" u="none" strike="noStrike" kern="1200" dirty="0">
                        <a:solidFill>
                          <a:srgbClr val="000000"/>
                        </a:solidFill>
                        <a:latin typeface="Arial"/>
                        <a:ea typeface="+mn-ea"/>
                        <a:cs typeface="+mn-cs"/>
                      </a:endParaRPr>
                    </a:p>
                  </a:txBody>
                  <a:tcPr marL="5264" marR="5264" marT="5264" marB="0" anchor="ctr"/>
                </a:tc>
              </a:tr>
              <a:tr h="947057">
                <a:tc>
                  <a:txBody>
                    <a:bodyPr/>
                    <a:lstStyle/>
                    <a:p>
                      <a:pPr algn="ctr" rtl="0" fontAlgn="ctr"/>
                      <a:r>
                        <a:rPr lang="en-US" sz="1800" b="1" u="none" strike="noStrike" dirty="0"/>
                        <a:t>XP</a:t>
                      </a:r>
                      <a:endParaRPr lang="en-US" sz="1800" b="1" i="0" u="none" strike="noStrike" dirty="0">
                        <a:solidFill>
                          <a:srgbClr val="000000"/>
                        </a:solidFill>
                        <a:latin typeface="Arial"/>
                      </a:endParaRPr>
                    </a:p>
                  </a:txBody>
                  <a:tcPr marL="5264" marR="5264" marT="5264" marB="0" anchor="ctr"/>
                </a:tc>
                <a:tc>
                  <a:txBody>
                    <a:bodyPr/>
                    <a:lstStyle/>
                    <a:p>
                      <a:pPr marL="112713" indent="0" algn="l" defTabSz="914400" rtl="0" eaLnBrk="1" fontAlgn="ctr" latinLnBrk="0" hangingPunct="1"/>
                      <a:r>
                        <a:rPr lang="en-GB" sz="1600" u="none" strike="noStrike" kern="1200" dirty="0"/>
                        <a:t>Customer driven development, small teams, daily builds</a:t>
                      </a:r>
                      <a:endParaRPr lang="en-GB" sz="1600" b="0" i="0" u="none" strike="noStrike" kern="1200" dirty="0">
                        <a:solidFill>
                          <a:srgbClr val="000000"/>
                        </a:solidFill>
                        <a:latin typeface="Arial"/>
                        <a:ea typeface="+mn-ea"/>
                        <a:cs typeface="+mn-cs"/>
                      </a:endParaRPr>
                    </a:p>
                  </a:txBody>
                  <a:tcPr marL="5264" marR="5264" marT="5264" marB="0" anchor="ctr"/>
                </a:tc>
                <a:tc>
                  <a:txBody>
                    <a:bodyPr/>
                    <a:lstStyle/>
                    <a:p>
                      <a:pPr marL="112713" indent="0" algn="l" defTabSz="914400" rtl="0" eaLnBrk="1" fontAlgn="ctr" latinLnBrk="0" hangingPunct="1"/>
                      <a:r>
                        <a:rPr lang="en-GB" sz="1600" u="none" strike="noStrike" kern="1200" dirty="0"/>
                        <a:t>Refactoring – the ongoing redesign of the system to improve its performance and responsiveness to change</a:t>
                      </a:r>
                      <a:endParaRPr lang="en-GB" sz="1600" b="0" i="0" u="none" strike="noStrike" kern="1200" dirty="0">
                        <a:solidFill>
                          <a:srgbClr val="000000"/>
                        </a:solidFill>
                        <a:latin typeface="Arial"/>
                        <a:ea typeface="+mn-ea"/>
                        <a:cs typeface="+mn-cs"/>
                      </a:endParaRPr>
                    </a:p>
                  </a:txBody>
                  <a:tcPr marL="5264" marR="5264" marT="5264" marB="0" anchor="ctr"/>
                </a:tc>
              </a:tr>
              <a:tr h="1219200">
                <a:tc>
                  <a:txBody>
                    <a:bodyPr/>
                    <a:lstStyle/>
                    <a:p>
                      <a:pPr algn="ctr" rtl="0" fontAlgn="ctr"/>
                      <a:r>
                        <a:rPr lang="en-US" sz="1800" b="1" u="none" strike="noStrike" dirty="0"/>
                        <a:t>DSDM</a:t>
                      </a:r>
                      <a:endParaRPr lang="en-US" sz="1800" b="1" i="0" u="none" strike="noStrike" dirty="0">
                        <a:solidFill>
                          <a:srgbClr val="000000"/>
                        </a:solidFill>
                        <a:latin typeface="Arial"/>
                      </a:endParaRPr>
                    </a:p>
                  </a:txBody>
                  <a:tcPr marL="5264" marR="5264" marT="5264" marB="0" anchor="ctr"/>
                </a:tc>
                <a:tc>
                  <a:txBody>
                    <a:bodyPr/>
                    <a:lstStyle/>
                    <a:p>
                      <a:pPr marL="112713" indent="0" algn="l" defTabSz="914400" rtl="0" eaLnBrk="1" fontAlgn="ctr" latinLnBrk="0" hangingPunct="1"/>
                      <a:r>
                        <a:rPr lang="en-GB" sz="1600" u="none" strike="noStrike" kern="1200" dirty="0"/>
                        <a:t>Application of controls to RAD, use of </a:t>
                      </a:r>
                      <a:r>
                        <a:rPr lang="en-GB" sz="1600" u="none" strike="noStrike" kern="1200" dirty="0" smtClean="0"/>
                        <a:t>time boxing, </a:t>
                      </a:r>
                      <a:r>
                        <a:rPr lang="en-GB" sz="1600" u="none" strike="noStrike" kern="1200" dirty="0"/>
                        <a:t>empowered DSDM teams, active consortium to steer the method development</a:t>
                      </a:r>
                      <a:endParaRPr lang="en-GB" sz="1600" b="0" i="0" u="none" strike="noStrike" kern="1200" dirty="0">
                        <a:solidFill>
                          <a:srgbClr val="000000"/>
                        </a:solidFill>
                        <a:latin typeface="Arial"/>
                        <a:ea typeface="+mn-ea"/>
                        <a:cs typeface="+mn-cs"/>
                      </a:endParaRPr>
                    </a:p>
                  </a:txBody>
                  <a:tcPr marL="5264" marR="5264" marT="5264" marB="0" anchor="ctr"/>
                </a:tc>
                <a:tc>
                  <a:txBody>
                    <a:bodyPr/>
                    <a:lstStyle/>
                    <a:p>
                      <a:pPr marL="112713" indent="0" algn="l" defTabSz="914400" rtl="0" eaLnBrk="1" fontAlgn="ctr" latinLnBrk="0" hangingPunct="1"/>
                      <a:r>
                        <a:rPr lang="en-GB" sz="1600" u="none" strike="noStrike" kern="1200" dirty="0"/>
                        <a:t>First truly agile software development method, use of prototyping, several user roles: “ambassador”, “visionary” and “advisor</a:t>
                      </a:r>
                      <a:r>
                        <a:rPr lang="en-GB" sz="1600" u="none" strike="noStrike" kern="1200" dirty="0" smtClean="0"/>
                        <a:t>”. Follows</a:t>
                      </a:r>
                      <a:r>
                        <a:rPr lang="en-GB" sz="1600" u="none" strike="noStrike" kern="1200" baseline="0" dirty="0" smtClean="0"/>
                        <a:t> MOSCOW approach for feature prioritization</a:t>
                      </a:r>
                      <a:endParaRPr lang="en-GB" sz="1600" b="0" i="0" u="none" strike="noStrike" kern="1200" dirty="0">
                        <a:solidFill>
                          <a:srgbClr val="000000"/>
                        </a:solidFill>
                        <a:latin typeface="Arial"/>
                        <a:ea typeface="+mn-ea"/>
                        <a:cs typeface="+mn-cs"/>
                      </a:endParaRPr>
                    </a:p>
                  </a:txBody>
                  <a:tcPr marL="5264" marR="5264" marT="5264" marB="0" anchor="ctr"/>
                </a:tc>
              </a:tr>
              <a:tr h="908957">
                <a:tc>
                  <a:txBody>
                    <a:bodyPr/>
                    <a:lstStyle/>
                    <a:p>
                      <a:pPr algn="ctr" rtl="0" fontAlgn="ctr"/>
                      <a:r>
                        <a:rPr lang="en-US" sz="1800" b="1" u="none" strike="noStrike" dirty="0"/>
                        <a:t>RUP</a:t>
                      </a:r>
                      <a:endParaRPr lang="en-US" sz="1800" b="1" i="0" u="none" strike="noStrike" dirty="0">
                        <a:solidFill>
                          <a:srgbClr val="000000"/>
                        </a:solidFill>
                        <a:latin typeface="Arial"/>
                      </a:endParaRPr>
                    </a:p>
                  </a:txBody>
                  <a:tcPr marL="5264" marR="5264" marT="5264" marB="0" anchor="ctr"/>
                </a:tc>
                <a:tc>
                  <a:txBody>
                    <a:bodyPr/>
                    <a:lstStyle/>
                    <a:p>
                      <a:pPr marL="112713" indent="0" algn="l" defTabSz="914400" rtl="0" eaLnBrk="1" fontAlgn="ctr" latinLnBrk="0" hangingPunct="1"/>
                      <a:r>
                        <a:rPr lang="en-GB" sz="1600" u="none" strike="noStrike" kern="1200" dirty="0"/>
                        <a:t>Complete software development model including tool support. Activity driven role assignment</a:t>
                      </a:r>
                      <a:endParaRPr lang="en-GB" sz="1600" b="0" i="0" u="none" strike="noStrike" kern="1200" dirty="0">
                        <a:solidFill>
                          <a:srgbClr val="000000"/>
                        </a:solidFill>
                        <a:latin typeface="Arial"/>
                        <a:ea typeface="+mn-ea"/>
                        <a:cs typeface="+mn-cs"/>
                      </a:endParaRPr>
                    </a:p>
                  </a:txBody>
                  <a:tcPr marL="5264" marR="5264" marT="5264" marB="0" anchor="ctr"/>
                </a:tc>
                <a:tc>
                  <a:txBody>
                    <a:bodyPr/>
                    <a:lstStyle/>
                    <a:p>
                      <a:pPr marL="112713" indent="0" algn="l" defTabSz="914400" rtl="0" eaLnBrk="1" fontAlgn="ctr" latinLnBrk="0" hangingPunct="1"/>
                      <a:r>
                        <a:rPr lang="en-GB" sz="1600" u="none" strike="noStrike" kern="1200" dirty="0"/>
                        <a:t>Business </a:t>
                      </a:r>
                      <a:r>
                        <a:rPr lang="en-GB" sz="1600" u="none" strike="noStrike" kern="1200" dirty="0" smtClean="0"/>
                        <a:t>modelling, </a:t>
                      </a:r>
                      <a:r>
                        <a:rPr lang="en-GB" sz="1600" u="none" strike="noStrike" kern="1200" dirty="0"/>
                        <a:t>tool family support</a:t>
                      </a:r>
                      <a:endParaRPr lang="en-GB" sz="1600" b="0" i="0" u="none" strike="noStrike" kern="1200" dirty="0">
                        <a:solidFill>
                          <a:srgbClr val="000000"/>
                        </a:solidFill>
                        <a:latin typeface="Arial"/>
                        <a:ea typeface="+mn-ea"/>
                        <a:cs typeface="+mn-cs"/>
                      </a:endParaRPr>
                    </a:p>
                  </a:txBody>
                  <a:tcPr marL="5264" marR="5264" marT="5264" marB="0" anchor="ctr"/>
                </a:tc>
              </a:tr>
              <a:tr h="1061357">
                <a:tc>
                  <a:txBody>
                    <a:bodyPr/>
                    <a:lstStyle/>
                    <a:p>
                      <a:pPr algn="ctr" rtl="0" fontAlgn="ctr"/>
                      <a:r>
                        <a:rPr lang="en-US" sz="1800" b="1" i="0" u="none" strike="noStrike" dirty="0" smtClean="0">
                          <a:solidFill>
                            <a:srgbClr val="000000"/>
                          </a:solidFill>
                          <a:latin typeface="Arial"/>
                        </a:rPr>
                        <a:t>FDD</a:t>
                      </a:r>
                      <a:endParaRPr lang="en-US" sz="1800" b="1" i="0" u="none" strike="noStrike" dirty="0">
                        <a:solidFill>
                          <a:srgbClr val="000000"/>
                        </a:solidFill>
                        <a:latin typeface="Arial"/>
                      </a:endParaRPr>
                    </a:p>
                  </a:txBody>
                  <a:tcPr marL="5264" marR="5264" marT="5264" marB="0" anchor="ctr"/>
                </a:tc>
                <a:tc>
                  <a:txBody>
                    <a:bodyPr/>
                    <a:lstStyle/>
                    <a:p>
                      <a:pPr marL="112713" indent="0" algn="l" defTabSz="914400" rtl="0" eaLnBrk="1" fontAlgn="ctr" latinLnBrk="0" hangingPunct="1"/>
                      <a:r>
                        <a:rPr lang="en-GB" sz="1600" u="none" strike="noStrike" kern="1200" dirty="0" smtClean="0">
                          <a:solidFill>
                            <a:schemeClr val="dk1"/>
                          </a:solidFill>
                          <a:latin typeface="+mn-lt"/>
                          <a:ea typeface="+mn-ea"/>
                          <a:cs typeface="+mn-cs"/>
                        </a:rPr>
                        <a:t>Feature Driven Development</a:t>
                      </a:r>
                      <a:endParaRPr lang="en-GB" sz="1600" u="none" strike="noStrike" kern="1200" dirty="0">
                        <a:solidFill>
                          <a:schemeClr val="dk1"/>
                        </a:solidFill>
                        <a:latin typeface="+mn-lt"/>
                        <a:ea typeface="+mn-ea"/>
                        <a:cs typeface="+mn-cs"/>
                      </a:endParaRPr>
                    </a:p>
                  </a:txBody>
                  <a:tcPr marL="5264" marR="5264" marT="5264" marB="0" anchor="ctr"/>
                </a:tc>
                <a:tc>
                  <a:txBody>
                    <a:bodyPr/>
                    <a:lstStyle/>
                    <a:p>
                      <a:pPr marL="112713" indent="0" algn="l" defTabSz="914400" rtl="0" eaLnBrk="1" fontAlgn="ctr" latinLnBrk="0" hangingPunct="1"/>
                      <a:r>
                        <a:rPr lang="en-GB" sz="1600" u="none" strike="noStrike" kern="1200" dirty="0" smtClean="0">
                          <a:solidFill>
                            <a:schemeClr val="dk1"/>
                          </a:solidFill>
                          <a:latin typeface="+mn-lt"/>
                          <a:ea typeface="+mn-ea"/>
                          <a:cs typeface="+mn-cs"/>
                        </a:rPr>
                        <a:t>Develop overall model, Build a Feature List, Plan by Feature, Design by Feature, Build by Feature</a:t>
                      </a:r>
                      <a:endParaRPr lang="en-GB" sz="1600" u="none" strike="noStrike" kern="1200" dirty="0">
                        <a:solidFill>
                          <a:schemeClr val="dk1"/>
                        </a:solidFill>
                        <a:latin typeface="+mn-lt"/>
                        <a:ea typeface="+mn-ea"/>
                        <a:cs typeface="+mn-cs"/>
                      </a:endParaRPr>
                    </a:p>
                  </a:txBody>
                  <a:tcPr marL="5264" marR="5264" marT="5264" marB="0" anchor="ctr"/>
                </a:tc>
              </a:tr>
            </a:tbl>
          </a:graphicData>
        </a:graphic>
      </p:graphicFrame>
    </p:spTree>
    <p:extLst>
      <p:ext uri="{BB962C8B-B14F-4D97-AF65-F5344CB8AC3E}">
        <p14:creationId xmlns:p14="http://schemas.microsoft.com/office/powerpoint/2010/main" val="33960885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dirty="0" smtClean="0">
                <a:solidFill>
                  <a:srgbClr val="C00000"/>
                </a:solidFill>
              </a:rPr>
              <a:t>Recommended Websites &amp; Books</a:t>
            </a:r>
            <a:endParaRPr lang="en-US" sz="4000" dirty="0">
              <a:solidFill>
                <a:srgbClr val="C00000"/>
              </a:solidFill>
            </a:endParaRPr>
          </a:p>
        </p:txBody>
      </p:sp>
      <p:sp>
        <p:nvSpPr>
          <p:cNvPr id="4" name="Rectangle 4"/>
          <p:cNvSpPr>
            <a:spLocks noGrp="1" noChangeArrowheads="1"/>
          </p:cNvSpPr>
          <p:nvPr>
            <p:ph idx="1"/>
          </p:nvPr>
        </p:nvSpPr>
        <p:spPr>
          <a:xfrm>
            <a:off x="381000" y="1066800"/>
            <a:ext cx="8305800" cy="5059363"/>
          </a:xfrm>
        </p:spPr>
        <p:txBody>
          <a:bodyPr>
            <a:normAutofit fontScale="85000" lnSpcReduction="10000"/>
          </a:bodyPr>
          <a:lstStyle/>
          <a:p>
            <a:pPr marL="0" indent="0">
              <a:buNone/>
            </a:pPr>
            <a:r>
              <a:rPr lang="en-US" b="1" dirty="0" smtClean="0">
                <a:solidFill>
                  <a:srgbClr val="FF0000"/>
                </a:solidFill>
              </a:rPr>
              <a:t>Websites</a:t>
            </a:r>
            <a:endParaRPr lang="en-IN" b="1" dirty="0">
              <a:solidFill>
                <a:srgbClr val="FF0000"/>
              </a:solidFill>
            </a:endParaRPr>
          </a:p>
          <a:p>
            <a:pPr eaLnBrk="1" hangingPunct="1"/>
            <a:r>
              <a:rPr lang="en-US" dirty="0" smtClean="0">
                <a:hlinkClick r:id="rId2"/>
              </a:rPr>
              <a:t>www.agilealliance.com</a:t>
            </a:r>
            <a:endParaRPr lang="en-US" dirty="0" smtClean="0"/>
          </a:p>
          <a:p>
            <a:pPr eaLnBrk="1" hangingPunct="1"/>
            <a:r>
              <a:rPr lang="en-US" dirty="0" smtClean="0">
                <a:hlinkClick r:id="rId3"/>
              </a:rPr>
              <a:t>www.mountaingoatsoftware.com</a:t>
            </a:r>
            <a:endParaRPr lang="en-US" dirty="0" smtClean="0"/>
          </a:p>
          <a:p>
            <a:pPr eaLnBrk="1" hangingPunct="1"/>
            <a:r>
              <a:rPr lang="en-US" dirty="0" smtClean="0">
                <a:hlinkClick r:id="rId4"/>
              </a:rPr>
              <a:t>www.controlchaos.com</a:t>
            </a:r>
            <a:endParaRPr lang="en-US" dirty="0" smtClean="0"/>
          </a:p>
          <a:p>
            <a:pPr marL="0" indent="0">
              <a:buNone/>
            </a:pPr>
            <a:r>
              <a:rPr lang="en-US" b="1" dirty="0">
                <a:solidFill>
                  <a:srgbClr val="FF0000"/>
                </a:solidFill>
              </a:rPr>
              <a:t>Textbooks</a:t>
            </a:r>
            <a:endParaRPr lang="en-IN" b="1" dirty="0">
              <a:solidFill>
                <a:srgbClr val="FF0000"/>
              </a:solidFill>
            </a:endParaRPr>
          </a:p>
          <a:p>
            <a:pPr lvl="1">
              <a:buClr>
                <a:srgbClr val="CC3300"/>
              </a:buClr>
              <a:buFont typeface="Wingdings" pitchFamily="2" charset="2"/>
              <a:buChar char=""/>
            </a:pPr>
            <a:r>
              <a:rPr lang="en-US" sz="3200" dirty="0"/>
              <a:t>Scrum Guide by Ken </a:t>
            </a:r>
            <a:r>
              <a:rPr lang="en-US" sz="3200" dirty="0" err="1"/>
              <a:t>Schwaber</a:t>
            </a:r>
            <a:r>
              <a:rPr lang="en-US" sz="3200" dirty="0"/>
              <a:t> and Jeff Southerland</a:t>
            </a:r>
          </a:p>
          <a:p>
            <a:pPr marL="0" indent="0">
              <a:buClr>
                <a:srgbClr val="CC3300"/>
              </a:buClr>
              <a:buNone/>
            </a:pPr>
            <a:r>
              <a:rPr lang="en-US" b="1" dirty="0">
                <a:solidFill>
                  <a:srgbClr val="FF0000"/>
                </a:solidFill>
              </a:rPr>
              <a:t>Reference Books</a:t>
            </a:r>
            <a:endParaRPr lang="en-US" dirty="0"/>
          </a:p>
          <a:p>
            <a:pPr lvl="1">
              <a:buClr>
                <a:srgbClr val="CC3300"/>
              </a:buClr>
              <a:buFont typeface="Wingdings" pitchFamily="2" charset="2"/>
              <a:buChar char=""/>
            </a:pPr>
            <a:r>
              <a:rPr lang="en-US" sz="3200" dirty="0"/>
              <a:t>Agile Software Development with Scrum</a:t>
            </a:r>
          </a:p>
          <a:p>
            <a:pPr marL="914400" lvl="2" indent="0">
              <a:buClr>
                <a:srgbClr val="CC3300"/>
              </a:buClr>
              <a:buNone/>
            </a:pPr>
            <a:r>
              <a:rPr lang="en-US" sz="3200" dirty="0"/>
              <a:t>By Ken </a:t>
            </a:r>
            <a:r>
              <a:rPr lang="en-US" sz="3200" dirty="0" err="1"/>
              <a:t>Schwaber</a:t>
            </a:r>
            <a:r>
              <a:rPr lang="en-US" sz="3200" dirty="0"/>
              <a:t> and Mike </a:t>
            </a:r>
            <a:r>
              <a:rPr lang="en-US" sz="3200" dirty="0" err="1"/>
              <a:t>Beedle</a:t>
            </a:r>
            <a:endParaRPr lang="en-US" sz="3200" dirty="0"/>
          </a:p>
          <a:p>
            <a:pPr lvl="1">
              <a:buClr>
                <a:srgbClr val="CC3300"/>
              </a:buClr>
              <a:buFont typeface="Wingdings" pitchFamily="2" charset="2"/>
              <a:buChar char=""/>
            </a:pPr>
            <a:r>
              <a:rPr lang="en-US" sz="3200" dirty="0"/>
              <a:t>Agile Project Management with Scrum</a:t>
            </a:r>
          </a:p>
          <a:p>
            <a:pPr marL="1089025" lvl="2" indent="-174625">
              <a:buClr>
                <a:srgbClr val="CC3300"/>
              </a:buClr>
              <a:buFont typeface="Wingdings" pitchFamily="2" charset="2"/>
              <a:buChar char="w"/>
            </a:pPr>
            <a:r>
              <a:rPr lang="en-US" sz="3200" dirty="0"/>
              <a:t>Ken </a:t>
            </a:r>
            <a:r>
              <a:rPr lang="en-US" sz="3200" dirty="0" err="1"/>
              <a:t>Schwaber</a:t>
            </a:r>
            <a:r>
              <a:rPr lang="en-US" sz="3200" dirty="0"/>
              <a:t> and Mike </a:t>
            </a:r>
            <a:r>
              <a:rPr lang="en-US" sz="3200" dirty="0" err="1"/>
              <a:t>Beedle</a:t>
            </a:r>
            <a:r>
              <a:rPr lang="en-US" sz="3200" dirty="0"/>
              <a:t> </a:t>
            </a:r>
          </a:p>
          <a:p>
            <a:pPr marL="0" indent="0" eaLnBrk="1" hangingPunct="1">
              <a:buNone/>
            </a:pPr>
            <a:endParaRPr lang="en-US" dirty="0" smtClean="0"/>
          </a:p>
          <a:p>
            <a:pPr eaLnBrk="1" hangingPunct="1"/>
            <a:endParaRPr lang="en-US" dirty="0" smtClean="0"/>
          </a:p>
        </p:txBody>
      </p:sp>
    </p:spTree>
    <p:extLst>
      <p:ext uri="{BB962C8B-B14F-4D97-AF65-F5344CB8AC3E}">
        <p14:creationId xmlns:p14="http://schemas.microsoft.com/office/powerpoint/2010/main" val="2053618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1"/>
            <a:ext cx="7620000" cy="761999"/>
          </a:xfrm>
        </p:spPr>
        <p:txBody>
          <a:bodyPr>
            <a:normAutofit fontScale="90000"/>
          </a:bodyPr>
          <a:lstStyle/>
          <a:p>
            <a:r>
              <a:rPr lang="en-US" dirty="0" smtClean="0"/>
              <a:t>WHAT HAPPENS When…??</a:t>
            </a:r>
            <a:endParaRPr lang="en-US" dirty="0"/>
          </a:p>
        </p:txBody>
      </p:sp>
      <p:sp>
        <p:nvSpPr>
          <p:cNvPr id="4" name="Subtitle 3"/>
          <p:cNvSpPr>
            <a:spLocks noGrp="1"/>
          </p:cNvSpPr>
          <p:nvPr>
            <p:ph type="subTitle" idx="1"/>
          </p:nvPr>
        </p:nvSpPr>
        <p:spPr>
          <a:xfrm>
            <a:off x="381000" y="914400"/>
            <a:ext cx="8763000" cy="6321731"/>
          </a:xfrm>
          <a:prstGeom prst="rect">
            <a:avLst/>
          </a:prstGeom>
        </p:spPr>
        <p:txBody>
          <a:bodyPr wrap="square">
            <a:spAutoFit/>
          </a:bodyPr>
          <a:lstStyle/>
          <a:p>
            <a:pPr algn="l">
              <a:lnSpc>
                <a:spcPct val="150000"/>
              </a:lnSpc>
              <a:buSzPct val="110000"/>
              <a:buBlip>
                <a:blip r:embed="rId2"/>
              </a:buBlip>
              <a:defRPr/>
            </a:pPr>
            <a:r>
              <a:rPr lang="en-US" sz="1600" dirty="0"/>
              <a:t>What happens if the client asks to add </a:t>
            </a:r>
            <a:r>
              <a:rPr lang="en-US" sz="1600" u="sng" dirty="0"/>
              <a:t>new changes </a:t>
            </a:r>
            <a:r>
              <a:rPr lang="en-US" sz="1600" dirty="0"/>
              <a:t>after design is all complete </a:t>
            </a:r>
            <a:r>
              <a:rPr lang="en-US" sz="1600" dirty="0" smtClean="0"/>
              <a:t> </a:t>
            </a:r>
            <a:endParaRPr lang="en-US" sz="1600" dirty="0"/>
          </a:p>
          <a:p>
            <a:pPr algn="l">
              <a:lnSpc>
                <a:spcPct val="150000"/>
              </a:lnSpc>
              <a:buSzPct val="110000"/>
              <a:buBlip>
                <a:blip r:embed="rId2"/>
              </a:buBlip>
              <a:defRPr/>
            </a:pPr>
            <a:r>
              <a:rPr lang="en-US" sz="1600" dirty="0"/>
              <a:t>What happens if in </a:t>
            </a:r>
            <a:r>
              <a:rPr lang="en-US" sz="1600" u="sng" dirty="0"/>
              <a:t>midway</a:t>
            </a:r>
            <a:r>
              <a:rPr lang="en-US" sz="1600" dirty="0"/>
              <a:t> a developer comes up with an </a:t>
            </a:r>
            <a:r>
              <a:rPr lang="en-US" sz="1600" u="sng" dirty="0"/>
              <a:t>innovative way </a:t>
            </a:r>
            <a:r>
              <a:rPr lang="en-US" sz="1600" dirty="0"/>
              <a:t>of doing things</a:t>
            </a:r>
          </a:p>
          <a:p>
            <a:pPr algn="l">
              <a:lnSpc>
                <a:spcPct val="150000"/>
              </a:lnSpc>
              <a:buSzPct val="110000"/>
              <a:buBlip>
                <a:blip r:embed="rId2"/>
              </a:buBlip>
              <a:defRPr/>
            </a:pPr>
            <a:r>
              <a:rPr lang="en-US" sz="1600" dirty="0"/>
              <a:t>What happens of the </a:t>
            </a:r>
            <a:r>
              <a:rPr lang="en-US" sz="1600" u="sng" dirty="0"/>
              <a:t>competitor is releasing the same kind of product 1 month earlier</a:t>
            </a:r>
          </a:p>
          <a:p>
            <a:pPr algn="l">
              <a:lnSpc>
                <a:spcPct val="150000"/>
              </a:lnSpc>
              <a:buSzPct val="110000"/>
              <a:buBlip>
                <a:blip r:embed="rId2"/>
              </a:buBlip>
              <a:defRPr/>
            </a:pPr>
            <a:r>
              <a:rPr lang="en-US" sz="1600" dirty="0"/>
              <a:t>What happens if the </a:t>
            </a:r>
            <a:r>
              <a:rPr lang="en-US" sz="1600" u="sng" dirty="0"/>
              <a:t>Competitor</a:t>
            </a:r>
            <a:r>
              <a:rPr lang="en-US" sz="1600" dirty="0"/>
              <a:t> has come up with </a:t>
            </a:r>
            <a:r>
              <a:rPr lang="en-US" sz="1600" u="sng" dirty="0"/>
              <a:t>new advanced features</a:t>
            </a:r>
          </a:p>
          <a:p>
            <a:pPr algn="l">
              <a:lnSpc>
                <a:spcPct val="150000"/>
              </a:lnSpc>
              <a:buSzPct val="110000"/>
              <a:buBlip>
                <a:blip r:embed="rId2"/>
              </a:buBlip>
              <a:defRPr/>
            </a:pPr>
            <a:r>
              <a:rPr lang="en-US" sz="1600" dirty="0"/>
              <a:t>What </a:t>
            </a:r>
            <a:r>
              <a:rPr lang="en-US" sz="1600" dirty="0" smtClean="0"/>
              <a:t>happens </a:t>
            </a:r>
            <a:r>
              <a:rPr lang="en-US" sz="1600" dirty="0"/>
              <a:t>if in between </a:t>
            </a:r>
            <a:r>
              <a:rPr lang="en-US" sz="1600" u="sng" dirty="0"/>
              <a:t>market demands changes</a:t>
            </a:r>
          </a:p>
          <a:p>
            <a:pPr algn="l">
              <a:lnSpc>
                <a:spcPct val="150000"/>
              </a:lnSpc>
              <a:buSzPct val="110000"/>
              <a:buBlip>
                <a:blip r:embed="rId2"/>
              </a:buBlip>
              <a:defRPr/>
            </a:pPr>
            <a:r>
              <a:rPr lang="en-US" sz="1600" dirty="0"/>
              <a:t>What happens if client’s </a:t>
            </a:r>
            <a:r>
              <a:rPr lang="en-US" sz="1600" u="sng" dirty="0"/>
              <a:t>budget scenario changes</a:t>
            </a:r>
            <a:r>
              <a:rPr lang="en-US" sz="1600" dirty="0"/>
              <a:t> in between</a:t>
            </a:r>
          </a:p>
          <a:p>
            <a:pPr algn="l">
              <a:lnSpc>
                <a:spcPct val="150000"/>
              </a:lnSpc>
              <a:buSzPct val="110000"/>
              <a:buBlip>
                <a:blip r:embed="rId2"/>
              </a:buBlip>
              <a:defRPr/>
            </a:pPr>
            <a:r>
              <a:rPr lang="en-US" sz="1600" dirty="0"/>
              <a:t>What happens if a survey shows the </a:t>
            </a:r>
            <a:r>
              <a:rPr lang="en-US" sz="1600" u="sng" dirty="0"/>
              <a:t>current features</a:t>
            </a:r>
            <a:r>
              <a:rPr lang="en-US" sz="1600" dirty="0"/>
              <a:t> are </a:t>
            </a:r>
            <a:r>
              <a:rPr lang="en-US" sz="1600" u="sng" dirty="0"/>
              <a:t>not well accepted</a:t>
            </a:r>
            <a:r>
              <a:rPr lang="en-US" sz="1600" dirty="0"/>
              <a:t> in market by users</a:t>
            </a:r>
          </a:p>
          <a:p>
            <a:pPr algn="l">
              <a:lnSpc>
                <a:spcPct val="150000"/>
              </a:lnSpc>
              <a:buSzPct val="110000"/>
              <a:buBlip>
                <a:blip r:embed="rId2"/>
              </a:buBlip>
              <a:defRPr/>
            </a:pPr>
            <a:r>
              <a:rPr lang="en-US" sz="1600" dirty="0"/>
              <a:t>What happens if the client says this is </a:t>
            </a:r>
            <a:r>
              <a:rPr lang="en-US" sz="1600" u="sng" dirty="0"/>
              <a:t>not what he wanted </a:t>
            </a:r>
            <a:r>
              <a:rPr lang="en-US" sz="1600" dirty="0"/>
              <a:t>after its showcased to him</a:t>
            </a:r>
          </a:p>
          <a:p>
            <a:pPr algn="l">
              <a:lnSpc>
                <a:spcPct val="150000"/>
              </a:lnSpc>
              <a:buSzPct val="110000"/>
              <a:buBlip>
                <a:blip r:embed="rId2"/>
              </a:buBlip>
              <a:defRPr/>
            </a:pPr>
            <a:r>
              <a:rPr lang="en-US" sz="1600" dirty="0"/>
              <a:t>What happens if the </a:t>
            </a:r>
            <a:r>
              <a:rPr lang="en-US" sz="1600" u="sng" dirty="0"/>
              <a:t>priority of requirements changes </a:t>
            </a:r>
            <a:r>
              <a:rPr lang="en-US" sz="1600" dirty="0"/>
              <a:t>based on market and users</a:t>
            </a:r>
          </a:p>
          <a:p>
            <a:pPr algn="l">
              <a:lnSpc>
                <a:spcPct val="150000"/>
              </a:lnSpc>
              <a:buSzPct val="110000"/>
              <a:buBlip>
                <a:blip r:embed="rId2"/>
              </a:buBlip>
              <a:defRPr/>
            </a:pPr>
            <a:r>
              <a:rPr lang="en-US" sz="1600" dirty="0"/>
              <a:t>What happens if in between there is a </a:t>
            </a:r>
            <a:r>
              <a:rPr lang="en-US" sz="1600" u="sng" dirty="0"/>
              <a:t>conflict in understanding </a:t>
            </a:r>
            <a:r>
              <a:rPr lang="en-US" sz="1600" dirty="0"/>
              <a:t>of the developers </a:t>
            </a:r>
            <a:r>
              <a:rPr lang="en-US" sz="1600" dirty="0" smtClean="0"/>
              <a:t>and the providers</a:t>
            </a:r>
          </a:p>
          <a:p>
            <a:pPr lvl="0">
              <a:lnSpc>
                <a:spcPct val="150000"/>
              </a:lnSpc>
            </a:pPr>
            <a:r>
              <a:rPr lang="en-US" sz="1600" b="1" dirty="0" smtClean="0">
                <a:solidFill>
                  <a:srgbClr val="C00000"/>
                </a:solidFill>
              </a:rPr>
              <a:t>These scenarios reflects the CHANGING TIMES w.r.t. market and user demands </a:t>
            </a:r>
          </a:p>
          <a:p>
            <a:pPr lvl="0">
              <a:lnSpc>
                <a:spcPct val="150000"/>
              </a:lnSpc>
            </a:pPr>
            <a:r>
              <a:rPr lang="en-US" sz="1600" b="1" kern="0" dirty="0" smtClean="0">
                <a:solidFill>
                  <a:srgbClr val="C00000"/>
                </a:solidFill>
              </a:rPr>
              <a:t>AGILE methodology addresses all the above</a:t>
            </a:r>
          </a:p>
          <a:p>
            <a:pPr algn="l">
              <a:lnSpc>
                <a:spcPct val="150000"/>
              </a:lnSpc>
              <a:buSzPct val="110000"/>
              <a:defRPr/>
            </a:pPr>
            <a:endParaRPr lang="en-US" sz="1600" dirty="0"/>
          </a:p>
          <a:p>
            <a:pPr algn="l">
              <a:lnSpc>
                <a:spcPct val="150000"/>
              </a:lnSpc>
              <a:buSzPct val="110000"/>
              <a:buBlip>
                <a:blip r:embed="rId2"/>
              </a:buBlip>
              <a:defRPr/>
            </a:pPr>
            <a:endParaRPr lang="en-US" sz="1600" dirty="0" smtClean="0"/>
          </a:p>
          <a:p>
            <a:pPr algn="l">
              <a:lnSpc>
                <a:spcPct val="150000"/>
              </a:lnSpc>
              <a:buSzPct val="110000"/>
              <a:buBlip>
                <a:blip r:embed="rId2"/>
              </a:buBlip>
              <a:defRPr/>
            </a:pPr>
            <a:endParaRPr lang="en-US" sz="1600" dirty="0"/>
          </a:p>
        </p:txBody>
      </p:sp>
    </p:spTree>
    <p:extLst>
      <p:ext uri="{BB962C8B-B14F-4D97-AF65-F5344CB8AC3E}">
        <p14:creationId xmlns:p14="http://schemas.microsoft.com/office/powerpoint/2010/main" val="2049985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781800" cy="563562"/>
          </a:xfrm>
        </p:spPr>
        <p:txBody>
          <a:bodyPr>
            <a:normAutofit fontScale="90000"/>
          </a:bodyPr>
          <a:lstStyle/>
          <a:p>
            <a:r>
              <a:rPr lang="en-US" dirty="0" smtClean="0"/>
              <a:t>Need for Agile</a:t>
            </a:r>
            <a:endParaRPr lang="en-US" dirty="0"/>
          </a:p>
        </p:txBody>
      </p:sp>
      <p:sp>
        <p:nvSpPr>
          <p:cNvPr id="3" name="Content Placeholder 2"/>
          <p:cNvSpPr>
            <a:spLocks noGrp="1"/>
          </p:cNvSpPr>
          <p:nvPr>
            <p:ph idx="1"/>
          </p:nvPr>
        </p:nvSpPr>
        <p:spPr>
          <a:xfrm>
            <a:off x="381000" y="914401"/>
            <a:ext cx="8077200" cy="4572000"/>
          </a:xfrm>
        </p:spPr>
        <p:txBody>
          <a:bodyPr>
            <a:normAutofit fontScale="62500" lnSpcReduction="20000"/>
          </a:bodyPr>
          <a:lstStyle/>
          <a:p>
            <a:pPr lvl="0" eaLnBrk="0" fontAlgn="base" hangingPunct="0">
              <a:spcAft>
                <a:spcPct val="0"/>
              </a:spcAft>
              <a:buClr>
                <a:srgbClr val="BF1313"/>
              </a:buClr>
              <a:buFont typeface="Wingdings" pitchFamily="2" charset="2"/>
              <a:buChar char="§"/>
              <a:defRPr/>
            </a:pPr>
            <a:r>
              <a:rPr lang="en-US" dirty="0" smtClean="0"/>
              <a:t> </a:t>
            </a:r>
            <a:r>
              <a:rPr lang="en-US" sz="3600" i="1" kern="0" dirty="0" smtClean="0">
                <a:solidFill>
                  <a:srgbClr val="C00000"/>
                </a:solidFill>
              </a:rPr>
              <a:t>Time </a:t>
            </a:r>
            <a:r>
              <a:rPr lang="en-US" sz="3600" i="1" kern="0" dirty="0">
                <a:solidFill>
                  <a:srgbClr val="C00000"/>
                </a:solidFill>
              </a:rPr>
              <a:t>to market becoming crucial</a:t>
            </a:r>
          </a:p>
          <a:p>
            <a:pPr lvl="0" eaLnBrk="0" fontAlgn="base" hangingPunct="0">
              <a:spcAft>
                <a:spcPct val="0"/>
              </a:spcAft>
              <a:buClr>
                <a:srgbClr val="BF1313"/>
              </a:buClr>
              <a:buFont typeface="Wingdings" pitchFamily="2" charset="2"/>
              <a:buChar char="§"/>
              <a:defRPr/>
            </a:pPr>
            <a:r>
              <a:rPr lang="en-US" sz="3600" i="1" kern="0" dirty="0">
                <a:solidFill>
                  <a:srgbClr val="C00000"/>
                </a:solidFill>
              </a:rPr>
              <a:t>Budgets are shrinking</a:t>
            </a:r>
          </a:p>
          <a:p>
            <a:pPr lvl="0" eaLnBrk="0" fontAlgn="base" hangingPunct="0">
              <a:spcAft>
                <a:spcPct val="0"/>
              </a:spcAft>
              <a:buClr>
                <a:srgbClr val="BF1313"/>
              </a:buClr>
              <a:buFont typeface="Wingdings" pitchFamily="2" charset="2"/>
              <a:buChar char="§"/>
              <a:defRPr/>
            </a:pPr>
            <a:r>
              <a:rPr lang="en-US" sz="3600" i="1" kern="0" dirty="0">
                <a:solidFill>
                  <a:srgbClr val="C00000"/>
                </a:solidFill>
              </a:rPr>
              <a:t>Requirements not clear upfront </a:t>
            </a:r>
            <a:r>
              <a:rPr lang="en-US" sz="3600" kern="0" dirty="0"/>
              <a:t>or being developed concurrently</a:t>
            </a:r>
          </a:p>
          <a:p>
            <a:pPr lvl="0" eaLnBrk="0" fontAlgn="base" hangingPunct="0">
              <a:spcAft>
                <a:spcPct val="0"/>
              </a:spcAft>
              <a:buClr>
                <a:srgbClr val="BF1313"/>
              </a:buClr>
              <a:buFont typeface="Wingdings" pitchFamily="2" charset="2"/>
              <a:buChar char="§"/>
              <a:defRPr/>
            </a:pPr>
            <a:endParaRPr lang="en-US" sz="3600" kern="0" dirty="0"/>
          </a:p>
          <a:p>
            <a:pPr lvl="0" eaLnBrk="0" fontAlgn="base" hangingPunct="0">
              <a:spcAft>
                <a:spcPct val="0"/>
              </a:spcAft>
              <a:buClr>
                <a:srgbClr val="BF1313"/>
              </a:buClr>
              <a:defRPr/>
            </a:pPr>
            <a:r>
              <a:rPr lang="en-US" kern="0" dirty="0"/>
              <a:t>Agile project management methods like Scrum can be applied to any project effort to deliver improved results in ever evolving business environments, and do so in a manner that demonstrates visible, predictable progress toward today’s most important business priorities. </a:t>
            </a:r>
          </a:p>
          <a:p>
            <a:pPr lvl="0" eaLnBrk="0" fontAlgn="base" hangingPunct="0">
              <a:spcAft>
                <a:spcPct val="0"/>
              </a:spcAft>
              <a:buClr>
                <a:srgbClr val="BF1313"/>
              </a:buClr>
              <a:defRPr/>
            </a:pPr>
            <a:endParaRPr lang="en-US" kern="0" dirty="0"/>
          </a:p>
          <a:p>
            <a:pPr lvl="0" algn="ctr" eaLnBrk="0" fontAlgn="base" hangingPunct="0">
              <a:spcAft>
                <a:spcPct val="0"/>
              </a:spcAft>
              <a:buClr>
                <a:srgbClr val="BF1313"/>
              </a:buClr>
              <a:defRPr/>
            </a:pPr>
            <a:r>
              <a:rPr lang="en-US" sz="3600" i="1" kern="0" dirty="0">
                <a:solidFill>
                  <a:srgbClr val="C00000"/>
                </a:solidFill>
              </a:rPr>
              <a:t>Agility is the ability to both create and </a:t>
            </a:r>
            <a:r>
              <a:rPr lang="en-US" sz="3600" i="1" u="sng" kern="0" dirty="0">
                <a:solidFill>
                  <a:srgbClr val="C00000"/>
                </a:solidFill>
              </a:rPr>
              <a:t>respond to change in order to profit in a turbulent business environment</a:t>
            </a:r>
            <a:r>
              <a:rPr lang="en-US" sz="3600" i="1" kern="0" dirty="0">
                <a:solidFill>
                  <a:srgbClr val="C00000"/>
                </a:solidFill>
              </a:rPr>
              <a:t>. - Jim </a:t>
            </a:r>
            <a:r>
              <a:rPr lang="en-US" sz="3600" i="1" kern="0" dirty="0" err="1">
                <a:solidFill>
                  <a:srgbClr val="C00000"/>
                </a:solidFill>
              </a:rPr>
              <a:t>Highsmith</a:t>
            </a:r>
            <a:r>
              <a:rPr lang="en-US" sz="3600" i="1" kern="0" dirty="0">
                <a:solidFill>
                  <a:srgbClr val="C00000"/>
                </a:solidFill>
              </a:rPr>
              <a:t>, Agile Project Management </a:t>
            </a:r>
            <a:r>
              <a:rPr lang="en-US" sz="3600" i="1" kern="0" dirty="0"/>
              <a:t>.</a:t>
            </a:r>
          </a:p>
          <a:p>
            <a:pPr lvl="0" eaLnBrk="0" fontAlgn="base" hangingPunct="0">
              <a:spcAft>
                <a:spcPct val="0"/>
              </a:spcAft>
              <a:buClr>
                <a:srgbClr val="BF1313"/>
              </a:buClr>
              <a:buFont typeface="Wingdings" pitchFamily="2" charset="2"/>
              <a:buChar char="§"/>
              <a:defRPr/>
            </a:pPr>
            <a:endParaRPr lang="en-US" sz="3600" b="1" kern="0" dirty="0"/>
          </a:p>
          <a:p>
            <a:pPr marL="0" indent="0">
              <a:buNone/>
            </a:pPr>
            <a:endParaRPr lang="en-US" dirty="0"/>
          </a:p>
        </p:txBody>
      </p:sp>
    </p:spTree>
    <p:extLst>
      <p:ext uri="{BB962C8B-B14F-4D97-AF65-F5344CB8AC3E}">
        <p14:creationId xmlns:p14="http://schemas.microsoft.com/office/powerpoint/2010/main" val="298975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normAutofit fontScale="90000"/>
          </a:bodyPr>
          <a:lstStyle/>
          <a:p>
            <a:r>
              <a:rPr lang="en-US" dirty="0" smtClean="0">
                <a:solidFill>
                  <a:srgbClr val="C00000"/>
                </a:solidFill>
              </a:rPr>
              <a:t>Sunrise of Agile</a:t>
            </a:r>
            <a:endParaRPr lang="en-US" dirty="0">
              <a:solidFill>
                <a:srgbClr val="C00000"/>
              </a:solidFill>
            </a:endParaRPr>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3"/>
          <p:cNvSpPr txBox="1">
            <a:spLocks noChangeArrowheads="1"/>
          </p:cNvSpPr>
          <p:nvPr/>
        </p:nvSpPr>
        <p:spPr bwMode="auto">
          <a:xfrm>
            <a:off x="228600" y="1161586"/>
            <a:ext cx="8610600" cy="48582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20000"/>
              </a:spcBef>
              <a:spcAft>
                <a:spcPct val="0"/>
              </a:spcAft>
              <a:buClr>
                <a:srgbClr val="BF1313"/>
              </a:buClr>
              <a:buSzTx/>
              <a:buFont typeface="Wingdings" pitchFamily="2" charset="2"/>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In late 1990's several methodologies began to get increasing public attention. </a:t>
            </a:r>
          </a:p>
          <a:p>
            <a:pPr marL="342900" marR="0" lvl="0" indent="-342900" algn="l" defTabSz="914400" rtl="0" eaLnBrk="0" fontAlgn="base" latinLnBrk="0" hangingPunct="0">
              <a:lnSpc>
                <a:spcPct val="90000"/>
              </a:lnSpc>
              <a:spcBef>
                <a:spcPct val="20000"/>
              </a:spcBef>
              <a:spcAft>
                <a:spcPct val="0"/>
              </a:spcAft>
              <a:buClr>
                <a:srgbClr val="BF1313"/>
              </a:buClr>
              <a:buSzTx/>
              <a:buFont typeface="Wingdings" pitchFamily="2" charset="2"/>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They all emphasized </a:t>
            </a:r>
          </a:p>
          <a:p>
            <a:pPr marL="742950" marR="0" lvl="1" indent="-285750" algn="l" defTabSz="914400" rtl="0" eaLnBrk="0" fontAlgn="base" latinLnBrk="0" hangingPunct="0">
              <a:lnSpc>
                <a:spcPct val="90000"/>
              </a:lnSpc>
              <a:spcBef>
                <a:spcPct val="20000"/>
              </a:spcBef>
              <a:spcAft>
                <a:spcPct val="0"/>
              </a:spcAft>
              <a:buClr>
                <a:srgbClr val="E63700"/>
              </a:buClr>
              <a:buSzTx/>
              <a:buFont typeface="Wingdings" pitchFamily="2" charset="2"/>
              <a:buChar char="§"/>
              <a:tabLst/>
              <a:defRPr/>
            </a:pPr>
            <a:r>
              <a:rPr kumimoji="0" lang="en-US" sz="2200" b="1" i="0" u="none" strike="noStrike" kern="0" cap="none" spc="0" normalizeH="0" baseline="0" noProof="0" dirty="0" smtClean="0">
                <a:ln>
                  <a:noFill/>
                </a:ln>
                <a:solidFill>
                  <a:schemeClr val="tx1"/>
                </a:solidFill>
                <a:effectLst/>
                <a:uLnTx/>
                <a:uFillTx/>
                <a:latin typeface="+mn-lt"/>
              </a:rPr>
              <a:t>close collaboration </a:t>
            </a:r>
            <a:r>
              <a:rPr kumimoji="0" lang="en-US" sz="2200" b="0" i="0" u="none" strike="noStrike" kern="0" cap="none" spc="0" normalizeH="0" baseline="0" noProof="0" dirty="0" smtClean="0">
                <a:ln>
                  <a:noFill/>
                </a:ln>
                <a:solidFill>
                  <a:schemeClr val="tx1"/>
                </a:solidFill>
                <a:effectLst/>
                <a:uLnTx/>
                <a:uFillTx/>
                <a:latin typeface="+mn-lt"/>
              </a:rPr>
              <a:t>between the programmer team and business experts; </a:t>
            </a:r>
          </a:p>
          <a:p>
            <a:pPr marL="742950" marR="0" lvl="1" indent="-285750" algn="l" defTabSz="914400" rtl="0" eaLnBrk="0" fontAlgn="base" latinLnBrk="0" hangingPunct="0">
              <a:lnSpc>
                <a:spcPct val="90000"/>
              </a:lnSpc>
              <a:spcBef>
                <a:spcPct val="20000"/>
              </a:spcBef>
              <a:spcAft>
                <a:spcPct val="0"/>
              </a:spcAft>
              <a:buClr>
                <a:srgbClr val="E63700"/>
              </a:buClr>
              <a:buSzTx/>
              <a:buFont typeface="Wingdings" pitchFamily="2" charset="2"/>
              <a:buChar char="§"/>
              <a:tabLst/>
              <a:defRPr/>
            </a:pPr>
            <a:r>
              <a:rPr kumimoji="0" lang="en-US" sz="2200" b="1" i="0" u="none" strike="noStrike" kern="0" cap="none" spc="0" normalizeH="0" baseline="0" noProof="0" dirty="0" smtClean="0">
                <a:ln>
                  <a:noFill/>
                </a:ln>
                <a:solidFill>
                  <a:schemeClr val="tx1"/>
                </a:solidFill>
                <a:effectLst/>
                <a:uLnTx/>
                <a:uFillTx/>
                <a:latin typeface="+mn-lt"/>
              </a:rPr>
              <a:t>face-to-face communication </a:t>
            </a:r>
            <a:r>
              <a:rPr kumimoji="0" lang="en-US" sz="2200" b="0" i="0" u="none" strike="noStrike" kern="0" cap="none" spc="0" normalizeH="0" baseline="0" noProof="0" dirty="0" smtClean="0">
                <a:ln>
                  <a:noFill/>
                </a:ln>
                <a:solidFill>
                  <a:schemeClr val="tx1"/>
                </a:solidFill>
                <a:effectLst/>
                <a:uLnTx/>
                <a:uFillTx/>
                <a:latin typeface="+mn-lt"/>
              </a:rPr>
              <a:t>(as more efficient than written documentation); </a:t>
            </a:r>
          </a:p>
          <a:p>
            <a:pPr marL="742950" marR="0" lvl="1" indent="-285750" algn="l" defTabSz="914400" rtl="0" eaLnBrk="0" fontAlgn="base" latinLnBrk="0" hangingPunct="0">
              <a:lnSpc>
                <a:spcPct val="90000"/>
              </a:lnSpc>
              <a:spcBef>
                <a:spcPct val="20000"/>
              </a:spcBef>
              <a:spcAft>
                <a:spcPct val="0"/>
              </a:spcAft>
              <a:buClr>
                <a:srgbClr val="E63700"/>
              </a:buClr>
              <a:buSzTx/>
              <a:buFont typeface="Wingdings" pitchFamily="2" charset="2"/>
              <a:buChar char="§"/>
              <a:tabLst/>
              <a:defRPr/>
            </a:pPr>
            <a:r>
              <a:rPr kumimoji="0" lang="en-US" sz="2200" b="1" i="0" u="none" strike="noStrike" kern="0" cap="none" spc="0" normalizeH="0" baseline="0" noProof="0" dirty="0" smtClean="0">
                <a:ln>
                  <a:noFill/>
                </a:ln>
                <a:solidFill>
                  <a:schemeClr val="tx1"/>
                </a:solidFill>
                <a:effectLst/>
                <a:uLnTx/>
                <a:uFillTx/>
                <a:latin typeface="+mn-lt"/>
              </a:rPr>
              <a:t>frequent delivery of new deployable business value</a:t>
            </a:r>
            <a:r>
              <a:rPr kumimoji="0" lang="en-US" sz="2200" b="0" i="0" u="none" strike="noStrike" kern="0" cap="none" spc="0" normalizeH="0" baseline="0" noProof="0" dirty="0" smtClean="0">
                <a:ln>
                  <a:noFill/>
                </a:ln>
                <a:solidFill>
                  <a:schemeClr val="tx1"/>
                </a:solidFill>
                <a:effectLst/>
                <a:uLnTx/>
                <a:uFillTx/>
                <a:latin typeface="+mn-lt"/>
              </a:rPr>
              <a:t>; </a:t>
            </a:r>
          </a:p>
          <a:p>
            <a:pPr marL="742950" marR="0" lvl="1" indent="-285750" algn="l" defTabSz="914400" rtl="0" eaLnBrk="0" fontAlgn="base" latinLnBrk="0" hangingPunct="0">
              <a:lnSpc>
                <a:spcPct val="90000"/>
              </a:lnSpc>
              <a:spcBef>
                <a:spcPct val="20000"/>
              </a:spcBef>
              <a:spcAft>
                <a:spcPct val="0"/>
              </a:spcAft>
              <a:buClr>
                <a:srgbClr val="E63700"/>
              </a:buClr>
              <a:buSzTx/>
              <a:buFont typeface="Wingdings" pitchFamily="2" charset="2"/>
              <a:buChar char="§"/>
              <a:tabLst/>
              <a:defRPr/>
            </a:pPr>
            <a:r>
              <a:rPr kumimoji="0" lang="en-US" sz="2200" b="0" i="0" u="none" strike="noStrike" kern="0" cap="none" spc="0" normalizeH="0" baseline="0" noProof="0" dirty="0" smtClean="0">
                <a:ln>
                  <a:noFill/>
                </a:ln>
                <a:solidFill>
                  <a:schemeClr val="tx1"/>
                </a:solidFill>
                <a:effectLst/>
                <a:uLnTx/>
                <a:uFillTx/>
                <a:latin typeface="+mn-lt"/>
              </a:rPr>
              <a:t>tight, </a:t>
            </a:r>
            <a:r>
              <a:rPr kumimoji="0" lang="en-US" sz="2200" b="1" i="0" u="none" strike="noStrike" kern="0" cap="none" spc="0" normalizeH="0" baseline="0" noProof="0" dirty="0" smtClean="0">
                <a:ln>
                  <a:noFill/>
                </a:ln>
                <a:solidFill>
                  <a:schemeClr val="tx1"/>
                </a:solidFill>
                <a:effectLst/>
                <a:uLnTx/>
                <a:uFillTx/>
                <a:latin typeface="+mn-lt"/>
              </a:rPr>
              <a:t>self-organizing teams</a:t>
            </a:r>
            <a:r>
              <a:rPr kumimoji="0" lang="en-US" sz="2200" b="0" i="0" u="none" strike="noStrike" kern="0" cap="none" spc="0" normalizeH="0" baseline="0" noProof="0" dirty="0" smtClean="0">
                <a:ln>
                  <a:noFill/>
                </a:ln>
                <a:solidFill>
                  <a:schemeClr val="tx1"/>
                </a:solidFill>
                <a:effectLst/>
                <a:uLnTx/>
                <a:uFillTx/>
                <a:latin typeface="+mn-lt"/>
              </a:rPr>
              <a:t>; </a:t>
            </a:r>
          </a:p>
          <a:p>
            <a:pPr marL="742950" marR="0" lvl="1" indent="-285750" algn="l" defTabSz="914400" rtl="0" eaLnBrk="0" fontAlgn="base" latinLnBrk="0" hangingPunct="0">
              <a:lnSpc>
                <a:spcPct val="90000"/>
              </a:lnSpc>
              <a:spcBef>
                <a:spcPct val="20000"/>
              </a:spcBef>
              <a:spcAft>
                <a:spcPct val="0"/>
              </a:spcAft>
              <a:buClr>
                <a:srgbClr val="E63700"/>
              </a:buClr>
              <a:buSzTx/>
              <a:buFont typeface="Wingdings" pitchFamily="2" charset="2"/>
              <a:buChar char="§"/>
              <a:tabLst/>
              <a:defRPr/>
            </a:pPr>
            <a:r>
              <a:rPr kumimoji="0" lang="en-US" sz="2200" b="0" i="0" u="none" strike="noStrike" kern="0" cap="none" spc="0" normalizeH="0" baseline="0" noProof="0" dirty="0" smtClean="0">
                <a:ln>
                  <a:noFill/>
                </a:ln>
                <a:solidFill>
                  <a:schemeClr val="tx1"/>
                </a:solidFill>
                <a:effectLst/>
                <a:uLnTx/>
                <a:uFillTx/>
                <a:latin typeface="+mn-lt"/>
              </a:rPr>
              <a:t>and ways to </a:t>
            </a:r>
            <a:r>
              <a:rPr kumimoji="0" lang="en-US" sz="2200" b="1" i="0" u="none" strike="noStrike" kern="0" cap="none" spc="0" normalizeH="0" baseline="0" noProof="0" dirty="0" smtClean="0">
                <a:ln>
                  <a:noFill/>
                </a:ln>
                <a:solidFill>
                  <a:schemeClr val="tx1"/>
                </a:solidFill>
                <a:effectLst/>
                <a:uLnTx/>
                <a:uFillTx/>
                <a:latin typeface="+mn-lt"/>
              </a:rPr>
              <a:t>craft the code and the team </a:t>
            </a:r>
            <a:r>
              <a:rPr kumimoji="0" lang="en-US" sz="2200" b="0" i="0" u="none" strike="noStrike" kern="0" cap="none" spc="0" normalizeH="0" baseline="0" noProof="0" dirty="0" smtClean="0">
                <a:ln>
                  <a:noFill/>
                </a:ln>
                <a:solidFill>
                  <a:schemeClr val="tx1"/>
                </a:solidFill>
                <a:effectLst/>
                <a:uLnTx/>
                <a:uFillTx/>
                <a:latin typeface="+mn-lt"/>
              </a:rPr>
              <a:t>such that the inevitable requirements churn was not a crisis. </a:t>
            </a:r>
          </a:p>
          <a:p>
            <a:pPr marL="342900" marR="0" lvl="0" indent="-342900" algn="l" defTabSz="914400" rtl="0" eaLnBrk="0" fontAlgn="base" latinLnBrk="0" hangingPunct="0">
              <a:lnSpc>
                <a:spcPct val="90000"/>
              </a:lnSpc>
              <a:spcBef>
                <a:spcPct val="20000"/>
              </a:spcBef>
              <a:spcAft>
                <a:spcPct val="0"/>
              </a:spcAft>
              <a:buClr>
                <a:srgbClr val="BF1313"/>
              </a:buClr>
              <a:buSzTx/>
              <a:buFont typeface="Wingdings" pitchFamily="2" charset="2"/>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Early 2001 saw a workshop in Snowbird, Utah, USA, where various originators and practitioners of these methodologies met to figure out just what it was they had in common. </a:t>
            </a:r>
          </a:p>
          <a:p>
            <a:pPr marL="342900" marR="0" lvl="0" indent="-342900" algn="l" defTabSz="914400" rtl="0" eaLnBrk="0" fontAlgn="base" latinLnBrk="0" hangingPunct="0">
              <a:lnSpc>
                <a:spcPct val="90000"/>
              </a:lnSpc>
              <a:spcBef>
                <a:spcPct val="20000"/>
              </a:spcBef>
              <a:spcAft>
                <a:spcPct val="0"/>
              </a:spcAft>
              <a:buClr>
                <a:srgbClr val="BF1313"/>
              </a:buClr>
              <a:buSzTx/>
              <a:buFont typeface="Wingdings" pitchFamily="2" charset="2"/>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They picked the word "agile" for an umbrella term and crafted the Manifesto</a:t>
            </a:r>
            <a:endParaRPr kumimoji="0" lang="en-US" sz="2000" b="0" i="0" u="none" strike="noStrike" kern="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784130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96200" cy="715962"/>
          </a:xfrm>
        </p:spPr>
        <p:txBody>
          <a:bodyPr>
            <a:normAutofit fontScale="90000"/>
          </a:bodyPr>
          <a:lstStyle/>
          <a:p>
            <a:r>
              <a:rPr lang="en-US" dirty="0" smtClean="0">
                <a:solidFill>
                  <a:srgbClr val="C00000"/>
                </a:solidFill>
              </a:rPr>
              <a:t>Agile Manifesto</a:t>
            </a:r>
            <a:endParaRPr lang="en-US" dirty="0">
              <a:solidFill>
                <a:srgbClr val="C00000"/>
              </a:solidFill>
            </a:endParaRPr>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5" name="Content Placeholder 2"/>
          <p:cNvSpPr txBox="1">
            <a:spLocks/>
          </p:cNvSpPr>
          <p:nvPr/>
        </p:nvSpPr>
        <p:spPr bwMode="auto">
          <a:xfrm>
            <a:off x="381000" y="1066800"/>
            <a:ext cx="83058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a:lnSpc>
                <a:spcPct val="130000"/>
              </a:lnSpc>
              <a:spcBef>
                <a:spcPct val="20000"/>
              </a:spcBef>
              <a:buClr>
                <a:srgbClr val="FF0000"/>
              </a:buClr>
              <a:buSzPct val="115000"/>
              <a:defRPr/>
            </a:pPr>
            <a:r>
              <a:rPr lang="en-US" sz="1600" b="1" kern="0" dirty="0" smtClean="0">
                <a:solidFill>
                  <a:srgbClr val="000000"/>
                </a:solidFill>
                <a:latin typeface="+mn-lt"/>
                <a:sym typeface="Arial Bold" pitchFamily="1" charset="0"/>
              </a:rPr>
              <a:t>We are uncovering better ways of developing software by doing it and helping others do it. Through this work we have come to value: </a:t>
            </a:r>
            <a:r>
              <a:rPr lang="en-US" sz="1600" b="1" kern="0" dirty="0" smtClean="0">
                <a:solidFill>
                  <a:srgbClr val="0070C0"/>
                </a:solidFill>
                <a:latin typeface="+mn-lt"/>
                <a:sym typeface="Arial Bold" pitchFamily="1" charset="0"/>
              </a:rPr>
              <a:t>(www.agilemanifesto.org)</a:t>
            </a:r>
            <a:endParaRPr lang="en-US" sz="1600" kern="0" dirty="0" smtClean="0">
              <a:solidFill>
                <a:srgbClr val="0070C0"/>
              </a:solidFill>
              <a:latin typeface="+mn-lt"/>
            </a:endParaRPr>
          </a:p>
          <a:p>
            <a:pPr algn="ctr" eaLnBrk="1" hangingPunct="1">
              <a:lnSpc>
                <a:spcPct val="90000"/>
              </a:lnSpc>
              <a:spcBef>
                <a:spcPts val="575"/>
              </a:spcBef>
            </a:pPr>
            <a:endParaRPr lang="en-US" sz="2400" b="1" dirty="0" smtClean="0">
              <a:latin typeface="+mn-lt"/>
              <a:sym typeface="Arial Bold" pitchFamily="1" charset="0"/>
            </a:endParaRPr>
          </a:p>
          <a:p>
            <a:pPr algn="ctr" eaLnBrk="1" hangingPunct="1">
              <a:lnSpc>
                <a:spcPct val="150000"/>
              </a:lnSpc>
              <a:spcBef>
                <a:spcPts val="575"/>
              </a:spcBef>
            </a:pPr>
            <a:r>
              <a:rPr lang="en-US" sz="2000" b="1" dirty="0" smtClean="0">
                <a:solidFill>
                  <a:srgbClr val="92D050"/>
                </a:solidFill>
                <a:latin typeface="+mn-lt"/>
                <a:sym typeface="Arial Bold" pitchFamily="1" charset="0"/>
              </a:rPr>
              <a:t>Individuals and Interactions </a:t>
            </a:r>
            <a:r>
              <a:rPr lang="en-US" sz="2000" b="1" dirty="0" smtClean="0">
                <a:latin typeface="+mn-lt"/>
                <a:sym typeface="Arial Bold" pitchFamily="1" charset="0"/>
              </a:rPr>
              <a:t>over </a:t>
            </a:r>
            <a:r>
              <a:rPr lang="en-US" sz="2000" b="1" dirty="0" smtClean="0">
                <a:solidFill>
                  <a:srgbClr val="0070C0"/>
                </a:solidFill>
                <a:latin typeface="+mn-lt"/>
                <a:sym typeface="Arial Bold" pitchFamily="1" charset="0"/>
              </a:rPr>
              <a:t>Processes and Tools</a:t>
            </a:r>
            <a:endParaRPr lang="en-US" sz="2000" b="1" dirty="0" smtClean="0">
              <a:solidFill>
                <a:srgbClr val="0070C0"/>
              </a:solidFill>
              <a:latin typeface="+mn-lt"/>
              <a:sym typeface="Arial" charset="0"/>
            </a:endParaRPr>
          </a:p>
          <a:p>
            <a:pPr algn="ctr" eaLnBrk="1" hangingPunct="1">
              <a:lnSpc>
                <a:spcPct val="150000"/>
              </a:lnSpc>
              <a:spcBef>
                <a:spcPts val="575"/>
              </a:spcBef>
            </a:pPr>
            <a:r>
              <a:rPr lang="en-US" sz="2000" b="1" dirty="0" smtClean="0">
                <a:solidFill>
                  <a:srgbClr val="92D050"/>
                </a:solidFill>
                <a:latin typeface="+mn-lt"/>
                <a:sym typeface="Arial Bold" pitchFamily="1" charset="0"/>
              </a:rPr>
              <a:t>Working Software</a:t>
            </a:r>
            <a:r>
              <a:rPr lang="en-US" sz="2000" b="1" dirty="0" smtClean="0">
                <a:latin typeface="+mn-lt"/>
                <a:sym typeface="Arial Bold" pitchFamily="1" charset="0"/>
              </a:rPr>
              <a:t> over </a:t>
            </a:r>
            <a:r>
              <a:rPr lang="en-US" sz="2000" b="1" dirty="0" smtClean="0">
                <a:solidFill>
                  <a:srgbClr val="0070C0"/>
                </a:solidFill>
                <a:latin typeface="+mn-lt"/>
                <a:sym typeface="Arial Bold" pitchFamily="1" charset="0"/>
              </a:rPr>
              <a:t>Comprehensive Documentation</a:t>
            </a:r>
            <a:endParaRPr lang="en-US" sz="2000" b="1" dirty="0" smtClean="0">
              <a:solidFill>
                <a:srgbClr val="0070C0"/>
              </a:solidFill>
              <a:latin typeface="+mn-lt"/>
              <a:sym typeface="Arial" charset="0"/>
            </a:endParaRPr>
          </a:p>
          <a:p>
            <a:pPr algn="ctr" eaLnBrk="1" hangingPunct="1">
              <a:lnSpc>
                <a:spcPct val="150000"/>
              </a:lnSpc>
              <a:spcBef>
                <a:spcPts val="575"/>
              </a:spcBef>
            </a:pPr>
            <a:r>
              <a:rPr lang="en-US" sz="2000" b="1" dirty="0" smtClean="0">
                <a:solidFill>
                  <a:srgbClr val="92D050"/>
                </a:solidFill>
                <a:latin typeface="+mn-lt"/>
                <a:sym typeface="Arial Bold" pitchFamily="1" charset="0"/>
              </a:rPr>
              <a:t>Customer Collaboration </a:t>
            </a:r>
            <a:r>
              <a:rPr lang="en-US" sz="2000" b="1" dirty="0" smtClean="0">
                <a:latin typeface="+mn-lt"/>
                <a:sym typeface="Arial Bold" pitchFamily="1" charset="0"/>
              </a:rPr>
              <a:t>over </a:t>
            </a:r>
            <a:r>
              <a:rPr lang="en-US" sz="2000" b="1" dirty="0" smtClean="0">
                <a:solidFill>
                  <a:srgbClr val="0070C0"/>
                </a:solidFill>
                <a:latin typeface="+mn-lt"/>
                <a:sym typeface="Arial Bold" pitchFamily="1" charset="0"/>
              </a:rPr>
              <a:t>Contract Negotiation</a:t>
            </a:r>
            <a:endParaRPr lang="en-US" sz="2000" b="1" dirty="0" smtClean="0">
              <a:solidFill>
                <a:srgbClr val="0070C0"/>
              </a:solidFill>
              <a:latin typeface="+mn-lt"/>
              <a:sym typeface="Arial" charset="0"/>
            </a:endParaRPr>
          </a:p>
          <a:p>
            <a:pPr algn="ctr" eaLnBrk="1" hangingPunct="1">
              <a:lnSpc>
                <a:spcPct val="150000"/>
              </a:lnSpc>
              <a:spcBef>
                <a:spcPts val="575"/>
              </a:spcBef>
            </a:pPr>
            <a:r>
              <a:rPr lang="en-US" sz="2000" b="1" dirty="0" smtClean="0">
                <a:solidFill>
                  <a:srgbClr val="92D050"/>
                </a:solidFill>
                <a:latin typeface="+mn-lt"/>
                <a:sym typeface="Arial Bold" pitchFamily="1" charset="0"/>
              </a:rPr>
              <a:t>Responding to Change </a:t>
            </a:r>
            <a:r>
              <a:rPr lang="en-US" sz="2000" b="1" dirty="0" smtClean="0">
                <a:latin typeface="+mn-lt"/>
                <a:sym typeface="Arial Bold" pitchFamily="1" charset="0"/>
              </a:rPr>
              <a:t>over </a:t>
            </a:r>
            <a:r>
              <a:rPr lang="en-US" sz="2000" b="1" dirty="0" smtClean="0">
                <a:solidFill>
                  <a:srgbClr val="0070C0"/>
                </a:solidFill>
                <a:latin typeface="+mn-lt"/>
                <a:sym typeface="Arial Bold" pitchFamily="1" charset="0"/>
              </a:rPr>
              <a:t>Following a Plan</a:t>
            </a:r>
          </a:p>
          <a:p>
            <a:pPr algn="ctr" eaLnBrk="1" hangingPunct="1">
              <a:lnSpc>
                <a:spcPct val="90000"/>
              </a:lnSpc>
              <a:spcBef>
                <a:spcPts val="575"/>
              </a:spcBef>
            </a:pPr>
            <a:endParaRPr lang="en-US" sz="2400" b="1" kern="0" dirty="0" smtClean="0">
              <a:solidFill>
                <a:srgbClr val="000000"/>
              </a:solidFill>
              <a:latin typeface="+mn-lt"/>
              <a:sym typeface="Arial Bold" pitchFamily="1" charset="0"/>
            </a:endParaRPr>
          </a:p>
          <a:p>
            <a:pPr algn="ctr">
              <a:lnSpc>
                <a:spcPct val="150000"/>
              </a:lnSpc>
              <a:spcBef>
                <a:spcPts val="575"/>
              </a:spcBef>
            </a:pPr>
            <a:r>
              <a:rPr lang="en-US" sz="2000" b="1" kern="0" cap="all" dirty="0" smtClean="0">
                <a:ln w="9000" cmpd="sng">
                  <a:solidFill>
                    <a:schemeClr val="accent4">
                      <a:shade val="50000"/>
                      <a:satMod val="120000"/>
                    </a:schemeClr>
                  </a:solidFill>
                  <a:prstDash val="solid"/>
                </a:ln>
                <a:effectLst>
                  <a:reflection blurRad="12700" stA="28000" endPos="45000" dist="1000" dir="5400000" sy="-100000" algn="bl" rotWithShape="0"/>
                </a:effectLst>
                <a:latin typeface="+mn-lt"/>
                <a:sym typeface="Arial Bold" pitchFamily="1" charset="0"/>
              </a:rPr>
              <a:t>That is, while there is value in the items on </a:t>
            </a:r>
            <a:br>
              <a:rPr lang="en-US" sz="2000" b="1" kern="0" cap="all" dirty="0" smtClean="0">
                <a:ln w="9000" cmpd="sng">
                  <a:solidFill>
                    <a:schemeClr val="accent4">
                      <a:shade val="50000"/>
                      <a:satMod val="120000"/>
                    </a:schemeClr>
                  </a:solidFill>
                  <a:prstDash val="solid"/>
                </a:ln>
                <a:effectLst>
                  <a:reflection blurRad="12700" stA="28000" endPos="45000" dist="1000" dir="5400000" sy="-100000" algn="bl" rotWithShape="0"/>
                </a:effectLst>
                <a:latin typeface="+mn-lt"/>
                <a:sym typeface="Arial Bold" pitchFamily="1" charset="0"/>
              </a:rPr>
            </a:br>
            <a:r>
              <a:rPr lang="en-US" sz="2000" b="1" kern="0" cap="all" dirty="0" smtClean="0">
                <a:ln w="9000" cmpd="sng">
                  <a:solidFill>
                    <a:schemeClr val="accent4">
                      <a:shade val="50000"/>
                      <a:satMod val="120000"/>
                    </a:schemeClr>
                  </a:solidFill>
                  <a:prstDash val="solid"/>
                </a:ln>
                <a:effectLst>
                  <a:reflection blurRad="12700" stA="28000" endPos="45000" dist="1000" dir="5400000" sy="-100000" algn="bl" rotWithShape="0"/>
                </a:effectLst>
                <a:latin typeface="+mn-lt"/>
                <a:sym typeface="Arial Bold" pitchFamily="1" charset="0"/>
              </a:rPr>
              <a:t>the right, we value the items on the left more</a:t>
            </a:r>
          </a:p>
        </p:txBody>
      </p:sp>
    </p:spTree>
    <p:extLst>
      <p:ext uri="{BB962C8B-B14F-4D97-AF65-F5344CB8AC3E}">
        <p14:creationId xmlns:p14="http://schemas.microsoft.com/office/powerpoint/2010/main" val="3232837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1000"/>
                                        <p:tgtEl>
                                          <p:spTgt spid="5">
                                            <p:txEl>
                                              <p:pRg st="0" end="0"/>
                                            </p:txEl>
                                          </p:spTgt>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wipe(up)">
                                      <p:cBhvr>
                                        <p:cTn id="11" dur="1000"/>
                                        <p:tgtEl>
                                          <p:spTgt spid="5">
                                            <p:txEl>
                                              <p:pRg st="2" end="2"/>
                                            </p:txEl>
                                          </p:spTgt>
                                        </p:tgtEl>
                                      </p:cBhvr>
                                    </p:animEffect>
                                  </p:childTnLst>
                                </p:cTn>
                              </p:par>
                            </p:childTnLst>
                          </p:cTn>
                        </p:par>
                        <p:par>
                          <p:cTn id="12" fill="hold">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wipe(up)">
                                      <p:cBhvr>
                                        <p:cTn id="15" dur="1000"/>
                                        <p:tgtEl>
                                          <p:spTgt spid="5">
                                            <p:txEl>
                                              <p:pRg st="3" end="3"/>
                                            </p:txEl>
                                          </p:spTgt>
                                        </p:tgtEl>
                                      </p:cBhvr>
                                    </p:animEffect>
                                  </p:childTnLst>
                                </p:cTn>
                              </p:par>
                            </p:childTnLst>
                          </p:cTn>
                        </p:par>
                        <p:par>
                          <p:cTn id="16" fill="hold">
                            <p:stCondLst>
                              <p:cond delay="3000"/>
                            </p:stCondLst>
                            <p:childTnLst>
                              <p:par>
                                <p:cTn id="17" presetID="22" presetClass="entr" presetSubtype="1" fill="hold" grpId="0" nodeType="after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wipe(up)">
                                      <p:cBhvr>
                                        <p:cTn id="19" dur="1000"/>
                                        <p:tgtEl>
                                          <p:spTgt spid="5">
                                            <p:txEl>
                                              <p:pRg st="4" end="4"/>
                                            </p:txEl>
                                          </p:spTgt>
                                        </p:tgtEl>
                                      </p:cBhvr>
                                    </p:animEffect>
                                  </p:childTnLst>
                                </p:cTn>
                              </p:par>
                            </p:childTnLst>
                          </p:cTn>
                        </p:par>
                        <p:par>
                          <p:cTn id="20" fill="hold">
                            <p:stCondLst>
                              <p:cond delay="4000"/>
                            </p:stCondLst>
                            <p:childTnLst>
                              <p:par>
                                <p:cTn id="21" presetID="22" presetClass="entr" presetSubtype="1" fill="hold" grpId="0" nodeType="after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wipe(up)">
                                      <p:cBhvr>
                                        <p:cTn id="23" dur="1000"/>
                                        <p:tgtEl>
                                          <p:spTgt spid="5">
                                            <p:txEl>
                                              <p:pRg st="5" end="5"/>
                                            </p:txEl>
                                          </p:spTgt>
                                        </p:tgtEl>
                                      </p:cBhvr>
                                    </p:animEffect>
                                  </p:childTnLst>
                                </p:cTn>
                              </p:par>
                            </p:childTnLst>
                          </p:cTn>
                        </p:par>
                        <p:par>
                          <p:cTn id="24" fill="hold">
                            <p:stCondLst>
                              <p:cond delay="5000"/>
                            </p:stCondLst>
                            <p:childTnLst>
                              <p:par>
                                <p:cTn id="25" presetID="22" presetClass="entr" presetSubtype="1" fill="hold" grpId="0" nodeType="after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wipe(up)">
                                      <p:cBhvr>
                                        <p:cTn id="27" dur="10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715962"/>
          </a:xfrm>
        </p:spPr>
        <p:txBody>
          <a:bodyPr>
            <a:normAutofit fontScale="90000"/>
          </a:bodyPr>
          <a:lstStyle/>
          <a:p>
            <a:r>
              <a:rPr lang="en-US" dirty="0" smtClean="0">
                <a:solidFill>
                  <a:srgbClr val="C00000"/>
                </a:solidFill>
              </a:rPr>
              <a:t>Principles behind the Agile Manifesto</a:t>
            </a:r>
            <a:endParaRPr lang="en-US" dirty="0">
              <a:solidFill>
                <a:srgbClr val="C00000"/>
              </a:solidFill>
            </a:endParaRPr>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3"/>
          <p:cNvSpPr txBox="1">
            <a:spLocks noChangeArrowheads="1"/>
          </p:cNvSpPr>
          <p:nvPr/>
        </p:nvSpPr>
        <p:spPr bwMode="auto">
          <a:xfrm>
            <a:off x="228600" y="990600"/>
            <a:ext cx="87630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25000"/>
              </a:lnSpc>
              <a:spcBef>
                <a:spcPts val="0"/>
              </a:spcBef>
              <a:spcAft>
                <a:spcPct val="0"/>
              </a:spcAft>
              <a:buClr>
                <a:srgbClr val="BF1313"/>
              </a:buClr>
              <a:buSzTx/>
              <a:buFont typeface="Wingdings" pitchFamily="2" charset="2"/>
              <a:buChar char="§"/>
              <a:tabLst/>
              <a:defRPr/>
            </a:pPr>
            <a:r>
              <a:rPr kumimoji="0" lang="en-US" b="0" i="0" u="none" strike="noStrike" kern="0" cap="none" spc="0" normalizeH="0" baseline="0" noProof="0" dirty="0" smtClean="0">
                <a:ln>
                  <a:noFill/>
                </a:ln>
                <a:solidFill>
                  <a:srgbClr val="C00000"/>
                </a:solidFill>
                <a:effectLst/>
                <a:uLnTx/>
                <a:uFillTx/>
                <a:latin typeface="+mn-lt"/>
                <a:ea typeface="+mn-ea"/>
                <a:cs typeface="+mn-cs"/>
              </a:rPr>
              <a:t>Our highest priority </a:t>
            </a:r>
            <a:r>
              <a:rPr kumimoji="0" lang="en-US" b="0" i="0" u="none" strike="noStrike" kern="0" cap="none" spc="0" normalizeH="0" baseline="0" noProof="0" dirty="0" smtClean="0">
                <a:ln>
                  <a:noFill/>
                </a:ln>
                <a:solidFill>
                  <a:schemeClr val="tx1"/>
                </a:solidFill>
                <a:effectLst/>
                <a:uLnTx/>
                <a:uFillTx/>
                <a:latin typeface="+mn-lt"/>
                <a:ea typeface="+mn-ea"/>
                <a:cs typeface="+mn-cs"/>
              </a:rPr>
              <a:t>is to </a:t>
            </a:r>
            <a:r>
              <a:rPr kumimoji="0" lang="en-US" b="0" i="0" u="none" strike="noStrike" kern="0" cap="none" spc="0" normalizeH="0" baseline="0" noProof="0" dirty="0" smtClean="0">
                <a:ln>
                  <a:noFill/>
                </a:ln>
                <a:solidFill>
                  <a:srgbClr val="C00000"/>
                </a:solidFill>
                <a:effectLst/>
                <a:uLnTx/>
                <a:uFillTx/>
                <a:latin typeface="+mn-lt"/>
                <a:ea typeface="+mn-ea"/>
                <a:cs typeface="+mn-cs"/>
              </a:rPr>
              <a:t>satisfy the customer</a:t>
            </a:r>
            <a:r>
              <a:rPr kumimoji="0" lang="en-US" b="0" i="0" u="none" strike="noStrike" kern="0" cap="none" spc="0" normalizeH="0" baseline="0" noProof="0" dirty="0" smtClean="0">
                <a:ln>
                  <a:noFill/>
                </a:ln>
                <a:solidFill>
                  <a:schemeClr val="tx1"/>
                </a:solidFill>
                <a:effectLst/>
                <a:uLnTx/>
                <a:uFillTx/>
                <a:latin typeface="+mn-lt"/>
                <a:ea typeface="+mn-ea"/>
                <a:cs typeface="+mn-cs"/>
              </a:rPr>
              <a:t> through </a:t>
            </a:r>
            <a:r>
              <a:rPr kumimoji="0" lang="en-US" b="0" i="0" u="none" strike="noStrike" kern="0" cap="none" spc="0" normalizeH="0" baseline="0" noProof="0" dirty="0" smtClean="0">
                <a:ln>
                  <a:noFill/>
                </a:ln>
                <a:solidFill>
                  <a:srgbClr val="C00000"/>
                </a:solidFill>
                <a:effectLst/>
                <a:uLnTx/>
                <a:uFillTx/>
                <a:latin typeface="+mn-lt"/>
                <a:ea typeface="+mn-ea"/>
                <a:cs typeface="+mn-cs"/>
              </a:rPr>
              <a:t>early and continuous delivery</a:t>
            </a:r>
          </a:p>
          <a:p>
            <a:pPr marL="342900" marR="0" lvl="0" indent="-342900" algn="l" defTabSz="914400" rtl="0" eaLnBrk="0" fontAlgn="base" latinLnBrk="0" hangingPunct="0">
              <a:lnSpc>
                <a:spcPct val="125000"/>
              </a:lnSpc>
              <a:spcBef>
                <a:spcPts val="0"/>
              </a:spcBef>
              <a:spcAft>
                <a:spcPct val="0"/>
              </a:spcAft>
              <a:buClr>
                <a:srgbClr val="BF1313"/>
              </a:buClr>
              <a:buSzTx/>
              <a:buFont typeface="Wingdings" pitchFamily="2" charset="2"/>
              <a:buChar char="§"/>
              <a:tabLst/>
              <a:defRPr/>
            </a:pPr>
            <a:r>
              <a:rPr kumimoji="0" lang="en-US" b="0" i="0" u="none" strike="noStrike" kern="0" cap="none" spc="0" normalizeH="0" baseline="0" noProof="0" dirty="0" smtClean="0">
                <a:ln>
                  <a:noFill/>
                </a:ln>
                <a:solidFill>
                  <a:srgbClr val="C00000"/>
                </a:solidFill>
                <a:effectLst/>
                <a:uLnTx/>
                <a:uFillTx/>
                <a:latin typeface="+mn-lt"/>
                <a:ea typeface="+mn-ea"/>
                <a:cs typeface="+mn-cs"/>
              </a:rPr>
              <a:t>Welcome changing requirements</a:t>
            </a:r>
            <a:r>
              <a:rPr kumimoji="0" lang="en-US" b="0" i="0" u="none" strike="noStrike" kern="0" cap="none" spc="0" normalizeH="0" baseline="0" noProof="0" dirty="0" smtClean="0">
                <a:ln>
                  <a:noFill/>
                </a:ln>
                <a:solidFill>
                  <a:schemeClr val="tx1"/>
                </a:solidFill>
                <a:effectLst/>
                <a:uLnTx/>
                <a:uFillTx/>
                <a:latin typeface="+mn-lt"/>
                <a:ea typeface="+mn-ea"/>
                <a:cs typeface="+mn-cs"/>
              </a:rPr>
              <a:t>, even late in development </a:t>
            </a:r>
          </a:p>
          <a:p>
            <a:pPr marL="342900" marR="0" lvl="0" indent="-342900" algn="l" defTabSz="914400" rtl="0" eaLnBrk="0" fontAlgn="base" latinLnBrk="0" hangingPunct="0">
              <a:lnSpc>
                <a:spcPct val="125000"/>
              </a:lnSpc>
              <a:spcBef>
                <a:spcPts val="0"/>
              </a:spcBef>
              <a:spcAft>
                <a:spcPct val="0"/>
              </a:spcAft>
              <a:buClr>
                <a:srgbClr val="BF1313"/>
              </a:buClr>
              <a:buSzTx/>
              <a:buFont typeface="Wingdings" pitchFamily="2" charset="2"/>
              <a:buChar char="§"/>
              <a:tabLst/>
              <a:defRPr/>
            </a:pPr>
            <a:r>
              <a:rPr kumimoji="0" lang="en-US" b="0" i="0" u="none" strike="noStrike" kern="0" cap="none" spc="0" normalizeH="0" baseline="0" noProof="0" dirty="0" smtClean="0">
                <a:ln>
                  <a:noFill/>
                </a:ln>
                <a:solidFill>
                  <a:srgbClr val="C00000"/>
                </a:solidFill>
                <a:effectLst/>
                <a:uLnTx/>
                <a:uFillTx/>
                <a:latin typeface="+mn-lt"/>
                <a:ea typeface="+mn-ea"/>
                <a:cs typeface="+mn-cs"/>
              </a:rPr>
              <a:t>Deliver working software frequently</a:t>
            </a:r>
            <a:r>
              <a:rPr kumimoji="0" lang="en-US" b="0" i="0" u="none" strike="noStrike" kern="0" cap="none" spc="0" normalizeH="0" baseline="0" noProof="0" dirty="0" smtClean="0">
                <a:ln>
                  <a:noFill/>
                </a:ln>
                <a:solidFill>
                  <a:schemeClr val="tx1"/>
                </a:solidFill>
                <a:effectLst/>
                <a:uLnTx/>
                <a:uFillTx/>
                <a:latin typeface="+mn-lt"/>
                <a:ea typeface="+mn-ea"/>
                <a:cs typeface="+mn-cs"/>
              </a:rPr>
              <a:t>, from a couple of weeks to a couple of months</a:t>
            </a:r>
          </a:p>
          <a:p>
            <a:pPr marL="342900" marR="0" lvl="0" indent="-342900" algn="l" defTabSz="914400" rtl="0" eaLnBrk="0" fontAlgn="base" latinLnBrk="0" hangingPunct="0">
              <a:lnSpc>
                <a:spcPct val="125000"/>
              </a:lnSpc>
              <a:spcBef>
                <a:spcPts val="0"/>
              </a:spcBef>
              <a:spcAft>
                <a:spcPct val="0"/>
              </a:spcAft>
              <a:buClr>
                <a:srgbClr val="BF1313"/>
              </a:buClr>
              <a:buSzTx/>
              <a:buFont typeface="Wingdings" pitchFamily="2" charset="2"/>
              <a:buChar char="§"/>
              <a:tabLst/>
              <a:defRPr/>
            </a:pPr>
            <a:r>
              <a:rPr kumimoji="0" lang="en-US" b="0" i="0" u="none" strike="noStrike" kern="0" cap="none" spc="0" normalizeH="0" baseline="0" noProof="0" dirty="0" smtClean="0">
                <a:ln>
                  <a:noFill/>
                </a:ln>
                <a:solidFill>
                  <a:srgbClr val="C00000"/>
                </a:solidFill>
                <a:effectLst/>
                <a:uLnTx/>
                <a:uFillTx/>
                <a:latin typeface="+mn-lt"/>
                <a:ea typeface="+mn-ea"/>
                <a:cs typeface="+mn-cs"/>
              </a:rPr>
              <a:t>Business people and developers </a:t>
            </a:r>
            <a:r>
              <a:rPr kumimoji="0" lang="en-US" b="0" i="0" u="none" strike="noStrike" kern="0" cap="none" spc="0" normalizeH="0" baseline="0" noProof="0" dirty="0" smtClean="0">
                <a:ln>
                  <a:noFill/>
                </a:ln>
                <a:solidFill>
                  <a:schemeClr val="tx1"/>
                </a:solidFill>
                <a:effectLst/>
                <a:uLnTx/>
                <a:uFillTx/>
                <a:latin typeface="+mn-lt"/>
                <a:ea typeface="+mn-ea"/>
                <a:cs typeface="+mn-cs"/>
              </a:rPr>
              <a:t>must </a:t>
            </a:r>
            <a:r>
              <a:rPr kumimoji="0" lang="en-US" b="0" i="0" u="none" strike="noStrike" kern="0" cap="none" spc="0" normalizeH="0" baseline="0" noProof="0" dirty="0" smtClean="0">
                <a:ln>
                  <a:noFill/>
                </a:ln>
                <a:solidFill>
                  <a:srgbClr val="C00000"/>
                </a:solidFill>
                <a:effectLst/>
                <a:uLnTx/>
                <a:uFillTx/>
                <a:latin typeface="+mn-lt"/>
                <a:ea typeface="+mn-ea"/>
                <a:cs typeface="+mn-cs"/>
              </a:rPr>
              <a:t>work together daily </a:t>
            </a:r>
            <a:r>
              <a:rPr kumimoji="0" lang="en-US" b="0" i="0" u="none" strike="noStrike" kern="0" cap="none" spc="0" normalizeH="0" baseline="0" noProof="0" dirty="0" smtClean="0">
                <a:ln>
                  <a:noFill/>
                </a:ln>
                <a:solidFill>
                  <a:schemeClr val="tx1"/>
                </a:solidFill>
                <a:effectLst/>
                <a:uLnTx/>
                <a:uFillTx/>
                <a:latin typeface="+mn-lt"/>
                <a:ea typeface="+mn-ea"/>
                <a:cs typeface="+mn-cs"/>
              </a:rPr>
              <a:t>throughout the project</a:t>
            </a:r>
          </a:p>
          <a:p>
            <a:pPr marL="342900" marR="0" lvl="0" indent="-342900" algn="l" defTabSz="914400" rtl="0" eaLnBrk="0" fontAlgn="base" latinLnBrk="0" hangingPunct="0">
              <a:lnSpc>
                <a:spcPct val="125000"/>
              </a:lnSpc>
              <a:spcBef>
                <a:spcPts val="0"/>
              </a:spcBef>
              <a:spcAft>
                <a:spcPct val="0"/>
              </a:spcAft>
              <a:buClr>
                <a:srgbClr val="BF1313"/>
              </a:buClr>
              <a:buSzTx/>
              <a:buFont typeface="Wingdings" pitchFamily="2" charset="2"/>
              <a:buChar char="§"/>
              <a:tabLst/>
              <a:defRPr/>
            </a:pPr>
            <a:r>
              <a:rPr kumimoji="0" lang="en-US" b="0" i="0" u="none" strike="noStrike" kern="0" cap="none" spc="0" normalizeH="0" baseline="0" noProof="0" dirty="0" smtClean="0">
                <a:ln>
                  <a:noFill/>
                </a:ln>
                <a:solidFill>
                  <a:srgbClr val="C00000"/>
                </a:solidFill>
                <a:effectLst/>
                <a:uLnTx/>
                <a:uFillTx/>
                <a:latin typeface="+mn-lt"/>
                <a:ea typeface="+mn-ea"/>
                <a:cs typeface="+mn-cs"/>
              </a:rPr>
              <a:t>Build projects around motivated individuals</a:t>
            </a:r>
            <a:r>
              <a:rPr kumimoji="0" lang="en-US" b="0" i="0" u="none" strike="noStrike" kern="0" cap="none" spc="0" normalizeH="0" baseline="0" noProof="0" dirty="0" smtClean="0">
                <a:ln>
                  <a:noFill/>
                </a:ln>
                <a:solidFill>
                  <a:schemeClr val="tx1"/>
                </a:solidFill>
                <a:effectLst/>
                <a:uLnTx/>
                <a:uFillTx/>
                <a:latin typeface="+mn-lt"/>
                <a:ea typeface="+mn-ea"/>
                <a:cs typeface="+mn-cs"/>
              </a:rPr>
              <a:t>.  </a:t>
            </a:r>
            <a:r>
              <a:rPr kumimoji="0" lang="en-US" b="0" i="1" u="none" strike="noStrike" kern="0" cap="none" spc="0" normalizeH="0" baseline="0" noProof="0" dirty="0" smtClean="0">
                <a:ln>
                  <a:noFill/>
                </a:ln>
                <a:solidFill>
                  <a:schemeClr val="tx1"/>
                </a:solidFill>
                <a:effectLst/>
                <a:uLnTx/>
                <a:uFillTx/>
                <a:latin typeface="+mn-lt"/>
                <a:ea typeface="+mn-ea"/>
                <a:cs typeface="+mn-cs"/>
              </a:rPr>
              <a:t>Give them the environment and support they need, and trust them to get the job done. </a:t>
            </a:r>
          </a:p>
          <a:p>
            <a:pPr marL="342900" marR="0" lvl="0" indent="-342900" algn="l" defTabSz="914400" rtl="0" eaLnBrk="0" fontAlgn="base" latinLnBrk="0" hangingPunct="0">
              <a:lnSpc>
                <a:spcPct val="125000"/>
              </a:lnSpc>
              <a:spcBef>
                <a:spcPts val="0"/>
              </a:spcBef>
              <a:spcAft>
                <a:spcPct val="0"/>
              </a:spcAft>
              <a:buClr>
                <a:srgbClr val="BF1313"/>
              </a:buClr>
              <a:buSzTx/>
              <a:buFont typeface="Wingdings" pitchFamily="2" charset="2"/>
              <a:buChar char="§"/>
              <a:tabLst/>
              <a:defRPr/>
            </a:pPr>
            <a:r>
              <a:rPr kumimoji="0" lang="en-US" b="0" i="0" u="none" strike="noStrike" kern="0" cap="none" spc="0" normalizeH="0" baseline="0" noProof="0" dirty="0" smtClean="0">
                <a:ln>
                  <a:noFill/>
                </a:ln>
                <a:solidFill>
                  <a:schemeClr val="tx1"/>
                </a:solidFill>
                <a:effectLst/>
                <a:uLnTx/>
                <a:uFillTx/>
                <a:latin typeface="+mn-lt"/>
                <a:ea typeface="+mn-ea"/>
                <a:cs typeface="+mn-cs"/>
              </a:rPr>
              <a:t>The most efficient and effective method of conveying information to and within a development team is </a:t>
            </a:r>
            <a:r>
              <a:rPr kumimoji="0" lang="en-US" b="0" i="0" u="none" strike="noStrike" kern="0" cap="none" spc="0" normalizeH="0" baseline="0" noProof="0" dirty="0" smtClean="0">
                <a:ln>
                  <a:noFill/>
                </a:ln>
                <a:solidFill>
                  <a:srgbClr val="C00000"/>
                </a:solidFill>
                <a:effectLst/>
                <a:uLnTx/>
                <a:uFillTx/>
                <a:latin typeface="+mn-lt"/>
                <a:ea typeface="+mn-ea"/>
                <a:cs typeface="+mn-cs"/>
              </a:rPr>
              <a:t>face-to-face communication</a:t>
            </a:r>
          </a:p>
          <a:p>
            <a:pPr marL="342900" marR="0" lvl="0" indent="-342900" algn="l" defTabSz="914400" rtl="0" eaLnBrk="0" fontAlgn="base" latinLnBrk="0" hangingPunct="0">
              <a:lnSpc>
                <a:spcPct val="120000"/>
              </a:lnSpc>
              <a:spcBef>
                <a:spcPts val="0"/>
              </a:spcBef>
              <a:spcAft>
                <a:spcPct val="0"/>
              </a:spcAft>
              <a:buClr>
                <a:srgbClr val="BF1313"/>
              </a:buClr>
              <a:buSzTx/>
              <a:buFont typeface="Wingdings" pitchFamily="2" charset="2"/>
              <a:buChar char="§"/>
              <a:tabLst/>
              <a:defRPr/>
            </a:pPr>
            <a:r>
              <a:rPr kumimoji="0" lang="en-US" b="0" i="0" u="none" strike="noStrike" kern="0" cap="none" spc="0" normalizeH="0" baseline="0" noProof="0" dirty="0" smtClean="0">
                <a:ln>
                  <a:noFill/>
                </a:ln>
                <a:solidFill>
                  <a:schemeClr val="tx1"/>
                </a:solidFill>
                <a:effectLst/>
                <a:uLnTx/>
                <a:uFillTx/>
                <a:latin typeface="+mn-lt"/>
                <a:ea typeface="+mn-ea"/>
                <a:cs typeface="+mn-cs"/>
              </a:rPr>
              <a:t>Continuous attention to </a:t>
            </a:r>
            <a:r>
              <a:rPr kumimoji="0" lang="en-US" b="0" i="0" u="none" strike="noStrike" kern="0" cap="none" spc="0" normalizeH="0" baseline="0" noProof="0" dirty="0" smtClean="0">
                <a:ln>
                  <a:noFill/>
                </a:ln>
                <a:solidFill>
                  <a:srgbClr val="C00000"/>
                </a:solidFill>
                <a:effectLst/>
                <a:uLnTx/>
                <a:uFillTx/>
                <a:latin typeface="+mn-lt"/>
                <a:ea typeface="+mn-ea"/>
                <a:cs typeface="+mn-cs"/>
              </a:rPr>
              <a:t>technical excellence and good design </a:t>
            </a:r>
            <a:r>
              <a:rPr kumimoji="0" lang="en-US" b="0" i="0" u="none" strike="noStrike" kern="0" cap="none" spc="0" normalizeH="0" baseline="0" noProof="0" dirty="0" smtClean="0">
                <a:ln>
                  <a:noFill/>
                </a:ln>
                <a:solidFill>
                  <a:schemeClr val="tx1"/>
                </a:solidFill>
                <a:effectLst/>
                <a:uLnTx/>
                <a:uFillTx/>
                <a:latin typeface="+mn-lt"/>
                <a:ea typeface="+mn-ea"/>
                <a:cs typeface="+mn-cs"/>
              </a:rPr>
              <a:t>enhances agility</a:t>
            </a:r>
          </a:p>
          <a:p>
            <a:pPr marL="342900" marR="0" lvl="0" indent="-342900" algn="l" defTabSz="914400" rtl="0" eaLnBrk="0" fontAlgn="base" latinLnBrk="0" hangingPunct="0">
              <a:lnSpc>
                <a:spcPct val="120000"/>
              </a:lnSpc>
              <a:spcBef>
                <a:spcPts val="0"/>
              </a:spcBef>
              <a:spcAft>
                <a:spcPct val="0"/>
              </a:spcAft>
              <a:buClr>
                <a:srgbClr val="BF1313"/>
              </a:buClr>
              <a:buSzTx/>
              <a:buFont typeface="Wingdings" pitchFamily="2" charset="2"/>
              <a:buChar char="§"/>
              <a:tabLst/>
              <a:defRPr/>
            </a:pPr>
            <a:r>
              <a:rPr kumimoji="0" lang="en-US" b="0" i="0" u="none" strike="noStrike" kern="0" cap="none" spc="0" normalizeH="0" baseline="0" noProof="0" dirty="0" smtClean="0">
                <a:ln>
                  <a:noFill/>
                </a:ln>
                <a:solidFill>
                  <a:schemeClr val="tx1"/>
                </a:solidFill>
                <a:effectLst/>
                <a:uLnTx/>
                <a:uFillTx/>
                <a:latin typeface="+mn-lt"/>
                <a:ea typeface="+mn-ea"/>
                <a:cs typeface="+mn-cs"/>
              </a:rPr>
              <a:t>At regular intervals, the </a:t>
            </a:r>
            <a:r>
              <a:rPr kumimoji="0" lang="en-US" b="0" i="0" u="none" strike="noStrike" kern="0" cap="none" spc="0" normalizeH="0" baseline="0" noProof="0" dirty="0" smtClean="0">
                <a:ln>
                  <a:noFill/>
                </a:ln>
                <a:solidFill>
                  <a:srgbClr val="C00000"/>
                </a:solidFill>
                <a:effectLst/>
                <a:uLnTx/>
                <a:uFillTx/>
                <a:latin typeface="+mn-lt"/>
                <a:ea typeface="+mn-ea"/>
                <a:cs typeface="+mn-cs"/>
              </a:rPr>
              <a:t>team reflects on how to become more effective</a:t>
            </a:r>
            <a:r>
              <a:rPr kumimoji="0" lang="en-US" b="0" i="0" u="none" strike="noStrike" kern="0" cap="none" spc="0" normalizeH="0" baseline="0" noProof="0" dirty="0" smtClean="0">
                <a:ln>
                  <a:noFill/>
                </a:ln>
                <a:solidFill>
                  <a:schemeClr val="tx1"/>
                </a:solidFill>
                <a:effectLst/>
                <a:uLnTx/>
                <a:uFillTx/>
                <a:latin typeface="+mn-lt"/>
                <a:ea typeface="+mn-ea"/>
                <a:cs typeface="+mn-cs"/>
              </a:rPr>
              <a:t>, then </a:t>
            </a:r>
            <a:r>
              <a:rPr kumimoji="0" lang="en-US" b="0" i="0" u="none" strike="noStrike" kern="0" cap="none" spc="0" normalizeH="0" baseline="0" noProof="0" dirty="0" smtClean="0">
                <a:ln>
                  <a:noFill/>
                </a:ln>
                <a:solidFill>
                  <a:srgbClr val="C00000"/>
                </a:solidFill>
                <a:effectLst/>
                <a:uLnTx/>
                <a:uFillTx/>
                <a:latin typeface="+mn-lt"/>
                <a:ea typeface="+mn-ea"/>
                <a:cs typeface="+mn-cs"/>
              </a:rPr>
              <a:t>tunes and adjusts its behavior </a:t>
            </a:r>
            <a:r>
              <a:rPr kumimoji="0" lang="en-US" b="0" i="0" u="none" strike="noStrike" kern="0" cap="none" spc="0" normalizeH="0" baseline="0" noProof="0" dirty="0" smtClean="0">
                <a:ln>
                  <a:noFill/>
                </a:ln>
                <a:solidFill>
                  <a:schemeClr val="tx1"/>
                </a:solidFill>
                <a:effectLst/>
                <a:uLnTx/>
                <a:uFillTx/>
                <a:latin typeface="+mn-lt"/>
                <a:ea typeface="+mn-ea"/>
                <a:cs typeface="+mn-cs"/>
              </a:rPr>
              <a:t>accordingly</a:t>
            </a:r>
            <a:endParaRPr kumimoji="0" lang="en-US" b="0" i="0" u="none" strike="noStrike" kern="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04160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9050"/>
            <a:ext cx="7467601" cy="846364"/>
          </a:xfrm>
        </p:spPr>
        <p:txBody>
          <a:bodyPr/>
          <a:lstStyle/>
          <a:p>
            <a:r>
              <a:rPr lang="en-US" dirty="0" smtClean="0">
                <a:solidFill>
                  <a:srgbClr val="C00000"/>
                </a:solidFill>
              </a:rPr>
              <a:t>Agile </a:t>
            </a:r>
            <a:r>
              <a:rPr lang="en-US" dirty="0" err="1" smtClean="0">
                <a:solidFill>
                  <a:srgbClr val="C00000"/>
                </a:solidFill>
              </a:rPr>
              <a:t>Vs</a:t>
            </a:r>
            <a:r>
              <a:rPr lang="en-US" dirty="0" smtClean="0">
                <a:solidFill>
                  <a:srgbClr val="C00000"/>
                </a:solidFill>
              </a:rPr>
              <a:t> Traditional approach</a:t>
            </a:r>
            <a:endParaRPr lang="en-US" dirty="0">
              <a:solidFill>
                <a:srgbClr val="C00000"/>
              </a:solidFill>
            </a:endParaRPr>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pic>
        <p:nvPicPr>
          <p:cNvPr id="4" name="Picture 4"/>
          <p:cNvPicPr>
            <a:picLocks noChangeAspect="1" noChangeArrowheads="1"/>
          </p:cNvPicPr>
          <p:nvPr/>
        </p:nvPicPr>
        <p:blipFill>
          <a:blip r:embed="rId2" cstate="print"/>
          <a:srcRect/>
          <a:stretch>
            <a:fillRect/>
          </a:stretch>
        </p:blipFill>
        <p:spPr bwMode="auto">
          <a:xfrm>
            <a:off x="228600" y="827314"/>
            <a:ext cx="8686799" cy="5573485"/>
          </a:xfrm>
          <a:prstGeom prst="rect">
            <a:avLst/>
          </a:prstGeom>
          <a:noFill/>
          <a:ln w="9525">
            <a:noFill/>
            <a:miter lim="800000"/>
            <a:headEnd/>
            <a:tailEnd/>
          </a:ln>
        </p:spPr>
      </p:pic>
    </p:spTree>
    <p:extLst>
      <p:ext uri="{BB962C8B-B14F-4D97-AF65-F5344CB8AC3E}">
        <p14:creationId xmlns:p14="http://schemas.microsoft.com/office/powerpoint/2010/main" val="31211964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48600" cy="563562"/>
          </a:xfrm>
        </p:spPr>
        <p:txBody>
          <a:bodyPr>
            <a:normAutofit fontScale="90000"/>
          </a:bodyPr>
          <a:lstStyle/>
          <a:p>
            <a:r>
              <a:rPr lang="en-US" dirty="0" smtClean="0">
                <a:solidFill>
                  <a:srgbClr val="C00000"/>
                </a:solidFill>
              </a:rPr>
              <a:t>Project Constraints</a:t>
            </a:r>
            <a:endParaRPr lang="en-US" dirty="0">
              <a:solidFill>
                <a:srgbClr val="C00000"/>
              </a:solidFill>
            </a:endParaRPr>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328613" y="1219200"/>
            <a:ext cx="8486775" cy="3533775"/>
          </a:xfrm>
          <a:prstGeom prst="rect">
            <a:avLst/>
          </a:prstGeom>
          <a:noFill/>
          <a:ln w="9525">
            <a:noFill/>
            <a:miter lim="800000"/>
            <a:headEnd/>
            <a:tailEnd/>
          </a:ln>
          <a:effectLst/>
        </p:spPr>
      </p:pic>
      <p:sp>
        <p:nvSpPr>
          <p:cNvPr id="5" name="TextBox 4"/>
          <p:cNvSpPr txBox="1"/>
          <p:nvPr/>
        </p:nvSpPr>
        <p:spPr>
          <a:xfrm>
            <a:off x="639717" y="1032302"/>
            <a:ext cx="3322683" cy="415498"/>
          </a:xfrm>
          <a:prstGeom prst="rect">
            <a:avLst/>
          </a:prstGeom>
          <a:noFill/>
        </p:spPr>
        <p:txBody>
          <a:bodyPr wrap="square" rtlCol="0">
            <a:spAutoFit/>
          </a:bodyPr>
          <a:lstStyle/>
          <a:p>
            <a:pPr algn="ctr"/>
            <a:r>
              <a:rPr lang="en-US" b="1" dirty="0" smtClean="0">
                <a:solidFill>
                  <a:srgbClr val="0070C0"/>
                </a:solidFill>
              </a:rPr>
              <a:t>Traditional Approach</a:t>
            </a:r>
            <a:endParaRPr lang="en-IN" b="1" dirty="0">
              <a:solidFill>
                <a:srgbClr val="0070C0"/>
              </a:solidFill>
            </a:endParaRPr>
          </a:p>
        </p:txBody>
      </p:sp>
      <p:sp>
        <p:nvSpPr>
          <p:cNvPr id="6" name="TextBox 5"/>
          <p:cNvSpPr txBox="1"/>
          <p:nvPr/>
        </p:nvSpPr>
        <p:spPr>
          <a:xfrm>
            <a:off x="5748411" y="967026"/>
            <a:ext cx="2520280" cy="369332"/>
          </a:xfrm>
          <a:prstGeom prst="rect">
            <a:avLst/>
          </a:prstGeom>
          <a:noFill/>
        </p:spPr>
        <p:txBody>
          <a:bodyPr wrap="square" rtlCol="0">
            <a:spAutoFit/>
          </a:bodyPr>
          <a:lstStyle/>
          <a:p>
            <a:pPr algn="ctr"/>
            <a:r>
              <a:rPr lang="en-US" b="1" dirty="0" smtClean="0">
                <a:solidFill>
                  <a:srgbClr val="00B050"/>
                </a:solidFill>
              </a:rPr>
              <a:t>Agile Approach</a:t>
            </a:r>
            <a:endParaRPr lang="en-IN" b="1" dirty="0">
              <a:solidFill>
                <a:srgbClr val="00B050"/>
              </a:solidFill>
            </a:endParaRPr>
          </a:p>
        </p:txBody>
      </p:sp>
      <p:sp>
        <p:nvSpPr>
          <p:cNvPr id="7" name="Content Placeholder 2"/>
          <p:cNvSpPr txBox="1">
            <a:spLocks/>
          </p:cNvSpPr>
          <p:nvPr/>
        </p:nvSpPr>
        <p:spPr>
          <a:xfrm>
            <a:off x="328613" y="5049820"/>
            <a:ext cx="3815684" cy="135097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1800" smtClean="0"/>
              <a:t>Time and Cost is variable</a:t>
            </a:r>
          </a:p>
          <a:p>
            <a:pPr lvl="1"/>
            <a:r>
              <a:rPr lang="en-US" sz="1800" smtClean="0"/>
              <a:t>Quality at Risk</a:t>
            </a:r>
          </a:p>
          <a:p>
            <a:endParaRPr lang="en-US" sz="1800" dirty="0"/>
          </a:p>
        </p:txBody>
      </p:sp>
      <p:sp>
        <p:nvSpPr>
          <p:cNvPr id="8" name="Content Placeholder 2"/>
          <p:cNvSpPr txBox="1">
            <a:spLocks/>
          </p:cNvSpPr>
          <p:nvPr/>
        </p:nvSpPr>
        <p:spPr>
          <a:xfrm>
            <a:off x="4191000" y="4953000"/>
            <a:ext cx="5089452" cy="1350979"/>
          </a:xfrm>
          <a:prstGeom prst="rect">
            <a:avLst/>
          </a:prstGeom>
        </p:spPr>
        <p:txBody>
          <a:bodyPr/>
          <a:lstStyle/>
          <a:p>
            <a:pPr marL="693738" lvl="1" indent="-347663" algn="just" eaLnBrk="0" hangingPunct="0">
              <a:spcBef>
                <a:spcPct val="20000"/>
              </a:spcBef>
              <a:buFont typeface="Wingdings" pitchFamily="2" charset="2"/>
              <a:buChar char="v"/>
            </a:pPr>
            <a:r>
              <a:rPr lang="en-US" dirty="0" smtClean="0">
                <a:latin typeface="Arial" pitchFamily="34" charset="0"/>
              </a:rPr>
              <a:t>Focus on Quality</a:t>
            </a:r>
          </a:p>
          <a:p>
            <a:pPr marL="693738" lvl="1" indent="-347663" algn="just" eaLnBrk="0" hangingPunct="0">
              <a:spcBef>
                <a:spcPct val="20000"/>
              </a:spcBef>
              <a:buFont typeface="Wingdings" pitchFamily="2" charset="2"/>
              <a:buChar char="v"/>
            </a:pPr>
            <a:r>
              <a:rPr lang="en-US" dirty="0" smtClean="0">
                <a:latin typeface="Arial" pitchFamily="34" charset="0"/>
              </a:rPr>
              <a:t> Manage Changes to Features</a:t>
            </a:r>
          </a:p>
          <a:p>
            <a:pPr marL="693738" lvl="1" indent="-347663" algn="just" eaLnBrk="0" hangingPunct="0">
              <a:spcBef>
                <a:spcPct val="20000"/>
              </a:spcBef>
              <a:buFont typeface="Wingdings" pitchFamily="2" charset="2"/>
              <a:buChar char="v"/>
            </a:pPr>
            <a:r>
              <a:rPr lang="en-US" dirty="0" smtClean="0">
                <a:latin typeface="Arial" pitchFamily="34" charset="0"/>
              </a:rPr>
              <a:t> Deliver Within Time and Cost</a:t>
            </a:r>
          </a:p>
        </p:txBody>
      </p:sp>
    </p:spTree>
    <p:extLst>
      <p:ext uri="{BB962C8B-B14F-4D97-AF65-F5344CB8AC3E}">
        <p14:creationId xmlns:p14="http://schemas.microsoft.com/office/powerpoint/2010/main" val="24074572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C00000"/>
                </a:solidFill>
              </a:rPr>
              <a:t>Cost of change curve</a:t>
            </a:r>
            <a:endParaRPr lang="en-US" dirty="0">
              <a:solidFill>
                <a:srgbClr val="C00000"/>
              </a:solidFill>
            </a:endParaRPr>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pic>
        <p:nvPicPr>
          <p:cNvPr id="4" name="Picture 3" descr="comparingTechniques.jpg"/>
          <p:cNvPicPr>
            <a:picLocks noChangeAspect="1"/>
          </p:cNvPicPr>
          <p:nvPr/>
        </p:nvPicPr>
        <p:blipFill>
          <a:blip r:embed="rId2" cstate="print"/>
          <a:stretch>
            <a:fillRect/>
          </a:stretch>
        </p:blipFill>
        <p:spPr>
          <a:xfrm>
            <a:off x="97808" y="990600"/>
            <a:ext cx="8686800" cy="5418909"/>
          </a:xfrm>
          <a:prstGeom prst="rect">
            <a:avLst/>
          </a:prstGeom>
          <a:ln>
            <a:solidFill>
              <a:schemeClr val="tx1"/>
            </a:solidFill>
          </a:ln>
        </p:spPr>
      </p:pic>
    </p:spTree>
    <p:extLst>
      <p:ext uri="{BB962C8B-B14F-4D97-AF65-F5344CB8AC3E}">
        <p14:creationId xmlns:p14="http://schemas.microsoft.com/office/powerpoint/2010/main" val="4374518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5D48A568EF03438E3D278B03ECE57D" ma:contentTypeVersion="12" ma:contentTypeDescription="Create a new document." ma:contentTypeScope="" ma:versionID="5ea27799b888aaba0b47aafa2049b0ee">
  <xsd:schema xmlns:xsd="http://www.w3.org/2001/XMLSchema" xmlns:xs="http://www.w3.org/2001/XMLSchema" xmlns:p="http://schemas.microsoft.com/office/2006/metadata/properties" xmlns:ns2="bb1c2782-a4c8-41be-a3cc-58844f05c1c8" xmlns:ns3="5e18c94f-fcbd-4eea-bf90-648cc8d8006d" targetNamespace="http://schemas.microsoft.com/office/2006/metadata/properties" ma:root="true" ma:fieldsID="b8162af4c2deabdc0ac3815fc7965176" ns2:_="" ns3:_="">
    <xsd:import namespace="bb1c2782-a4c8-41be-a3cc-58844f05c1c8"/>
    <xsd:import namespace="5e18c94f-fcbd-4eea-bf90-648cc8d8006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3:SharedWithUsers" minOccurs="0"/>
                <xsd:element ref="ns3:SharedWithDetail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b1c2782-a4c8-41be-a3cc-58844f05c1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18c94f-fcbd-4eea-bf90-648cc8d8006d"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1CC6067-E455-4974-BB2A-ACDDB4D468E6}"/>
</file>

<file path=customXml/itemProps2.xml><?xml version="1.0" encoding="utf-8"?>
<ds:datastoreItem xmlns:ds="http://schemas.openxmlformats.org/officeDocument/2006/customXml" ds:itemID="{EE6B7408-17F5-440C-B842-48C120D00068}"/>
</file>

<file path=customXml/itemProps3.xml><?xml version="1.0" encoding="utf-8"?>
<ds:datastoreItem xmlns:ds="http://schemas.openxmlformats.org/officeDocument/2006/customXml" ds:itemID="{D9D28E20-D11A-4662-860F-77CDF3B3F72C}"/>
</file>

<file path=docProps/app.xml><?xml version="1.0" encoding="utf-8"?>
<Properties xmlns="http://schemas.openxmlformats.org/officeDocument/2006/extended-properties" xmlns:vt="http://schemas.openxmlformats.org/officeDocument/2006/docPropsVTypes">
  <TotalTime>38</TotalTime>
  <Words>920</Words>
  <Application>Microsoft Office PowerPoint</Application>
  <PresentationFormat>On-screen Show (4:3)</PresentationFormat>
  <Paragraphs>117</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WHAT HAPPENS When…??</vt:lpstr>
      <vt:lpstr>Need for Agile</vt:lpstr>
      <vt:lpstr>Sunrise of Agile</vt:lpstr>
      <vt:lpstr>Agile Manifesto</vt:lpstr>
      <vt:lpstr>Principles behind the Agile Manifesto</vt:lpstr>
      <vt:lpstr>Agile Vs Traditional approach</vt:lpstr>
      <vt:lpstr>Project Constraints</vt:lpstr>
      <vt:lpstr>Cost of change curve</vt:lpstr>
      <vt:lpstr>Benefits of Agile</vt:lpstr>
      <vt:lpstr>Agile Methods</vt:lpstr>
      <vt:lpstr>Recommended Websites &amp; Books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HAPPENS When…??</dc:title>
  <dc:creator>user</dc:creator>
  <cp:lastModifiedBy>user</cp:lastModifiedBy>
  <cp:revision>14</cp:revision>
  <dcterms:created xsi:type="dcterms:W3CDTF">2019-08-04T15:55:57Z</dcterms:created>
  <dcterms:modified xsi:type="dcterms:W3CDTF">2020-05-26T02:36:51Z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0x010100BD5D48A568EF03438E3D278B03ECE57D</vt:lpwstr>
  </property>
</Properties>
</file>