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77" r:id="rId2"/>
    <p:sldId id="378" r:id="rId3"/>
    <p:sldId id="379" r:id="rId4"/>
    <p:sldId id="380" r:id="rId5"/>
    <p:sldId id="381" r:id="rId6"/>
    <p:sldId id="382" r:id="rId7"/>
    <p:sldId id="383" r:id="rId8"/>
    <p:sldId id="384" r:id="rId9"/>
    <p:sldId id="385"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588" autoAdjust="0"/>
    <p:restoredTop sz="94590" autoAdjust="0"/>
  </p:normalViewPr>
  <p:slideViewPr>
    <p:cSldViewPr>
      <p:cViewPr>
        <p:scale>
          <a:sx n="100" d="100"/>
          <a:sy n="100" d="100"/>
        </p:scale>
        <p:origin x="-1068" y="216"/>
      </p:cViewPr>
      <p:guideLst>
        <p:guide orient="horz" pos="2160"/>
        <p:guide pos="2880"/>
      </p:guideLst>
    </p:cSldViewPr>
  </p:slideViewPr>
  <p:notesTextViewPr>
    <p:cViewPr>
      <p:scale>
        <a:sx n="1" d="1"/>
        <a:sy n="1" d="1"/>
      </p:scale>
      <p:origin x="0" y="0"/>
    </p:cViewPr>
  </p:notesTextViewPr>
  <p:sorterViewPr>
    <p:cViewPr>
      <p:scale>
        <a:sx n="120" d="100"/>
        <a:sy n="120" d="100"/>
      </p:scale>
      <p:origin x="0" y="66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999F81-5215-4F84-BF03-F197DB4051CB}" type="datetimeFigureOut">
              <a:rPr lang="en-US" smtClean="0"/>
              <a:t>6/15/2020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0803A7-0DF9-4C91-924C-701940CCECC7}" type="slidenum">
              <a:rPr lang="en-US" smtClean="0"/>
              <a:t>‹#›</a:t>
            </a:fld>
            <a:endParaRPr lang="en-US"/>
          </a:p>
        </p:txBody>
      </p:sp>
    </p:spTree>
    <p:extLst>
      <p:ext uri="{BB962C8B-B14F-4D97-AF65-F5344CB8AC3E}">
        <p14:creationId xmlns:p14="http://schemas.microsoft.com/office/powerpoint/2010/main" val="12984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extremeprogramming.org/rules/simpl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Added</a:t>
            </a:r>
            <a:r>
              <a:rPr lang="en-US" baseline="0" dirty="0" smtClean="0"/>
              <a:t> taking reference from CSM material</a:t>
            </a:r>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Above</a:t>
            </a:r>
            <a:r>
              <a:rPr lang="en-US" baseline="0" dirty="0" smtClean="0"/>
              <a:t> are the XP rules around basic </a:t>
            </a:r>
            <a:r>
              <a:rPr lang="en-US" baseline="0" dirty="0" err="1" smtClean="0"/>
              <a:t>Engg</a:t>
            </a:r>
            <a:r>
              <a:rPr lang="en-US" baseline="0" dirty="0" smtClean="0"/>
              <a:t> </a:t>
            </a:r>
            <a:r>
              <a:rPr lang="en-US" baseline="0" dirty="0" err="1" smtClean="0"/>
              <a:t>practises</a:t>
            </a:r>
            <a:r>
              <a:rPr lang="en-US" baseline="0" dirty="0" smtClean="0"/>
              <a:t>/activities followed in any development project</a:t>
            </a:r>
          </a:p>
          <a:p>
            <a:r>
              <a:rPr lang="en-US" sz="1200" kern="1200" dirty="0" smtClean="0">
                <a:solidFill>
                  <a:schemeClr val="tx1"/>
                </a:solidFill>
                <a:effectLst/>
                <a:latin typeface="+mn-lt"/>
                <a:ea typeface="+mn-ea"/>
                <a:cs typeface="+mn-cs"/>
              </a:rPr>
              <a:t>Keep the system uncluttered with extra stuff you guess will be used later. Extra functionality will always slow us down and squander our resources.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Keeping your code ready for unexpected changes is about simple design. Adding extra flexibility beyond what you need now always makes a design more complex.</a:t>
            </a:r>
            <a:br>
              <a:rPr lang="en-US" sz="120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One of the few requirements of extreme programming (XP) is to have the customer available. Not only to help the development team, but to be a part of it as well. All phases of an XP project require communication with the customer, preferably face to face, on site. It's best to simply assign one or more customers to the development team.</a:t>
            </a:r>
          </a:p>
          <a:p>
            <a:r>
              <a:rPr lang="en-US" sz="1200" kern="1200" dirty="0" smtClean="0">
                <a:solidFill>
                  <a:schemeClr val="tx1"/>
                </a:solidFill>
                <a:effectLst/>
                <a:latin typeface="+mn-lt"/>
                <a:ea typeface="+mn-ea"/>
                <a:cs typeface="+mn-cs"/>
              </a:rPr>
              <a:t>You create one test to define some small aspect of the problem at hand. Then you create the </a:t>
            </a:r>
            <a:r>
              <a:rPr lang="en-US" sz="1200" kern="1200" dirty="0" smtClean="0">
                <a:solidFill>
                  <a:schemeClr val="tx1"/>
                </a:solidFill>
                <a:effectLst/>
                <a:latin typeface="+mn-lt"/>
                <a:ea typeface="+mn-ea"/>
                <a:cs typeface="+mn-cs"/>
                <a:hlinkClick r:id="rId3" action="ppaction://hlinkfile"/>
              </a:rPr>
              <a:t>simplest code</a:t>
            </a:r>
            <a:r>
              <a:rPr lang="en-US" sz="1200" kern="1200" dirty="0" smtClean="0">
                <a:solidFill>
                  <a:schemeClr val="tx1"/>
                </a:solidFill>
                <a:effectLst/>
                <a:latin typeface="+mn-lt"/>
                <a:ea typeface="+mn-ea"/>
                <a:cs typeface="+mn-cs"/>
              </a:rPr>
              <a:t> that will make that test pass. Then you create a second test. Now you add to the code you just created to make this new test pass, but no more! Not until you have yet a third test. You continue until there is nothing left to test. The code you will create is simple and concise, implementing only the features you wanted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smtClean="0"/>
              <a:t>The Planning Game </a:t>
            </a:r>
            <a:r>
              <a:rPr lang="en-US" dirty="0" smtClean="0"/>
              <a:t>— Quickly determine the scope of the next release by combining business priorities and technical estimates. As reality overtakes the plan, update the plan.</a:t>
            </a:r>
          </a:p>
          <a:p>
            <a:r>
              <a:rPr lang="en-US" i="1" dirty="0" smtClean="0"/>
              <a:t>Small releases </a:t>
            </a:r>
            <a:r>
              <a:rPr lang="en-US" dirty="0" smtClean="0"/>
              <a:t>— Put a simple system into production quickly, then release new versions on a very short cycle.</a:t>
            </a:r>
          </a:p>
          <a:p>
            <a:r>
              <a:rPr lang="en-US" i="1" dirty="0" smtClean="0"/>
              <a:t>Metaphor </a:t>
            </a:r>
            <a:r>
              <a:rPr lang="en-US" dirty="0" smtClean="0"/>
              <a:t>— Guide all development with a simple shared story of how the whole system works. Comparison of 2 unlikely</a:t>
            </a:r>
            <a:r>
              <a:rPr lang="en-US" baseline="0" dirty="0" smtClean="0"/>
              <a:t> things e.g. life is a journey.</a:t>
            </a:r>
            <a:endParaRPr lang="en-US" dirty="0" smtClean="0"/>
          </a:p>
          <a:p>
            <a:r>
              <a:rPr lang="en-US" i="1" dirty="0" smtClean="0"/>
              <a:t>Simple design </a:t>
            </a:r>
            <a:r>
              <a:rPr lang="en-US" dirty="0" smtClean="0"/>
              <a:t>— The system should be designed as simply as possible at any given moment. Extra complexity is removed as soon as it is discovered.</a:t>
            </a:r>
          </a:p>
          <a:p>
            <a:r>
              <a:rPr lang="en-US" i="1" dirty="0" smtClean="0"/>
              <a:t>Testing </a:t>
            </a:r>
            <a:r>
              <a:rPr lang="en-US" dirty="0" smtClean="0"/>
              <a:t>— Programmers continually write unit tests, which must run flawlessly for development to continue. Customers write tests demonstrating that features are finished.</a:t>
            </a:r>
          </a:p>
          <a:p>
            <a:r>
              <a:rPr lang="en-US" i="1" dirty="0" smtClean="0"/>
              <a:t>Refactoring </a:t>
            </a:r>
            <a:r>
              <a:rPr lang="en-US" dirty="0" smtClean="0"/>
              <a:t>— Programmers restructure the system without changing its behavior to remove duplication, improve communication, simplify, or add flexibility.</a:t>
            </a:r>
          </a:p>
          <a:p>
            <a:r>
              <a:rPr lang="en-US" i="1" dirty="0" smtClean="0"/>
              <a:t>Pair programming </a:t>
            </a:r>
            <a:r>
              <a:rPr lang="en-US" dirty="0" smtClean="0"/>
              <a:t>— All production code is written with two programmers at one machine.</a:t>
            </a:r>
            <a:endParaRPr lang="en-US" i="1" dirty="0" smtClean="0"/>
          </a:p>
          <a:p>
            <a:r>
              <a:rPr lang="en-US" i="1" dirty="0" smtClean="0"/>
              <a:t>Collective ownership </a:t>
            </a:r>
            <a:r>
              <a:rPr lang="en-US" dirty="0" smtClean="0"/>
              <a:t>— Anyone can change any code anywhere in the system at any time.</a:t>
            </a:r>
          </a:p>
          <a:p>
            <a:r>
              <a:rPr lang="en-US" i="1" dirty="0" smtClean="0"/>
              <a:t>Continuous integration </a:t>
            </a:r>
            <a:r>
              <a:rPr lang="en-US" dirty="0" smtClean="0"/>
              <a:t>— Integrate and build the system many times a day, every time a task is completed.</a:t>
            </a:r>
          </a:p>
          <a:p>
            <a:r>
              <a:rPr lang="en-US" i="1" dirty="0" smtClean="0"/>
              <a:t>40 hour week </a:t>
            </a:r>
            <a:r>
              <a:rPr lang="en-US" dirty="0" smtClean="0"/>
              <a:t>— Work no more than 40 hours a week as a rule. Never work overtime a second week in a row.</a:t>
            </a:r>
            <a:endParaRPr lang="en-US" i="1" dirty="0" smtClean="0"/>
          </a:p>
          <a:p>
            <a:r>
              <a:rPr lang="en-US" i="1" dirty="0" smtClean="0"/>
              <a:t>On-site customer </a:t>
            </a:r>
            <a:r>
              <a:rPr lang="en-US" dirty="0" smtClean="0"/>
              <a:t>— Include a real, live user on the team, available full-time to answer questions.</a:t>
            </a:r>
          </a:p>
          <a:p>
            <a:r>
              <a:rPr lang="en-US" i="1" dirty="0" smtClean="0"/>
              <a:t>Coding standards </a:t>
            </a:r>
            <a:r>
              <a:rPr lang="en-US" dirty="0" smtClean="0"/>
              <a:t>— Programmers write all code in accordance with rules emphasizing communication through the code.</a:t>
            </a:r>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XP has 12 Practices, TechM</a:t>
            </a:r>
            <a:r>
              <a:rPr lang="en-US" baseline="0" dirty="0" smtClean="0"/>
              <a:t> has adopted 6 basic practices for Agile Implementation @ TechM and among the same practices have been explained in detail here. The most common practices followed are:</a:t>
            </a:r>
          </a:p>
          <a:p>
            <a:r>
              <a:rPr lang="en-US" baseline="0" dirty="0" smtClean="0"/>
              <a:t>Small Releases</a:t>
            </a:r>
          </a:p>
          <a:p>
            <a:r>
              <a:rPr lang="en-US" baseline="0" dirty="0" smtClean="0"/>
              <a:t>Continuous Integration</a:t>
            </a:r>
          </a:p>
          <a:p>
            <a:r>
              <a:rPr lang="en-US" baseline="0" dirty="0" smtClean="0"/>
              <a:t>Refactoring</a:t>
            </a:r>
          </a:p>
          <a:p>
            <a:r>
              <a:rPr lang="en-US" baseline="0" dirty="0" smtClean="0"/>
              <a:t>Coding Standards</a:t>
            </a:r>
          </a:p>
          <a:p>
            <a:r>
              <a:rPr lang="en-US" baseline="0" dirty="0" smtClean="0"/>
              <a:t>Planning Game</a:t>
            </a:r>
          </a:p>
          <a:p>
            <a:r>
              <a:rPr lang="en-US" baseline="0" dirty="0" smtClean="0"/>
              <a:t>Pair-Programming.</a:t>
            </a:r>
          </a:p>
          <a:p>
            <a:endParaRPr lang="en-US" baseline="0" dirty="0" smtClean="0"/>
          </a:p>
          <a:p>
            <a:r>
              <a:rPr lang="en-US" baseline="0" dirty="0" smtClean="0"/>
              <a:t>Pair-Programming is followed only when there are new members in the team so that they get on-the-job experience.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XP has 12 Practices, TechM</a:t>
            </a:r>
            <a:r>
              <a:rPr lang="en-US" baseline="0" dirty="0" smtClean="0"/>
              <a:t> has adopted 6 basic practices for Agile Implementation @ TechM and among the same practices have been explained in detail here. The most common practices followed are:</a:t>
            </a:r>
          </a:p>
          <a:p>
            <a:r>
              <a:rPr lang="en-US" baseline="0" dirty="0" smtClean="0"/>
              <a:t>Small Releases</a:t>
            </a:r>
          </a:p>
          <a:p>
            <a:r>
              <a:rPr lang="en-US" baseline="0" dirty="0" smtClean="0"/>
              <a:t>Continuous Integration</a:t>
            </a:r>
          </a:p>
          <a:p>
            <a:r>
              <a:rPr lang="en-US" baseline="0" dirty="0" smtClean="0"/>
              <a:t>Refactoring</a:t>
            </a:r>
          </a:p>
          <a:p>
            <a:r>
              <a:rPr lang="en-US" baseline="0" dirty="0" smtClean="0"/>
              <a:t>Coding Standards</a:t>
            </a:r>
          </a:p>
          <a:p>
            <a:r>
              <a:rPr lang="en-US" baseline="0" dirty="0" smtClean="0"/>
              <a:t>Planning Game</a:t>
            </a:r>
          </a:p>
          <a:p>
            <a:r>
              <a:rPr lang="en-US" baseline="0" dirty="0" smtClean="0"/>
              <a:t>Pair-Programming.</a:t>
            </a:r>
          </a:p>
          <a:p>
            <a:endParaRPr lang="en-US" baseline="0" dirty="0" smtClean="0"/>
          </a:p>
          <a:p>
            <a:r>
              <a:rPr lang="en-US" baseline="0" dirty="0" smtClean="0"/>
              <a:t>Pair-Programming is followed only when there are new members in the team so that they get on-the-job experience.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 XP has 12 Practices, TechM</a:t>
            </a:r>
            <a:r>
              <a:rPr lang="en-US" baseline="0" dirty="0" smtClean="0"/>
              <a:t> has adopted 6 basic practices for Agile Implementation @ TechM and among the same practices have been explained in detail here. The most common practices followed are:</a:t>
            </a:r>
          </a:p>
          <a:p>
            <a:r>
              <a:rPr lang="en-US" baseline="0" dirty="0" smtClean="0"/>
              <a:t>Small Releases</a:t>
            </a:r>
          </a:p>
          <a:p>
            <a:r>
              <a:rPr lang="en-US" baseline="0" dirty="0" smtClean="0"/>
              <a:t>Continuous Integration</a:t>
            </a:r>
          </a:p>
          <a:p>
            <a:r>
              <a:rPr lang="en-US" baseline="0" dirty="0" smtClean="0"/>
              <a:t>Refactoring</a:t>
            </a:r>
          </a:p>
          <a:p>
            <a:r>
              <a:rPr lang="en-US" baseline="0" dirty="0" smtClean="0"/>
              <a:t>Coding Standards</a:t>
            </a:r>
          </a:p>
          <a:p>
            <a:r>
              <a:rPr lang="en-US" baseline="0" dirty="0" smtClean="0"/>
              <a:t>Planning Game</a:t>
            </a:r>
          </a:p>
          <a:p>
            <a:r>
              <a:rPr lang="en-US" baseline="0" dirty="0" smtClean="0"/>
              <a:t>Pair-Programming.</a:t>
            </a:r>
          </a:p>
          <a:p>
            <a:endParaRPr lang="en-US" baseline="0" dirty="0" smtClean="0"/>
          </a:p>
          <a:p>
            <a:r>
              <a:rPr lang="en-US" baseline="0" dirty="0" smtClean="0"/>
              <a:t>Pair-Programming is followed only when there are new members in the team so that they get on-the-job experience.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6B0E64B2-8752-43BC-90D8-D12A38B301D8}"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2A08D3-BF7E-4388-BB28-0A8BC423974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283401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A08D3-BF7E-4388-BB28-0A8BC423974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36076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A08D3-BF7E-4388-BB28-0A8BC423974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149537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5400" y="152400"/>
            <a:ext cx="6680200" cy="4318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304800" y="685800"/>
            <a:ext cx="8229600" cy="5638800"/>
          </a:xfrm>
        </p:spPr>
        <p:txBody>
          <a:bodyPr/>
          <a:lstStyle/>
          <a:p>
            <a:pPr lvl="0"/>
            <a:endParaRPr lang="en-IN" noProof="0" smtClean="0"/>
          </a:p>
        </p:txBody>
      </p:sp>
      <p:sp>
        <p:nvSpPr>
          <p:cNvPr id="4" name="Rectangle 6"/>
          <p:cNvSpPr>
            <a:spLocks noGrp="1" noChangeArrowheads="1"/>
          </p:cNvSpPr>
          <p:nvPr>
            <p:ph type="dt" sz="half" idx="10"/>
          </p:nvPr>
        </p:nvSpPr>
        <p:spPr>
          <a:xfrm>
            <a:off x="2819400" y="6515100"/>
            <a:ext cx="1828800" cy="304800"/>
          </a:xfrm>
          <a:prstGeom prst="rect">
            <a:avLst/>
          </a:prstGeom>
          <a:ln/>
        </p:spPr>
        <p:txBody>
          <a:bodyPr/>
          <a:lstStyle>
            <a:lvl1pPr>
              <a:defRPr/>
            </a:lvl1pPr>
          </a:lstStyle>
          <a:p>
            <a:pPr>
              <a:defRPr/>
            </a:pPr>
            <a:endParaRPr lang="en-US" altLang="en-US"/>
          </a:p>
        </p:txBody>
      </p:sp>
      <p:sp>
        <p:nvSpPr>
          <p:cNvPr id="5" name="Rectangle 7"/>
          <p:cNvSpPr>
            <a:spLocks noGrp="1" noChangeArrowheads="1"/>
          </p:cNvSpPr>
          <p:nvPr>
            <p:ph type="ftr" sz="quarter" idx="11"/>
          </p:nvPr>
        </p:nvSpPr>
        <p:spPr>
          <a:xfrm>
            <a:off x="4953000" y="6481763"/>
            <a:ext cx="3810000" cy="314325"/>
          </a:xfrm>
          <a:prstGeom prst="rect">
            <a:avLst/>
          </a:prstGeom>
          <a:ln/>
        </p:spPr>
        <p:txBody>
          <a:bodyPr/>
          <a:lstStyle>
            <a:lvl1pPr>
              <a:defRPr/>
            </a:lvl1pPr>
          </a:lstStyle>
          <a:p>
            <a:pPr>
              <a:defRPr/>
            </a:pPr>
            <a:r>
              <a:rPr lang="en-US" altLang="en-US"/>
              <a:t>CONFIDENTIAL© Copyright 2008 Tech Mahindra Limited</a:t>
            </a:r>
          </a:p>
        </p:txBody>
      </p:sp>
      <p:sp>
        <p:nvSpPr>
          <p:cNvPr id="6" name="Rectangle 8"/>
          <p:cNvSpPr>
            <a:spLocks noGrp="1" noChangeArrowheads="1"/>
          </p:cNvSpPr>
          <p:nvPr>
            <p:ph type="sldNum" sz="quarter" idx="12"/>
          </p:nvPr>
        </p:nvSpPr>
        <p:spPr>
          <a:xfrm>
            <a:off x="8839200" y="6524625"/>
            <a:ext cx="304800" cy="228600"/>
          </a:xfrm>
          <a:prstGeom prst="rect">
            <a:avLst/>
          </a:prstGeom>
          <a:ln/>
        </p:spPr>
        <p:txBody>
          <a:bodyPr/>
          <a:lstStyle>
            <a:lvl1pPr>
              <a:defRPr/>
            </a:lvl1pPr>
          </a:lstStyle>
          <a:p>
            <a:pPr>
              <a:defRPr/>
            </a:pPr>
            <a:fld id="{3678AE51-D563-43C1-B599-3DA870FF6387}" type="slidenum">
              <a:rPr lang="en-US" altLang="en-US"/>
              <a:pPr>
                <a:defRPr/>
              </a:pPr>
              <a:t>‹#›</a:t>
            </a:fld>
            <a:endParaRPr lang="en-US" altLang="en-US"/>
          </a:p>
        </p:txBody>
      </p:sp>
    </p:spTree>
    <p:extLst>
      <p:ext uri="{BB962C8B-B14F-4D97-AF65-F5344CB8AC3E}">
        <p14:creationId xmlns:p14="http://schemas.microsoft.com/office/powerpoint/2010/main" val="203185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A08D3-BF7E-4388-BB28-0A8BC423974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349613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A08D3-BF7E-4388-BB28-0A8BC423974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96994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2A08D3-BF7E-4388-BB28-0A8BC423974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336951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2A08D3-BF7E-4388-BB28-0A8BC423974D}"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158864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2A08D3-BF7E-4388-BB28-0A8BC423974D}"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180543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A08D3-BF7E-4388-BB28-0A8BC423974D}"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47974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A08D3-BF7E-4388-BB28-0A8BC423974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25472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A08D3-BF7E-4388-BB28-0A8BC423974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465C6-71C9-4F4F-8574-369161001905}" type="slidenum">
              <a:rPr lang="en-US" smtClean="0"/>
              <a:t>‹#›</a:t>
            </a:fld>
            <a:endParaRPr lang="en-US"/>
          </a:p>
        </p:txBody>
      </p:sp>
    </p:spTree>
    <p:extLst>
      <p:ext uri="{BB962C8B-B14F-4D97-AF65-F5344CB8AC3E}">
        <p14:creationId xmlns:p14="http://schemas.microsoft.com/office/powerpoint/2010/main" val="363639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A08D3-BF7E-4388-BB28-0A8BC423974D}" type="datetimeFigureOut">
              <a:rPr lang="en-US" smtClean="0"/>
              <a:t>6/15/2020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465C6-71C9-4F4F-8574-369161001905}" type="slidenum">
              <a:rPr lang="en-US" smtClean="0"/>
              <a:t>‹#›</a:t>
            </a:fld>
            <a:endParaRPr lang="en-US"/>
          </a:p>
        </p:txBody>
      </p:sp>
    </p:spTree>
    <p:extLst>
      <p:ext uri="{BB962C8B-B14F-4D97-AF65-F5344CB8AC3E}">
        <p14:creationId xmlns:p14="http://schemas.microsoft.com/office/powerpoint/2010/main" val="158714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XP – Extreme Programming</a:t>
            </a:r>
            <a:endParaRPr lang="en-US" dirty="0"/>
          </a:p>
        </p:txBody>
      </p:sp>
    </p:spTree>
    <p:extLst>
      <p:ext uri="{BB962C8B-B14F-4D97-AF65-F5344CB8AC3E}">
        <p14:creationId xmlns:p14="http://schemas.microsoft.com/office/powerpoint/2010/main" val="55063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469799" y="188686"/>
            <a:ext cx="8212137" cy="492125"/>
          </a:xfrm>
        </p:spPr>
        <p:txBody>
          <a:bodyPr>
            <a:normAutofit fontScale="90000"/>
          </a:bodyPr>
          <a:lstStyle/>
          <a:p>
            <a:pPr eaLnBrk="1" hangingPunct="1"/>
            <a:r>
              <a:rPr lang="en-US" dirty="0" smtClean="0"/>
              <a:t>XP : 12  Practices</a:t>
            </a:r>
          </a:p>
        </p:txBody>
      </p:sp>
      <p:sp>
        <p:nvSpPr>
          <p:cNvPr id="10245" name="Rectangle 3"/>
          <p:cNvSpPr>
            <a:spLocks noGrp="1" noChangeArrowheads="1"/>
          </p:cNvSpPr>
          <p:nvPr>
            <p:ph type="body" sz="half" idx="1"/>
          </p:nvPr>
        </p:nvSpPr>
        <p:spPr>
          <a:xfrm>
            <a:off x="304800" y="772300"/>
            <a:ext cx="4041775" cy="5619205"/>
          </a:xfrm>
        </p:spPr>
        <p:txBody>
          <a:bodyPr/>
          <a:lstStyle/>
          <a:p>
            <a:pPr eaLnBrk="1" hangingPunct="1"/>
            <a:r>
              <a:rPr lang="en-US" sz="1800" dirty="0" smtClean="0"/>
              <a:t>The Planning Game</a:t>
            </a:r>
          </a:p>
          <a:p>
            <a:pPr eaLnBrk="1" hangingPunct="1"/>
            <a:r>
              <a:rPr lang="en-US" sz="1800" dirty="0" smtClean="0"/>
              <a:t>Small Releases</a:t>
            </a:r>
          </a:p>
          <a:p>
            <a:pPr eaLnBrk="1" hangingPunct="1"/>
            <a:r>
              <a:rPr lang="en-US" sz="1800" dirty="0" smtClean="0"/>
              <a:t>Metaphor</a:t>
            </a:r>
          </a:p>
          <a:p>
            <a:pPr eaLnBrk="1" hangingPunct="1"/>
            <a:r>
              <a:rPr lang="en-US" sz="1800" dirty="0" smtClean="0"/>
              <a:t>Simple Design</a:t>
            </a:r>
          </a:p>
          <a:p>
            <a:pPr eaLnBrk="1" hangingPunct="1"/>
            <a:r>
              <a:rPr lang="en-US" sz="1800" dirty="0" smtClean="0"/>
              <a:t>Testing</a:t>
            </a:r>
          </a:p>
          <a:p>
            <a:pPr eaLnBrk="1" hangingPunct="1"/>
            <a:r>
              <a:rPr lang="en-US" sz="1800" dirty="0" smtClean="0"/>
              <a:t>Refactoring		</a:t>
            </a:r>
          </a:p>
        </p:txBody>
      </p:sp>
      <p:sp>
        <p:nvSpPr>
          <p:cNvPr id="10246" name="Rectangle 4"/>
          <p:cNvSpPr>
            <a:spLocks noGrp="1" noChangeArrowheads="1"/>
          </p:cNvSpPr>
          <p:nvPr>
            <p:ph type="body" sz="half" idx="2"/>
          </p:nvPr>
        </p:nvSpPr>
        <p:spPr>
          <a:xfrm>
            <a:off x="4419600" y="786159"/>
            <a:ext cx="4724400" cy="5135562"/>
          </a:xfrm>
        </p:spPr>
        <p:txBody>
          <a:bodyPr/>
          <a:lstStyle/>
          <a:p>
            <a:pPr eaLnBrk="1" hangingPunct="1"/>
            <a:r>
              <a:rPr lang="en-US" sz="1800" dirty="0" smtClean="0"/>
              <a:t>Pair Programming</a:t>
            </a:r>
          </a:p>
          <a:p>
            <a:pPr eaLnBrk="1" hangingPunct="1"/>
            <a:r>
              <a:rPr lang="en-US" sz="1800" dirty="0" smtClean="0"/>
              <a:t>Collective ownership</a:t>
            </a:r>
          </a:p>
          <a:p>
            <a:pPr eaLnBrk="1" hangingPunct="1"/>
            <a:r>
              <a:rPr lang="en-US" sz="1800" dirty="0" smtClean="0"/>
              <a:t>Continuous integration</a:t>
            </a:r>
          </a:p>
          <a:p>
            <a:pPr eaLnBrk="1" hangingPunct="1"/>
            <a:r>
              <a:rPr lang="en-US" sz="1800" dirty="0" smtClean="0"/>
              <a:t>40-hour week</a:t>
            </a:r>
          </a:p>
          <a:p>
            <a:pPr eaLnBrk="1" hangingPunct="1"/>
            <a:r>
              <a:rPr lang="en-US" sz="1800" dirty="0" smtClean="0"/>
              <a:t>On-site customer</a:t>
            </a:r>
          </a:p>
          <a:p>
            <a:pPr eaLnBrk="1" hangingPunct="1"/>
            <a:r>
              <a:rPr lang="en-US" sz="1800" dirty="0" smtClean="0"/>
              <a:t>Coding standards</a:t>
            </a:r>
          </a:p>
          <a:p>
            <a:pPr eaLnBrk="1" hangingPunct="1"/>
            <a:endParaRPr lang="en-US" sz="2400" dirty="0" smtClean="0"/>
          </a:p>
          <a:p>
            <a:pPr eaLnBrk="1" hangingPunct="1"/>
            <a:endParaRPr lang="en-US" sz="1800" dirty="0" smtClean="0"/>
          </a:p>
        </p:txBody>
      </p:sp>
      <p:pic>
        <p:nvPicPr>
          <p:cNvPr id="7" name="Picture 7"/>
          <p:cNvPicPr>
            <a:picLocks noChangeAspect="1" noChangeArrowheads="1"/>
          </p:cNvPicPr>
          <p:nvPr/>
        </p:nvPicPr>
        <p:blipFill>
          <a:blip r:embed="rId3" cstate="print"/>
          <a:srcRect/>
          <a:stretch>
            <a:fillRect/>
          </a:stretch>
        </p:blipFill>
        <p:spPr bwMode="auto">
          <a:xfrm>
            <a:off x="1981200" y="3200400"/>
            <a:ext cx="5105400" cy="3124200"/>
          </a:xfrm>
          <a:prstGeom prst="rect">
            <a:avLst/>
          </a:prstGeom>
          <a:noFill/>
          <a:ln w="9525">
            <a:noFill/>
            <a:miter lim="800000"/>
            <a:headEnd/>
            <a:tailEnd/>
          </a:ln>
        </p:spPr>
      </p:pic>
    </p:spTree>
    <p:extLst>
      <p:ext uri="{BB962C8B-B14F-4D97-AF65-F5344CB8AC3E}">
        <p14:creationId xmlns:p14="http://schemas.microsoft.com/office/powerpoint/2010/main" val="385935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1412967" y="261257"/>
            <a:ext cx="7731033" cy="411480"/>
          </a:xfrm>
          <a:noFill/>
        </p:spPr>
        <p:txBody>
          <a:bodyPr lIns="92075" tIns="46038" rIns="92075" bIns="46038" anchor="ctr">
            <a:normAutofit fontScale="90000"/>
          </a:bodyPr>
          <a:lstStyle/>
          <a:p>
            <a:pPr eaLnBrk="1" hangingPunct="1"/>
            <a:r>
              <a:rPr lang="en-US" dirty="0" smtClean="0"/>
              <a:t>XP Practices</a:t>
            </a:r>
          </a:p>
        </p:txBody>
      </p:sp>
      <p:sp>
        <p:nvSpPr>
          <p:cNvPr id="12293" name="Rectangle 2"/>
          <p:cNvSpPr>
            <a:spLocks noGrp="1" noChangeArrowheads="1"/>
          </p:cNvSpPr>
          <p:nvPr>
            <p:ph type="body" idx="1"/>
          </p:nvPr>
        </p:nvSpPr>
        <p:spPr>
          <a:xfrm>
            <a:off x="481013" y="853440"/>
            <a:ext cx="8358187" cy="4480560"/>
          </a:xfrm>
          <a:noFill/>
        </p:spPr>
        <p:txBody>
          <a:bodyPr>
            <a:normAutofit fontScale="92500" lnSpcReduction="10000"/>
          </a:bodyPr>
          <a:lstStyle/>
          <a:p>
            <a:r>
              <a:rPr lang="en-US" sz="2000" b="1" dirty="0" smtClean="0"/>
              <a:t>The Planning Game </a:t>
            </a:r>
          </a:p>
          <a:p>
            <a:pPr lvl="1"/>
            <a:r>
              <a:rPr lang="en-US" sz="1800" dirty="0" smtClean="0"/>
              <a:t>Quickly determine the scope of the next release by combining business priorities and technical estimates. As reality overtakes the plan, update the plan.</a:t>
            </a:r>
          </a:p>
          <a:p>
            <a:pPr lvl="1"/>
            <a:endParaRPr lang="en-US" sz="1800" dirty="0" smtClean="0"/>
          </a:p>
          <a:p>
            <a:r>
              <a:rPr lang="en-US" sz="2000" b="1" dirty="0" smtClean="0"/>
              <a:t>Small Releases</a:t>
            </a:r>
          </a:p>
          <a:p>
            <a:pPr lvl="1"/>
            <a:r>
              <a:rPr lang="en-US" sz="1800" dirty="0" smtClean="0"/>
              <a:t>Every release must be as small as possible</a:t>
            </a:r>
          </a:p>
          <a:p>
            <a:pPr lvl="1"/>
            <a:r>
              <a:rPr lang="en-US" sz="1800" dirty="0" smtClean="0"/>
              <a:t>Contain the most valuable business requirements</a:t>
            </a:r>
          </a:p>
          <a:p>
            <a:pPr lvl="1"/>
            <a:r>
              <a:rPr lang="en-US" sz="1800" dirty="0" smtClean="0"/>
              <a:t>Release has to make sense</a:t>
            </a:r>
          </a:p>
          <a:p>
            <a:pPr lvl="1"/>
            <a:endParaRPr lang="en-US" sz="1800" dirty="0" smtClean="0"/>
          </a:p>
          <a:p>
            <a:pPr marL="342900" lvl="1" indent="-342900">
              <a:buClr>
                <a:srgbClr val="BF1313"/>
              </a:buClr>
            </a:pPr>
            <a:r>
              <a:rPr lang="en-US" sz="2000" b="1" dirty="0" smtClean="0">
                <a:ea typeface="+mn-ea"/>
                <a:cs typeface="+mn-cs"/>
              </a:rPr>
              <a:t>Collective ownership</a:t>
            </a:r>
          </a:p>
          <a:p>
            <a:pPr lvl="1"/>
            <a:r>
              <a:rPr lang="en-US" sz="1800" dirty="0" smtClean="0"/>
              <a:t>Anyone can change any code anywhere in the system at any time.</a:t>
            </a:r>
          </a:p>
          <a:p>
            <a:pPr lvl="1" eaLnBrk="1" hangingPunct="1">
              <a:buNone/>
            </a:pPr>
            <a:endParaRPr lang="en-US" sz="2000" dirty="0" smtClean="0"/>
          </a:p>
          <a:p>
            <a:r>
              <a:rPr lang="en-US" sz="2000" b="1" dirty="0" smtClean="0"/>
              <a:t>Metaphor</a:t>
            </a:r>
          </a:p>
          <a:p>
            <a:pPr lvl="1"/>
            <a:r>
              <a:rPr lang="en-US" sz="2000" b="1" dirty="0" smtClean="0"/>
              <a:t> </a:t>
            </a:r>
            <a:r>
              <a:rPr lang="en-US" sz="1800" dirty="0" smtClean="0"/>
              <a:t>Put a simple system into production quickly, then release new versions on a very short cycle.</a:t>
            </a:r>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spTree>
    <p:extLst>
      <p:ext uri="{BB962C8B-B14F-4D97-AF65-F5344CB8AC3E}">
        <p14:creationId xmlns:p14="http://schemas.microsoft.com/office/powerpoint/2010/main" val="139858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1491343" y="243839"/>
            <a:ext cx="7652657" cy="496390"/>
          </a:xfrm>
          <a:noFill/>
        </p:spPr>
        <p:txBody>
          <a:bodyPr lIns="92075" tIns="46038" rIns="92075" bIns="46038" anchor="ctr">
            <a:normAutofit fontScale="90000"/>
          </a:bodyPr>
          <a:lstStyle/>
          <a:p>
            <a:pPr eaLnBrk="1" hangingPunct="1"/>
            <a:r>
              <a:rPr lang="en-US" dirty="0" smtClean="0"/>
              <a:t>XP Practices</a:t>
            </a:r>
          </a:p>
        </p:txBody>
      </p:sp>
      <p:sp>
        <p:nvSpPr>
          <p:cNvPr id="12293" name="Rectangle 2"/>
          <p:cNvSpPr>
            <a:spLocks noGrp="1" noChangeArrowheads="1"/>
          </p:cNvSpPr>
          <p:nvPr>
            <p:ph type="body" idx="1"/>
          </p:nvPr>
        </p:nvSpPr>
        <p:spPr>
          <a:xfrm>
            <a:off x="481013" y="844731"/>
            <a:ext cx="8434387" cy="5175069"/>
          </a:xfrm>
          <a:noFill/>
        </p:spPr>
        <p:txBody>
          <a:bodyPr>
            <a:normAutofit/>
          </a:bodyPr>
          <a:lstStyle/>
          <a:p>
            <a:pPr marL="342900" lvl="1" indent="-342900">
              <a:buClr>
                <a:srgbClr val="BF1313"/>
              </a:buClr>
            </a:pPr>
            <a:r>
              <a:rPr lang="en-US" sz="2000" b="1" dirty="0" smtClean="0">
                <a:ea typeface="+mn-ea"/>
                <a:cs typeface="+mn-cs"/>
              </a:rPr>
              <a:t>Pair programming </a:t>
            </a:r>
            <a:endParaRPr lang="en-US" sz="2000" dirty="0" smtClean="0"/>
          </a:p>
          <a:p>
            <a:pPr marL="857250" lvl="2">
              <a:buClr>
                <a:srgbClr val="BF1313"/>
              </a:buClr>
            </a:pPr>
            <a:r>
              <a:rPr lang="en-US" sz="2000" dirty="0" smtClean="0"/>
              <a:t>All production code is written with two programmers at one machine.</a:t>
            </a:r>
          </a:p>
          <a:p>
            <a:pPr marL="857250" lvl="2">
              <a:buClr>
                <a:srgbClr val="BF1313"/>
              </a:buClr>
            </a:pPr>
            <a:endParaRPr lang="en-GB" sz="2000" b="1" dirty="0" smtClean="0">
              <a:ea typeface="+mn-ea"/>
              <a:cs typeface="+mn-cs"/>
            </a:endParaRPr>
          </a:p>
          <a:p>
            <a:pPr marL="342900" lvl="1" indent="-342900">
              <a:buClr>
                <a:srgbClr val="BF1313"/>
              </a:buClr>
            </a:pPr>
            <a:r>
              <a:rPr lang="en-GB" sz="2000" b="1" dirty="0" smtClean="0">
                <a:ea typeface="+mn-ea"/>
                <a:cs typeface="+mn-cs"/>
              </a:rPr>
              <a:t>Continuous Integration</a:t>
            </a:r>
            <a:endParaRPr lang="en-GB" sz="2000" dirty="0" smtClean="0"/>
          </a:p>
          <a:p>
            <a:pPr lvl="1">
              <a:lnSpc>
                <a:spcPct val="90000"/>
              </a:lnSpc>
            </a:pPr>
            <a:r>
              <a:rPr lang="en-US" sz="1800" dirty="0" smtClean="0"/>
              <a:t>Code is integrated and tested after a few hours</a:t>
            </a:r>
          </a:p>
          <a:p>
            <a:pPr lvl="1">
              <a:lnSpc>
                <a:spcPct val="90000"/>
              </a:lnSpc>
            </a:pPr>
            <a:r>
              <a:rPr lang="en-US" sz="1800" dirty="0" smtClean="0"/>
              <a:t>Daily builds are for wimps</a:t>
            </a:r>
          </a:p>
          <a:p>
            <a:pPr lvl="2">
              <a:lnSpc>
                <a:spcPct val="90000"/>
              </a:lnSpc>
            </a:pPr>
            <a:r>
              <a:rPr lang="en-US" sz="1800" dirty="0" smtClean="0"/>
              <a:t>Build, end to end, at every check in</a:t>
            </a:r>
          </a:p>
          <a:p>
            <a:pPr lvl="2">
              <a:lnSpc>
                <a:spcPct val="90000"/>
              </a:lnSpc>
            </a:pPr>
            <a:r>
              <a:rPr lang="en-US" sz="1800" dirty="0" smtClean="0"/>
              <a:t>Check in frequently</a:t>
            </a:r>
          </a:p>
          <a:p>
            <a:pPr lvl="2">
              <a:lnSpc>
                <a:spcPct val="90000"/>
              </a:lnSpc>
            </a:pPr>
            <a:r>
              <a:rPr lang="en-US" sz="1800" dirty="0" smtClean="0"/>
              <a:t>Put resources on speeding build time</a:t>
            </a:r>
          </a:p>
          <a:p>
            <a:pPr lvl="2">
              <a:lnSpc>
                <a:spcPct val="90000"/>
              </a:lnSpc>
            </a:pPr>
            <a:r>
              <a:rPr lang="en-US" sz="1800" dirty="0" smtClean="0"/>
              <a:t>Put resources on speeding test time</a:t>
            </a:r>
          </a:p>
          <a:p>
            <a:pPr lvl="1">
              <a:lnSpc>
                <a:spcPct val="90000"/>
              </a:lnSpc>
            </a:pPr>
            <a:r>
              <a:rPr lang="en-US" sz="1800" dirty="0" smtClean="0"/>
              <a:t>Reduces project risk:</a:t>
            </a:r>
          </a:p>
          <a:p>
            <a:pPr lvl="2">
              <a:lnSpc>
                <a:spcPct val="90000"/>
              </a:lnSpc>
            </a:pPr>
            <a:r>
              <a:rPr lang="en-US" sz="1800" dirty="0" smtClean="0"/>
              <a:t>You’ll never spend days chasing a bug that was created some time in the last few weeks</a:t>
            </a:r>
          </a:p>
          <a:p>
            <a:pPr lvl="1">
              <a:lnSpc>
                <a:spcPct val="90000"/>
              </a:lnSpc>
            </a:pPr>
            <a:r>
              <a:rPr lang="en-US" sz="1800" dirty="0" smtClean="0"/>
              <a:t>Provides valuable human benefit during development</a:t>
            </a:r>
          </a:p>
          <a:p>
            <a:pPr lvl="1">
              <a:lnSpc>
                <a:spcPct val="90000"/>
              </a:lnSpc>
            </a:pPr>
            <a:endParaRPr lang="en-US" sz="1800" dirty="0" smtClean="0"/>
          </a:p>
          <a:p>
            <a:pPr marL="342900" lvl="1" indent="-342900">
              <a:lnSpc>
                <a:spcPct val="90000"/>
              </a:lnSpc>
              <a:buClr>
                <a:srgbClr val="BF1313"/>
              </a:buClr>
            </a:pPr>
            <a:endParaRPr lang="en-US" sz="1800" dirty="0" smtClean="0"/>
          </a:p>
          <a:p>
            <a:pPr lvl="1">
              <a:lnSpc>
                <a:spcPct val="90000"/>
              </a:lnSpc>
            </a:pPr>
            <a:endParaRPr lang="en-US" sz="1800" dirty="0" smtClean="0"/>
          </a:p>
          <a:p>
            <a:pPr lvl="1">
              <a:lnSpc>
                <a:spcPct val="90000"/>
              </a:lnSpc>
            </a:pPr>
            <a:endParaRPr lang="en-US" sz="1800" dirty="0" smtClean="0"/>
          </a:p>
          <a:p>
            <a:pPr lvl="1">
              <a:lnSpc>
                <a:spcPct val="90000"/>
              </a:lnSpc>
            </a:pPr>
            <a:endParaRPr lang="en-US" sz="1800" dirty="0" smtClean="0"/>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spTree>
    <p:extLst>
      <p:ext uri="{BB962C8B-B14F-4D97-AF65-F5344CB8AC3E}">
        <p14:creationId xmlns:p14="http://schemas.microsoft.com/office/powerpoint/2010/main" val="1771680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1132114" y="243840"/>
            <a:ext cx="9220200" cy="533400"/>
          </a:xfrm>
          <a:noFill/>
        </p:spPr>
        <p:txBody>
          <a:bodyPr lIns="92075" tIns="46038" rIns="92075" bIns="46038" anchor="ctr">
            <a:normAutofit fontScale="90000"/>
          </a:bodyPr>
          <a:lstStyle/>
          <a:p>
            <a:pPr eaLnBrk="1" hangingPunct="1"/>
            <a:r>
              <a:rPr lang="en-US" dirty="0" smtClean="0"/>
              <a:t>XP Practices</a:t>
            </a:r>
          </a:p>
        </p:txBody>
      </p:sp>
      <p:sp>
        <p:nvSpPr>
          <p:cNvPr id="12293" name="Rectangle 2"/>
          <p:cNvSpPr>
            <a:spLocks noGrp="1" noChangeArrowheads="1"/>
          </p:cNvSpPr>
          <p:nvPr>
            <p:ph type="body" idx="1"/>
          </p:nvPr>
        </p:nvSpPr>
        <p:spPr>
          <a:xfrm>
            <a:off x="304800" y="838200"/>
            <a:ext cx="8382000" cy="5715000"/>
          </a:xfrm>
          <a:noFill/>
        </p:spPr>
        <p:txBody>
          <a:bodyPr/>
          <a:lstStyle/>
          <a:p>
            <a:pPr marL="342900" lvl="1" indent="-342900">
              <a:lnSpc>
                <a:spcPct val="90000"/>
              </a:lnSpc>
              <a:buClr>
                <a:srgbClr val="BF1313"/>
              </a:buClr>
            </a:pPr>
            <a:r>
              <a:rPr lang="en-US" sz="2000" b="1" dirty="0" smtClean="0">
                <a:ea typeface="+mn-ea"/>
                <a:cs typeface="+mn-cs"/>
              </a:rPr>
              <a:t>Simple design </a:t>
            </a:r>
          </a:p>
          <a:p>
            <a:pPr lvl="1">
              <a:lnSpc>
                <a:spcPct val="90000"/>
              </a:lnSpc>
            </a:pPr>
            <a:r>
              <a:rPr lang="en-US" sz="2000" dirty="0" smtClean="0">
                <a:ea typeface="+mn-ea"/>
                <a:cs typeface="+mn-cs"/>
              </a:rPr>
              <a:t>The system should be designed as simply as possible at any given moment. Extra complexity is removed as soon as it is discovered.</a:t>
            </a:r>
          </a:p>
          <a:p>
            <a:pPr marL="342900" lvl="1" indent="-342900">
              <a:lnSpc>
                <a:spcPct val="90000"/>
              </a:lnSpc>
              <a:buClr>
                <a:srgbClr val="BF1313"/>
              </a:buClr>
            </a:pPr>
            <a:endParaRPr lang="en-US" sz="2000" b="1" dirty="0" smtClean="0">
              <a:ea typeface="+mn-ea"/>
              <a:cs typeface="+mn-cs"/>
            </a:endParaRPr>
          </a:p>
          <a:p>
            <a:pPr marL="342900" lvl="1" indent="-342900">
              <a:lnSpc>
                <a:spcPct val="90000"/>
              </a:lnSpc>
              <a:buClr>
                <a:srgbClr val="BF1313"/>
              </a:buClr>
            </a:pPr>
            <a:r>
              <a:rPr lang="en-US" sz="2000" b="1" dirty="0" smtClean="0">
                <a:ea typeface="+mn-ea"/>
                <a:cs typeface="+mn-cs"/>
              </a:rPr>
              <a:t>40 hour week</a:t>
            </a:r>
          </a:p>
          <a:p>
            <a:pPr lvl="1">
              <a:lnSpc>
                <a:spcPct val="90000"/>
              </a:lnSpc>
            </a:pPr>
            <a:r>
              <a:rPr lang="en-US" sz="2000" dirty="0" smtClean="0">
                <a:ea typeface="+mn-ea"/>
                <a:cs typeface="+mn-cs"/>
              </a:rPr>
              <a:t>Work no more than 40 hours a week as a rule. Never work overtime a second week in a row.</a:t>
            </a:r>
          </a:p>
          <a:p>
            <a:pPr marL="342900" lvl="1" indent="-342900">
              <a:buClr>
                <a:srgbClr val="BF1313"/>
              </a:buClr>
            </a:pPr>
            <a:endParaRPr lang="en-US" sz="2000" b="1" dirty="0" smtClean="0">
              <a:ea typeface="+mn-ea"/>
              <a:cs typeface="+mn-cs"/>
            </a:endParaRPr>
          </a:p>
          <a:p>
            <a:pPr marL="342900" lvl="1" indent="-342900">
              <a:buClr>
                <a:srgbClr val="BF1313"/>
              </a:buClr>
            </a:pPr>
            <a:r>
              <a:rPr lang="en-US" sz="2000" b="1" dirty="0" smtClean="0">
                <a:ea typeface="+mn-ea"/>
                <a:cs typeface="+mn-cs"/>
              </a:rPr>
              <a:t>Testing</a:t>
            </a:r>
          </a:p>
          <a:p>
            <a:pPr marL="857250" lvl="2">
              <a:buClr>
                <a:srgbClr val="BF1313"/>
              </a:buClr>
              <a:buFont typeface="Wingdings" pitchFamily="2" charset="2"/>
              <a:buChar char="§"/>
            </a:pPr>
            <a:r>
              <a:rPr lang="en-US" sz="2000" dirty="0" smtClean="0">
                <a:ea typeface="+mn-ea"/>
                <a:cs typeface="+mn-cs"/>
              </a:rPr>
              <a:t>Programmers continually write unit tests, which must run flawlessly for development to continue. Customers write tests demonstrating that features are finished.</a:t>
            </a:r>
          </a:p>
          <a:p>
            <a:pPr marL="857250" lvl="2">
              <a:buClr>
                <a:srgbClr val="BF1313"/>
              </a:buClr>
              <a:buFont typeface="Wingdings" pitchFamily="2" charset="2"/>
              <a:buChar char="§"/>
            </a:pPr>
            <a:endParaRPr lang="en-US" sz="2000" b="1" dirty="0" smtClean="0">
              <a:ea typeface="+mn-ea"/>
              <a:cs typeface="+mn-cs"/>
            </a:endParaRPr>
          </a:p>
          <a:p>
            <a:pPr marL="342900" lvl="1" indent="-342900">
              <a:buClr>
                <a:srgbClr val="BF1313"/>
              </a:buClr>
            </a:pPr>
            <a:r>
              <a:rPr lang="en-US" sz="2000" b="1" dirty="0" smtClean="0">
                <a:ea typeface="+mn-ea"/>
                <a:cs typeface="+mn-cs"/>
              </a:rPr>
              <a:t>On-site customer </a:t>
            </a:r>
          </a:p>
          <a:p>
            <a:pPr marL="857250" lvl="2">
              <a:buClr>
                <a:srgbClr val="BF1313"/>
              </a:buClr>
              <a:buFont typeface="Wingdings" pitchFamily="2" charset="2"/>
              <a:buChar char="§"/>
            </a:pPr>
            <a:r>
              <a:rPr lang="en-US" sz="2000" dirty="0" smtClean="0">
                <a:ea typeface="+mn-ea"/>
                <a:cs typeface="+mn-cs"/>
              </a:rPr>
              <a:t>Include a real, live user on the team, available full-time to answer questions.</a:t>
            </a:r>
          </a:p>
          <a:p>
            <a:pPr marL="857250" lvl="2">
              <a:buClr>
                <a:srgbClr val="BF1313"/>
              </a:buClr>
            </a:pPr>
            <a:endParaRPr lang="en-US" sz="1800" dirty="0" smtClean="0"/>
          </a:p>
          <a:p>
            <a:pPr lvl="1">
              <a:lnSpc>
                <a:spcPct val="90000"/>
              </a:lnSpc>
            </a:pPr>
            <a:endParaRPr lang="en-US" sz="1800" dirty="0" smtClean="0"/>
          </a:p>
          <a:p>
            <a:pPr lvl="1">
              <a:lnSpc>
                <a:spcPct val="90000"/>
              </a:lnSpc>
            </a:pPr>
            <a:endParaRPr lang="en-US" sz="1800" dirty="0" smtClean="0"/>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spTree>
    <p:extLst>
      <p:ext uri="{BB962C8B-B14F-4D97-AF65-F5344CB8AC3E}">
        <p14:creationId xmlns:p14="http://schemas.microsoft.com/office/powerpoint/2010/main" val="544897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1236617" y="226423"/>
            <a:ext cx="9220200" cy="533400"/>
          </a:xfrm>
          <a:noFill/>
        </p:spPr>
        <p:txBody>
          <a:bodyPr lIns="92075" tIns="46038" rIns="92075" bIns="46038" anchor="ctr">
            <a:normAutofit fontScale="90000"/>
          </a:bodyPr>
          <a:lstStyle/>
          <a:p>
            <a:pPr eaLnBrk="1" hangingPunct="1"/>
            <a:r>
              <a:rPr lang="en-US" dirty="0" smtClean="0"/>
              <a:t>XP Practices</a:t>
            </a:r>
          </a:p>
        </p:txBody>
      </p:sp>
      <p:sp>
        <p:nvSpPr>
          <p:cNvPr id="12293" name="Rectangle 2"/>
          <p:cNvSpPr>
            <a:spLocks noGrp="1" noChangeArrowheads="1"/>
          </p:cNvSpPr>
          <p:nvPr>
            <p:ph type="body" idx="1"/>
          </p:nvPr>
        </p:nvSpPr>
        <p:spPr>
          <a:xfrm>
            <a:off x="304800" y="838200"/>
            <a:ext cx="8382000" cy="5791200"/>
          </a:xfrm>
          <a:noFill/>
        </p:spPr>
        <p:txBody>
          <a:bodyPr/>
          <a:lstStyle/>
          <a:p>
            <a:pPr marL="342900" lvl="1" indent="-342900">
              <a:buClr>
                <a:srgbClr val="BF1313"/>
              </a:buClr>
            </a:pPr>
            <a:r>
              <a:rPr lang="en-GB" sz="2000" b="1" dirty="0" smtClean="0">
                <a:ea typeface="+mn-ea"/>
                <a:cs typeface="+mn-cs"/>
              </a:rPr>
              <a:t>Refactoring</a:t>
            </a:r>
          </a:p>
          <a:p>
            <a:pPr lvl="1"/>
            <a:r>
              <a:rPr lang="en-US" sz="1800" dirty="0" smtClean="0"/>
              <a:t>Refactoring is a disciplined technique for restructuring an existing body of code, altering its internal structure without changing its external behavior.</a:t>
            </a:r>
          </a:p>
          <a:p>
            <a:r>
              <a:rPr lang="en-US" sz="2000" dirty="0" smtClean="0"/>
              <a:t>Meaning of word Factoring</a:t>
            </a:r>
          </a:p>
          <a:p>
            <a:pPr>
              <a:buNone/>
            </a:pPr>
            <a:r>
              <a:rPr lang="en-US" sz="2000" dirty="0" smtClean="0"/>
              <a:t>	   2</a:t>
            </a:r>
          </a:p>
          <a:p>
            <a:pPr>
              <a:buNone/>
            </a:pPr>
            <a:r>
              <a:rPr lang="en-US" sz="2000" i="1" dirty="0" smtClean="0"/>
              <a:t>	x</a:t>
            </a:r>
            <a:r>
              <a:rPr lang="en-US" sz="2000" dirty="0" smtClean="0"/>
              <a:t>    −   1   can be factored as  (</a:t>
            </a:r>
            <a:r>
              <a:rPr lang="en-US" sz="2000" i="1" dirty="0" smtClean="0"/>
              <a:t>x</a:t>
            </a:r>
            <a:r>
              <a:rPr lang="en-US" sz="2000" dirty="0" smtClean="0"/>
              <a:t> − 1 ) (</a:t>
            </a:r>
            <a:r>
              <a:rPr lang="en-US" sz="2000" i="1" dirty="0" smtClean="0"/>
              <a:t>x</a:t>
            </a:r>
            <a:r>
              <a:rPr lang="en-US" sz="2000" dirty="0" smtClean="0"/>
              <a:t>  + 1) </a:t>
            </a:r>
          </a:p>
          <a:p>
            <a:endParaRPr lang="en-US" sz="2000" dirty="0" smtClean="0"/>
          </a:p>
          <a:p>
            <a:r>
              <a:rPr lang="en-US" sz="2000" dirty="0" smtClean="0"/>
              <a:t>What have we done ? We have simplified further </a:t>
            </a:r>
          </a:p>
          <a:p>
            <a:endParaRPr lang="en-US" sz="2000" dirty="0" smtClean="0"/>
          </a:p>
          <a:p>
            <a:r>
              <a:rPr lang="en-US" sz="2000" dirty="0" smtClean="0"/>
              <a:t>In software refactoring it means</a:t>
            </a:r>
          </a:p>
          <a:p>
            <a:pPr lvl="1"/>
            <a:r>
              <a:rPr lang="en-US" sz="1800" dirty="0" smtClean="0"/>
              <a:t>Rejuvenating old designs</a:t>
            </a:r>
          </a:p>
          <a:p>
            <a:pPr lvl="1"/>
            <a:r>
              <a:rPr lang="en-US" sz="1800" dirty="0" smtClean="0"/>
              <a:t>Removing redundancy </a:t>
            </a:r>
          </a:p>
          <a:p>
            <a:pPr lvl="1"/>
            <a:r>
              <a:rPr lang="en-US" sz="1800" dirty="0" smtClean="0"/>
              <a:t>Eliminating unused functionality</a:t>
            </a:r>
          </a:p>
          <a:p>
            <a:pPr lvl="1"/>
            <a:r>
              <a:rPr lang="en-US" sz="1800" dirty="0" smtClean="0"/>
              <a:t>We cannot check in our code until:</a:t>
            </a:r>
          </a:p>
          <a:p>
            <a:pPr lvl="2" indent="0">
              <a:spcBef>
                <a:spcPts val="0"/>
              </a:spcBef>
            </a:pPr>
            <a:r>
              <a:rPr lang="en-US" sz="1400" dirty="0" smtClean="0"/>
              <a:t>All tests are green.</a:t>
            </a:r>
          </a:p>
          <a:p>
            <a:pPr lvl="2" indent="0">
              <a:spcBef>
                <a:spcPts val="0"/>
              </a:spcBef>
            </a:pPr>
            <a:r>
              <a:rPr lang="en-US" sz="1400" dirty="0" smtClean="0"/>
              <a:t>All duplication has been removed.</a:t>
            </a:r>
          </a:p>
          <a:p>
            <a:pPr lvl="2" indent="0">
              <a:spcBef>
                <a:spcPts val="0"/>
              </a:spcBef>
            </a:pPr>
            <a:r>
              <a:rPr lang="en-US" sz="1400" dirty="0" smtClean="0"/>
              <a:t>The code is as expressive as we can make it</a:t>
            </a:r>
            <a:r>
              <a:rPr lang="en-GB" dirty="0" smtClean="0"/>
              <a:t>                                              </a:t>
            </a:r>
          </a:p>
        </p:txBody>
      </p:sp>
    </p:spTree>
    <p:extLst>
      <p:ext uri="{BB962C8B-B14F-4D97-AF65-F5344CB8AC3E}">
        <p14:creationId xmlns:p14="http://schemas.microsoft.com/office/powerpoint/2010/main" val="86213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title"/>
          </p:nvPr>
        </p:nvSpPr>
        <p:spPr>
          <a:xfrm>
            <a:off x="1123405" y="252548"/>
            <a:ext cx="9220200" cy="533400"/>
          </a:xfrm>
          <a:noFill/>
        </p:spPr>
        <p:txBody>
          <a:bodyPr lIns="92075" tIns="46038" rIns="92075" bIns="46038" anchor="ctr">
            <a:normAutofit fontScale="90000"/>
          </a:bodyPr>
          <a:lstStyle/>
          <a:p>
            <a:pPr eaLnBrk="1" hangingPunct="1"/>
            <a:r>
              <a:rPr lang="en-US" dirty="0" smtClean="0"/>
              <a:t>XP Practices</a:t>
            </a:r>
          </a:p>
        </p:txBody>
      </p:sp>
      <p:sp>
        <p:nvSpPr>
          <p:cNvPr id="14341" name="Rectangle 2"/>
          <p:cNvSpPr>
            <a:spLocks noGrp="1" noChangeArrowheads="1"/>
          </p:cNvSpPr>
          <p:nvPr>
            <p:ph type="body" idx="1"/>
          </p:nvPr>
        </p:nvSpPr>
        <p:spPr>
          <a:xfrm>
            <a:off x="481013" y="1145808"/>
            <a:ext cx="8212137" cy="3801041"/>
          </a:xfrm>
          <a:noFill/>
        </p:spPr>
        <p:txBody>
          <a:bodyPr>
            <a:normAutofit fontScale="92500" lnSpcReduction="10000"/>
          </a:bodyPr>
          <a:lstStyle/>
          <a:p>
            <a:r>
              <a:rPr lang="en-US" sz="2000" b="1" dirty="0" smtClean="0"/>
              <a:t>Coding Standards</a:t>
            </a:r>
          </a:p>
          <a:p>
            <a:pPr lvl="2">
              <a:defRPr/>
            </a:pPr>
            <a:r>
              <a:rPr lang="en-US" dirty="0" smtClean="0"/>
              <a:t>Consensus of coding style and practices</a:t>
            </a:r>
          </a:p>
          <a:p>
            <a:pPr lvl="2">
              <a:defRPr/>
            </a:pPr>
            <a:r>
              <a:rPr lang="en-US" dirty="0" smtClean="0"/>
              <a:t>Contributes to definition of clean code and “doneness”</a:t>
            </a:r>
          </a:p>
          <a:p>
            <a:pPr lvl="2">
              <a:defRPr/>
            </a:pPr>
            <a:r>
              <a:rPr lang="en-US" dirty="0" smtClean="0"/>
              <a:t>Goal is that code looks anonymous</a:t>
            </a:r>
          </a:p>
          <a:p>
            <a:pPr lvl="2">
              <a:defRPr/>
            </a:pPr>
            <a:r>
              <a:rPr lang="en-US" dirty="0" smtClean="0"/>
              <a:t>All code should look the same</a:t>
            </a:r>
          </a:p>
          <a:p>
            <a:pPr lvl="2">
              <a:defRPr/>
            </a:pPr>
            <a:r>
              <a:rPr lang="en-US" dirty="0" smtClean="0"/>
              <a:t>It should not possible to determine who coded what based on the code itself</a:t>
            </a:r>
          </a:p>
          <a:p>
            <a:pPr lvl="1">
              <a:lnSpc>
                <a:spcPct val="90000"/>
              </a:lnSpc>
            </a:pPr>
            <a:endParaRPr lang="en-US" sz="1800" dirty="0" smtClean="0"/>
          </a:p>
          <a:p>
            <a:pPr lvl="1">
              <a:lnSpc>
                <a:spcPct val="90000"/>
              </a:lnSpc>
            </a:pPr>
            <a:r>
              <a:rPr lang="en-US" sz="1800" b="1" dirty="0" smtClean="0"/>
              <a:t>Constraints</a:t>
            </a:r>
          </a:p>
          <a:p>
            <a:pPr lvl="2">
              <a:lnSpc>
                <a:spcPct val="90000"/>
              </a:lnSpc>
            </a:pPr>
            <a:r>
              <a:rPr lang="en-US" sz="1800" dirty="0" smtClean="0"/>
              <a:t>System should have the fewest possible classes</a:t>
            </a:r>
          </a:p>
          <a:p>
            <a:pPr lvl="2">
              <a:lnSpc>
                <a:spcPct val="90000"/>
              </a:lnSpc>
            </a:pPr>
            <a:r>
              <a:rPr lang="en-US" sz="1800" dirty="0" smtClean="0"/>
              <a:t>System should have the fewest possible methods</a:t>
            </a:r>
          </a:p>
          <a:p>
            <a:pPr lvl="2">
              <a:lnSpc>
                <a:spcPct val="90000"/>
              </a:lnSpc>
            </a:pPr>
            <a:r>
              <a:rPr lang="en-US" sz="1800" dirty="0" smtClean="0"/>
              <a:t>Comments should be minimized</a:t>
            </a:r>
          </a:p>
          <a:p>
            <a:pPr lvl="1" eaLnBrk="1" hangingPunct="1"/>
            <a:endParaRPr lang="en-GB" sz="2000" dirty="0" smtClean="0"/>
          </a:p>
          <a:p>
            <a:pPr lvl="2" eaLnBrk="1" hangingPunct="1">
              <a:buNone/>
            </a:pPr>
            <a:endParaRPr lang="en-GB" dirty="0" smtClean="0"/>
          </a:p>
        </p:txBody>
      </p:sp>
    </p:spTree>
    <p:extLst>
      <p:ext uri="{BB962C8B-B14F-4D97-AF65-F5344CB8AC3E}">
        <p14:creationId xmlns:p14="http://schemas.microsoft.com/office/powerpoint/2010/main" val="312862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a:xfrm>
            <a:off x="1160418" y="284527"/>
            <a:ext cx="9220200" cy="533400"/>
          </a:xfrm>
          <a:noFill/>
        </p:spPr>
        <p:txBody>
          <a:bodyPr lIns="92075" tIns="46038" rIns="92075" bIns="46038" anchor="ctr">
            <a:normAutofit fontScale="90000"/>
          </a:bodyPr>
          <a:lstStyle/>
          <a:p>
            <a:pPr eaLnBrk="1" hangingPunct="1"/>
            <a:r>
              <a:rPr lang="en-US" dirty="0" smtClean="0"/>
              <a:t>Pair Programming </a:t>
            </a:r>
          </a:p>
        </p:txBody>
      </p:sp>
      <p:sp>
        <p:nvSpPr>
          <p:cNvPr id="15365" name="Rectangle 2"/>
          <p:cNvSpPr>
            <a:spLocks noGrp="1" noChangeArrowheads="1"/>
          </p:cNvSpPr>
          <p:nvPr>
            <p:ph type="body" idx="1"/>
          </p:nvPr>
        </p:nvSpPr>
        <p:spPr>
          <a:xfrm>
            <a:off x="481013" y="1071155"/>
            <a:ext cx="8212137" cy="2378484"/>
          </a:xfrm>
          <a:noFill/>
        </p:spPr>
        <p:txBody>
          <a:bodyPr/>
          <a:lstStyle/>
          <a:p>
            <a:pPr eaLnBrk="1" hangingPunct="1"/>
            <a:r>
              <a:rPr lang="en-GB" sz="2400" dirty="0" smtClean="0"/>
              <a:t>2 people work together at one PC to create a code for a story</a:t>
            </a:r>
          </a:p>
          <a:p>
            <a:pPr eaLnBrk="1" hangingPunct="1"/>
            <a:r>
              <a:rPr lang="en-US" sz="2400" dirty="0" smtClean="0"/>
              <a:t>One person types and thinks tactically about the method being created</a:t>
            </a:r>
          </a:p>
          <a:p>
            <a:pPr eaLnBrk="1" hangingPunct="1"/>
            <a:r>
              <a:rPr lang="en-US" sz="2400" dirty="0" smtClean="0"/>
              <a:t>Other thinks strategically about how that method fits into the class</a:t>
            </a:r>
          </a:p>
          <a:p>
            <a:pPr lvl="1" eaLnBrk="1" hangingPunct="1"/>
            <a:endParaRPr lang="en-US" sz="2000" dirty="0" smtClean="0"/>
          </a:p>
          <a:p>
            <a:pPr lvl="1" eaLnBrk="1" hangingPunct="1"/>
            <a:endParaRPr lang="en-GB" sz="2000" dirty="0" smtClean="0"/>
          </a:p>
          <a:p>
            <a:pPr lvl="2" eaLnBrk="1" hangingPunct="1">
              <a:buFont typeface="Wingdings" pitchFamily="2" charset="2"/>
              <a:buNone/>
            </a:pPr>
            <a:endParaRPr lang="en-GB" sz="2000" dirty="0" smtClean="0"/>
          </a:p>
          <a:p>
            <a:pPr lvl="2" eaLnBrk="1" hangingPunct="1"/>
            <a:endParaRPr lang="en-GB" dirty="0" smtClean="0"/>
          </a:p>
        </p:txBody>
      </p:sp>
      <p:pic>
        <p:nvPicPr>
          <p:cNvPr id="6" name="Picture 5" descr="330px-Pair_programming_1.jpg"/>
          <p:cNvPicPr>
            <a:picLocks noChangeAspect="1"/>
          </p:cNvPicPr>
          <p:nvPr/>
        </p:nvPicPr>
        <p:blipFill>
          <a:blip r:embed="rId2" cstate="print"/>
          <a:stretch>
            <a:fillRect/>
          </a:stretch>
        </p:blipFill>
        <p:spPr>
          <a:xfrm>
            <a:off x="4069080" y="3051047"/>
            <a:ext cx="4389120" cy="3281685"/>
          </a:xfrm>
          <a:prstGeom prst="rect">
            <a:avLst/>
          </a:prstGeom>
        </p:spPr>
      </p:pic>
    </p:spTree>
    <p:extLst>
      <p:ext uri="{BB962C8B-B14F-4D97-AF65-F5344CB8AC3E}">
        <p14:creationId xmlns:p14="http://schemas.microsoft.com/office/powerpoint/2010/main" val="223548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82040" y="359229"/>
            <a:ext cx="8915400" cy="381000"/>
          </a:xfrm>
          <a:noFill/>
        </p:spPr>
        <p:txBody>
          <a:bodyPr lIns="92075" tIns="46038" rIns="92075" bIns="46038" anchor="ctr">
            <a:normAutofit fontScale="90000"/>
          </a:bodyPr>
          <a:lstStyle/>
          <a:p>
            <a:pPr eaLnBrk="1" hangingPunct="1"/>
            <a:r>
              <a:rPr lang="en-US" dirty="0" smtClean="0"/>
              <a:t>Pair programming - Concerns</a:t>
            </a:r>
          </a:p>
        </p:txBody>
      </p:sp>
      <p:sp>
        <p:nvSpPr>
          <p:cNvPr id="16389" name="Rectangle 7"/>
          <p:cNvSpPr>
            <a:spLocks noGrp="1" noChangeArrowheads="1"/>
          </p:cNvSpPr>
          <p:nvPr>
            <p:ph type="body" idx="1"/>
          </p:nvPr>
        </p:nvSpPr>
        <p:spPr>
          <a:xfrm>
            <a:off x="481013" y="1179903"/>
            <a:ext cx="8212137" cy="2448152"/>
          </a:xfrm>
        </p:spPr>
        <p:txBody>
          <a:bodyPr>
            <a:normAutofit fontScale="70000" lnSpcReduction="20000"/>
          </a:bodyPr>
          <a:lstStyle/>
          <a:p>
            <a:pPr eaLnBrk="1" hangingPunct="1">
              <a:spcBef>
                <a:spcPct val="50000"/>
              </a:spcBef>
              <a:buClrTx/>
              <a:buSzPct val="120000"/>
              <a:buFontTx/>
              <a:buNone/>
            </a:pPr>
            <a:r>
              <a:rPr lang="en-US" dirty="0" smtClean="0"/>
              <a:t>Productivity will be halved </a:t>
            </a:r>
          </a:p>
          <a:p>
            <a:pPr eaLnBrk="1" hangingPunct="1"/>
            <a:r>
              <a:rPr lang="en-US" dirty="0" smtClean="0"/>
              <a:t>With collective code ownership, it will be difficult  for programmers to  be recognized and compensated </a:t>
            </a:r>
          </a:p>
          <a:p>
            <a:pPr eaLnBrk="1" hangingPunct="1"/>
            <a:r>
              <a:rPr lang="en-US" dirty="0" smtClean="0"/>
              <a:t>It is annoying having someone looking over your shoulder while you program</a:t>
            </a:r>
          </a:p>
          <a:p>
            <a:pPr eaLnBrk="1" hangingPunct="1"/>
            <a:r>
              <a:rPr lang="en-US" dirty="0" smtClean="0"/>
              <a:t>Pair programming will interfere with "flow", which requires solitude and silence</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spcBef>
                <a:spcPct val="50000"/>
              </a:spcBef>
              <a:buClrTx/>
              <a:buSzPct val="120000"/>
              <a:buFontTx/>
              <a:buChar char="•"/>
            </a:pPr>
            <a:endParaRPr lang="en-US" dirty="0" smtClean="0"/>
          </a:p>
          <a:p>
            <a:pPr eaLnBrk="1" hangingPunct="1"/>
            <a:endParaRPr lang="en-US" dirty="0" smtClean="0"/>
          </a:p>
        </p:txBody>
      </p:sp>
      <p:sp>
        <p:nvSpPr>
          <p:cNvPr id="16390" name="Text Box 3"/>
          <p:cNvSpPr txBox="1">
            <a:spLocks noChangeArrowheads="1"/>
          </p:cNvSpPr>
          <p:nvPr/>
        </p:nvSpPr>
        <p:spPr bwMode="auto">
          <a:xfrm>
            <a:off x="457200" y="2362200"/>
            <a:ext cx="7712075" cy="366713"/>
          </a:xfrm>
          <a:prstGeom prst="rect">
            <a:avLst/>
          </a:prstGeom>
          <a:noFill/>
          <a:ln w="9525">
            <a:noFill/>
            <a:miter lim="800000"/>
            <a:headEnd/>
            <a:tailEnd/>
          </a:ln>
        </p:spPr>
        <p:txBody>
          <a:bodyPr>
            <a:spAutoFit/>
          </a:bodyPr>
          <a:lstStyle/>
          <a:p>
            <a:endParaRPr lang="en-US"/>
          </a:p>
        </p:txBody>
      </p:sp>
      <p:sp>
        <p:nvSpPr>
          <p:cNvPr id="392197" name="Text Box 5"/>
          <p:cNvSpPr txBox="1">
            <a:spLocks noChangeArrowheads="1"/>
          </p:cNvSpPr>
          <p:nvPr/>
        </p:nvSpPr>
        <p:spPr bwMode="auto">
          <a:xfrm>
            <a:off x="669925" y="4608513"/>
            <a:ext cx="3702050" cy="366712"/>
          </a:xfrm>
          <a:prstGeom prst="rect">
            <a:avLst/>
          </a:prstGeom>
          <a:noFill/>
          <a:ln w="9525">
            <a:noFill/>
            <a:miter lim="800000"/>
            <a:headEnd/>
            <a:tailEnd/>
          </a:ln>
        </p:spPr>
        <p:txBody>
          <a:bodyPr wrap="none">
            <a:spAutoFit/>
          </a:bodyPr>
          <a:lstStyle/>
          <a:p>
            <a:r>
              <a:rPr lang="en-US" b="1"/>
              <a:t>But what has been observed …..</a:t>
            </a:r>
          </a:p>
        </p:txBody>
      </p:sp>
    </p:spTree>
    <p:extLst>
      <p:ext uri="{BB962C8B-B14F-4D97-AF65-F5344CB8AC3E}">
        <p14:creationId xmlns:p14="http://schemas.microsoft.com/office/powerpoint/2010/main" val="244611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2197"/>
                                        </p:tgtEl>
                                        <p:attrNameLst>
                                          <p:attrName>style.visibility</p:attrName>
                                        </p:attrNameLst>
                                      </p:cBhvr>
                                      <p:to>
                                        <p:strVal val="visible"/>
                                      </p:to>
                                    </p:set>
                                    <p:anim calcmode="lin" valueType="num">
                                      <p:cBhvr additive="base">
                                        <p:cTn id="7" dur="500" fill="hold"/>
                                        <p:tgtEl>
                                          <p:spTgt spid="392197"/>
                                        </p:tgtEl>
                                        <p:attrNameLst>
                                          <p:attrName>ppt_x</p:attrName>
                                        </p:attrNameLst>
                                      </p:cBhvr>
                                      <p:tavLst>
                                        <p:tav tm="0">
                                          <p:val>
                                            <p:strVal val="0-#ppt_w/2"/>
                                          </p:val>
                                        </p:tav>
                                        <p:tav tm="100000">
                                          <p:val>
                                            <p:strVal val="#ppt_x"/>
                                          </p:val>
                                        </p:tav>
                                      </p:tavLst>
                                    </p:anim>
                                    <p:anim calcmode="lin" valueType="num">
                                      <p:cBhvr additive="base">
                                        <p:cTn id="8" dur="500" fill="hold"/>
                                        <p:tgtEl>
                                          <p:spTgt spid="392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187450" y="330200"/>
            <a:ext cx="7226300" cy="431800"/>
          </a:xfrm>
          <a:noFill/>
        </p:spPr>
        <p:txBody>
          <a:bodyPr lIns="92075" tIns="46038" rIns="92075" bIns="46038" anchor="ctr">
            <a:normAutofit fontScale="90000"/>
          </a:bodyPr>
          <a:lstStyle/>
          <a:p>
            <a:pPr eaLnBrk="1" hangingPunct="1"/>
            <a:r>
              <a:rPr lang="en-US" dirty="0" smtClean="0"/>
              <a:t>Pair programming – Success trends</a:t>
            </a:r>
          </a:p>
        </p:txBody>
      </p:sp>
      <p:pic>
        <p:nvPicPr>
          <p:cNvPr id="17413" name="Picture 3"/>
          <p:cNvPicPr>
            <a:picLocks noChangeAspect="1" noChangeArrowheads="1"/>
          </p:cNvPicPr>
          <p:nvPr/>
        </p:nvPicPr>
        <p:blipFill>
          <a:blip r:embed="rId2" cstate="print"/>
          <a:srcRect/>
          <a:stretch>
            <a:fillRect/>
          </a:stretch>
        </p:blipFill>
        <p:spPr bwMode="auto">
          <a:xfrm>
            <a:off x="533400" y="1066800"/>
            <a:ext cx="3581400" cy="2543175"/>
          </a:xfrm>
          <a:prstGeom prst="rect">
            <a:avLst/>
          </a:prstGeom>
          <a:noFill/>
          <a:ln w="9525">
            <a:noFill/>
            <a:miter lim="800000"/>
            <a:headEnd/>
            <a:tailEnd/>
          </a:ln>
        </p:spPr>
      </p:pic>
      <p:pic>
        <p:nvPicPr>
          <p:cNvPr id="17414" name="Picture 4"/>
          <p:cNvPicPr>
            <a:picLocks noChangeAspect="1" noChangeArrowheads="1"/>
          </p:cNvPicPr>
          <p:nvPr/>
        </p:nvPicPr>
        <p:blipFill>
          <a:blip r:embed="rId3" cstate="print"/>
          <a:srcRect/>
          <a:stretch>
            <a:fillRect/>
          </a:stretch>
        </p:blipFill>
        <p:spPr bwMode="auto">
          <a:xfrm>
            <a:off x="4724400" y="1066800"/>
            <a:ext cx="3657600" cy="2392363"/>
          </a:xfrm>
          <a:prstGeom prst="rect">
            <a:avLst/>
          </a:prstGeom>
          <a:noFill/>
          <a:ln w="9525">
            <a:noFill/>
            <a:miter lim="800000"/>
            <a:headEnd/>
            <a:tailEnd/>
          </a:ln>
        </p:spPr>
      </p:pic>
      <p:pic>
        <p:nvPicPr>
          <p:cNvPr id="17415" name="Picture 5"/>
          <p:cNvPicPr>
            <a:picLocks noChangeAspect="1" noChangeArrowheads="1"/>
          </p:cNvPicPr>
          <p:nvPr/>
        </p:nvPicPr>
        <p:blipFill>
          <a:blip r:embed="rId4" cstate="print"/>
          <a:srcRect/>
          <a:stretch>
            <a:fillRect/>
          </a:stretch>
        </p:blipFill>
        <p:spPr bwMode="auto">
          <a:xfrm>
            <a:off x="533400" y="3581400"/>
            <a:ext cx="3886200" cy="2619375"/>
          </a:xfrm>
          <a:prstGeom prst="rect">
            <a:avLst/>
          </a:prstGeom>
          <a:noFill/>
          <a:ln w="9525">
            <a:noFill/>
            <a:miter lim="800000"/>
            <a:headEnd/>
            <a:tailEnd/>
          </a:ln>
        </p:spPr>
      </p:pic>
      <p:pic>
        <p:nvPicPr>
          <p:cNvPr id="17416" name="Picture 6"/>
          <p:cNvPicPr>
            <a:picLocks noChangeAspect="1" noChangeArrowheads="1"/>
          </p:cNvPicPr>
          <p:nvPr/>
        </p:nvPicPr>
        <p:blipFill>
          <a:blip r:embed="rId5" cstate="print"/>
          <a:srcRect/>
          <a:stretch>
            <a:fillRect/>
          </a:stretch>
        </p:blipFill>
        <p:spPr bwMode="auto">
          <a:xfrm>
            <a:off x="4648200" y="3657600"/>
            <a:ext cx="3962400" cy="2395538"/>
          </a:xfrm>
          <a:prstGeom prst="rect">
            <a:avLst/>
          </a:prstGeom>
          <a:noFill/>
          <a:ln w="9525">
            <a:noFill/>
            <a:miter lim="800000"/>
            <a:headEnd/>
            <a:tailEnd/>
          </a:ln>
        </p:spPr>
      </p:pic>
      <p:sp>
        <p:nvSpPr>
          <p:cNvPr id="17417" name="AutoShape 7"/>
          <p:cNvSpPr>
            <a:spLocks noChangeArrowheads="1"/>
          </p:cNvSpPr>
          <p:nvPr/>
        </p:nvSpPr>
        <p:spPr bwMode="auto">
          <a:xfrm>
            <a:off x="3581400" y="838200"/>
            <a:ext cx="1219200" cy="1143000"/>
          </a:xfrm>
          <a:prstGeom prst="wedgeRoundRectCallout">
            <a:avLst>
              <a:gd name="adj1" fmla="val -195315"/>
              <a:gd name="adj2" fmla="val 57361"/>
              <a:gd name="adj3" fmla="val 16667"/>
            </a:avLst>
          </a:prstGeom>
          <a:solidFill>
            <a:schemeClr val="accent1"/>
          </a:solidFill>
          <a:ln w="9525">
            <a:solidFill>
              <a:schemeClr val="tx1"/>
            </a:solidFill>
            <a:miter lim="800000"/>
            <a:headEnd/>
            <a:tailEnd/>
          </a:ln>
        </p:spPr>
        <p:txBody>
          <a:bodyPr anchor="ctr"/>
          <a:lstStyle/>
          <a:p>
            <a:pPr algn="ctr"/>
            <a:r>
              <a:rPr lang="en-US" sz="1600"/>
              <a:t>Lesser than double Efforts</a:t>
            </a:r>
          </a:p>
        </p:txBody>
      </p:sp>
      <p:sp>
        <p:nvSpPr>
          <p:cNvPr id="17418" name="AutoShape 8"/>
          <p:cNvSpPr>
            <a:spLocks noChangeArrowheads="1"/>
          </p:cNvSpPr>
          <p:nvPr/>
        </p:nvSpPr>
        <p:spPr bwMode="auto">
          <a:xfrm>
            <a:off x="8077200" y="762000"/>
            <a:ext cx="1066800" cy="685800"/>
          </a:xfrm>
          <a:prstGeom prst="wedgeRoundRectCallout">
            <a:avLst>
              <a:gd name="adj1" fmla="val -81694"/>
              <a:gd name="adj2" fmla="val 100463"/>
              <a:gd name="adj3" fmla="val 16667"/>
            </a:avLst>
          </a:prstGeom>
          <a:solidFill>
            <a:schemeClr val="accent1"/>
          </a:solidFill>
          <a:ln w="9525">
            <a:solidFill>
              <a:schemeClr val="tx1"/>
            </a:solidFill>
            <a:miter lim="800000"/>
            <a:headEnd/>
            <a:tailEnd/>
          </a:ln>
        </p:spPr>
        <p:txBody>
          <a:bodyPr anchor="ctr"/>
          <a:lstStyle/>
          <a:p>
            <a:pPr algn="ctr"/>
            <a:r>
              <a:rPr lang="en-US" sz="1600"/>
              <a:t>High Quality</a:t>
            </a:r>
          </a:p>
        </p:txBody>
      </p:sp>
      <p:sp>
        <p:nvSpPr>
          <p:cNvPr id="17419" name="AutoShape 10"/>
          <p:cNvSpPr>
            <a:spLocks noChangeArrowheads="1"/>
          </p:cNvSpPr>
          <p:nvPr/>
        </p:nvSpPr>
        <p:spPr bwMode="auto">
          <a:xfrm>
            <a:off x="7924800" y="3352800"/>
            <a:ext cx="1219200" cy="838200"/>
          </a:xfrm>
          <a:prstGeom prst="wedgeRoundRectCallout">
            <a:avLst>
              <a:gd name="adj1" fmla="val -148176"/>
              <a:gd name="adj2" fmla="val 100000"/>
              <a:gd name="adj3" fmla="val 16667"/>
            </a:avLst>
          </a:prstGeom>
          <a:solidFill>
            <a:schemeClr val="accent1"/>
          </a:solidFill>
          <a:ln w="9525">
            <a:solidFill>
              <a:schemeClr val="tx1"/>
            </a:solidFill>
            <a:miter lim="800000"/>
            <a:headEnd/>
            <a:tailEnd/>
          </a:ln>
        </p:spPr>
        <p:txBody>
          <a:bodyPr anchor="ctr"/>
          <a:lstStyle/>
          <a:p>
            <a:pPr algn="ctr"/>
            <a:r>
              <a:rPr lang="en-US" sz="1600"/>
              <a:t>Lesser LOC</a:t>
            </a:r>
          </a:p>
        </p:txBody>
      </p:sp>
      <p:sp>
        <p:nvSpPr>
          <p:cNvPr id="17420" name="AutoShape 11"/>
          <p:cNvSpPr>
            <a:spLocks noChangeArrowheads="1"/>
          </p:cNvSpPr>
          <p:nvPr/>
        </p:nvSpPr>
        <p:spPr bwMode="auto">
          <a:xfrm>
            <a:off x="3657600" y="3352800"/>
            <a:ext cx="1066800" cy="914400"/>
          </a:xfrm>
          <a:prstGeom prst="wedgeRoundRectCallout">
            <a:avLst>
              <a:gd name="adj1" fmla="val -126486"/>
              <a:gd name="adj2" fmla="val 62500"/>
              <a:gd name="adj3" fmla="val 16667"/>
            </a:avLst>
          </a:prstGeom>
          <a:solidFill>
            <a:schemeClr val="accent1"/>
          </a:solidFill>
          <a:ln w="9525">
            <a:solidFill>
              <a:schemeClr val="tx1"/>
            </a:solidFill>
            <a:miter lim="800000"/>
            <a:headEnd/>
            <a:tailEnd/>
          </a:ln>
        </p:spPr>
        <p:txBody>
          <a:bodyPr anchor="ctr"/>
          <a:lstStyle/>
          <a:p>
            <a:pPr algn="ctr"/>
            <a:r>
              <a:rPr lang="en-US" sz="1600"/>
              <a:t>People enjoy working in pairs</a:t>
            </a:r>
          </a:p>
        </p:txBody>
      </p:sp>
    </p:spTree>
    <p:extLst>
      <p:ext uri="{BB962C8B-B14F-4D97-AF65-F5344CB8AC3E}">
        <p14:creationId xmlns:p14="http://schemas.microsoft.com/office/powerpoint/2010/main" val="2626422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144021" y="317863"/>
            <a:ext cx="6680200" cy="431800"/>
          </a:xfrm>
          <a:noFill/>
        </p:spPr>
        <p:txBody>
          <a:bodyPr lIns="92075" tIns="46038" rIns="92075" bIns="46038" anchor="ctr">
            <a:normAutofit fontScale="90000"/>
          </a:bodyPr>
          <a:lstStyle/>
          <a:p>
            <a:pPr eaLnBrk="1" hangingPunct="1"/>
            <a:r>
              <a:rPr lang="en-US" dirty="0" smtClean="0"/>
              <a:t>Pair programming-Take Care…</a:t>
            </a:r>
          </a:p>
        </p:txBody>
      </p:sp>
      <p:pic>
        <p:nvPicPr>
          <p:cNvPr id="18437" name="Picture 3"/>
          <p:cNvPicPr>
            <a:picLocks noChangeAspect="1" noChangeArrowheads="1"/>
          </p:cNvPicPr>
          <p:nvPr/>
        </p:nvPicPr>
        <p:blipFill>
          <a:blip r:embed="rId2" cstate="print"/>
          <a:srcRect/>
          <a:stretch>
            <a:fillRect/>
          </a:stretch>
        </p:blipFill>
        <p:spPr bwMode="auto">
          <a:xfrm>
            <a:off x="312738" y="914400"/>
            <a:ext cx="8516937" cy="5454650"/>
          </a:xfrm>
          <a:prstGeom prst="rect">
            <a:avLst/>
          </a:prstGeom>
          <a:noFill/>
          <a:ln w="9525">
            <a:noFill/>
            <a:miter lim="800000"/>
            <a:headEnd/>
            <a:tailEnd/>
          </a:ln>
        </p:spPr>
      </p:pic>
    </p:spTree>
    <p:extLst>
      <p:ext uri="{BB962C8B-B14F-4D97-AF65-F5344CB8AC3E}">
        <p14:creationId xmlns:p14="http://schemas.microsoft.com/office/powerpoint/2010/main" val="24023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idx="1"/>
          </p:nvPr>
        </p:nvSpPr>
        <p:spPr>
          <a:xfrm>
            <a:off x="228600" y="1219200"/>
            <a:ext cx="8458200" cy="4953000"/>
          </a:xfrm>
          <a:noFill/>
        </p:spPr>
        <p:txBody>
          <a:bodyPr/>
          <a:lstStyle/>
          <a:p>
            <a:pPr marL="342900" lvl="1" indent="-342900">
              <a:buClr>
                <a:srgbClr val="BF1313"/>
              </a:buClr>
            </a:pPr>
            <a:r>
              <a:rPr lang="en-US" dirty="0" smtClean="0">
                <a:ea typeface="+mn-ea"/>
                <a:cs typeface="+mn-cs"/>
              </a:rPr>
              <a:t>XP is an agile engineering methodology, focused on delivering usable software iteratively in projects that are expected to change as time goes on. XP is geared toward integrating new requirements as they become known, and ensuring that the quality of the new code written to fulfill those requirements remains high.</a:t>
            </a:r>
          </a:p>
          <a:p>
            <a:pPr marL="342900" lvl="1" indent="-342900">
              <a:buClr>
                <a:srgbClr val="BF1313"/>
              </a:buClr>
            </a:pPr>
            <a:endParaRPr lang="en-US" sz="1800" dirty="0" smtClean="0">
              <a:ea typeface="+mn-ea"/>
              <a:cs typeface="+mn-cs"/>
            </a:endParaRPr>
          </a:p>
        </p:txBody>
      </p:sp>
      <p:sp>
        <p:nvSpPr>
          <p:cNvPr id="6149" name="Rectangle 5"/>
          <p:cNvSpPr>
            <a:spLocks noGrp="1" noChangeArrowheads="1"/>
          </p:cNvSpPr>
          <p:nvPr>
            <p:ph type="title"/>
          </p:nvPr>
        </p:nvSpPr>
        <p:spPr>
          <a:xfrm>
            <a:off x="533400" y="537029"/>
            <a:ext cx="8212137" cy="492125"/>
          </a:xfrm>
        </p:spPr>
        <p:txBody>
          <a:bodyPr>
            <a:normAutofit fontScale="90000"/>
          </a:bodyPr>
          <a:lstStyle/>
          <a:p>
            <a:pPr eaLnBrk="1" hangingPunct="1"/>
            <a:r>
              <a:rPr lang="en-US" dirty="0" smtClean="0"/>
              <a:t>What is Extreme Programming ?</a:t>
            </a:r>
          </a:p>
        </p:txBody>
      </p:sp>
      <p:pic>
        <p:nvPicPr>
          <p:cNvPr id="4" name="Picture 3" descr="800px-ExtremeProgramming.jpg"/>
          <p:cNvPicPr>
            <a:picLocks noChangeAspect="1"/>
          </p:cNvPicPr>
          <p:nvPr/>
        </p:nvPicPr>
        <p:blipFill>
          <a:blip r:embed="rId3" cstate="print"/>
          <a:stretch>
            <a:fillRect/>
          </a:stretch>
        </p:blipFill>
        <p:spPr>
          <a:xfrm>
            <a:off x="3581400" y="4190999"/>
            <a:ext cx="3352800" cy="2133600"/>
          </a:xfrm>
          <a:prstGeom prst="rect">
            <a:avLst/>
          </a:prstGeom>
        </p:spPr>
      </p:pic>
      <p:sp>
        <p:nvSpPr>
          <p:cNvPr id="5" name="TextBox 4"/>
          <p:cNvSpPr txBox="1"/>
          <p:nvPr/>
        </p:nvSpPr>
        <p:spPr>
          <a:xfrm>
            <a:off x="533400" y="4114800"/>
            <a:ext cx="2971800" cy="923330"/>
          </a:xfrm>
          <a:prstGeom prst="rect">
            <a:avLst/>
          </a:prstGeom>
          <a:noFill/>
        </p:spPr>
        <p:txBody>
          <a:bodyPr wrap="square" rtlCol="0">
            <a:spAutoFit/>
          </a:bodyPr>
          <a:lstStyle/>
          <a:p>
            <a:r>
              <a:rPr lang="en-US" dirty="0" smtClean="0"/>
              <a:t>XP takes commonsense principles and practices to extreme levels</a:t>
            </a:r>
            <a:endParaRPr lang="en-US" dirty="0"/>
          </a:p>
        </p:txBody>
      </p:sp>
    </p:spTree>
    <p:extLst>
      <p:ext uri="{BB962C8B-B14F-4D97-AF65-F5344CB8AC3E}">
        <p14:creationId xmlns:p14="http://schemas.microsoft.com/office/powerpoint/2010/main" val="3044757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31863" y="406400"/>
            <a:ext cx="8212137" cy="492125"/>
          </a:xfrm>
        </p:spPr>
        <p:txBody>
          <a:bodyPr>
            <a:normAutofit fontScale="90000"/>
          </a:bodyPr>
          <a:lstStyle/>
          <a:p>
            <a:r>
              <a:rPr lang="en-US" dirty="0"/>
              <a:t>Stages of an XP project</a:t>
            </a:r>
          </a:p>
        </p:txBody>
      </p:sp>
      <p:sp>
        <p:nvSpPr>
          <p:cNvPr id="3" name="Content Placeholder 2"/>
          <p:cNvSpPr>
            <a:spLocks noGrp="1"/>
          </p:cNvSpPr>
          <p:nvPr>
            <p:ph idx="1"/>
          </p:nvPr>
        </p:nvSpPr>
        <p:spPr>
          <a:xfrm>
            <a:off x="481013" y="1140823"/>
            <a:ext cx="8212137" cy="3988784"/>
          </a:xfrm>
        </p:spPr>
        <p:txBody>
          <a:bodyPr>
            <a:normAutofit fontScale="92500" lnSpcReduction="20000"/>
          </a:bodyPr>
          <a:lstStyle/>
          <a:p>
            <a:pPr eaLnBrk="1" hangingPunct="1">
              <a:lnSpc>
                <a:spcPct val="90000"/>
              </a:lnSpc>
            </a:pPr>
            <a:r>
              <a:rPr lang="en-US" sz="2000" dirty="0"/>
              <a:t>Initiation</a:t>
            </a:r>
          </a:p>
          <a:p>
            <a:pPr lvl="2" eaLnBrk="1" hangingPunct="1">
              <a:lnSpc>
                <a:spcPct val="90000"/>
              </a:lnSpc>
            </a:pPr>
            <a:r>
              <a:rPr lang="en-US" dirty="0"/>
              <a:t>User Stories</a:t>
            </a:r>
          </a:p>
          <a:p>
            <a:pPr eaLnBrk="1" hangingPunct="1">
              <a:lnSpc>
                <a:spcPct val="90000"/>
              </a:lnSpc>
            </a:pPr>
            <a:endParaRPr lang="en-US" sz="2000" dirty="0" smtClean="0"/>
          </a:p>
          <a:p>
            <a:pPr eaLnBrk="1" hangingPunct="1">
              <a:lnSpc>
                <a:spcPct val="90000"/>
              </a:lnSpc>
            </a:pPr>
            <a:r>
              <a:rPr lang="en-US" sz="2000" dirty="0" smtClean="0"/>
              <a:t>Release </a:t>
            </a:r>
            <a:r>
              <a:rPr lang="en-US" sz="2000" dirty="0"/>
              <a:t>Planning</a:t>
            </a:r>
          </a:p>
          <a:p>
            <a:pPr eaLnBrk="1" hangingPunct="1">
              <a:lnSpc>
                <a:spcPct val="90000"/>
              </a:lnSpc>
            </a:pPr>
            <a:endParaRPr lang="en-US" sz="2000" dirty="0" smtClean="0"/>
          </a:p>
          <a:p>
            <a:pPr eaLnBrk="1" hangingPunct="1">
              <a:lnSpc>
                <a:spcPct val="90000"/>
              </a:lnSpc>
            </a:pPr>
            <a:r>
              <a:rPr lang="en-US" sz="2000" dirty="0" smtClean="0"/>
              <a:t>Release </a:t>
            </a:r>
            <a:r>
              <a:rPr lang="en-US" sz="2000" dirty="0"/>
              <a:t>(each Release is typically 1 - 6 months)</a:t>
            </a:r>
          </a:p>
          <a:p>
            <a:pPr lvl="2" eaLnBrk="1" hangingPunct="1">
              <a:lnSpc>
                <a:spcPct val="90000"/>
              </a:lnSpc>
            </a:pPr>
            <a:r>
              <a:rPr lang="en-US" dirty="0"/>
              <a:t>Iteration 1 (typically 1 - 3 weeks)</a:t>
            </a:r>
          </a:p>
          <a:p>
            <a:pPr lvl="3" eaLnBrk="1" hangingPunct="1">
              <a:lnSpc>
                <a:spcPct val="90000"/>
              </a:lnSpc>
            </a:pPr>
            <a:r>
              <a:rPr lang="en-US" sz="1600" dirty="0"/>
              <a:t>Development</a:t>
            </a:r>
          </a:p>
          <a:p>
            <a:pPr lvl="3" eaLnBrk="1" hangingPunct="1">
              <a:lnSpc>
                <a:spcPct val="90000"/>
              </a:lnSpc>
            </a:pPr>
            <a:r>
              <a:rPr lang="en-US" sz="1600" dirty="0"/>
              <a:t>Deployment</a:t>
            </a:r>
          </a:p>
          <a:p>
            <a:pPr lvl="3" eaLnBrk="1" hangingPunct="1">
              <a:lnSpc>
                <a:spcPct val="90000"/>
              </a:lnSpc>
            </a:pPr>
            <a:r>
              <a:rPr lang="en-US" sz="1600" dirty="0"/>
              <a:t>Acceptance Testing</a:t>
            </a:r>
          </a:p>
          <a:p>
            <a:pPr lvl="2" eaLnBrk="1" hangingPunct="1">
              <a:lnSpc>
                <a:spcPct val="90000"/>
              </a:lnSpc>
            </a:pPr>
            <a:r>
              <a:rPr lang="en-US" dirty="0"/>
              <a:t>Iteration 2</a:t>
            </a:r>
          </a:p>
          <a:p>
            <a:pPr lvl="3" eaLnBrk="1" hangingPunct="1">
              <a:lnSpc>
                <a:spcPct val="90000"/>
              </a:lnSpc>
            </a:pPr>
            <a:r>
              <a:rPr lang="en-US" sz="1600" dirty="0"/>
              <a:t>Development</a:t>
            </a:r>
          </a:p>
          <a:p>
            <a:pPr lvl="3" eaLnBrk="1" hangingPunct="1">
              <a:lnSpc>
                <a:spcPct val="90000"/>
              </a:lnSpc>
            </a:pPr>
            <a:r>
              <a:rPr lang="en-US" sz="1600" dirty="0"/>
              <a:t>Deployment</a:t>
            </a:r>
          </a:p>
          <a:p>
            <a:pPr lvl="3" eaLnBrk="1" hangingPunct="1">
              <a:lnSpc>
                <a:spcPct val="90000"/>
              </a:lnSpc>
            </a:pPr>
            <a:r>
              <a:rPr lang="en-US" sz="1600" dirty="0"/>
              <a:t>Acceptance </a:t>
            </a:r>
            <a:r>
              <a:rPr lang="en-US" sz="1600" dirty="0" smtClean="0"/>
              <a:t>Testing</a:t>
            </a:r>
          </a:p>
          <a:p>
            <a:pPr marL="271463" lvl="3" indent="0" eaLnBrk="1" hangingPunct="1">
              <a:lnSpc>
                <a:spcPct val="90000"/>
              </a:lnSpc>
              <a:buNone/>
            </a:pPr>
            <a:r>
              <a:rPr lang="en-US" sz="1600" dirty="0" smtClean="0">
                <a:solidFill>
                  <a:srgbClr val="C00000"/>
                </a:solidFill>
              </a:rPr>
              <a:t>-</a:t>
            </a:r>
            <a:r>
              <a:rPr lang="en-US" sz="1600" dirty="0" smtClean="0"/>
              <a:t>    Ite</a:t>
            </a:r>
            <a:r>
              <a:rPr lang="en-US" sz="1800" dirty="0" smtClean="0"/>
              <a:t>ration </a:t>
            </a:r>
            <a:r>
              <a:rPr lang="en-US" sz="1800" dirty="0"/>
              <a:t>n</a:t>
            </a:r>
          </a:p>
          <a:p>
            <a:endParaRPr lang="en-US" dirty="0"/>
          </a:p>
        </p:txBody>
      </p:sp>
    </p:spTree>
    <p:extLst>
      <p:ext uri="{BB962C8B-B14F-4D97-AF65-F5344CB8AC3E}">
        <p14:creationId xmlns:p14="http://schemas.microsoft.com/office/powerpoint/2010/main" val="2544045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931863" y="388983"/>
            <a:ext cx="8212137" cy="492125"/>
          </a:xfrm>
        </p:spPr>
        <p:txBody>
          <a:bodyPr>
            <a:normAutofit fontScale="90000"/>
          </a:bodyPr>
          <a:lstStyle/>
          <a:p>
            <a:pPr eaLnBrk="1" hangingPunct="1"/>
            <a:r>
              <a:rPr lang="en-US" dirty="0" smtClean="0"/>
              <a:t>Advantages of XP</a:t>
            </a:r>
          </a:p>
        </p:txBody>
      </p:sp>
      <p:sp>
        <p:nvSpPr>
          <p:cNvPr id="19461" name="Rectangle 3"/>
          <p:cNvSpPr>
            <a:spLocks noGrp="1" noChangeArrowheads="1"/>
          </p:cNvSpPr>
          <p:nvPr>
            <p:ph type="body" idx="1"/>
          </p:nvPr>
        </p:nvSpPr>
        <p:spPr>
          <a:xfrm>
            <a:off x="481013" y="1094517"/>
            <a:ext cx="8212137" cy="4278094"/>
          </a:xfrm>
        </p:spPr>
        <p:txBody>
          <a:bodyPr>
            <a:normAutofit fontScale="55000" lnSpcReduction="20000"/>
          </a:bodyPr>
          <a:lstStyle/>
          <a:p>
            <a:r>
              <a:rPr lang="en-US" dirty="0" smtClean="0"/>
              <a:t>Customer focus increases the chance that the software produced will actually meet the needs of the users</a:t>
            </a:r>
          </a:p>
          <a:p>
            <a:endParaRPr lang="en-US" dirty="0" smtClean="0"/>
          </a:p>
          <a:p>
            <a:r>
              <a:rPr lang="en-US" dirty="0" smtClean="0"/>
              <a:t>The focus on small, incremental release decreases the risk on your project: by showing that your approach works and by putting functionality in the hands of your users, enabling them to provide timely feedback regarding your work. </a:t>
            </a:r>
          </a:p>
          <a:p>
            <a:pPr lvl="1"/>
            <a:endParaRPr lang="en-US" dirty="0" smtClean="0"/>
          </a:p>
          <a:p>
            <a:r>
              <a:rPr lang="en-US" dirty="0" smtClean="0">
                <a:latin typeface="+mn-lt"/>
              </a:rPr>
              <a:t>Continuous testing and integration helps to increase the quality of your work</a:t>
            </a:r>
          </a:p>
          <a:p>
            <a:endParaRPr lang="en-US" dirty="0" smtClean="0">
              <a:latin typeface="+mn-lt"/>
            </a:endParaRPr>
          </a:p>
          <a:p>
            <a:r>
              <a:rPr lang="en-US" dirty="0" smtClean="0">
                <a:latin typeface="+mn-lt"/>
              </a:rPr>
              <a:t>XP is attractive to programmers who normally are unwilling to adopt a software process, enabling your organization to manage its software efforts better.</a:t>
            </a:r>
          </a:p>
          <a:p>
            <a:pPr eaLnBrk="1" hangingPunct="1"/>
            <a:endParaRPr lang="en-US" sz="2200" dirty="0" smtClean="0"/>
          </a:p>
          <a:p>
            <a:pPr eaLnBrk="1" hangingPunct="1"/>
            <a:endParaRPr lang="en-US" sz="2200" dirty="0" smtClean="0"/>
          </a:p>
          <a:p>
            <a:pPr eaLnBrk="1" hangingPunct="1">
              <a:buNone/>
            </a:pPr>
            <a:r>
              <a:rPr lang="en-US" dirty="0" smtClean="0"/>
              <a:t>                                                          </a:t>
            </a:r>
          </a:p>
        </p:txBody>
      </p:sp>
    </p:spTree>
    <p:extLst>
      <p:ext uri="{BB962C8B-B14F-4D97-AF65-F5344CB8AC3E}">
        <p14:creationId xmlns:p14="http://schemas.microsoft.com/office/powerpoint/2010/main" val="387516794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931863" y="380274"/>
            <a:ext cx="8212137" cy="492125"/>
          </a:xfrm>
        </p:spPr>
        <p:txBody>
          <a:bodyPr>
            <a:normAutofit fontScale="90000"/>
          </a:bodyPr>
          <a:lstStyle/>
          <a:p>
            <a:pPr eaLnBrk="1" hangingPunct="1"/>
            <a:r>
              <a:rPr lang="en-US" dirty="0" smtClean="0"/>
              <a:t>Disadvantages of XP</a:t>
            </a:r>
          </a:p>
        </p:txBody>
      </p:sp>
      <p:sp>
        <p:nvSpPr>
          <p:cNvPr id="20485" name="Rectangle 3"/>
          <p:cNvSpPr>
            <a:spLocks noGrp="1" noChangeArrowheads="1"/>
          </p:cNvSpPr>
          <p:nvPr>
            <p:ph type="body" idx="1"/>
          </p:nvPr>
        </p:nvSpPr>
        <p:spPr>
          <a:xfrm>
            <a:off x="481013" y="1276757"/>
            <a:ext cx="8212137" cy="3939540"/>
          </a:xfrm>
        </p:spPr>
        <p:txBody>
          <a:bodyPr>
            <a:normAutofit fontScale="62500" lnSpcReduction="20000"/>
          </a:bodyPr>
          <a:lstStyle/>
          <a:p>
            <a:pPr>
              <a:lnSpc>
                <a:spcPct val="90000"/>
              </a:lnSpc>
            </a:pPr>
            <a:r>
              <a:rPr lang="en-US" dirty="0" smtClean="0"/>
              <a:t>XP is particularly vulnerable to "bad apple" developers who:</a:t>
            </a:r>
          </a:p>
          <a:p>
            <a:pPr lvl="1" indent="338138">
              <a:lnSpc>
                <a:spcPct val="90000"/>
              </a:lnSpc>
            </a:pPr>
            <a:r>
              <a:rPr lang="en-US" dirty="0" smtClean="0"/>
              <a:t>don't work well with others</a:t>
            </a:r>
          </a:p>
          <a:p>
            <a:pPr lvl="1" indent="338138">
              <a:lnSpc>
                <a:spcPct val="90000"/>
              </a:lnSpc>
            </a:pPr>
            <a:r>
              <a:rPr lang="en-US" dirty="0" smtClean="0"/>
              <a:t>who think they know it all, and/or </a:t>
            </a:r>
          </a:p>
          <a:p>
            <a:pPr lvl="1" indent="338138">
              <a:lnSpc>
                <a:spcPct val="90000"/>
              </a:lnSpc>
            </a:pPr>
            <a:r>
              <a:rPr lang="en-US" dirty="0" smtClean="0"/>
              <a:t>who are not willing to share their "superior” code</a:t>
            </a:r>
          </a:p>
          <a:p>
            <a:pPr lvl="1" indent="338138">
              <a:lnSpc>
                <a:spcPct val="90000"/>
              </a:lnSpc>
            </a:pPr>
            <a:endParaRPr lang="en-US" dirty="0" smtClean="0"/>
          </a:p>
          <a:p>
            <a:pPr>
              <a:lnSpc>
                <a:spcPct val="90000"/>
              </a:lnSpc>
            </a:pPr>
            <a:r>
              <a:rPr lang="en-US" dirty="0" smtClean="0"/>
              <a:t>XP will not work in an environment where a customer or manager insists on a complete specification or design before they begin programming.</a:t>
            </a:r>
          </a:p>
          <a:p>
            <a:pPr>
              <a:lnSpc>
                <a:spcPct val="90000"/>
              </a:lnSpc>
            </a:pPr>
            <a:endParaRPr lang="en-US" dirty="0" smtClean="0"/>
          </a:p>
          <a:p>
            <a:pPr>
              <a:lnSpc>
                <a:spcPct val="90000"/>
              </a:lnSpc>
            </a:pPr>
            <a:r>
              <a:rPr lang="en-US" dirty="0" smtClean="0"/>
              <a:t>XP will not work in an environment where programmers are separated geographically. </a:t>
            </a:r>
          </a:p>
          <a:p>
            <a:pPr>
              <a:lnSpc>
                <a:spcPct val="90000"/>
              </a:lnSpc>
            </a:pPr>
            <a:endParaRPr lang="en-US" dirty="0" smtClean="0"/>
          </a:p>
          <a:p>
            <a:pPr>
              <a:lnSpc>
                <a:spcPct val="90000"/>
              </a:lnSpc>
            </a:pPr>
            <a:r>
              <a:rPr lang="en-US" dirty="0" smtClean="0"/>
              <a:t>XP has not been proven to work with systems that have scalability issues (new applications must integrate into existing systems)</a:t>
            </a:r>
            <a:r>
              <a:rPr lang="en-US" sz="2400" dirty="0" smtClean="0"/>
              <a:t>.</a:t>
            </a:r>
          </a:p>
          <a:p>
            <a:pPr eaLnBrk="1" hangingPunct="1"/>
            <a:endParaRPr lang="en-US" sz="2200" dirty="0" smtClean="0"/>
          </a:p>
          <a:p>
            <a:pPr eaLnBrk="1" hangingPunct="1">
              <a:buNone/>
            </a:pPr>
            <a:r>
              <a:rPr lang="en-US" dirty="0" smtClean="0"/>
              <a:t>                                                         </a:t>
            </a:r>
          </a:p>
        </p:txBody>
      </p:sp>
    </p:spTree>
    <p:extLst>
      <p:ext uri="{BB962C8B-B14F-4D97-AF65-F5344CB8AC3E}">
        <p14:creationId xmlns:p14="http://schemas.microsoft.com/office/powerpoint/2010/main" val="314664552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736" y="493486"/>
            <a:ext cx="8212137" cy="492125"/>
          </a:xfrm>
        </p:spPr>
        <p:txBody>
          <a:bodyPr>
            <a:normAutofit fontScale="90000"/>
          </a:bodyPr>
          <a:lstStyle/>
          <a:p>
            <a:r>
              <a:rPr lang="en-US" dirty="0" smtClean="0"/>
              <a:t>Definition of DONE (DoD)</a:t>
            </a:r>
            <a:endParaRPr lang="en-US" dirty="0"/>
          </a:p>
        </p:txBody>
      </p:sp>
      <p:sp>
        <p:nvSpPr>
          <p:cNvPr id="10" name="TextBox 9"/>
          <p:cNvSpPr txBox="1"/>
          <p:nvPr/>
        </p:nvSpPr>
        <p:spPr>
          <a:xfrm>
            <a:off x="1524000" y="1219200"/>
            <a:ext cx="5943600" cy="1815882"/>
          </a:xfrm>
          <a:prstGeom prst="rect">
            <a:avLst/>
          </a:prstGeom>
          <a:solidFill>
            <a:schemeClr val="bg1"/>
          </a:solidFill>
          <a:ln>
            <a:noFill/>
          </a:ln>
          <a:effectLst/>
          <a:scene3d>
            <a:camera prst="orthographicFront">
              <a:rot lat="0" lon="0" rev="0"/>
            </a:camera>
            <a:lightRig rig="chilly" dir="t">
              <a:rot lat="0" lon="0" rev="18480000"/>
            </a:lightRig>
          </a:scene3d>
          <a:sp3d prstMaterial="clear">
            <a:bevelT h="63500"/>
          </a:sp3d>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just"/>
            <a:r>
              <a:rPr lang="en-US" sz="1400" b="1" dirty="0" smtClean="0">
                <a:solidFill>
                  <a:schemeClr val="tx1"/>
                </a:solidFill>
              </a:rPr>
              <a:t>Manager</a:t>
            </a:r>
            <a:r>
              <a:rPr lang="en-US" sz="1400" dirty="0" smtClean="0">
                <a:solidFill>
                  <a:schemeClr val="tx1"/>
                </a:solidFill>
              </a:rPr>
              <a:t>  – Is the feature you were  working on “done”?</a:t>
            </a:r>
          </a:p>
          <a:p>
            <a:pPr algn="just"/>
            <a:r>
              <a:rPr lang="en-US" sz="1400" b="1" dirty="0" smtClean="0">
                <a:solidFill>
                  <a:schemeClr val="tx1"/>
                </a:solidFill>
              </a:rPr>
              <a:t>Developer</a:t>
            </a:r>
            <a:r>
              <a:rPr lang="en-US" sz="1400" dirty="0" smtClean="0">
                <a:solidFill>
                  <a:schemeClr val="tx1"/>
                </a:solidFill>
              </a:rPr>
              <a:t> -  “Yes” ..I checked in the code and had unit tested it…so its “done” from my side.</a:t>
            </a:r>
          </a:p>
          <a:p>
            <a:pPr algn="just"/>
            <a:r>
              <a:rPr lang="en-US" sz="1400" b="1" dirty="0" smtClean="0">
                <a:solidFill>
                  <a:schemeClr val="tx1"/>
                </a:solidFill>
              </a:rPr>
              <a:t>Manager</a:t>
            </a:r>
            <a:r>
              <a:rPr lang="en-US" sz="1400" dirty="0" smtClean="0">
                <a:solidFill>
                  <a:schemeClr val="tx1"/>
                </a:solidFill>
              </a:rPr>
              <a:t> - Great, then we will go ahead and deploy it into the UAT environment</a:t>
            </a:r>
          </a:p>
          <a:p>
            <a:pPr algn="just"/>
            <a:r>
              <a:rPr lang="en-US" sz="1400" b="1" dirty="0" smtClean="0">
                <a:solidFill>
                  <a:schemeClr val="tx1"/>
                </a:solidFill>
              </a:rPr>
              <a:t>Developer-</a:t>
            </a:r>
            <a:r>
              <a:rPr lang="en-US" sz="1400" dirty="0" smtClean="0">
                <a:solidFill>
                  <a:schemeClr val="tx1"/>
                </a:solidFill>
              </a:rPr>
              <a:t> But it has not been fully tested by QA, and still need to pass a code review</a:t>
            </a:r>
          </a:p>
          <a:p>
            <a:pPr algn="just"/>
            <a:r>
              <a:rPr lang="en-US" sz="1400" b="1" dirty="0" smtClean="0">
                <a:solidFill>
                  <a:schemeClr val="tx1"/>
                </a:solidFill>
              </a:rPr>
              <a:t>Manager-</a:t>
            </a:r>
            <a:r>
              <a:rPr lang="en-US" sz="1400" dirty="0" smtClean="0">
                <a:solidFill>
                  <a:schemeClr val="tx1"/>
                </a:solidFill>
              </a:rPr>
              <a:t> Well…….that means its not DONE…..</a:t>
            </a:r>
            <a:endParaRPr lang="en-US" sz="1400" dirty="0">
              <a:solidFill>
                <a:schemeClr val="tx1"/>
              </a:solidFill>
            </a:endParaRPr>
          </a:p>
        </p:txBody>
      </p:sp>
      <p:pic>
        <p:nvPicPr>
          <p:cNvPr id="11" name="Picture 10" descr="1VCAX4EOSECAQFRA51CAFIFEF9CAWI9QTTCAFHH470CAV73PXZCACZHP28CAGOETKACAKY4Y62CAYLGK7XCA9WKSPUCA2BBMP7CA2K8SBZCAUYPU1VCALO9HJECA83UY1UCAOZW2C2CABMS7BPCA8L4763.jpg"/>
          <p:cNvPicPr>
            <a:picLocks noChangeAspect="1"/>
          </p:cNvPicPr>
          <p:nvPr/>
        </p:nvPicPr>
        <p:blipFill>
          <a:blip r:embed="rId2" cstate="print">
            <a:clrChange>
              <a:clrFrom>
                <a:srgbClr val="FFFFFF"/>
              </a:clrFrom>
              <a:clrTo>
                <a:srgbClr val="FFFFFF">
                  <a:alpha val="0"/>
                </a:srgbClr>
              </a:clrTo>
            </a:clrChange>
          </a:blip>
          <a:stretch>
            <a:fillRect/>
          </a:stretch>
        </p:blipFill>
        <p:spPr>
          <a:xfrm rot="307720">
            <a:off x="285628" y="1200305"/>
            <a:ext cx="1341940" cy="1335976"/>
          </a:xfrm>
          <a:prstGeom prst="rect">
            <a:avLst/>
          </a:prstGeom>
        </p:spPr>
      </p:pic>
      <p:pic>
        <p:nvPicPr>
          <p:cNvPr id="12" name="Picture 11" descr="AYCAM23GVZCA60C800CAJ861ETCANP1CF5CAPGSVAXCAWQVBALCA5MAY3FCA1BNDHFCAVJBX1RCA8HA04DCASOH6DECAQUGVVKCAUK58FOCA2EKIF6CAGY02Z1CAJZX1GPCAUUKZTMCASFF65NCARJIX9W.jpg"/>
          <p:cNvPicPr>
            <a:picLocks noChangeAspect="1"/>
          </p:cNvPicPr>
          <p:nvPr/>
        </p:nvPicPr>
        <p:blipFill>
          <a:blip r:embed="rId3" cstate="print">
            <a:clrChange>
              <a:clrFrom>
                <a:srgbClr val="FFFFFF"/>
              </a:clrFrom>
              <a:clrTo>
                <a:srgbClr val="FFFFFF">
                  <a:alpha val="0"/>
                </a:srgbClr>
              </a:clrTo>
            </a:clrChange>
          </a:blip>
          <a:stretch>
            <a:fillRect/>
          </a:stretch>
        </p:blipFill>
        <p:spPr>
          <a:xfrm rot="21276279">
            <a:off x="7055175" y="1693075"/>
            <a:ext cx="2034471" cy="1251982"/>
          </a:xfrm>
          <a:prstGeom prst="rect">
            <a:avLst/>
          </a:prstGeom>
        </p:spPr>
      </p:pic>
      <p:sp>
        <p:nvSpPr>
          <p:cNvPr id="13" name="TextBox 12"/>
          <p:cNvSpPr txBox="1"/>
          <p:nvPr/>
        </p:nvSpPr>
        <p:spPr>
          <a:xfrm>
            <a:off x="2438400" y="3962400"/>
            <a:ext cx="59436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1" i="1" dirty="0" smtClean="0">
                <a:solidFill>
                  <a:schemeClr val="accent2"/>
                </a:solidFill>
              </a:rPr>
              <a:t>Root Cause of above “very common ” scenario in Scrum is – there is no common, clear, discussed, agreed  upon  definition of “Done” for a sprint within the scrum team.</a:t>
            </a:r>
            <a:endParaRPr lang="en-US" sz="1600" b="1" i="1" dirty="0">
              <a:solidFill>
                <a:schemeClr val="accent2"/>
              </a:solidFill>
            </a:endParaRPr>
          </a:p>
        </p:txBody>
      </p:sp>
      <p:pic>
        <p:nvPicPr>
          <p:cNvPr id="14" name="Picture 13" descr="CSMTrainingPult-out.png"/>
          <p:cNvPicPr>
            <a:picLocks noChangeAspect="1"/>
          </p:cNvPicPr>
          <p:nvPr/>
        </p:nvPicPr>
        <p:blipFill>
          <a:blip r:embed="rId4" cstate="print">
            <a:clrChange>
              <a:clrFrom>
                <a:srgbClr val="FFFFFF"/>
              </a:clrFrom>
              <a:clrTo>
                <a:srgbClr val="FFFFFF">
                  <a:alpha val="0"/>
                </a:srgbClr>
              </a:clrTo>
            </a:clrChange>
          </a:blip>
          <a:stretch>
            <a:fillRect/>
          </a:stretch>
        </p:blipFill>
        <p:spPr>
          <a:xfrm>
            <a:off x="0" y="3200400"/>
            <a:ext cx="2667000" cy="2482538"/>
          </a:xfrm>
          <a:prstGeom prst="rect">
            <a:avLst/>
          </a:prstGeom>
        </p:spPr>
      </p:pic>
    </p:spTree>
    <p:extLst>
      <p:ext uri="{BB962C8B-B14F-4D97-AF65-F5344CB8AC3E}">
        <p14:creationId xmlns:p14="http://schemas.microsoft.com/office/powerpoint/2010/main" val="1477643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bwMode="auto">
          <a:xfrm>
            <a:off x="1048797" y="333103"/>
            <a:ext cx="6705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200" b="1" dirty="0">
                <a:solidFill>
                  <a:schemeClr val="tx2"/>
                </a:solidFill>
                <a:latin typeface="Arial" pitchFamily="34" charset="0"/>
                <a:ea typeface="+mj-ea"/>
                <a:cs typeface="Arial" pitchFamily="34" charset="0"/>
              </a:rPr>
              <a:t>Definition of DONE (DoD)</a:t>
            </a:r>
          </a:p>
        </p:txBody>
      </p:sp>
      <p:pic>
        <p:nvPicPr>
          <p:cNvPr id="33" name="Picture 32" descr="sub-service-scoping.jpg"/>
          <p:cNvPicPr>
            <a:picLocks noChangeAspect="1"/>
          </p:cNvPicPr>
          <p:nvPr/>
        </p:nvPicPr>
        <p:blipFill>
          <a:blip r:embed="rId2" cstate="print"/>
          <a:srcRect r="8333"/>
          <a:stretch>
            <a:fillRect/>
          </a:stretch>
        </p:blipFill>
        <p:spPr>
          <a:xfrm>
            <a:off x="293666" y="914400"/>
            <a:ext cx="2068533" cy="3352800"/>
          </a:xfrm>
          <a:prstGeom prst="rect">
            <a:avLst/>
          </a:prstGeom>
        </p:spPr>
      </p:pic>
      <p:sp>
        <p:nvSpPr>
          <p:cNvPr id="34" name="Rounded Rectangle 33"/>
          <p:cNvSpPr/>
          <p:nvPr/>
        </p:nvSpPr>
        <p:spPr>
          <a:xfrm>
            <a:off x="2767323" y="1268104"/>
            <a:ext cx="5995677" cy="80666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dirty="0"/>
          </a:p>
        </p:txBody>
      </p:sp>
      <p:sp>
        <p:nvSpPr>
          <p:cNvPr id="35" name="TextBox 34"/>
          <p:cNvSpPr txBox="1"/>
          <p:nvPr/>
        </p:nvSpPr>
        <p:spPr>
          <a:xfrm>
            <a:off x="2814620" y="1272340"/>
            <a:ext cx="5872179" cy="830997"/>
          </a:xfrm>
          <a:prstGeom prst="rect">
            <a:avLst/>
          </a:prstGeom>
          <a:noFill/>
        </p:spPr>
        <p:txBody>
          <a:bodyPr wrap="square" rtlCol="0">
            <a:spAutoFit/>
          </a:bodyPr>
          <a:lstStyle/>
          <a:p>
            <a:r>
              <a:rPr lang="en-US" sz="1600" b="1" i="1" dirty="0" smtClean="0">
                <a:solidFill>
                  <a:schemeClr val="accent1">
                    <a:lumMod val="75000"/>
                  </a:schemeClr>
                </a:solidFill>
                <a:latin typeface="+mn-lt"/>
              </a:rPr>
              <a:t>Definition of done (DoD) captures activities, that can be realistically committed by the team, to be completed at each level (feature, sprint, release)</a:t>
            </a:r>
          </a:p>
        </p:txBody>
      </p:sp>
      <p:sp>
        <p:nvSpPr>
          <p:cNvPr id="36" name="AutoShape 24"/>
          <p:cNvSpPr>
            <a:spLocks noChangeArrowheads="1"/>
          </p:cNvSpPr>
          <p:nvPr/>
        </p:nvSpPr>
        <p:spPr bwMode="auto">
          <a:xfrm>
            <a:off x="2438400" y="914400"/>
            <a:ext cx="3429000" cy="381000"/>
          </a:xfrm>
          <a:prstGeom prst="flowChartAlternateProcess">
            <a:avLst/>
          </a:prstGeom>
          <a:solidFill>
            <a:schemeClr val="accent1"/>
          </a:solidFill>
          <a:ln w="9525" algn="ctr">
            <a:noFill/>
            <a:miter lim="800000"/>
            <a:headEnd/>
            <a:tailEnd/>
          </a:ln>
        </p:spPr>
        <p:txBody>
          <a:bodyPr wrap="none" anchor="ctr"/>
          <a:lstStyle/>
          <a:p>
            <a:r>
              <a:rPr lang="en-US"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rPr>
              <a:t>Definition of DONE (DoD)</a:t>
            </a:r>
            <a:endParaRPr lang="en-US" sz="1600" dirty="0" smtClean="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ndParaRPr>
          </a:p>
        </p:txBody>
      </p:sp>
      <p:grpSp>
        <p:nvGrpSpPr>
          <p:cNvPr id="37" name="Group 36"/>
          <p:cNvGrpSpPr/>
          <p:nvPr/>
        </p:nvGrpSpPr>
        <p:grpSpPr>
          <a:xfrm>
            <a:off x="3048000" y="2291239"/>
            <a:ext cx="5791200" cy="4185761"/>
            <a:chOff x="1705302" y="8001000"/>
            <a:chExt cx="5791200" cy="4185761"/>
          </a:xfrm>
        </p:grpSpPr>
        <p:sp>
          <p:nvSpPr>
            <p:cNvPr id="38" name="Right Arrow 37"/>
            <p:cNvSpPr/>
            <p:nvPr/>
          </p:nvSpPr>
          <p:spPr>
            <a:xfrm>
              <a:off x="1707420" y="8078806"/>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TextBox 38"/>
            <p:cNvSpPr txBox="1"/>
            <p:nvPr/>
          </p:nvSpPr>
          <p:spPr>
            <a:xfrm>
              <a:off x="2010102" y="8001000"/>
              <a:ext cx="5486400" cy="4185761"/>
            </a:xfrm>
            <a:prstGeom prst="rect">
              <a:avLst/>
            </a:prstGeom>
            <a:noFill/>
          </p:spPr>
          <p:txBody>
            <a:bodyPr wrap="square" rtlCol="0">
              <a:spAutoFit/>
            </a:bodyPr>
            <a:lstStyle/>
            <a:p>
              <a:r>
                <a:rPr lang="en-US" sz="1400" b="1" i="1" dirty="0" smtClean="0">
                  <a:solidFill>
                    <a:schemeClr val="accent1">
                      <a:lumMod val="75000"/>
                    </a:schemeClr>
                  </a:solidFill>
                </a:rPr>
                <a:t>DoD is a checklist of valuable activities required to produce software in each sprint</a:t>
              </a:r>
            </a:p>
            <a:p>
              <a:endParaRPr lang="en-US" sz="1400" b="1" i="1" dirty="0" smtClean="0">
                <a:solidFill>
                  <a:schemeClr val="accent1">
                    <a:lumMod val="75000"/>
                  </a:schemeClr>
                </a:solidFill>
              </a:endParaRPr>
            </a:p>
            <a:p>
              <a:r>
                <a:rPr lang="en-US" sz="1400" b="1" i="1" dirty="0" smtClean="0">
                  <a:solidFill>
                    <a:schemeClr val="accent1">
                      <a:lumMod val="75000"/>
                    </a:schemeClr>
                  </a:solidFill>
                </a:rPr>
                <a:t>Ideally, potentially shippable is equivalent to the Definition of Done</a:t>
              </a:r>
            </a:p>
            <a:p>
              <a:endParaRPr lang="en-US" sz="1400" b="1" i="1" dirty="0" smtClean="0">
                <a:solidFill>
                  <a:schemeClr val="accent1">
                    <a:lumMod val="75000"/>
                  </a:schemeClr>
                </a:solidFill>
              </a:endParaRPr>
            </a:p>
            <a:p>
              <a:r>
                <a:rPr lang="en-US" sz="1400" b="1" i="1" dirty="0" smtClean="0">
                  <a:solidFill>
                    <a:schemeClr val="accent1">
                      <a:lumMod val="75000"/>
                    </a:schemeClr>
                  </a:solidFill>
                </a:rPr>
                <a:t>DoD is orthogonal to user acceptance criteria for a feature</a:t>
              </a:r>
            </a:p>
            <a:p>
              <a:endParaRPr lang="en-US" sz="1400" b="1" i="1" dirty="0" smtClean="0">
                <a:solidFill>
                  <a:schemeClr val="accent1">
                    <a:lumMod val="75000"/>
                  </a:schemeClr>
                </a:solidFill>
              </a:endParaRPr>
            </a:p>
            <a:p>
              <a:r>
                <a:rPr lang="en-US" sz="1400" b="1" i="1" dirty="0" smtClean="0">
                  <a:solidFill>
                    <a:schemeClr val="accent1">
                      <a:lumMod val="75000"/>
                    </a:schemeClr>
                  </a:solidFill>
                </a:rPr>
                <a:t>DoD is the primary reporting mechanism for team members.</a:t>
              </a:r>
            </a:p>
            <a:p>
              <a:endParaRPr lang="en-US" sz="1400" b="1" i="1" dirty="0" smtClean="0">
                <a:solidFill>
                  <a:schemeClr val="accent1">
                    <a:lumMod val="75000"/>
                  </a:schemeClr>
                </a:solidFill>
              </a:endParaRPr>
            </a:p>
            <a:p>
              <a:r>
                <a:rPr lang="en-US" sz="1400" b="1" i="1" dirty="0" smtClean="0">
                  <a:solidFill>
                    <a:schemeClr val="accent1">
                      <a:lumMod val="75000"/>
                    </a:schemeClr>
                  </a:solidFill>
                </a:rPr>
                <a:t>The DoD is used to validate whether all major tasks are accounted for </a:t>
              </a:r>
            </a:p>
            <a:p>
              <a:endParaRPr lang="en-US" sz="1400" b="1" i="1" dirty="0" smtClean="0">
                <a:solidFill>
                  <a:schemeClr val="accent1">
                    <a:lumMod val="75000"/>
                  </a:schemeClr>
                </a:solidFill>
              </a:endParaRPr>
            </a:p>
            <a:p>
              <a:r>
                <a:rPr lang="en-US" sz="1400" b="1" i="1" dirty="0" smtClean="0">
                  <a:solidFill>
                    <a:schemeClr val="accent1">
                      <a:lumMod val="75000"/>
                    </a:schemeClr>
                  </a:solidFill>
                </a:rPr>
                <a:t>Different DoD at various levels: </a:t>
              </a:r>
            </a:p>
            <a:p>
              <a:pPr>
                <a:buFont typeface="Wingdings" pitchFamily="2" charset="2"/>
                <a:buChar char="Ø"/>
              </a:pPr>
              <a:r>
                <a:rPr lang="en-US" sz="1400" b="1" i="1" dirty="0" smtClean="0">
                  <a:solidFill>
                    <a:schemeClr val="accent1">
                      <a:lumMod val="75000"/>
                    </a:schemeClr>
                  </a:solidFill>
                </a:rPr>
                <a:t> DoD for a feature (story or product backlog item)</a:t>
              </a:r>
            </a:p>
            <a:p>
              <a:pPr>
                <a:buFont typeface="Wingdings" pitchFamily="2" charset="2"/>
                <a:buChar char="Ø"/>
              </a:pPr>
              <a:r>
                <a:rPr lang="en-US" sz="1400" b="1" i="1" dirty="0" smtClean="0">
                  <a:solidFill>
                    <a:schemeClr val="accent1">
                      <a:lumMod val="75000"/>
                    </a:schemeClr>
                  </a:solidFill>
                </a:rPr>
                <a:t> DoD  for a sprint (collection of features developed </a:t>
              </a:r>
            </a:p>
            <a:p>
              <a:r>
                <a:rPr lang="en-US" sz="1400" b="1" i="1" dirty="0" smtClean="0">
                  <a:solidFill>
                    <a:schemeClr val="accent1">
                      <a:lumMod val="75000"/>
                    </a:schemeClr>
                  </a:solidFill>
                </a:rPr>
                <a:t>    within a sprint)</a:t>
              </a:r>
            </a:p>
            <a:p>
              <a:pPr>
                <a:buFont typeface="Wingdings" pitchFamily="2" charset="2"/>
                <a:buChar char="Ø"/>
              </a:pPr>
              <a:r>
                <a:rPr lang="en-US" sz="1400" b="1" i="1" dirty="0" smtClean="0">
                  <a:solidFill>
                    <a:schemeClr val="accent1">
                      <a:lumMod val="75000"/>
                    </a:schemeClr>
                  </a:solidFill>
                </a:rPr>
                <a:t> DoD  for a release (potentially shippable state)</a:t>
              </a:r>
            </a:p>
            <a:p>
              <a:endParaRPr lang="en-US" sz="1400" dirty="0" smtClean="0"/>
            </a:p>
          </p:txBody>
        </p:sp>
        <p:sp>
          <p:nvSpPr>
            <p:cNvPr id="40" name="Right Arrow 39"/>
            <p:cNvSpPr/>
            <p:nvPr/>
          </p:nvSpPr>
          <p:spPr>
            <a:xfrm>
              <a:off x="1707420" y="8735192"/>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1" name="Right Arrow 40"/>
            <p:cNvSpPr/>
            <p:nvPr/>
          </p:nvSpPr>
          <p:spPr>
            <a:xfrm>
              <a:off x="1707420" y="9789305"/>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2" name="Right Arrow 41"/>
            <p:cNvSpPr/>
            <p:nvPr/>
          </p:nvSpPr>
          <p:spPr>
            <a:xfrm>
              <a:off x="1705302" y="9340065"/>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3" name="Right Arrow 42"/>
            <p:cNvSpPr/>
            <p:nvPr/>
          </p:nvSpPr>
          <p:spPr>
            <a:xfrm>
              <a:off x="1707420" y="10232857"/>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44" name="Right Arrow 43"/>
            <p:cNvSpPr/>
            <p:nvPr/>
          </p:nvSpPr>
          <p:spPr>
            <a:xfrm>
              <a:off x="1718950" y="10877713"/>
              <a:ext cx="287548" cy="15240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pic>
        <p:nvPicPr>
          <p:cNvPr id="46" name="Picture 45" descr="acceptance-criteria-tests-process.jpg"/>
          <p:cNvPicPr>
            <a:picLocks noChangeAspect="1"/>
          </p:cNvPicPr>
          <p:nvPr/>
        </p:nvPicPr>
        <p:blipFill>
          <a:blip r:embed="rId3" cstate="print"/>
          <a:stretch>
            <a:fillRect/>
          </a:stretch>
        </p:blipFill>
        <p:spPr>
          <a:xfrm>
            <a:off x="304800" y="4419600"/>
            <a:ext cx="2133600" cy="1888840"/>
          </a:xfrm>
          <a:prstGeom prst="rect">
            <a:avLst/>
          </a:prstGeom>
          <a:ln>
            <a:noFill/>
          </a:ln>
        </p:spPr>
      </p:pic>
    </p:spTree>
    <p:extLst>
      <p:ext uri="{BB962C8B-B14F-4D97-AF65-F5344CB8AC3E}">
        <p14:creationId xmlns:p14="http://schemas.microsoft.com/office/powerpoint/2010/main" val="1327750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109758" y="394991"/>
            <a:ext cx="6705600" cy="411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200" b="1" dirty="0">
                <a:solidFill>
                  <a:schemeClr val="tx2"/>
                </a:solidFill>
                <a:latin typeface="Arial" pitchFamily="34" charset="0"/>
                <a:ea typeface="+mj-ea"/>
                <a:cs typeface="Arial" pitchFamily="34" charset="0"/>
              </a:rPr>
              <a:t>Examples of DoD</a:t>
            </a:r>
          </a:p>
        </p:txBody>
      </p:sp>
      <p:pic>
        <p:nvPicPr>
          <p:cNvPr id="1026" name="Picture 2" descr="http://www.scrumalliance.org/system/resource_files/0000/0447/Lacey_1-sampledonelist.jpg"/>
          <p:cNvPicPr>
            <a:picLocks noChangeAspect="1" noChangeArrowheads="1"/>
          </p:cNvPicPr>
          <p:nvPr/>
        </p:nvPicPr>
        <p:blipFill>
          <a:blip r:embed="rId2" cstate="print"/>
          <a:srcRect/>
          <a:stretch>
            <a:fillRect/>
          </a:stretch>
        </p:blipFill>
        <p:spPr bwMode="auto">
          <a:xfrm>
            <a:off x="1905000" y="821394"/>
            <a:ext cx="5410200" cy="5427006"/>
          </a:xfrm>
          <a:prstGeom prst="rect">
            <a:avLst/>
          </a:prstGeom>
          <a:noFill/>
        </p:spPr>
      </p:pic>
    </p:spTree>
    <p:extLst>
      <p:ext uri="{BB962C8B-B14F-4D97-AF65-F5344CB8AC3E}">
        <p14:creationId xmlns:p14="http://schemas.microsoft.com/office/powerpoint/2010/main" val="2010616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body" idx="1"/>
          </p:nvPr>
        </p:nvSpPr>
        <p:spPr>
          <a:xfrm>
            <a:off x="304800" y="1241493"/>
            <a:ext cx="8458200" cy="4832092"/>
          </a:xfrm>
          <a:noFill/>
        </p:spPr>
        <p:txBody>
          <a:bodyPr/>
          <a:lstStyle/>
          <a:p>
            <a:r>
              <a:rPr lang="en-US" sz="1800" dirty="0" smtClean="0">
                <a:solidFill>
                  <a:srgbClr val="C00000"/>
                </a:solidFill>
              </a:rPr>
              <a:t>Scrum</a:t>
            </a:r>
            <a:r>
              <a:rPr lang="en-US" sz="1800" dirty="0" smtClean="0"/>
              <a:t> </a:t>
            </a:r>
            <a:r>
              <a:rPr lang="en-US" sz="1800" dirty="0"/>
              <a:t>is more high level, focusing on the </a:t>
            </a:r>
            <a:r>
              <a:rPr lang="en-US" sz="1800" dirty="0">
                <a:solidFill>
                  <a:srgbClr val="C00000"/>
                </a:solidFill>
              </a:rPr>
              <a:t>management of the project </a:t>
            </a:r>
            <a:r>
              <a:rPr lang="en-US" sz="1800" dirty="0"/>
              <a:t>(e.g. the requirements or features are managed) </a:t>
            </a:r>
            <a:r>
              <a:rPr lang="en-US" sz="1800" dirty="0">
                <a:solidFill>
                  <a:srgbClr val="C00000"/>
                </a:solidFill>
              </a:rPr>
              <a:t>rather than </a:t>
            </a:r>
            <a:r>
              <a:rPr lang="en-US" sz="1800" dirty="0"/>
              <a:t>specifying or defining </a:t>
            </a:r>
            <a:r>
              <a:rPr lang="en-US" sz="1800" dirty="0">
                <a:solidFill>
                  <a:srgbClr val="C00000"/>
                </a:solidFill>
              </a:rPr>
              <a:t>engineering practice such as pair programming or test driven development</a:t>
            </a:r>
          </a:p>
          <a:p>
            <a:r>
              <a:rPr lang="en-US" sz="1800" dirty="0" smtClean="0"/>
              <a:t>The </a:t>
            </a:r>
            <a:r>
              <a:rPr lang="en-US" sz="1800" dirty="0"/>
              <a:t>length of an iteration in </a:t>
            </a:r>
            <a:r>
              <a:rPr lang="en-US" sz="1800" dirty="0">
                <a:solidFill>
                  <a:srgbClr val="C00000"/>
                </a:solidFill>
              </a:rPr>
              <a:t>XP is usually 1-3 weeks </a:t>
            </a:r>
            <a:r>
              <a:rPr lang="en-US" sz="1800" dirty="0"/>
              <a:t>whereas, in </a:t>
            </a:r>
            <a:r>
              <a:rPr lang="en-US" sz="1800" dirty="0">
                <a:solidFill>
                  <a:srgbClr val="C00000"/>
                </a:solidFill>
              </a:rPr>
              <a:t>Scrum sprints are </a:t>
            </a:r>
            <a:r>
              <a:rPr lang="en-US" sz="1800" dirty="0" smtClean="0">
                <a:solidFill>
                  <a:srgbClr val="C00000"/>
                </a:solidFill>
              </a:rPr>
              <a:t>2-4 </a:t>
            </a:r>
            <a:r>
              <a:rPr lang="en-US" sz="1800" dirty="0">
                <a:solidFill>
                  <a:srgbClr val="C00000"/>
                </a:solidFill>
              </a:rPr>
              <a:t>weeks</a:t>
            </a:r>
          </a:p>
          <a:p>
            <a:r>
              <a:rPr lang="en-US" sz="1800" dirty="0" smtClean="0">
                <a:solidFill>
                  <a:srgbClr val="C00000"/>
                </a:solidFill>
              </a:rPr>
              <a:t>Once </a:t>
            </a:r>
            <a:r>
              <a:rPr lang="en-US" sz="1800" dirty="0">
                <a:solidFill>
                  <a:srgbClr val="C00000"/>
                </a:solidFill>
              </a:rPr>
              <a:t>sprint </a:t>
            </a:r>
            <a:r>
              <a:rPr lang="en-US" sz="1800" dirty="0" smtClean="0">
                <a:solidFill>
                  <a:srgbClr val="C00000"/>
                </a:solidFill>
              </a:rPr>
              <a:t>starts</a:t>
            </a:r>
            <a:r>
              <a:rPr lang="en-US" sz="1800" dirty="0">
                <a:solidFill>
                  <a:srgbClr val="C00000"/>
                </a:solidFill>
              </a:rPr>
              <a:t>, customer cannot change the requirements</a:t>
            </a:r>
            <a:r>
              <a:rPr lang="en-US" sz="1800" dirty="0"/>
              <a:t>, in other words the customer will have to wait until the sprint </a:t>
            </a:r>
            <a:r>
              <a:rPr lang="en-US" sz="1800" dirty="0" smtClean="0"/>
              <a:t>finishes</a:t>
            </a:r>
            <a:r>
              <a:rPr lang="en-US" sz="1800" dirty="0"/>
              <a:t>. </a:t>
            </a:r>
            <a:r>
              <a:rPr lang="en-US" sz="1800" dirty="0">
                <a:solidFill>
                  <a:srgbClr val="C00000"/>
                </a:solidFill>
              </a:rPr>
              <a:t>In XP however, requirements can change anytime</a:t>
            </a:r>
          </a:p>
          <a:p>
            <a:r>
              <a:rPr lang="en-US" sz="1800" dirty="0" smtClean="0"/>
              <a:t>In </a:t>
            </a:r>
            <a:r>
              <a:rPr lang="en-US" sz="1800" dirty="0">
                <a:solidFill>
                  <a:srgbClr val="C00000"/>
                </a:solidFill>
              </a:rPr>
              <a:t>XP features are developed in a strict order whereas in Scrum, the team is free to choose the features to be developed</a:t>
            </a:r>
            <a:r>
              <a:rPr lang="en-US" sz="1800" dirty="0"/>
              <a:t>. Sequence does not matter </a:t>
            </a:r>
          </a:p>
          <a:p>
            <a:r>
              <a:rPr lang="en-US" sz="1800" dirty="0" smtClean="0"/>
              <a:t>Both define </a:t>
            </a:r>
            <a:r>
              <a:rPr lang="en-US" sz="1800" dirty="0"/>
              <a:t>the role of a coach, In Scrum it is called </a:t>
            </a:r>
            <a:r>
              <a:rPr lang="en-US" sz="1800" dirty="0">
                <a:solidFill>
                  <a:srgbClr val="C00000"/>
                </a:solidFill>
              </a:rPr>
              <a:t>Scrum Master </a:t>
            </a:r>
            <a:r>
              <a:rPr lang="en-US" sz="1800" dirty="0"/>
              <a:t>and requires (or strongly recommended) certification, whereas, XP defines the role of coach quite informally and the role may float between members of the team.</a:t>
            </a:r>
          </a:p>
          <a:p>
            <a:r>
              <a:rPr lang="en-US" sz="2000" b="1" i="1" dirty="0"/>
              <a:t>Scrum and XP are often used together: Scrum defines the framework and XP defines the engineering practices and they fit together nicely. </a:t>
            </a:r>
          </a:p>
          <a:p>
            <a:pPr marL="342900" lvl="1" indent="-342900">
              <a:buClr>
                <a:srgbClr val="BF1313"/>
              </a:buClr>
            </a:pPr>
            <a:endParaRPr lang="en-US" sz="2000" dirty="0" smtClean="0">
              <a:ea typeface="+mn-ea"/>
              <a:cs typeface="+mn-cs"/>
            </a:endParaRPr>
          </a:p>
        </p:txBody>
      </p:sp>
      <p:sp>
        <p:nvSpPr>
          <p:cNvPr id="6149" name="Rectangle 5"/>
          <p:cNvSpPr>
            <a:spLocks noGrp="1" noChangeArrowheads="1"/>
          </p:cNvSpPr>
          <p:nvPr>
            <p:ph type="title"/>
          </p:nvPr>
        </p:nvSpPr>
        <p:spPr>
          <a:xfrm>
            <a:off x="923108" y="406400"/>
            <a:ext cx="8053433" cy="492125"/>
          </a:xfrm>
        </p:spPr>
        <p:txBody>
          <a:bodyPr>
            <a:normAutofit fontScale="90000"/>
          </a:bodyPr>
          <a:lstStyle/>
          <a:p>
            <a:pPr eaLnBrk="1" hangingPunct="1"/>
            <a:r>
              <a:rPr lang="en-US" dirty="0" smtClean="0"/>
              <a:t>What is difference between Scrum &amp; XP?</a:t>
            </a:r>
          </a:p>
        </p:txBody>
      </p:sp>
    </p:spTree>
    <p:extLst>
      <p:ext uri="{BB962C8B-B14F-4D97-AF65-F5344CB8AC3E}">
        <p14:creationId xmlns:p14="http://schemas.microsoft.com/office/powerpoint/2010/main" val="182749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842781" y="519612"/>
            <a:ext cx="8212137" cy="492125"/>
          </a:xfrm>
        </p:spPr>
        <p:txBody>
          <a:bodyPr>
            <a:normAutofit fontScale="90000"/>
          </a:bodyPr>
          <a:lstStyle/>
          <a:p>
            <a:pPr eaLnBrk="1" hangingPunct="1"/>
            <a:r>
              <a:rPr lang="en-US" dirty="0" smtClean="0"/>
              <a:t>XP Values	</a:t>
            </a:r>
          </a:p>
        </p:txBody>
      </p:sp>
      <p:sp>
        <p:nvSpPr>
          <p:cNvPr id="9221" name="Rectangle 3"/>
          <p:cNvSpPr>
            <a:spLocks noGrp="1" noChangeArrowheads="1"/>
          </p:cNvSpPr>
          <p:nvPr>
            <p:ph type="body" idx="1"/>
          </p:nvPr>
        </p:nvSpPr>
        <p:spPr>
          <a:xfrm>
            <a:off x="481013" y="1219200"/>
            <a:ext cx="8212137" cy="5262979"/>
          </a:xfrm>
        </p:spPr>
        <p:txBody>
          <a:bodyPr>
            <a:normAutofit lnSpcReduction="10000"/>
          </a:bodyPr>
          <a:lstStyle/>
          <a:p>
            <a:pPr marL="0" indent="0" eaLnBrk="1" hangingPunct="1">
              <a:buNone/>
            </a:pPr>
            <a:r>
              <a:rPr lang="en-US" sz="1800" dirty="0" smtClean="0"/>
              <a:t>XP is based on 5 core values:</a:t>
            </a:r>
          </a:p>
          <a:p>
            <a:pPr lvl="1" eaLnBrk="1" hangingPunct="1"/>
            <a:r>
              <a:rPr lang="en-US" sz="1800" b="1" dirty="0" smtClean="0"/>
              <a:t>Simplicity</a:t>
            </a:r>
            <a:r>
              <a:rPr lang="en-US" sz="1800" dirty="0" smtClean="0"/>
              <a:t> - We will do what is needed and asked for, but no more. We will take small simple steps to our goal and mitigate failures as they happen.</a:t>
            </a:r>
          </a:p>
          <a:p>
            <a:pPr lvl="1" eaLnBrk="1" hangingPunct="1"/>
            <a:endParaRPr lang="en-US" sz="1800" b="1" dirty="0" smtClean="0"/>
          </a:p>
          <a:p>
            <a:pPr lvl="1" eaLnBrk="1" hangingPunct="1"/>
            <a:r>
              <a:rPr lang="en-US" sz="1800" b="1" dirty="0" smtClean="0"/>
              <a:t>Communication</a:t>
            </a:r>
            <a:r>
              <a:rPr lang="en-US" sz="1800" dirty="0" smtClean="0"/>
              <a:t> - Everyone is part of the team and we communicate face to face daily. We will work together on everything from requirements to code. We will create the best solution to our problem that we can together.</a:t>
            </a:r>
            <a:br>
              <a:rPr lang="en-US" sz="1800" dirty="0" smtClean="0"/>
            </a:br>
            <a:endParaRPr lang="en-US" sz="1800" dirty="0" smtClean="0"/>
          </a:p>
          <a:p>
            <a:pPr lvl="1" eaLnBrk="1" hangingPunct="1"/>
            <a:r>
              <a:rPr lang="en-US" sz="1800" b="1" dirty="0" smtClean="0"/>
              <a:t>Feedback</a:t>
            </a:r>
            <a:r>
              <a:rPr lang="en-US" sz="1800" dirty="0" smtClean="0"/>
              <a:t> - We will take every iteration commitment seriously by delivering working software. We demonstrate our software early and often then listen carefully and make any changes needed.</a:t>
            </a:r>
          </a:p>
          <a:p>
            <a:pPr lvl="1" eaLnBrk="1" hangingPunct="1"/>
            <a:endParaRPr lang="en-US" sz="1800" b="1" dirty="0" smtClean="0"/>
          </a:p>
          <a:p>
            <a:pPr lvl="1" eaLnBrk="1" hangingPunct="1"/>
            <a:r>
              <a:rPr lang="en-US" sz="1800" b="1" dirty="0" smtClean="0"/>
              <a:t>Respect</a:t>
            </a:r>
            <a:r>
              <a:rPr lang="en-US" sz="1800" dirty="0" smtClean="0"/>
              <a:t> - Everyone gives and feels the respect they deserve as a valued team member. Everyone contributes value even if it's simply enthusiasm. Developers respect the expertise of the customers and vice versa.</a:t>
            </a:r>
          </a:p>
          <a:p>
            <a:pPr lvl="1" eaLnBrk="1" hangingPunct="1"/>
            <a:endParaRPr lang="en-US" sz="1800" b="1" dirty="0" smtClean="0"/>
          </a:p>
          <a:p>
            <a:pPr lvl="1" eaLnBrk="1" hangingPunct="1"/>
            <a:r>
              <a:rPr lang="en-US" sz="1800" b="1" dirty="0" smtClean="0"/>
              <a:t>Courage</a:t>
            </a:r>
            <a:r>
              <a:rPr lang="en-US" sz="1800" dirty="0" smtClean="0"/>
              <a:t> - We will tell the truth about progress and estimates. We don't document excuses for failure because we plan to succeed.</a:t>
            </a:r>
          </a:p>
          <a:p>
            <a:pPr eaLnBrk="1" hangingPunct="1"/>
            <a:endParaRPr lang="en-US" dirty="0" smtClean="0"/>
          </a:p>
        </p:txBody>
      </p:sp>
    </p:spTree>
    <p:extLst>
      <p:ext uri="{BB962C8B-B14F-4D97-AF65-F5344CB8AC3E}">
        <p14:creationId xmlns:p14="http://schemas.microsoft.com/office/powerpoint/2010/main" val="38445785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16656" y="458651"/>
            <a:ext cx="8212137" cy="492125"/>
          </a:xfrm>
        </p:spPr>
        <p:txBody>
          <a:bodyPr>
            <a:normAutofit fontScale="90000"/>
          </a:bodyPr>
          <a:lstStyle/>
          <a:p>
            <a:pPr eaLnBrk="1" hangingPunct="1"/>
            <a:r>
              <a:rPr lang="en-US" dirty="0" smtClean="0"/>
              <a:t>Rules of XP</a:t>
            </a:r>
          </a:p>
        </p:txBody>
      </p:sp>
      <p:sp>
        <p:nvSpPr>
          <p:cNvPr id="7173" name="Rectangle 3"/>
          <p:cNvSpPr>
            <a:spLocks noGrp="1" noChangeArrowheads="1"/>
          </p:cNvSpPr>
          <p:nvPr>
            <p:ph type="body" idx="1"/>
          </p:nvPr>
        </p:nvSpPr>
        <p:spPr>
          <a:xfrm>
            <a:off x="304800" y="1201889"/>
            <a:ext cx="8382000" cy="5539978"/>
          </a:xfrm>
        </p:spPr>
        <p:txBody>
          <a:bodyPr>
            <a:normAutofit fontScale="85000" lnSpcReduction="20000"/>
          </a:bodyPr>
          <a:lstStyle/>
          <a:p>
            <a:pPr eaLnBrk="1" hangingPunct="1"/>
            <a:r>
              <a:rPr lang="en-US" sz="1800" b="1" dirty="0" smtClean="0"/>
              <a:t>Planning – </a:t>
            </a:r>
          </a:p>
          <a:p>
            <a:pPr lvl="2" eaLnBrk="1" hangingPunct="1"/>
            <a:r>
              <a:rPr lang="en-US" dirty="0" smtClean="0"/>
              <a:t>User stories are written.</a:t>
            </a:r>
          </a:p>
          <a:p>
            <a:pPr lvl="2" eaLnBrk="1" hangingPunct="1"/>
            <a:r>
              <a:rPr lang="en-US" dirty="0" smtClean="0">
                <a:solidFill>
                  <a:schemeClr val="tx1"/>
                </a:solidFill>
              </a:rPr>
              <a:t>Release planning creates the release schedule</a:t>
            </a:r>
          </a:p>
          <a:p>
            <a:pPr lvl="2" eaLnBrk="1" hangingPunct="1"/>
            <a:r>
              <a:rPr lang="en-US" dirty="0" smtClean="0">
                <a:solidFill>
                  <a:schemeClr val="tx1"/>
                </a:solidFill>
              </a:rPr>
              <a:t>Make frequent small releases</a:t>
            </a:r>
          </a:p>
          <a:p>
            <a:pPr lvl="2" eaLnBrk="1" hangingPunct="1"/>
            <a:r>
              <a:rPr lang="en-US" dirty="0" smtClean="0">
                <a:solidFill>
                  <a:schemeClr val="tx1"/>
                </a:solidFill>
              </a:rPr>
              <a:t>The project is divided into iterations</a:t>
            </a:r>
          </a:p>
          <a:p>
            <a:pPr lvl="2" eaLnBrk="1" hangingPunct="1"/>
            <a:r>
              <a:rPr lang="en-US" dirty="0" smtClean="0">
                <a:solidFill>
                  <a:schemeClr val="tx1"/>
                </a:solidFill>
              </a:rPr>
              <a:t>Iteration planning starts each iteration</a:t>
            </a:r>
          </a:p>
          <a:p>
            <a:pPr eaLnBrk="1" hangingPunct="1"/>
            <a:endParaRPr lang="en-US" sz="1800" b="1" dirty="0" smtClean="0"/>
          </a:p>
          <a:p>
            <a:pPr eaLnBrk="1" hangingPunct="1"/>
            <a:r>
              <a:rPr lang="en-US" sz="1800" b="1" dirty="0" smtClean="0"/>
              <a:t>Managing –</a:t>
            </a:r>
          </a:p>
          <a:p>
            <a:pPr lvl="2" eaLnBrk="1" hangingPunct="1"/>
            <a:r>
              <a:rPr lang="en-US" dirty="0" smtClean="0"/>
              <a:t>Give the team a dedicated open work space</a:t>
            </a:r>
          </a:p>
          <a:p>
            <a:pPr lvl="2" eaLnBrk="1" hangingPunct="1"/>
            <a:r>
              <a:rPr lang="en-US" dirty="0" smtClean="0"/>
              <a:t>Set a sustainable pace</a:t>
            </a:r>
          </a:p>
          <a:p>
            <a:pPr lvl="2" eaLnBrk="1" hangingPunct="1"/>
            <a:r>
              <a:rPr lang="en-US" dirty="0" smtClean="0"/>
              <a:t>A stand up meeting starts each day.</a:t>
            </a:r>
          </a:p>
          <a:p>
            <a:pPr lvl="2" eaLnBrk="1" hangingPunct="1"/>
            <a:r>
              <a:rPr lang="en-US" dirty="0" smtClean="0"/>
              <a:t>The Project Velocity is measured.</a:t>
            </a:r>
          </a:p>
          <a:p>
            <a:pPr lvl="2" eaLnBrk="1" hangingPunct="1"/>
            <a:r>
              <a:rPr lang="en-US" dirty="0" smtClean="0"/>
              <a:t>Move people around</a:t>
            </a:r>
          </a:p>
          <a:p>
            <a:pPr lvl="2" eaLnBrk="1" hangingPunct="1"/>
            <a:r>
              <a:rPr lang="en-US" dirty="0" smtClean="0"/>
              <a:t>Fix XP when it breaks.</a:t>
            </a:r>
          </a:p>
          <a:p>
            <a:pPr marL="342900" lvl="1" indent="-342900" eaLnBrk="1" hangingPunct="1">
              <a:buClr>
                <a:srgbClr val="BF1313"/>
              </a:buClr>
            </a:pPr>
            <a:endParaRPr lang="en-US" sz="1800" b="1" dirty="0" smtClean="0">
              <a:ea typeface="+mn-ea"/>
              <a:cs typeface="+mn-cs"/>
            </a:endParaRPr>
          </a:p>
          <a:p>
            <a:pPr marL="342900" lvl="1" indent="-342900" eaLnBrk="1" hangingPunct="1">
              <a:buClr>
                <a:srgbClr val="BF1313"/>
              </a:buClr>
            </a:pPr>
            <a:r>
              <a:rPr lang="en-US" sz="1800" b="1" dirty="0" smtClean="0">
                <a:ea typeface="+mn-ea"/>
                <a:cs typeface="+mn-cs"/>
              </a:rPr>
              <a:t>Designing –</a:t>
            </a:r>
          </a:p>
          <a:p>
            <a:pPr lvl="2" eaLnBrk="1" hangingPunct="1"/>
            <a:r>
              <a:rPr lang="en-US" dirty="0" smtClean="0"/>
              <a:t>Simplicity</a:t>
            </a:r>
          </a:p>
          <a:p>
            <a:pPr lvl="2" eaLnBrk="1" hangingPunct="1"/>
            <a:r>
              <a:rPr lang="en-US" dirty="0" smtClean="0"/>
              <a:t>No functionality is added early</a:t>
            </a:r>
          </a:p>
          <a:p>
            <a:pPr lvl="2" eaLnBrk="1" hangingPunct="1"/>
            <a:r>
              <a:rPr lang="en-US" dirty="0" smtClean="0"/>
              <a:t>Refactor whenever and wherever possible. </a:t>
            </a:r>
          </a:p>
          <a:p>
            <a:pPr lvl="2" eaLnBrk="1" hangingPunct="1"/>
            <a:endParaRPr lang="en-US" dirty="0" smtClean="0"/>
          </a:p>
        </p:txBody>
      </p:sp>
    </p:spTree>
    <p:extLst>
      <p:ext uri="{BB962C8B-B14F-4D97-AF65-F5344CB8AC3E}">
        <p14:creationId xmlns:p14="http://schemas.microsoft.com/office/powerpoint/2010/main" val="1423552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729571" y="493485"/>
            <a:ext cx="8212137" cy="492125"/>
          </a:xfrm>
        </p:spPr>
        <p:txBody>
          <a:bodyPr>
            <a:normAutofit fontScale="90000"/>
          </a:bodyPr>
          <a:lstStyle/>
          <a:p>
            <a:pPr eaLnBrk="1" hangingPunct="1"/>
            <a:r>
              <a:rPr lang="en-US" dirty="0" smtClean="0"/>
              <a:t>Rules of XP</a:t>
            </a:r>
          </a:p>
        </p:txBody>
      </p:sp>
      <p:sp>
        <p:nvSpPr>
          <p:cNvPr id="8197" name="Rectangle 3"/>
          <p:cNvSpPr>
            <a:spLocks noGrp="1" noChangeArrowheads="1"/>
          </p:cNvSpPr>
          <p:nvPr>
            <p:ph type="body" idx="1"/>
          </p:nvPr>
        </p:nvSpPr>
        <p:spPr>
          <a:xfrm>
            <a:off x="481013" y="1192433"/>
            <a:ext cx="8212137" cy="3877985"/>
          </a:xfrm>
        </p:spPr>
        <p:txBody>
          <a:bodyPr>
            <a:normAutofit fontScale="77500" lnSpcReduction="20000"/>
          </a:bodyPr>
          <a:lstStyle/>
          <a:p>
            <a:pPr eaLnBrk="1" hangingPunct="1"/>
            <a:r>
              <a:rPr lang="en-US" sz="1800" b="1" dirty="0" smtClean="0"/>
              <a:t>Coding – </a:t>
            </a:r>
          </a:p>
          <a:p>
            <a:pPr lvl="2" eaLnBrk="1" hangingPunct="1"/>
            <a:r>
              <a:rPr lang="en-US" dirty="0" smtClean="0"/>
              <a:t>The customer is always available</a:t>
            </a:r>
          </a:p>
          <a:p>
            <a:pPr lvl="2" eaLnBrk="1" hangingPunct="1"/>
            <a:r>
              <a:rPr lang="en-US" dirty="0" smtClean="0"/>
              <a:t>Code must be written to agreed standards </a:t>
            </a:r>
          </a:p>
          <a:p>
            <a:pPr lvl="2" eaLnBrk="1" hangingPunct="1"/>
            <a:r>
              <a:rPr lang="en-US" dirty="0" smtClean="0"/>
              <a:t>Code the unit test first </a:t>
            </a:r>
          </a:p>
          <a:p>
            <a:pPr lvl="2" eaLnBrk="1" hangingPunct="1"/>
            <a:r>
              <a:rPr lang="en-US" dirty="0" smtClean="0"/>
              <a:t>All production code is pair programmed </a:t>
            </a:r>
          </a:p>
          <a:p>
            <a:pPr lvl="2" eaLnBrk="1" hangingPunct="1"/>
            <a:r>
              <a:rPr lang="en-US" dirty="0" smtClean="0"/>
              <a:t>Only one pair integrates code at a time </a:t>
            </a:r>
          </a:p>
          <a:p>
            <a:pPr lvl="2" eaLnBrk="1" hangingPunct="1"/>
            <a:r>
              <a:rPr lang="en-US" dirty="0" smtClean="0"/>
              <a:t>Integrate often </a:t>
            </a:r>
          </a:p>
          <a:p>
            <a:pPr lvl="2" eaLnBrk="1" hangingPunct="1"/>
            <a:r>
              <a:rPr lang="en-US" dirty="0" smtClean="0"/>
              <a:t>Set up a dedicated integration computer </a:t>
            </a:r>
          </a:p>
          <a:p>
            <a:pPr lvl="2" eaLnBrk="1" hangingPunct="1"/>
            <a:r>
              <a:rPr lang="en-US" dirty="0" smtClean="0"/>
              <a:t>Use collective ownership </a:t>
            </a:r>
          </a:p>
          <a:p>
            <a:pPr lvl="1" eaLnBrk="1" hangingPunct="1"/>
            <a:endParaRPr lang="en-US" dirty="0" smtClean="0"/>
          </a:p>
          <a:p>
            <a:pPr marL="342900" lvl="1" indent="-342900" eaLnBrk="1" hangingPunct="1">
              <a:buClr>
                <a:srgbClr val="BF1313"/>
              </a:buClr>
            </a:pPr>
            <a:r>
              <a:rPr lang="en-US" sz="1800" b="1" dirty="0" smtClean="0">
                <a:ea typeface="+mn-ea"/>
                <a:cs typeface="+mn-cs"/>
              </a:rPr>
              <a:t>Testing </a:t>
            </a:r>
          </a:p>
          <a:p>
            <a:pPr lvl="2" eaLnBrk="1" hangingPunct="1"/>
            <a:r>
              <a:rPr lang="en-US" dirty="0" smtClean="0"/>
              <a:t>All code must have unit tests</a:t>
            </a:r>
          </a:p>
          <a:p>
            <a:pPr lvl="2" eaLnBrk="1" hangingPunct="1"/>
            <a:r>
              <a:rPr lang="en-US" dirty="0" smtClean="0"/>
              <a:t>All code must pass all unit tests before it  can be released.</a:t>
            </a:r>
          </a:p>
          <a:p>
            <a:pPr lvl="2" eaLnBrk="1" hangingPunct="1">
              <a:buFont typeface="Wingdings" pitchFamily="2" charset="2"/>
              <a:buNone/>
            </a:pPr>
            <a:endParaRPr lang="en-US" dirty="0" smtClean="0"/>
          </a:p>
        </p:txBody>
      </p:sp>
    </p:spTree>
    <p:extLst>
      <p:ext uri="{BB962C8B-B14F-4D97-AF65-F5344CB8AC3E}">
        <p14:creationId xmlns:p14="http://schemas.microsoft.com/office/powerpoint/2010/main" val="173373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Grp="1" noChangeArrowheads="1"/>
          </p:cNvSpPr>
          <p:nvPr>
            <p:ph type="title"/>
          </p:nvPr>
        </p:nvSpPr>
        <p:spPr>
          <a:xfrm>
            <a:off x="989806" y="388983"/>
            <a:ext cx="8212137" cy="492125"/>
          </a:xfrm>
        </p:spPr>
        <p:txBody>
          <a:bodyPr>
            <a:normAutofit fontScale="90000"/>
          </a:bodyPr>
          <a:lstStyle/>
          <a:p>
            <a:pPr eaLnBrk="1" hangingPunct="1"/>
            <a:r>
              <a:rPr lang="en-US" dirty="0" smtClean="0"/>
              <a:t>XP Process flow</a:t>
            </a:r>
          </a:p>
        </p:txBody>
      </p:sp>
      <p:grpSp>
        <p:nvGrpSpPr>
          <p:cNvPr id="2" name="Group 3"/>
          <p:cNvGrpSpPr>
            <a:grpSpLocks noChangeAspect="1"/>
          </p:cNvGrpSpPr>
          <p:nvPr/>
        </p:nvGrpSpPr>
        <p:grpSpPr bwMode="auto">
          <a:xfrm>
            <a:off x="762000" y="966651"/>
            <a:ext cx="7677150" cy="5510349"/>
            <a:chOff x="480" y="576"/>
            <a:chExt cx="4836" cy="3504"/>
          </a:xfrm>
        </p:grpSpPr>
        <p:sp>
          <p:nvSpPr>
            <p:cNvPr id="221186" name="AutoShape 2"/>
            <p:cNvSpPr>
              <a:spLocks noChangeAspect="1" noChangeArrowheads="1" noTextEdit="1"/>
            </p:cNvSpPr>
            <p:nvPr/>
          </p:nvSpPr>
          <p:spPr bwMode="auto">
            <a:xfrm>
              <a:off x="480" y="576"/>
              <a:ext cx="4806" cy="3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 name="Group 8"/>
            <p:cNvGrpSpPr>
              <a:grpSpLocks/>
            </p:cNvGrpSpPr>
            <p:nvPr/>
          </p:nvGrpSpPr>
          <p:grpSpPr bwMode="auto">
            <a:xfrm>
              <a:off x="3471" y="1511"/>
              <a:ext cx="1458" cy="1722"/>
              <a:chOff x="3471" y="1511"/>
              <a:chExt cx="1458" cy="1722"/>
            </a:xfrm>
          </p:grpSpPr>
          <p:sp>
            <p:nvSpPr>
              <p:cNvPr id="221188" name="Freeform 4"/>
              <p:cNvSpPr>
                <a:spLocks/>
              </p:cNvSpPr>
              <p:nvPr/>
            </p:nvSpPr>
            <p:spPr bwMode="auto">
              <a:xfrm>
                <a:off x="3471" y="1511"/>
                <a:ext cx="1458" cy="1722"/>
              </a:xfrm>
              <a:custGeom>
                <a:avLst/>
                <a:gdLst/>
                <a:ahLst/>
                <a:cxnLst>
                  <a:cxn ang="0">
                    <a:pos x="0" y="0"/>
                  </a:cxn>
                  <a:cxn ang="0">
                    <a:pos x="3888" y="1921"/>
                  </a:cxn>
                  <a:cxn ang="0">
                    <a:pos x="3888" y="3019"/>
                  </a:cxn>
                  <a:cxn ang="0">
                    <a:pos x="1297" y="4830"/>
                  </a:cxn>
                  <a:cxn ang="0">
                    <a:pos x="1296" y="5378"/>
                  </a:cxn>
                  <a:cxn ang="0">
                    <a:pos x="0" y="4391"/>
                  </a:cxn>
                  <a:cxn ang="0">
                    <a:pos x="1296" y="3183"/>
                  </a:cxn>
                  <a:cxn ang="0">
                    <a:pos x="1297" y="3732"/>
                  </a:cxn>
                  <a:cxn ang="0">
                    <a:pos x="3726" y="2470"/>
                  </a:cxn>
                  <a:cxn ang="0">
                    <a:pos x="3726" y="2470"/>
                  </a:cxn>
                  <a:cxn ang="0">
                    <a:pos x="1" y="1098"/>
                  </a:cxn>
                  <a:cxn ang="0">
                    <a:pos x="0" y="0"/>
                  </a:cxn>
                </a:cxnLst>
                <a:rect l="0" t="0" r="r" b="b"/>
                <a:pathLst>
                  <a:path w="3888" h="5378">
                    <a:moveTo>
                      <a:pt x="0" y="0"/>
                    </a:moveTo>
                    <a:cubicBezTo>
                      <a:pt x="2148" y="0"/>
                      <a:pt x="3888" y="860"/>
                      <a:pt x="3888" y="1921"/>
                    </a:cubicBezTo>
                    <a:lnTo>
                      <a:pt x="3888" y="3019"/>
                    </a:lnTo>
                    <a:cubicBezTo>
                      <a:pt x="3888" y="3833"/>
                      <a:pt x="2850" y="4558"/>
                      <a:pt x="1297" y="4830"/>
                    </a:cubicBezTo>
                    <a:lnTo>
                      <a:pt x="1296" y="5378"/>
                    </a:lnTo>
                    <a:lnTo>
                      <a:pt x="0" y="4391"/>
                    </a:lnTo>
                    <a:lnTo>
                      <a:pt x="1296" y="3183"/>
                    </a:lnTo>
                    <a:lnTo>
                      <a:pt x="1297" y="3732"/>
                    </a:lnTo>
                    <a:cubicBezTo>
                      <a:pt x="2468" y="3527"/>
                      <a:pt x="3371" y="3058"/>
                      <a:pt x="3726" y="2470"/>
                    </a:cubicBezTo>
                    <a:lnTo>
                      <a:pt x="3726" y="2470"/>
                    </a:lnTo>
                    <a:cubicBezTo>
                      <a:pt x="3235" y="1656"/>
                      <a:pt x="1720" y="1098"/>
                      <a:pt x="1" y="1098"/>
                    </a:cubicBezTo>
                    <a:lnTo>
                      <a:pt x="0" y="0"/>
                    </a:lnTo>
                    <a:close/>
                  </a:path>
                </a:pathLst>
              </a:custGeom>
              <a:solidFill>
                <a:srgbClr val="00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89" name="Freeform 5"/>
              <p:cNvSpPr>
                <a:spLocks/>
              </p:cNvSpPr>
              <p:nvPr/>
            </p:nvSpPr>
            <p:spPr bwMode="auto">
              <a:xfrm>
                <a:off x="3471" y="1511"/>
                <a:ext cx="1458" cy="791"/>
              </a:xfrm>
              <a:custGeom>
                <a:avLst/>
                <a:gdLst/>
                <a:ahLst/>
                <a:cxnLst>
                  <a:cxn ang="0">
                    <a:pos x="0" y="0"/>
                  </a:cxn>
                  <a:cxn ang="0">
                    <a:pos x="3888" y="1921"/>
                  </a:cxn>
                  <a:cxn ang="0">
                    <a:pos x="3726" y="2470"/>
                  </a:cxn>
                  <a:cxn ang="0">
                    <a:pos x="3726" y="2470"/>
                  </a:cxn>
                  <a:cxn ang="0">
                    <a:pos x="1" y="1098"/>
                  </a:cxn>
                  <a:cxn ang="0">
                    <a:pos x="0" y="0"/>
                  </a:cxn>
                </a:cxnLst>
                <a:rect l="0" t="0" r="r" b="b"/>
                <a:pathLst>
                  <a:path w="3888" h="2470">
                    <a:moveTo>
                      <a:pt x="0" y="0"/>
                    </a:moveTo>
                    <a:cubicBezTo>
                      <a:pt x="2148" y="0"/>
                      <a:pt x="3888" y="860"/>
                      <a:pt x="3888" y="1921"/>
                    </a:cubicBezTo>
                    <a:cubicBezTo>
                      <a:pt x="3888" y="2107"/>
                      <a:pt x="3834" y="2292"/>
                      <a:pt x="3726" y="2470"/>
                    </a:cubicBezTo>
                    <a:lnTo>
                      <a:pt x="3726" y="2470"/>
                    </a:lnTo>
                    <a:cubicBezTo>
                      <a:pt x="3235" y="1656"/>
                      <a:pt x="1720" y="1098"/>
                      <a:pt x="1" y="1098"/>
                    </a:cubicBezTo>
                    <a:lnTo>
                      <a:pt x="0" y="0"/>
                    </a:lnTo>
                    <a:close/>
                  </a:path>
                </a:pathLst>
              </a:custGeom>
              <a:solidFill>
                <a:srgbClr val="00A4C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90" name="Freeform 6"/>
              <p:cNvSpPr>
                <a:spLocks/>
              </p:cNvSpPr>
              <p:nvPr/>
            </p:nvSpPr>
            <p:spPr bwMode="auto">
              <a:xfrm>
                <a:off x="3471" y="1511"/>
                <a:ext cx="1458" cy="1722"/>
              </a:xfrm>
              <a:custGeom>
                <a:avLst/>
                <a:gdLst/>
                <a:ahLst/>
                <a:cxnLst>
                  <a:cxn ang="0">
                    <a:pos x="0" y="0"/>
                  </a:cxn>
                  <a:cxn ang="0">
                    <a:pos x="3888" y="1921"/>
                  </a:cxn>
                  <a:cxn ang="0">
                    <a:pos x="3888" y="3019"/>
                  </a:cxn>
                  <a:cxn ang="0">
                    <a:pos x="1297" y="4830"/>
                  </a:cxn>
                  <a:cxn ang="0">
                    <a:pos x="1296" y="5378"/>
                  </a:cxn>
                  <a:cxn ang="0">
                    <a:pos x="0" y="4391"/>
                  </a:cxn>
                  <a:cxn ang="0">
                    <a:pos x="1296" y="3183"/>
                  </a:cxn>
                  <a:cxn ang="0">
                    <a:pos x="1297" y="3732"/>
                  </a:cxn>
                  <a:cxn ang="0">
                    <a:pos x="3726" y="2470"/>
                  </a:cxn>
                  <a:cxn ang="0">
                    <a:pos x="3726" y="2470"/>
                  </a:cxn>
                  <a:cxn ang="0">
                    <a:pos x="1" y="1098"/>
                  </a:cxn>
                  <a:cxn ang="0">
                    <a:pos x="0" y="0"/>
                  </a:cxn>
                </a:cxnLst>
                <a:rect l="0" t="0" r="r" b="b"/>
                <a:pathLst>
                  <a:path w="3888" h="5378">
                    <a:moveTo>
                      <a:pt x="0" y="0"/>
                    </a:moveTo>
                    <a:cubicBezTo>
                      <a:pt x="2148" y="0"/>
                      <a:pt x="3888" y="860"/>
                      <a:pt x="3888" y="1921"/>
                    </a:cubicBezTo>
                    <a:lnTo>
                      <a:pt x="3888" y="3019"/>
                    </a:lnTo>
                    <a:cubicBezTo>
                      <a:pt x="3888" y="3833"/>
                      <a:pt x="2850" y="4558"/>
                      <a:pt x="1297" y="4830"/>
                    </a:cubicBezTo>
                    <a:lnTo>
                      <a:pt x="1296" y="5378"/>
                    </a:lnTo>
                    <a:lnTo>
                      <a:pt x="0" y="4391"/>
                    </a:lnTo>
                    <a:lnTo>
                      <a:pt x="1296" y="3183"/>
                    </a:lnTo>
                    <a:lnTo>
                      <a:pt x="1297" y="3732"/>
                    </a:lnTo>
                    <a:cubicBezTo>
                      <a:pt x="2468" y="3527"/>
                      <a:pt x="3371" y="3058"/>
                      <a:pt x="3726" y="2470"/>
                    </a:cubicBezTo>
                    <a:lnTo>
                      <a:pt x="3726" y="2470"/>
                    </a:lnTo>
                    <a:cubicBezTo>
                      <a:pt x="3235" y="1656"/>
                      <a:pt x="1720" y="1098"/>
                      <a:pt x="1" y="1098"/>
                    </a:cubicBezTo>
                    <a:lnTo>
                      <a:pt x="0" y="0"/>
                    </a:lnTo>
                    <a:close/>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91" name="Freeform 7"/>
              <p:cNvSpPr>
                <a:spLocks/>
              </p:cNvSpPr>
              <p:nvPr/>
            </p:nvSpPr>
            <p:spPr bwMode="auto">
              <a:xfrm>
                <a:off x="4868" y="2126"/>
                <a:ext cx="61" cy="176"/>
              </a:xfrm>
              <a:custGeom>
                <a:avLst/>
                <a:gdLst/>
                <a:ahLst/>
                <a:cxnLst>
                  <a:cxn ang="0">
                    <a:pos x="61" y="0"/>
                  </a:cxn>
                  <a:cxn ang="0">
                    <a:pos x="0" y="176"/>
                  </a:cxn>
                </a:cxnLst>
                <a:rect l="0" t="0" r="r" b="b"/>
                <a:pathLst>
                  <a:path w="61" h="176">
                    <a:moveTo>
                      <a:pt x="61" y="0"/>
                    </a:moveTo>
                    <a:cubicBezTo>
                      <a:pt x="61" y="60"/>
                      <a:pt x="41" y="119"/>
                      <a:pt x="0" y="176"/>
                    </a:cubicBezTo>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11"/>
            <p:cNvGrpSpPr>
              <a:grpSpLocks/>
            </p:cNvGrpSpPr>
            <p:nvPr/>
          </p:nvGrpSpPr>
          <p:grpSpPr bwMode="auto">
            <a:xfrm>
              <a:off x="1641" y="1480"/>
              <a:ext cx="1970" cy="1706"/>
              <a:chOff x="1641" y="1480"/>
              <a:chExt cx="1970" cy="1706"/>
            </a:xfrm>
          </p:grpSpPr>
          <p:sp>
            <p:nvSpPr>
              <p:cNvPr id="221193" name="Freeform 9"/>
              <p:cNvSpPr>
                <a:spLocks/>
              </p:cNvSpPr>
              <p:nvPr/>
            </p:nvSpPr>
            <p:spPr bwMode="auto">
              <a:xfrm>
                <a:off x="1641" y="1480"/>
                <a:ext cx="1970" cy="1706"/>
              </a:xfrm>
              <a:custGeom>
                <a:avLst/>
                <a:gdLst/>
                <a:ahLst/>
                <a:cxnLst>
                  <a:cxn ang="0">
                    <a:pos x="4672" y="4193"/>
                  </a:cxn>
                  <a:cxn ang="0">
                    <a:pos x="3640" y="4369"/>
                  </a:cxn>
                  <a:cxn ang="0">
                    <a:pos x="1312" y="2664"/>
                  </a:cxn>
                  <a:cxn ang="0">
                    <a:pos x="3640" y="960"/>
                  </a:cxn>
                  <a:cxn ang="0">
                    <a:pos x="4672" y="1137"/>
                  </a:cxn>
                  <a:cxn ang="0">
                    <a:pos x="5253" y="276"/>
                  </a:cxn>
                  <a:cxn ang="0">
                    <a:pos x="3640" y="0"/>
                  </a:cxn>
                  <a:cxn ang="0">
                    <a:pos x="0" y="2664"/>
                  </a:cxn>
                  <a:cxn ang="0">
                    <a:pos x="3640" y="5328"/>
                  </a:cxn>
                  <a:cxn ang="0">
                    <a:pos x="5253" y="5053"/>
                  </a:cxn>
                  <a:cxn ang="0">
                    <a:pos x="4672" y="4193"/>
                  </a:cxn>
                </a:cxnLst>
                <a:rect l="0" t="0" r="r" b="b"/>
                <a:pathLst>
                  <a:path w="5253" h="5329">
                    <a:moveTo>
                      <a:pt x="4672" y="4193"/>
                    </a:moveTo>
                    <a:cubicBezTo>
                      <a:pt x="4351" y="4309"/>
                      <a:pt x="3998" y="4369"/>
                      <a:pt x="3640" y="4369"/>
                    </a:cubicBezTo>
                    <a:cubicBezTo>
                      <a:pt x="2354" y="4369"/>
                      <a:pt x="1312" y="3606"/>
                      <a:pt x="1312" y="2664"/>
                    </a:cubicBezTo>
                    <a:cubicBezTo>
                      <a:pt x="1312" y="1723"/>
                      <a:pt x="2354" y="960"/>
                      <a:pt x="3640" y="960"/>
                    </a:cubicBezTo>
                    <a:cubicBezTo>
                      <a:pt x="3998" y="960"/>
                      <a:pt x="4351" y="1021"/>
                      <a:pt x="4672" y="1137"/>
                    </a:cubicBezTo>
                    <a:lnTo>
                      <a:pt x="5253" y="276"/>
                    </a:lnTo>
                    <a:cubicBezTo>
                      <a:pt x="4751" y="95"/>
                      <a:pt x="4200" y="0"/>
                      <a:pt x="3640" y="0"/>
                    </a:cubicBezTo>
                    <a:cubicBezTo>
                      <a:pt x="1630" y="0"/>
                      <a:pt x="0" y="1193"/>
                      <a:pt x="0" y="2664"/>
                    </a:cubicBezTo>
                    <a:cubicBezTo>
                      <a:pt x="0" y="4136"/>
                      <a:pt x="1630" y="5328"/>
                      <a:pt x="3640" y="5328"/>
                    </a:cubicBezTo>
                    <a:cubicBezTo>
                      <a:pt x="4200" y="5329"/>
                      <a:pt x="4751" y="5234"/>
                      <a:pt x="5253" y="5053"/>
                    </a:cubicBezTo>
                    <a:lnTo>
                      <a:pt x="4672" y="4193"/>
                    </a:lnTo>
                    <a:close/>
                  </a:path>
                </a:pathLst>
              </a:custGeom>
              <a:solidFill>
                <a:srgbClr val="00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194" name="Freeform 10"/>
              <p:cNvSpPr>
                <a:spLocks/>
              </p:cNvSpPr>
              <p:nvPr/>
            </p:nvSpPr>
            <p:spPr bwMode="auto">
              <a:xfrm>
                <a:off x="1641" y="1480"/>
                <a:ext cx="1970" cy="1706"/>
              </a:xfrm>
              <a:custGeom>
                <a:avLst/>
                <a:gdLst/>
                <a:ahLst/>
                <a:cxnLst>
                  <a:cxn ang="0">
                    <a:pos x="4672" y="4193"/>
                  </a:cxn>
                  <a:cxn ang="0">
                    <a:pos x="3640" y="4369"/>
                  </a:cxn>
                  <a:cxn ang="0">
                    <a:pos x="1312" y="2664"/>
                  </a:cxn>
                  <a:cxn ang="0">
                    <a:pos x="3640" y="960"/>
                  </a:cxn>
                  <a:cxn ang="0">
                    <a:pos x="4672" y="1137"/>
                  </a:cxn>
                  <a:cxn ang="0">
                    <a:pos x="5253" y="276"/>
                  </a:cxn>
                  <a:cxn ang="0">
                    <a:pos x="3640" y="0"/>
                  </a:cxn>
                  <a:cxn ang="0">
                    <a:pos x="0" y="2664"/>
                  </a:cxn>
                  <a:cxn ang="0">
                    <a:pos x="3640" y="5328"/>
                  </a:cxn>
                  <a:cxn ang="0">
                    <a:pos x="5253" y="5053"/>
                  </a:cxn>
                  <a:cxn ang="0">
                    <a:pos x="4672" y="4193"/>
                  </a:cxn>
                </a:cxnLst>
                <a:rect l="0" t="0" r="r" b="b"/>
                <a:pathLst>
                  <a:path w="5253" h="5329">
                    <a:moveTo>
                      <a:pt x="4672" y="4193"/>
                    </a:moveTo>
                    <a:cubicBezTo>
                      <a:pt x="4351" y="4309"/>
                      <a:pt x="3998" y="4369"/>
                      <a:pt x="3640" y="4369"/>
                    </a:cubicBezTo>
                    <a:cubicBezTo>
                      <a:pt x="2354" y="4369"/>
                      <a:pt x="1312" y="3606"/>
                      <a:pt x="1312" y="2664"/>
                    </a:cubicBezTo>
                    <a:cubicBezTo>
                      <a:pt x="1312" y="1723"/>
                      <a:pt x="2354" y="960"/>
                      <a:pt x="3640" y="960"/>
                    </a:cubicBezTo>
                    <a:cubicBezTo>
                      <a:pt x="3998" y="960"/>
                      <a:pt x="4351" y="1021"/>
                      <a:pt x="4672" y="1137"/>
                    </a:cubicBezTo>
                    <a:lnTo>
                      <a:pt x="5253" y="276"/>
                    </a:lnTo>
                    <a:cubicBezTo>
                      <a:pt x="4751" y="95"/>
                      <a:pt x="4200" y="0"/>
                      <a:pt x="3640" y="0"/>
                    </a:cubicBezTo>
                    <a:cubicBezTo>
                      <a:pt x="1630" y="0"/>
                      <a:pt x="0" y="1193"/>
                      <a:pt x="0" y="2664"/>
                    </a:cubicBezTo>
                    <a:cubicBezTo>
                      <a:pt x="0" y="4136"/>
                      <a:pt x="1630" y="5328"/>
                      <a:pt x="3640" y="5328"/>
                    </a:cubicBezTo>
                    <a:cubicBezTo>
                      <a:pt x="4200" y="5329"/>
                      <a:pt x="4751" y="5234"/>
                      <a:pt x="5253" y="5053"/>
                    </a:cubicBezTo>
                    <a:lnTo>
                      <a:pt x="4672" y="4193"/>
                    </a:lnTo>
                    <a:close/>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14"/>
            <p:cNvGrpSpPr>
              <a:grpSpLocks/>
            </p:cNvGrpSpPr>
            <p:nvPr/>
          </p:nvGrpSpPr>
          <p:grpSpPr bwMode="auto">
            <a:xfrm>
              <a:off x="1491" y="1439"/>
              <a:ext cx="1038" cy="451"/>
              <a:chOff x="1491" y="1439"/>
              <a:chExt cx="1038" cy="451"/>
            </a:xfrm>
          </p:grpSpPr>
          <p:sp>
            <p:nvSpPr>
              <p:cNvPr id="221196" name="Rectangle 12"/>
              <p:cNvSpPr>
                <a:spLocks noChangeArrowheads="1"/>
              </p:cNvSpPr>
              <p:nvPr/>
            </p:nvSpPr>
            <p:spPr bwMode="auto">
              <a:xfrm>
                <a:off x="1491" y="1439"/>
                <a:ext cx="1038" cy="451"/>
              </a:xfrm>
              <a:prstGeom prst="rect">
                <a:avLst/>
              </a:prstGeom>
              <a:solidFill>
                <a:srgbClr val="FFFF99"/>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197" name="Rectangle 13"/>
              <p:cNvSpPr>
                <a:spLocks noChangeArrowheads="1"/>
              </p:cNvSpPr>
              <p:nvPr/>
            </p:nvSpPr>
            <p:spPr bwMode="auto">
              <a:xfrm>
                <a:off x="1491" y="1439"/>
                <a:ext cx="1038" cy="451"/>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199" name="Rectangle 15"/>
            <p:cNvSpPr>
              <a:spLocks noChangeArrowheads="1"/>
            </p:cNvSpPr>
            <p:nvPr/>
          </p:nvSpPr>
          <p:spPr bwMode="auto">
            <a:xfrm>
              <a:off x="2016" y="1447"/>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00" name="Rectangle 16"/>
            <p:cNvSpPr>
              <a:spLocks noChangeArrowheads="1"/>
            </p:cNvSpPr>
            <p:nvPr/>
          </p:nvSpPr>
          <p:spPr bwMode="auto">
            <a:xfrm>
              <a:off x="1674" y="1544"/>
              <a:ext cx="780"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Planning</a:t>
              </a:r>
              <a:endParaRPr kumimoji="0" lang="en-US" sz="1800" b="0" i="0" u="none" strike="noStrike" cap="none" normalizeH="0" baseline="0" smtClean="0">
                <a:ln>
                  <a:noFill/>
                </a:ln>
                <a:solidFill>
                  <a:schemeClr val="tx1"/>
                </a:solidFill>
                <a:effectLst/>
                <a:latin typeface="Arial" pitchFamily="34" charset="0"/>
              </a:endParaRPr>
            </a:p>
          </p:txBody>
        </p:sp>
        <p:grpSp>
          <p:nvGrpSpPr>
            <p:cNvPr id="6" name="Group 19"/>
            <p:cNvGrpSpPr>
              <a:grpSpLocks/>
            </p:cNvGrpSpPr>
            <p:nvPr/>
          </p:nvGrpSpPr>
          <p:grpSpPr bwMode="auto">
            <a:xfrm>
              <a:off x="3195" y="1419"/>
              <a:ext cx="1038" cy="451"/>
              <a:chOff x="3195" y="1419"/>
              <a:chExt cx="1038" cy="451"/>
            </a:xfrm>
          </p:grpSpPr>
          <p:sp>
            <p:nvSpPr>
              <p:cNvPr id="221201" name="Rectangle 17"/>
              <p:cNvSpPr>
                <a:spLocks noChangeArrowheads="1"/>
              </p:cNvSpPr>
              <p:nvPr/>
            </p:nvSpPr>
            <p:spPr bwMode="auto">
              <a:xfrm>
                <a:off x="3195" y="1419"/>
                <a:ext cx="1038" cy="451"/>
              </a:xfrm>
              <a:prstGeom prst="rect">
                <a:avLst/>
              </a:prstGeom>
              <a:solidFill>
                <a:srgbClr val="CCFFC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02" name="Rectangle 18"/>
              <p:cNvSpPr>
                <a:spLocks noChangeArrowheads="1"/>
              </p:cNvSpPr>
              <p:nvPr/>
            </p:nvSpPr>
            <p:spPr bwMode="auto">
              <a:xfrm>
                <a:off x="3195" y="1419"/>
                <a:ext cx="1038" cy="451"/>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04" name="Rectangle 20"/>
            <p:cNvSpPr>
              <a:spLocks noChangeArrowheads="1"/>
            </p:cNvSpPr>
            <p:nvPr/>
          </p:nvSpPr>
          <p:spPr bwMode="auto">
            <a:xfrm>
              <a:off x="3720" y="1426"/>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05" name="Rectangle 21"/>
            <p:cNvSpPr>
              <a:spLocks noChangeArrowheads="1"/>
            </p:cNvSpPr>
            <p:nvPr/>
          </p:nvSpPr>
          <p:spPr bwMode="auto">
            <a:xfrm>
              <a:off x="3444" y="1524"/>
              <a:ext cx="636"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Design</a:t>
              </a:r>
              <a:endParaRPr kumimoji="0" lang="en-US" sz="1800" b="0" i="0" u="none" strike="noStrike" cap="none" normalizeH="0" baseline="0" smtClean="0">
                <a:ln>
                  <a:noFill/>
                </a:ln>
                <a:solidFill>
                  <a:schemeClr val="tx1"/>
                </a:solidFill>
                <a:effectLst/>
                <a:latin typeface="Arial" pitchFamily="34" charset="0"/>
              </a:endParaRPr>
            </a:p>
          </p:txBody>
        </p:sp>
        <p:grpSp>
          <p:nvGrpSpPr>
            <p:cNvPr id="7" name="Group 24"/>
            <p:cNvGrpSpPr>
              <a:grpSpLocks/>
            </p:cNvGrpSpPr>
            <p:nvPr/>
          </p:nvGrpSpPr>
          <p:grpSpPr bwMode="auto">
            <a:xfrm>
              <a:off x="4239" y="2126"/>
              <a:ext cx="1038" cy="450"/>
              <a:chOff x="4239" y="2126"/>
              <a:chExt cx="1038" cy="450"/>
            </a:xfrm>
          </p:grpSpPr>
          <p:sp>
            <p:nvSpPr>
              <p:cNvPr id="221206" name="Rectangle 22"/>
              <p:cNvSpPr>
                <a:spLocks noChangeArrowheads="1"/>
              </p:cNvSpPr>
              <p:nvPr/>
            </p:nvSpPr>
            <p:spPr bwMode="auto">
              <a:xfrm>
                <a:off x="4239" y="2126"/>
                <a:ext cx="1038" cy="450"/>
              </a:xfrm>
              <a:prstGeom prst="rect">
                <a:avLst/>
              </a:prstGeom>
              <a:solidFill>
                <a:srgbClr val="CC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07" name="Rectangle 23"/>
              <p:cNvSpPr>
                <a:spLocks noChangeArrowheads="1"/>
              </p:cNvSpPr>
              <p:nvPr/>
            </p:nvSpPr>
            <p:spPr bwMode="auto">
              <a:xfrm>
                <a:off x="4239" y="2126"/>
                <a:ext cx="1038" cy="450"/>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09" name="Rectangle 25"/>
            <p:cNvSpPr>
              <a:spLocks noChangeArrowheads="1"/>
            </p:cNvSpPr>
            <p:nvPr/>
          </p:nvSpPr>
          <p:spPr bwMode="auto">
            <a:xfrm>
              <a:off x="4764" y="2133"/>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10" name="Rectangle 26"/>
            <p:cNvSpPr>
              <a:spLocks noChangeArrowheads="1"/>
            </p:cNvSpPr>
            <p:nvPr/>
          </p:nvSpPr>
          <p:spPr bwMode="auto">
            <a:xfrm>
              <a:off x="4488" y="2231"/>
              <a:ext cx="648"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Coding</a:t>
              </a:r>
              <a:endParaRPr kumimoji="0" lang="en-US" sz="1800" b="0" i="0" u="none" strike="noStrike" cap="none" normalizeH="0" baseline="0" smtClean="0">
                <a:ln>
                  <a:noFill/>
                </a:ln>
                <a:solidFill>
                  <a:schemeClr val="tx1"/>
                </a:solidFill>
                <a:effectLst/>
                <a:latin typeface="Arial" pitchFamily="34" charset="0"/>
              </a:endParaRPr>
            </a:p>
          </p:txBody>
        </p:sp>
        <p:grpSp>
          <p:nvGrpSpPr>
            <p:cNvPr id="8" name="Group 29"/>
            <p:cNvGrpSpPr>
              <a:grpSpLocks/>
            </p:cNvGrpSpPr>
            <p:nvPr/>
          </p:nvGrpSpPr>
          <p:grpSpPr bwMode="auto">
            <a:xfrm>
              <a:off x="1809" y="2751"/>
              <a:ext cx="1038" cy="450"/>
              <a:chOff x="1809" y="2751"/>
              <a:chExt cx="1038" cy="450"/>
            </a:xfrm>
          </p:grpSpPr>
          <p:sp>
            <p:nvSpPr>
              <p:cNvPr id="221211" name="Rectangle 27"/>
              <p:cNvSpPr>
                <a:spLocks noChangeArrowheads="1"/>
              </p:cNvSpPr>
              <p:nvPr/>
            </p:nvSpPr>
            <p:spPr bwMode="auto">
              <a:xfrm>
                <a:off x="1809" y="2751"/>
                <a:ext cx="1038" cy="450"/>
              </a:xfrm>
              <a:prstGeom prst="rect">
                <a:avLst/>
              </a:prstGeom>
              <a:solidFill>
                <a:srgbClr val="FFCC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12" name="Rectangle 28"/>
              <p:cNvSpPr>
                <a:spLocks noChangeArrowheads="1"/>
              </p:cNvSpPr>
              <p:nvPr/>
            </p:nvSpPr>
            <p:spPr bwMode="auto">
              <a:xfrm>
                <a:off x="1809" y="2751"/>
                <a:ext cx="1038" cy="450"/>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14" name="Rectangle 30"/>
            <p:cNvSpPr>
              <a:spLocks noChangeArrowheads="1"/>
            </p:cNvSpPr>
            <p:nvPr/>
          </p:nvSpPr>
          <p:spPr bwMode="auto">
            <a:xfrm>
              <a:off x="2334" y="2758"/>
              <a:ext cx="36" cy="1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15" name="Rectangle 31"/>
            <p:cNvSpPr>
              <a:spLocks noChangeArrowheads="1"/>
            </p:cNvSpPr>
            <p:nvPr/>
          </p:nvSpPr>
          <p:spPr bwMode="auto">
            <a:xfrm>
              <a:off x="2160" y="2856"/>
              <a:ext cx="426"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Test</a:t>
              </a:r>
              <a:endParaRPr kumimoji="0" lang="en-US" sz="1800" b="0" i="0" u="none" strike="noStrike" cap="none" normalizeH="0" baseline="0" smtClean="0">
                <a:ln>
                  <a:noFill/>
                </a:ln>
                <a:solidFill>
                  <a:schemeClr val="tx1"/>
                </a:solidFill>
                <a:effectLst/>
                <a:latin typeface="Arial" pitchFamily="34" charset="0"/>
              </a:endParaRPr>
            </a:p>
          </p:txBody>
        </p:sp>
        <p:sp>
          <p:nvSpPr>
            <p:cNvPr id="221216" name="Freeform 32"/>
            <p:cNvSpPr>
              <a:spLocks noEditPoints="1"/>
            </p:cNvSpPr>
            <p:nvPr/>
          </p:nvSpPr>
          <p:spPr bwMode="auto">
            <a:xfrm>
              <a:off x="3581" y="2056"/>
              <a:ext cx="937" cy="453"/>
            </a:xfrm>
            <a:custGeom>
              <a:avLst/>
              <a:gdLst/>
              <a:ahLst/>
              <a:cxnLst>
                <a:cxn ang="0">
                  <a:pos x="2443" y="183"/>
                </a:cxn>
                <a:cxn ang="0">
                  <a:pos x="2431" y="178"/>
                </a:cxn>
                <a:cxn ang="0">
                  <a:pos x="2403" y="167"/>
                </a:cxn>
                <a:cxn ang="0">
                  <a:pos x="2307" y="139"/>
                </a:cxn>
                <a:cxn ang="0">
                  <a:pos x="2170" y="115"/>
                </a:cxn>
                <a:cxn ang="0">
                  <a:pos x="1999" y="92"/>
                </a:cxn>
                <a:cxn ang="0">
                  <a:pos x="1697" y="67"/>
                </a:cxn>
                <a:cxn ang="0">
                  <a:pos x="1250" y="53"/>
                </a:cxn>
                <a:cxn ang="0">
                  <a:pos x="1025" y="68"/>
                </a:cxn>
                <a:cxn ang="0">
                  <a:pos x="807" y="109"/>
                </a:cxn>
                <a:cxn ang="0">
                  <a:pos x="509" y="212"/>
                </a:cxn>
                <a:cxn ang="0">
                  <a:pos x="340" y="303"/>
                </a:cxn>
                <a:cxn ang="0">
                  <a:pos x="205" y="406"/>
                </a:cxn>
                <a:cxn ang="0">
                  <a:pos x="153" y="457"/>
                </a:cxn>
                <a:cxn ang="0">
                  <a:pos x="77" y="574"/>
                </a:cxn>
                <a:cxn ang="0">
                  <a:pos x="59" y="630"/>
                </a:cxn>
                <a:cxn ang="0">
                  <a:pos x="53" y="686"/>
                </a:cxn>
                <a:cxn ang="0">
                  <a:pos x="63" y="739"/>
                </a:cxn>
                <a:cxn ang="0">
                  <a:pos x="89" y="793"/>
                </a:cxn>
                <a:cxn ang="0">
                  <a:pos x="132" y="848"/>
                </a:cxn>
                <a:cxn ang="0">
                  <a:pos x="192" y="904"/>
                </a:cxn>
                <a:cxn ang="0">
                  <a:pos x="356" y="1012"/>
                </a:cxn>
                <a:cxn ang="0">
                  <a:pos x="572" y="1109"/>
                </a:cxn>
                <a:cxn ang="0">
                  <a:pos x="828" y="1192"/>
                </a:cxn>
                <a:cxn ang="0">
                  <a:pos x="1115" y="1256"/>
                </a:cxn>
                <a:cxn ang="0">
                  <a:pos x="1422" y="1297"/>
                </a:cxn>
                <a:cxn ang="0">
                  <a:pos x="1606" y="1308"/>
                </a:cxn>
                <a:cxn ang="0">
                  <a:pos x="1577" y="1361"/>
                </a:cxn>
                <a:cxn ang="0">
                  <a:pos x="1258" y="1333"/>
                </a:cxn>
                <a:cxn ang="0">
                  <a:pos x="956" y="1278"/>
                </a:cxn>
                <a:cxn ang="0">
                  <a:pos x="678" y="1203"/>
                </a:cxn>
                <a:cxn ang="0">
                  <a:pos x="435" y="1109"/>
                </a:cxn>
                <a:cxn ang="0">
                  <a:pos x="236" y="1001"/>
                </a:cxn>
                <a:cxn ang="0">
                  <a:pos x="93" y="884"/>
                </a:cxn>
                <a:cxn ang="0">
                  <a:pos x="43" y="821"/>
                </a:cxn>
                <a:cxn ang="0">
                  <a:pos x="12" y="755"/>
                </a:cxn>
                <a:cxn ang="0">
                  <a:pos x="0" y="687"/>
                </a:cxn>
                <a:cxn ang="0">
                  <a:pos x="7" y="618"/>
                </a:cxn>
                <a:cxn ang="0">
                  <a:pos x="28" y="552"/>
                </a:cxn>
                <a:cxn ang="0">
                  <a:pos x="66" y="485"/>
                </a:cxn>
                <a:cxn ang="0">
                  <a:pos x="113" y="423"/>
                </a:cxn>
                <a:cxn ang="0">
                  <a:pos x="237" y="309"/>
                </a:cxn>
                <a:cxn ang="0">
                  <a:pos x="398" y="208"/>
                </a:cxn>
                <a:cxn ang="0">
                  <a:pos x="586" y="122"/>
                </a:cxn>
                <a:cxn ang="0">
                  <a:pos x="906" y="32"/>
                </a:cxn>
                <a:cxn ang="0">
                  <a:pos x="1135" y="4"/>
                </a:cxn>
                <a:cxn ang="0">
                  <a:pos x="1480" y="4"/>
                </a:cxn>
                <a:cxn ang="0">
                  <a:pos x="1909" y="30"/>
                </a:cxn>
                <a:cxn ang="0">
                  <a:pos x="2096" y="50"/>
                </a:cxn>
                <a:cxn ang="0">
                  <a:pos x="2254" y="74"/>
                </a:cxn>
                <a:cxn ang="0">
                  <a:pos x="2378" y="102"/>
                </a:cxn>
                <a:cxn ang="0">
                  <a:pos x="2458" y="132"/>
                </a:cxn>
                <a:cxn ang="0">
                  <a:pos x="2483" y="150"/>
                </a:cxn>
                <a:cxn ang="0">
                  <a:pos x="2499" y="175"/>
                </a:cxn>
                <a:cxn ang="0">
                  <a:pos x="1581" y="1254"/>
                </a:cxn>
                <a:cxn ang="0">
                  <a:pos x="1577" y="1414"/>
                </a:cxn>
              </a:cxnLst>
              <a:rect l="0" t="0" r="r" b="b"/>
              <a:pathLst>
                <a:path w="2499" h="1414">
                  <a:moveTo>
                    <a:pt x="2450" y="198"/>
                  </a:moveTo>
                  <a:lnTo>
                    <a:pt x="2443" y="183"/>
                  </a:lnTo>
                  <a:lnTo>
                    <a:pt x="2451" y="193"/>
                  </a:lnTo>
                  <a:lnTo>
                    <a:pt x="2431" y="178"/>
                  </a:lnTo>
                  <a:lnTo>
                    <a:pt x="2437" y="181"/>
                  </a:lnTo>
                  <a:lnTo>
                    <a:pt x="2403" y="167"/>
                  </a:lnTo>
                  <a:lnTo>
                    <a:pt x="2361" y="153"/>
                  </a:lnTo>
                  <a:lnTo>
                    <a:pt x="2307" y="139"/>
                  </a:lnTo>
                  <a:lnTo>
                    <a:pt x="2243" y="127"/>
                  </a:lnTo>
                  <a:lnTo>
                    <a:pt x="2170" y="115"/>
                  </a:lnTo>
                  <a:lnTo>
                    <a:pt x="2089" y="103"/>
                  </a:lnTo>
                  <a:lnTo>
                    <a:pt x="1999" y="92"/>
                  </a:lnTo>
                  <a:lnTo>
                    <a:pt x="1904" y="83"/>
                  </a:lnTo>
                  <a:lnTo>
                    <a:pt x="1697" y="67"/>
                  </a:lnTo>
                  <a:lnTo>
                    <a:pt x="1477" y="57"/>
                  </a:lnTo>
                  <a:lnTo>
                    <a:pt x="1250" y="53"/>
                  </a:lnTo>
                  <a:lnTo>
                    <a:pt x="1136" y="57"/>
                  </a:lnTo>
                  <a:lnTo>
                    <a:pt x="1025" y="68"/>
                  </a:lnTo>
                  <a:lnTo>
                    <a:pt x="914" y="85"/>
                  </a:lnTo>
                  <a:lnTo>
                    <a:pt x="807" y="109"/>
                  </a:lnTo>
                  <a:lnTo>
                    <a:pt x="602" y="173"/>
                  </a:lnTo>
                  <a:lnTo>
                    <a:pt x="509" y="212"/>
                  </a:lnTo>
                  <a:lnTo>
                    <a:pt x="421" y="255"/>
                  </a:lnTo>
                  <a:lnTo>
                    <a:pt x="340" y="303"/>
                  </a:lnTo>
                  <a:lnTo>
                    <a:pt x="268" y="352"/>
                  </a:lnTo>
                  <a:lnTo>
                    <a:pt x="205" y="406"/>
                  </a:lnTo>
                  <a:lnTo>
                    <a:pt x="150" y="460"/>
                  </a:lnTo>
                  <a:lnTo>
                    <a:pt x="153" y="457"/>
                  </a:lnTo>
                  <a:lnTo>
                    <a:pt x="109" y="516"/>
                  </a:lnTo>
                  <a:lnTo>
                    <a:pt x="77" y="574"/>
                  </a:lnTo>
                  <a:lnTo>
                    <a:pt x="79" y="569"/>
                  </a:lnTo>
                  <a:lnTo>
                    <a:pt x="59" y="630"/>
                  </a:lnTo>
                  <a:lnTo>
                    <a:pt x="60" y="625"/>
                  </a:lnTo>
                  <a:lnTo>
                    <a:pt x="53" y="686"/>
                  </a:lnTo>
                  <a:lnTo>
                    <a:pt x="53" y="678"/>
                  </a:lnTo>
                  <a:lnTo>
                    <a:pt x="63" y="739"/>
                  </a:lnTo>
                  <a:lnTo>
                    <a:pt x="61" y="732"/>
                  </a:lnTo>
                  <a:lnTo>
                    <a:pt x="89" y="793"/>
                  </a:lnTo>
                  <a:lnTo>
                    <a:pt x="85" y="788"/>
                  </a:lnTo>
                  <a:lnTo>
                    <a:pt x="132" y="848"/>
                  </a:lnTo>
                  <a:lnTo>
                    <a:pt x="130" y="845"/>
                  </a:lnTo>
                  <a:lnTo>
                    <a:pt x="192" y="904"/>
                  </a:lnTo>
                  <a:lnTo>
                    <a:pt x="267" y="958"/>
                  </a:lnTo>
                  <a:lnTo>
                    <a:pt x="356" y="1012"/>
                  </a:lnTo>
                  <a:lnTo>
                    <a:pt x="458" y="1062"/>
                  </a:lnTo>
                  <a:lnTo>
                    <a:pt x="572" y="1109"/>
                  </a:lnTo>
                  <a:lnTo>
                    <a:pt x="695" y="1152"/>
                  </a:lnTo>
                  <a:lnTo>
                    <a:pt x="828" y="1192"/>
                  </a:lnTo>
                  <a:lnTo>
                    <a:pt x="969" y="1227"/>
                  </a:lnTo>
                  <a:lnTo>
                    <a:pt x="1115" y="1256"/>
                  </a:lnTo>
                  <a:lnTo>
                    <a:pt x="1267" y="1280"/>
                  </a:lnTo>
                  <a:lnTo>
                    <a:pt x="1422" y="1297"/>
                  </a:lnTo>
                  <a:lnTo>
                    <a:pt x="1580" y="1308"/>
                  </a:lnTo>
                  <a:lnTo>
                    <a:pt x="1606" y="1308"/>
                  </a:lnTo>
                  <a:lnTo>
                    <a:pt x="1605" y="1362"/>
                  </a:lnTo>
                  <a:lnTo>
                    <a:pt x="1577" y="1361"/>
                  </a:lnTo>
                  <a:lnTo>
                    <a:pt x="1417" y="1350"/>
                  </a:lnTo>
                  <a:lnTo>
                    <a:pt x="1258" y="1333"/>
                  </a:lnTo>
                  <a:lnTo>
                    <a:pt x="1104" y="1309"/>
                  </a:lnTo>
                  <a:lnTo>
                    <a:pt x="956" y="1278"/>
                  </a:lnTo>
                  <a:lnTo>
                    <a:pt x="813" y="1243"/>
                  </a:lnTo>
                  <a:lnTo>
                    <a:pt x="678" y="1203"/>
                  </a:lnTo>
                  <a:lnTo>
                    <a:pt x="551" y="1158"/>
                  </a:lnTo>
                  <a:lnTo>
                    <a:pt x="435" y="1109"/>
                  </a:lnTo>
                  <a:lnTo>
                    <a:pt x="329" y="1057"/>
                  </a:lnTo>
                  <a:lnTo>
                    <a:pt x="236" y="1001"/>
                  </a:lnTo>
                  <a:lnTo>
                    <a:pt x="155" y="943"/>
                  </a:lnTo>
                  <a:lnTo>
                    <a:pt x="93" y="884"/>
                  </a:lnTo>
                  <a:cubicBezTo>
                    <a:pt x="92" y="883"/>
                    <a:pt x="91" y="882"/>
                    <a:pt x="90" y="881"/>
                  </a:cubicBezTo>
                  <a:lnTo>
                    <a:pt x="43" y="821"/>
                  </a:lnTo>
                  <a:cubicBezTo>
                    <a:pt x="42" y="819"/>
                    <a:pt x="41" y="817"/>
                    <a:pt x="40" y="816"/>
                  </a:cubicBezTo>
                  <a:lnTo>
                    <a:pt x="12" y="755"/>
                  </a:lnTo>
                  <a:cubicBezTo>
                    <a:pt x="11" y="752"/>
                    <a:pt x="11" y="750"/>
                    <a:pt x="10" y="748"/>
                  </a:cubicBezTo>
                  <a:lnTo>
                    <a:pt x="0" y="687"/>
                  </a:lnTo>
                  <a:cubicBezTo>
                    <a:pt x="0" y="684"/>
                    <a:pt x="0" y="682"/>
                    <a:pt x="0" y="679"/>
                  </a:cubicBezTo>
                  <a:lnTo>
                    <a:pt x="7" y="618"/>
                  </a:lnTo>
                  <a:cubicBezTo>
                    <a:pt x="7" y="617"/>
                    <a:pt x="8" y="615"/>
                    <a:pt x="8" y="613"/>
                  </a:cubicBezTo>
                  <a:lnTo>
                    <a:pt x="28" y="552"/>
                  </a:lnTo>
                  <a:cubicBezTo>
                    <a:pt x="29" y="550"/>
                    <a:pt x="29" y="549"/>
                    <a:pt x="30" y="547"/>
                  </a:cubicBezTo>
                  <a:lnTo>
                    <a:pt x="66" y="485"/>
                  </a:lnTo>
                  <a:lnTo>
                    <a:pt x="110" y="426"/>
                  </a:lnTo>
                  <a:cubicBezTo>
                    <a:pt x="111" y="424"/>
                    <a:pt x="112" y="424"/>
                    <a:pt x="113" y="423"/>
                  </a:cubicBezTo>
                  <a:lnTo>
                    <a:pt x="170" y="365"/>
                  </a:lnTo>
                  <a:lnTo>
                    <a:pt x="237" y="309"/>
                  </a:lnTo>
                  <a:lnTo>
                    <a:pt x="313" y="256"/>
                  </a:lnTo>
                  <a:lnTo>
                    <a:pt x="398" y="208"/>
                  </a:lnTo>
                  <a:lnTo>
                    <a:pt x="488" y="163"/>
                  </a:lnTo>
                  <a:lnTo>
                    <a:pt x="586" y="122"/>
                  </a:lnTo>
                  <a:lnTo>
                    <a:pt x="796" y="56"/>
                  </a:lnTo>
                  <a:lnTo>
                    <a:pt x="906" y="32"/>
                  </a:lnTo>
                  <a:lnTo>
                    <a:pt x="1020" y="15"/>
                  </a:lnTo>
                  <a:lnTo>
                    <a:pt x="1135" y="4"/>
                  </a:lnTo>
                  <a:lnTo>
                    <a:pt x="1251" y="0"/>
                  </a:lnTo>
                  <a:lnTo>
                    <a:pt x="1480" y="4"/>
                  </a:lnTo>
                  <a:lnTo>
                    <a:pt x="1702" y="14"/>
                  </a:lnTo>
                  <a:lnTo>
                    <a:pt x="1909" y="30"/>
                  </a:lnTo>
                  <a:lnTo>
                    <a:pt x="2006" y="39"/>
                  </a:lnTo>
                  <a:lnTo>
                    <a:pt x="2096" y="50"/>
                  </a:lnTo>
                  <a:lnTo>
                    <a:pt x="2179" y="62"/>
                  </a:lnTo>
                  <a:lnTo>
                    <a:pt x="2254" y="74"/>
                  </a:lnTo>
                  <a:lnTo>
                    <a:pt x="2320" y="88"/>
                  </a:lnTo>
                  <a:lnTo>
                    <a:pt x="2378" y="102"/>
                  </a:lnTo>
                  <a:lnTo>
                    <a:pt x="2424" y="118"/>
                  </a:lnTo>
                  <a:lnTo>
                    <a:pt x="2458" y="132"/>
                  </a:lnTo>
                  <a:cubicBezTo>
                    <a:pt x="2460" y="133"/>
                    <a:pt x="2462" y="134"/>
                    <a:pt x="2463" y="135"/>
                  </a:cubicBezTo>
                  <a:lnTo>
                    <a:pt x="2483" y="150"/>
                  </a:lnTo>
                  <a:cubicBezTo>
                    <a:pt x="2487" y="153"/>
                    <a:pt x="2490" y="156"/>
                    <a:pt x="2492" y="160"/>
                  </a:cubicBezTo>
                  <a:lnTo>
                    <a:pt x="2499" y="175"/>
                  </a:lnTo>
                  <a:lnTo>
                    <a:pt x="2450" y="198"/>
                  </a:lnTo>
                  <a:close/>
                  <a:moveTo>
                    <a:pt x="1581" y="1254"/>
                  </a:moveTo>
                  <a:lnTo>
                    <a:pt x="1738" y="1338"/>
                  </a:lnTo>
                  <a:lnTo>
                    <a:pt x="1577" y="1414"/>
                  </a:lnTo>
                  <a:lnTo>
                    <a:pt x="1581" y="1254"/>
                  </a:lnTo>
                  <a:close/>
                </a:path>
              </a:pathLst>
            </a:custGeom>
            <a:solidFill>
              <a:srgbClr val="333300"/>
            </a:solidFill>
            <a:ln w="6" cap="flat">
              <a:solidFill>
                <a:srgbClr val="333300"/>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grpSp>
          <p:nvGrpSpPr>
            <p:cNvPr id="9" name="Group 35"/>
            <p:cNvGrpSpPr>
              <a:grpSpLocks/>
            </p:cNvGrpSpPr>
            <p:nvPr/>
          </p:nvGrpSpPr>
          <p:grpSpPr bwMode="auto">
            <a:xfrm>
              <a:off x="3291" y="2223"/>
              <a:ext cx="648" cy="154"/>
              <a:chOff x="3291" y="2223"/>
              <a:chExt cx="648" cy="154"/>
            </a:xfrm>
          </p:grpSpPr>
          <p:sp>
            <p:nvSpPr>
              <p:cNvPr id="221217" name="Rectangle 33"/>
              <p:cNvSpPr>
                <a:spLocks noChangeArrowheads="1"/>
              </p:cNvSpPr>
              <p:nvPr/>
            </p:nvSpPr>
            <p:spPr bwMode="auto">
              <a:xfrm>
                <a:off x="3291" y="2223"/>
                <a:ext cx="648" cy="15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18" name="Rectangle 34"/>
              <p:cNvSpPr>
                <a:spLocks noChangeArrowheads="1"/>
              </p:cNvSpPr>
              <p:nvPr/>
            </p:nvSpPr>
            <p:spPr bwMode="auto">
              <a:xfrm>
                <a:off x="3291" y="2223"/>
                <a:ext cx="648" cy="154"/>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20" name="Rectangle 36"/>
            <p:cNvSpPr>
              <a:spLocks noChangeArrowheads="1"/>
            </p:cNvSpPr>
            <p:nvPr/>
          </p:nvSpPr>
          <p:spPr bwMode="auto">
            <a:xfrm>
              <a:off x="3318" y="2236"/>
              <a:ext cx="61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refactoring</a:t>
              </a:r>
              <a:endParaRPr kumimoji="0" lang="en-US" sz="1800" b="0" i="0" u="none" strike="noStrike" cap="none" normalizeH="0" baseline="0" smtClean="0">
                <a:ln>
                  <a:noFill/>
                </a:ln>
                <a:solidFill>
                  <a:schemeClr val="tx1"/>
                </a:solidFill>
                <a:effectLst/>
                <a:latin typeface="Arial" pitchFamily="34" charset="0"/>
              </a:endParaRPr>
            </a:p>
          </p:txBody>
        </p:sp>
        <p:grpSp>
          <p:nvGrpSpPr>
            <p:cNvPr id="10" name="Group 39"/>
            <p:cNvGrpSpPr>
              <a:grpSpLocks/>
            </p:cNvGrpSpPr>
            <p:nvPr/>
          </p:nvGrpSpPr>
          <p:grpSpPr bwMode="auto">
            <a:xfrm>
              <a:off x="694" y="2278"/>
              <a:ext cx="1181" cy="735"/>
              <a:chOff x="694" y="2278"/>
              <a:chExt cx="1181" cy="735"/>
            </a:xfrm>
          </p:grpSpPr>
          <p:sp>
            <p:nvSpPr>
              <p:cNvPr id="221221" name="Freeform 37"/>
              <p:cNvSpPr>
                <a:spLocks/>
              </p:cNvSpPr>
              <p:nvPr/>
            </p:nvSpPr>
            <p:spPr bwMode="auto">
              <a:xfrm>
                <a:off x="694" y="2278"/>
                <a:ext cx="1181" cy="735"/>
              </a:xfrm>
              <a:custGeom>
                <a:avLst/>
                <a:gdLst/>
                <a:ahLst/>
                <a:cxnLst>
                  <a:cxn ang="0">
                    <a:pos x="1050" y="1650"/>
                  </a:cxn>
                  <a:cxn ang="0">
                    <a:pos x="1526" y="842"/>
                  </a:cxn>
                  <a:cxn ang="0">
                    <a:pos x="2451" y="999"/>
                  </a:cxn>
                  <a:cxn ang="0">
                    <a:pos x="3151" y="674"/>
                  </a:cxn>
                  <a:cxn ang="0">
                    <a:pos x="1302" y="359"/>
                  </a:cxn>
                  <a:cxn ang="0">
                    <a:pos x="350" y="1975"/>
                  </a:cxn>
                  <a:cxn ang="0">
                    <a:pos x="350" y="1975"/>
                  </a:cxn>
                  <a:cxn ang="0">
                    <a:pos x="0" y="2137"/>
                  </a:cxn>
                  <a:cxn ang="0">
                    <a:pos x="924" y="2295"/>
                  </a:cxn>
                  <a:cxn ang="0">
                    <a:pos x="1400" y="1487"/>
                  </a:cxn>
                  <a:cxn ang="0">
                    <a:pos x="1050" y="1650"/>
                  </a:cxn>
                </a:cxnLst>
                <a:rect l="0" t="0" r="r" b="b"/>
                <a:pathLst>
                  <a:path w="3151" h="2295">
                    <a:moveTo>
                      <a:pt x="1050" y="1650"/>
                    </a:moveTo>
                    <a:cubicBezTo>
                      <a:pt x="927" y="1383"/>
                      <a:pt x="1140" y="1021"/>
                      <a:pt x="1526" y="842"/>
                    </a:cubicBezTo>
                    <a:cubicBezTo>
                      <a:pt x="1913" y="662"/>
                      <a:pt x="2327" y="733"/>
                      <a:pt x="2451" y="999"/>
                    </a:cubicBezTo>
                    <a:lnTo>
                      <a:pt x="3151" y="674"/>
                    </a:lnTo>
                    <a:cubicBezTo>
                      <a:pt x="2903" y="141"/>
                      <a:pt x="2076" y="0"/>
                      <a:pt x="1302" y="359"/>
                    </a:cubicBezTo>
                    <a:cubicBezTo>
                      <a:pt x="529" y="718"/>
                      <a:pt x="103" y="1442"/>
                      <a:pt x="350" y="1975"/>
                    </a:cubicBezTo>
                    <a:lnTo>
                      <a:pt x="350" y="1975"/>
                    </a:lnTo>
                    <a:lnTo>
                      <a:pt x="0" y="2137"/>
                    </a:lnTo>
                    <a:lnTo>
                      <a:pt x="924" y="2295"/>
                    </a:lnTo>
                    <a:lnTo>
                      <a:pt x="1400" y="1487"/>
                    </a:lnTo>
                    <a:lnTo>
                      <a:pt x="1050" y="1650"/>
                    </a:lnTo>
                    <a:close/>
                  </a:path>
                </a:pathLst>
              </a:custGeom>
              <a:solidFill>
                <a:srgbClr val="00CC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222" name="Freeform 38"/>
              <p:cNvSpPr>
                <a:spLocks/>
              </p:cNvSpPr>
              <p:nvPr/>
            </p:nvSpPr>
            <p:spPr bwMode="auto">
              <a:xfrm>
                <a:off x="694" y="2278"/>
                <a:ext cx="1181" cy="735"/>
              </a:xfrm>
              <a:custGeom>
                <a:avLst/>
                <a:gdLst/>
                <a:ahLst/>
                <a:cxnLst>
                  <a:cxn ang="0">
                    <a:pos x="1050" y="1650"/>
                  </a:cxn>
                  <a:cxn ang="0">
                    <a:pos x="1526" y="842"/>
                  </a:cxn>
                  <a:cxn ang="0">
                    <a:pos x="2451" y="999"/>
                  </a:cxn>
                  <a:cxn ang="0">
                    <a:pos x="3151" y="674"/>
                  </a:cxn>
                  <a:cxn ang="0">
                    <a:pos x="1302" y="359"/>
                  </a:cxn>
                  <a:cxn ang="0">
                    <a:pos x="350" y="1975"/>
                  </a:cxn>
                  <a:cxn ang="0">
                    <a:pos x="350" y="1975"/>
                  </a:cxn>
                  <a:cxn ang="0">
                    <a:pos x="0" y="2137"/>
                  </a:cxn>
                  <a:cxn ang="0">
                    <a:pos x="924" y="2295"/>
                  </a:cxn>
                  <a:cxn ang="0">
                    <a:pos x="1400" y="1487"/>
                  </a:cxn>
                  <a:cxn ang="0">
                    <a:pos x="1050" y="1650"/>
                  </a:cxn>
                </a:cxnLst>
                <a:rect l="0" t="0" r="r" b="b"/>
                <a:pathLst>
                  <a:path w="3151" h="2295">
                    <a:moveTo>
                      <a:pt x="1050" y="1650"/>
                    </a:moveTo>
                    <a:cubicBezTo>
                      <a:pt x="927" y="1383"/>
                      <a:pt x="1140" y="1021"/>
                      <a:pt x="1526" y="842"/>
                    </a:cubicBezTo>
                    <a:cubicBezTo>
                      <a:pt x="1913" y="662"/>
                      <a:pt x="2327" y="733"/>
                      <a:pt x="2451" y="999"/>
                    </a:cubicBezTo>
                    <a:lnTo>
                      <a:pt x="3151" y="674"/>
                    </a:lnTo>
                    <a:cubicBezTo>
                      <a:pt x="2903" y="141"/>
                      <a:pt x="2076" y="0"/>
                      <a:pt x="1302" y="359"/>
                    </a:cubicBezTo>
                    <a:cubicBezTo>
                      <a:pt x="529" y="718"/>
                      <a:pt x="103" y="1442"/>
                      <a:pt x="350" y="1975"/>
                    </a:cubicBezTo>
                    <a:lnTo>
                      <a:pt x="350" y="1975"/>
                    </a:lnTo>
                    <a:lnTo>
                      <a:pt x="0" y="2137"/>
                    </a:lnTo>
                    <a:lnTo>
                      <a:pt x="924" y="2295"/>
                    </a:lnTo>
                    <a:lnTo>
                      <a:pt x="1400" y="1487"/>
                    </a:lnTo>
                    <a:lnTo>
                      <a:pt x="1050" y="1650"/>
                    </a:lnTo>
                    <a:close/>
                  </a:path>
                </a:pathLst>
              </a:cu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 name="Group 42"/>
            <p:cNvGrpSpPr>
              <a:grpSpLocks/>
            </p:cNvGrpSpPr>
            <p:nvPr/>
          </p:nvGrpSpPr>
          <p:grpSpPr bwMode="auto">
            <a:xfrm>
              <a:off x="483" y="3027"/>
              <a:ext cx="1080" cy="625"/>
              <a:chOff x="483" y="3027"/>
              <a:chExt cx="1080" cy="625"/>
            </a:xfrm>
          </p:grpSpPr>
          <p:sp>
            <p:nvSpPr>
              <p:cNvPr id="221224" name="Rectangle 40"/>
              <p:cNvSpPr>
                <a:spLocks noChangeArrowheads="1"/>
              </p:cNvSpPr>
              <p:nvPr/>
            </p:nvSpPr>
            <p:spPr bwMode="auto">
              <a:xfrm>
                <a:off x="483" y="3027"/>
                <a:ext cx="1080" cy="625"/>
              </a:xfrm>
              <a:prstGeom prst="rect">
                <a:avLst/>
              </a:prstGeom>
              <a:solidFill>
                <a:srgbClr val="FFCC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25" name="Rectangle 41"/>
              <p:cNvSpPr>
                <a:spLocks noChangeArrowheads="1"/>
              </p:cNvSpPr>
              <p:nvPr/>
            </p:nvSpPr>
            <p:spPr bwMode="auto">
              <a:xfrm>
                <a:off x="483" y="3027"/>
                <a:ext cx="1080" cy="625"/>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27" name="Rectangle 43"/>
            <p:cNvSpPr>
              <a:spLocks noChangeArrowheads="1"/>
            </p:cNvSpPr>
            <p:nvPr/>
          </p:nvSpPr>
          <p:spPr bwMode="auto">
            <a:xfrm>
              <a:off x="516" y="3045"/>
              <a:ext cx="738" cy="2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Arial" pitchFamily="34" charset="0"/>
                </a:rPr>
                <a:t>Release</a:t>
              </a:r>
              <a:endParaRPr kumimoji="0" lang="en-US" sz="1800" b="0" i="0" u="none" strike="noStrike" cap="none" normalizeH="0" baseline="0" smtClean="0">
                <a:ln>
                  <a:noFill/>
                </a:ln>
                <a:solidFill>
                  <a:schemeClr val="tx1"/>
                </a:solidFill>
                <a:effectLst/>
                <a:latin typeface="Arial" pitchFamily="34" charset="0"/>
              </a:endParaRPr>
            </a:p>
          </p:txBody>
        </p:sp>
        <p:sp>
          <p:nvSpPr>
            <p:cNvPr id="221228" name="Rectangle 44"/>
            <p:cNvSpPr>
              <a:spLocks noChangeArrowheads="1"/>
            </p:cNvSpPr>
            <p:nvPr/>
          </p:nvSpPr>
          <p:spPr bwMode="auto">
            <a:xfrm>
              <a:off x="516" y="3224"/>
              <a:ext cx="1194"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(Software increment- </a:t>
              </a:r>
              <a:endParaRPr kumimoji="0" lang="en-US" sz="1800" b="0" i="0" u="none" strike="noStrike" cap="none" normalizeH="0" baseline="0" smtClean="0">
                <a:ln>
                  <a:noFill/>
                </a:ln>
                <a:solidFill>
                  <a:schemeClr val="tx1"/>
                </a:solidFill>
                <a:effectLst/>
                <a:latin typeface="Arial" pitchFamily="34" charset="0"/>
              </a:endParaRPr>
            </a:p>
          </p:txBody>
        </p:sp>
        <p:sp>
          <p:nvSpPr>
            <p:cNvPr id="221229" name="Rectangle 45"/>
            <p:cNvSpPr>
              <a:spLocks noChangeArrowheads="1"/>
            </p:cNvSpPr>
            <p:nvPr/>
          </p:nvSpPr>
          <p:spPr bwMode="auto">
            <a:xfrm>
              <a:off x="516" y="3347"/>
              <a:ext cx="87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project velocity </a:t>
              </a:r>
              <a:endParaRPr kumimoji="0" lang="en-US" sz="1800" b="0" i="0" u="none" strike="noStrike" cap="none" normalizeH="0" baseline="0" smtClean="0">
                <a:ln>
                  <a:noFill/>
                </a:ln>
                <a:solidFill>
                  <a:schemeClr val="tx1"/>
                </a:solidFill>
                <a:effectLst/>
                <a:latin typeface="Arial" pitchFamily="34" charset="0"/>
              </a:endParaRPr>
            </a:p>
          </p:txBody>
        </p:sp>
        <p:sp>
          <p:nvSpPr>
            <p:cNvPr id="221230" name="Rectangle 46"/>
            <p:cNvSpPr>
              <a:spLocks noChangeArrowheads="1"/>
            </p:cNvSpPr>
            <p:nvPr/>
          </p:nvSpPr>
          <p:spPr bwMode="auto">
            <a:xfrm>
              <a:off x="516" y="3470"/>
              <a:ext cx="61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computed)</a:t>
              </a:r>
              <a:endParaRPr kumimoji="0" lang="en-US" sz="1800" b="0" i="0" u="none" strike="noStrike" cap="none" normalizeH="0" baseline="0" smtClean="0">
                <a:ln>
                  <a:noFill/>
                </a:ln>
                <a:solidFill>
                  <a:schemeClr val="tx1"/>
                </a:solidFill>
                <a:effectLst/>
                <a:latin typeface="Arial" pitchFamily="34" charset="0"/>
              </a:endParaRPr>
            </a:p>
          </p:txBody>
        </p:sp>
        <p:sp>
          <p:nvSpPr>
            <p:cNvPr id="221231" name="Line 47"/>
            <p:cNvSpPr>
              <a:spLocks noChangeShapeType="1"/>
            </p:cNvSpPr>
            <p:nvPr/>
          </p:nvSpPr>
          <p:spPr bwMode="auto">
            <a:xfrm flipH="1">
              <a:off x="1977" y="3130"/>
              <a:ext cx="120" cy="635"/>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 name="Group 50"/>
            <p:cNvGrpSpPr>
              <a:grpSpLocks/>
            </p:cNvGrpSpPr>
            <p:nvPr/>
          </p:nvGrpSpPr>
          <p:grpSpPr bwMode="auto">
            <a:xfrm>
              <a:off x="1635" y="3770"/>
              <a:ext cx="1212" cy="302"/>
              <a:chOff x="1635" y="3770"/>
              <a:chExt cx="1212" cy="302"/>
            </a:xfrm>
          </p:grpSpPr>
          <p:sp>
            <p:nvSpPr>
              <p:cNvPr id="221232" name="Rectangle 48"/>
              <p:cNvSpPr>
                <a:spLocks noChangeArrowheads="1"/>
              </p:cNvSpPr>
              <p:nvPr/>
            </p:nvSpPr>
            <p:spPr bwMode="auto">
              <a:xfrm>
                <a:off x="1635" y="3770"/>
                <a:ext cx="1212" cy="30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33" name="Rectangle 49"/>
              <p:cNvSpPr>
                <a:spLocks noChangeArrowheads="1"/>
              </p:cNvSpPr>
              <p:nvPr/>
            </p:nvSpPr>
            <p:spPr bwMode="auto">
              <a:xfrm>
                <a:off x="1635" y="3770"/>
                <a:ext cx="1212" cy="302"/>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35" name="Rectangle 51"/>
            <p:cNvSpPr>
              <a:spLocks noChangeArrowheads="1"/>
            </p:cNvSpPr>
            <p:nvPr/>
          </p:nvSpPr>
          <p:spPr bwMode="auto">
            <a:xfrm>
              <a:off x="1662" y="3783"/>
              <a:ext cx="1062"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Acceptance testing</a:t>
              </a:r>
              <a:endParaRPr kumimoji="0" lang="en-US" sz="1800" b="0" i="0" u="none" strike="noStrike" cap="none" normalizeH="0" baseline="0" smtClean="0">
                <a:ln>
                  <a:noFill/>
                </a:ln>
                <a:solidFill>
                  <a:schemeClr val="tx1"/>
                </a:solidFill>
                <a:effectLst/>
                <a:latin typeface="Arial" pitchFamily="34" charset="0"/>
              </a:endParaRPr>
            </a:p>
          </p:txBody>
        </p:sp>
        <p:sp>
          <p:nvSpPr>
            <p:cNvPr id="221236" name="Line 52"/>
            <p:cNvSpPr>
              <a:spLocks noChangeShapeType="1"/>
            </p:cNvSpPr>
            <p:nvPr/>
          </p:nvSpPr>
          <p:spPr bwMode="auto">
            <a:xfrm>
              <a:off x="2265" y="3125"/>
              <a:ext cx="222" cy="307"/>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3" name="Group 55"/>
            <p:cNvGrpSpPr>
              <a:grpSpLocks/>
            </p:cNvGrpSpPr>
            <p:nvPr/>
          </p:nvGrpSpPr>
          <p:grpSpPr bwMode="auto">
            <a:xfrm>
              <a:off x="2253" y="3381"/>
              <a:ext cx="648" cy="159"/>
              <a:chOff x="2253" y="3381"/>
              <a:chExt cx="648" cy="159"/>
            </a:xfrm>
          </p:grpSpPr>
          <p:sp>
            <p:nvSpPr>
              <p:cNvPr id="221237" name="Rectangle 53"/>
              <p:cNvSpPr>
                <a:spLocks noChangeArrowheads="1"/>
              </p:cNvSpPr>
              <p:nvPr/>
            </p:nvSpPr>
            <p:spPr bwMode="auto">
              <a:xfrm>
                <a:off x="2253" y="3381"/>
                <a:ext cx="648" cy="15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38" name="Rectangle 54"/>
              <p:cNvSpPr>
                <a:spLocks noChangeArrowheads="1"/>
              </p:cNvSpPr>
              <p:nvPr/>
            </p:nvSpPr>
            <p:spPr bwMode="auto">
              <a:xfrm>
                <a:off x="2253" y="3381"/>
                <a:ext cx="648" cy="159"/>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40" name="Rectangle 56"/>
            <p:cNvSpPr>
              <a:spLocks noChangeArrowheads="1"/>
            </p:cNvSpPr>
            <p:nvPr/>
          </p:nvSpPr>
          <p:spPr bwMode="auto">
            <a:xfrm>
              <a:off x="2280" y="3394"/>
              <a:ext cx="492"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Unit test</a:t>
              </a:r>
              <a:endParaRPr kumimoji="0" lang="en-US" sz="1800" b="0" i="0" u="none" strike="noStrike" cap="none" normalizeH="0" baseline="0" smtClean="0">
                <a:ln>
                  <a:noFill/>
                </a:ln>
                <a:solidFill>
                  <a:schemeClr val="tx1"/>
                </a:solidFill>
                <a:effectLst/>
                <a:latin typeface="Arial" pitchFamily="34" charset="0"/>
              </a:endParaRPr>
            </a:p>
          </p:txBody>
        </p:sp>
        <p:sp>
          <p:nvSpPr>
            <p:cNvPr id="221241" name="Line 57"/>
            <p:cNvSpPr>
              <a:spLocks noChangeShapeType="1"/>
            </p:cNvSpPr>
            <p:nvPr/>
          </p:nvSpPr>
          <p:spPr bwMode="auto">
            <a:xfrm>
              <a:off x="4989" y="2494"/>
              <a:ext cx="12" cy="646"/>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 name="Group 60"/>
            <p:cNvGrpSpPr>
              <a:grpSpLocks/>
            </p:cNvGrpSpPr>
            <p:nvPr/>
          </p:nvGrpSpPr>
          <p:grpSpPr bwMode="auto">
            <a:xfrm>
              <a:off x="4521" y="3135"/>
              <a:ext cx="732" cy="307"/>
              <a:chOff x="4521" y="3135"/>
              <a:chExt cx="732" cy="307"/>
            </a:xfrm>
          </p:grpSpPr>
          <p:sp>
            <p:nvSpPr>
              <p:cNvPr id="221242" name="Rectangle 58"/>
              <p:cNvSpPr>
                <a:spLocks noChangeArrowheads="1"/>
              </p:cNvSpPr>
              <p:nvPr/>
            </p:nvSpPr>
            <p:spPr bwMode="auto">
              <a:xfrm>
                <a:off x="4521" y="3135"/>
                <a:ext cx="732" cy="3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43" name="Rectangle 59"/>
              <p:cNvSpPr>
                <a:spLocks noChangeArrowheads="1"/>
              </p:cNvSpPr>
              <p:nvPr/>
            </p:nvSpPr>
            <p:spPr bwMode="auto">
              <a:xfrm>
                <a:off x="4521" y="3135"/>
                <a:ext cx="732" cy="307"/>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45" name="Rectangle 61"/>
            <p:cNvSpPr>
              <a:spLocks noChangeArrowheads="1"/>
            </p:cNvSpPr>
            <p:nvPr/>
          </p:nvSpPr>
          <p:spPr bwMode="auto">
            <a:xfrm>
              <a:off x="4548" y="3148"/>
              <a:ext cx="30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Pair </a:t>
              </a:r>
              <a:endParaRPr kumimoji="0" lang="en-US" sz="1800" b="0" i="0" u="none" strike="noStrike" cap="none" normalizeH="0" baseline="0" smtClean="0">
                <a:ln>
                  <a:noFill/>
                </a:ln>
                <a:solidFill>
                  <a:schemeClr val="tx1"/>
                </a:solidFill>
                <a:effectLst/>
                <a:latin typeface="Arial" pitchFamily="34" charset="0"/>
              </a:endParaRPr>
            </a:p>
          </p:txBody>
        </p:sp>
        <p:sp>
          <p:nvSpPr>
            <p:cNvPr id="221246" name="Rectangle 62"/>
            <p:cNvSpPr>
              <a:spLocks noChangeArrowheads="1"/>
            </p:cNvSpPr>
            <p:nvPr/>
          </p:nvSpPr>
          <p:spPr bwMode="auto">
            <a:xfrm>
              <a:off x="4548" y="3271"/>
              <a:ext cx="76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Programming</a:t>
              </a:r>
              <a:endParaRPr kumimoji="0" lang="en-US" sz="1800" b="0" i="0" u="none" strike="noStrike" cap="none" normalizeH="0" baseline="0" smtClean="0">
                <a:ln>
                  <a:noFill/>
                </a:ln>
                <a:solidFill>
                  <a:schemeClr val="tx1"/>
                </a:solidFill>
                <a:effectLst/>
                <a:latin typeface="Arial" pitchFamily="34" charset="0"/>
              </a:endParaRPr>
            </a:p>
          </p:txBody>
        </p:sp>
        <p:sp>
          <p:nvSpPr>
            <p:cNvPr id="221247" name="Line 63"/>
            <p:cNvSpPr>
              <a:spLocks noChangeShapeType="1"/>
            </p:cNvSpPr>
            <p:nvPr/>
          </p:nvSpPr>
          <p:spPr bwMode="auto">
            <a:xfrm flipH="1">
              <a:off x="3591" y="2479"/>
              <a:ext cx="870" cy="1081"/>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5" name="Group 66"/>
            <p:cNvGrpSpPr>
              <a:grpSpLocks/>
            </p:cNvGrpSpPr>
            <p:nvPr/>
          </p:nvGrpSpPr>
          <p:grpSpPr bwMode="auto">
            <a:xfrm>
              <a:off x="2811" y="3478"/>
              <a:ext cx="900" cy="476"/>
              <a:chOff x="2811" y="3478"/>
              <a:chExt cx="900" cy="476"/>
            </a:xfrm>
          </p:grpSpPr>
          <p:sp>
            <p:nvSpPr>
              <p:cNvPr id="221248" name="Rectangle 64"/>
              <p:cNvSpPr>
                <a:spLocks noChangeArrowheads="1"/>
              </p:cNvSpPr>
              <p:nvPr/>
            </p:nvSpPr>
            <p:spPr bwMode="auto">
              <a:xfrm>
                <a:off x="2811" y="3478"/>
                <a:ext cx="900" cy="47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49" name="Rectangle 65"/>
              <p:cNvSpPr>
                <a:spLocks noChangeArrowheads="1"/>
              </p:cNvSpPr>
              <p:nvPr/>
            </p:nvSpPr>
            <p:spPr bwMode="auto">
              <a:xfrm>
                <a:off x="2811" y="3478"/>
                <a:ext cx="900" cy="476"/>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51" name="Rectangle 67"/>
            <p:cNvSpPr>
              <a:spLocks noChangeArrowheads="1"/>
            </p:cNvSpPr>
            <p:nvPr/>
          </p:nvSpPr>
          <p:spPr bwMode="auto">
            <a:xfrm>
              <a:off x="3270" y="3496"/>
              <a:ext cx="60" cy="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21252" name="Rectangle 68"/>
            <p:cNvSpPr>
              <a:spLocks noChangeArrowheads="1"/>
            </p:cNvSpPr>
            <p:nvPr/>
          </p:nvSpPr>
          <p:spPr bwMode="auto">
            <a:xfrm>
              <a:off x="2952" y="3634"/>
              <a:ext cx="768" cy="1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rPr>
                <a:t>Continuous </a:t>
              </a:r>
              <a:endParaRPr kumimoji="0" lang="en-US" sz="1800" b="0" i="0" u="none" strike="noStrike" cap="none" normalizeH="0" baseline="0" smtClean="0">
                <a:ln>
                  <a:noFill/>
                </a:ln>
                <a:solidFill>
                  <a:schemeClr val="tx1"/>
                </a:solidFill>
                <a:effectLst/>
                <a:latin typeface="Arial" pitchFamily="34" charset="0"/>
              </a:endParaRPr>
            </a:p>
          </p:txBody>
        </p:sp>
        <p:sp>
          <p:nvSpPr>
            <p:cNvPr id="221253" name="Rectangle 69"/>
            <p:cNvSpPr>
              <a:spLocks noChangeArrowheads="1"/>
            </p:cNvSpPr>
            <p:nvPr/>
          </p:nvSpPr>
          <p:spPr bwMode="auto">
            <a:xfrm>
              <a:off x="2976" y="3773"/>
              <a:ext cx="678" cy="15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pitchFamily="34" charset="0"/>
                </a:rPr>
                <a:t>integration</a:t>
              </a:r>
              <a:endParaRPr kumimoji="0" lang="en-US" sz="1800" b="0" i="0" u="none" strike="noStrike" cap="none" normalizeH="0" baseline="0" smtClean="0">
                <a:ln>
                  <a:noFill/>
                </a:ln>
                <a:solidFill>
                  <a:schemeClr val="tx1"/>
                </a:solidFill>
                <a:effectLst/>
                <a:latin typeface="Arial" pitchFamily="34" charset="0"/>
              </a:endParaRPr>
            </a:p>
          </p:txBody>
        </p:sp>
        <p:sp>
          <p:nvSpPr>
            <p:cNvPr id="221254" name="Line 70"/>
            <p:cNvSpPr>
              <a:spLocks noChangeShapeType="1"/>
            </p:cNvSpPr>
            <p:nvPr/>
          </p:nvSpPr>
          <p:spPr bwMode="auto">
            <a:xfrm flipV="1">
              <a:off x="4023" y="1055"/>
              <a:ext cx="480" cy="425"/>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6" name="Group 73"/>
            <p:cNvGrpSpPr>
              <a:grpSpLocks/>
            </p:cNvGrpSpPr>
            <p:nvPr/>
          </p:nvGrpSpPr>
          <p:grpSpPr bwMode="auto">
            <a:xfrm>
              <a:off x="4089" y="758"/>
              <a:ext cx="978" cy="307"/>
              <a:chOff x="4089" y="758"/>
              <a:chExt cx="978" cy="307"/>
            </a:xfrm>
          </p:grpSpPr>
          <p:sp>
            <p:nvSpPr>
              <p:cNvPr id="221255" name="Rectangle 71"/>
              <p:cNvSpPr>
                <a:spLocks noChangeArrowheads="1"/>
              </p:cNvSpPr>
              <p:nvPr/>
            </p:nvSpPr>
            <p:spPr bwMode="auto">
              <a:xfrm>
                <a:off x="4089" y="758"/>
                <a:ext cx="978" cy="3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56" name="Rectangle 72"/>
              <p:cNvSpPr>
                <a:spLocks noChangeArrowheads="1"/>
              </p:cNvSpPr>
              <p:nvPr/>
            </p:nvSpPr>
            <p:spPr bwMode="auto">
              <a:xfrm>
                <a:off x="4089" y="758"/>
                <a:ext cx="978" cy="307"/>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58" name="Rectangle 74"/>
            <p:cNvSpPr>
              <a:spLocks noChangeArrowheads="1"/>
            </p:cNvSpPr>
            <p:nvPr/>
          </p:nvSpPr>
          <p:spPr bwMode="auto">
            <a:xfrm>
              <a:off x="4116" y="771"/>
              <a:ext cx="888"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Spike solutions </a:t>
              </a:r>
              <a:endParaRPr kumimoji="0" lang="en-US" sz="1800" b="0" i="0" u="none" strike="noStrike" cap="none" normalizeH="0" baseline="0" smtClean="0">
                <a:ln>
                  <a:noFill/>
                </a:ln>
                <a:solidFill>
                  <a:schemeClr val="tx1"/>
                </a:solidFill>
                <a:effectLst/>
                <a:latin typeface="Arial" pitchFamily="34" charset="0"/>
              </a:endParaRPr>
            </a:p>
          </p:txBody>
        </p:sp>
        <p:sp>
          <p:nvSpPr>
            <p:cNvPr id="221259" name="Rectangle 75"/>
            <p:cNvSpPr>
              <a:spLocks noChangeArrowheads="1"/>
            </p:cNvSpPr>
            <p:nvPr/>
          </p:nvSpPr>
          <p:spPr bwMode="auto">
            <a:xfrm>
              <a:off x="4116" y="894"/>
              <a:ext cx="15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1260" name="Rectangle 76"/>
            <p:cNvSpPr>
              <a:spLocks noChangeArrowheads="1"/>
            </p:cNvSpPr>
            <p:nvPr/>
          </p:nvSpPr>
          <p:spPr bwMode="auto">
            <a:xfrm>
              <a:off x="4206" y="894"/>
              <a:ext cx="612"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000000"/>
                  </a:solidFill>
                  <a:effectLst/>
                  <a:latin typeface="Arial" pitchFamily="34" charset="0"/>
                </a:rPr>
                <a:t>prototypes</a:t>
              </a:r>
              <a:endParaRPr kumimoji="0" lang="en-US" sz="1800" b="0" i="0" u="none" strike="noStrike" cap="none" normalizeH="0" baseline="0" smtClean="0">
                <a:ln>
                  <a:noFill/>
                </a:ln>
                <a:solidFill>
                  <a:schemeClr val="tx1"/>
                </a:solidFill>
                <a:effectLst/>
                <a:latin typeface="Arial" pitchFamily="34" charset="0"/>
              </a:endParaRPr>
            </a:p>
          </p:txBody>
        </p:sp>
        <p:sp>
          <p:nvSpPr>
            <p:cNvPr id="221261" name="Line 77"/>
            <p:cNvSpPr>
              <a:spLocks noChangeShapeType="1"/>
            </p:cNvSpPr>
            <p:nvPr/>
          </p:nvSpPr>
          <p:spPr bwMode="auto">
            <a:xfrm flipH="1" flipV="1">
              <a:off x="3309" y="1060"/>
              <a:ext cx="138" cy="420"/>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7" name="Group 80"/>
            <p:cNvGrpSpPr>
              <a:grpSpLocks/>
            </p:cNvGrpSpPr>
            <p:nvPr/>
          </p:nvGrpSpPr>
          <p:grpSpPr bwMode="auto">
            <a:xfrm>
              <a:off x="2721" y="753"/>
              <a:ext cx="978" cy="307"/>
              <a:chOff x="2721" y="753"/>
              <a:chExt cx="978" cy="307"/>
            </a:xfrm>
          </p:grpSpPr>
          <p:sp>
            <p:nvSpPr>
              <p:cNvPr id="221262" name="Rectangle 78"/>
              <p:cNvSpPr>
                <a:spLocks noChangeArrowheads="1"/>
              </p:cNvSpPr>
              <p:nvPr/>
            </p:nvSpPr>
            <p:spPr bwMode="auto">
              <a:xfrm>
                <a:off x="2721" y="912"/>
                <a:ext cx="978"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63" name="Rectangle 79"/>
              <p:cNvSpPr>
                <a:spLocks noChangeArrowheads="1"/>
              </p:cNvSpPr>
              <p:nvPr/>
            </p:nvSpPr>
            <p:spPr bwMode="auto">
              <a:xfrm>
                <a:off x="2721" y="753"/>
                <a:ext cx="978" cy="307"/>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65" name="Rectangle 81"/>
            <p:cNvSpPr>
              <a:spLocks noChangeArrowheads="1"/>
            </p:cNvSpPr>
            <p:nvPr/>
          </p:nvSpPr>
          <p:spPr bwMode="auto">
            <a:xfrm>
              <a:off x="2748" y="766"/>
              <a:ext cx="834"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rPr>
                <a:t>Simple design </a:t>
              </a:r>
              <a:endParaRPr kumimoji="0" lang="en-US" sz="1800" b="0" i="0" u="none" strike="noStrike" cap="none" normalizeH="0" baseline="0" dirty="0" smtClean="0">
                <a:ln>
                  <a:noFill/>
                </a:ln>
                <a:solidFill>
                  <a:schemeClr val="tx1"/>
                </a:solidFill>
                <a:effectLst/>
                <a:latin typeface="Arial" pitchFamily="34" charset="0"/>
              </a:endParaRPr>
            </a:p>
          </p:txBody>
        </p:sp>
        <p:sp>
          <p:nvSpPr>
            <p:cNvPr id="221266" name="Rectangle 82"/>
            <p:cNvSpPr>
              <a:spLocks noChangeArrowheads="1"/>
            </p:cNvSpPr>
            <p:nvPr/>
          </p:nvSpPr>
          <p:spPr bwMode="auto">
            <a:xfrm>
              <a:off x="2748" y="888"/>
              <a:ext cx="15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1268" name="Line 84"/>
            <p:cNvSpPr>
              <a:spLocks noChangeShapeType="1"/>
            </p:cNvSpPr>
            <p:nvPr/>
          </p:nvSpPr>
          <p:spPr bwMode="auto">
            <a:xfrm>
              <a:off x="1527" y="1091"/>
              <a:ext cx="258" cy="461"/>
            </a:xfrm>
            <a:prstGeom prst="line">
              <a:avLst/>
            </a:prstGeom>
            <a:noFill/>
            <a:ln w="6"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 name="Group 87"/>
            <p:cNvGrpSpPr>
              <a:grpSpLocks/>
            </p:cNvGrpSpPr>
            <p:nvPr/>
          </p:nvGrpSpPr>
          <p:grpSpPr bwMode="auto">
            <a:xfrm>
              <a:off x="1077" y="579"/>
              <a:ext cx="1398" cy="614"/>
              <a:chOff x="1077" y="579"/>
              <a:chExt cx="1398" cy="614"/>
            </a:xfrm>
          </p:grpSpPr>
          <p:sp>
            <p:nvSpPr>
              <p:cNvPr id="221269" name="Rectangle 85"/>
              <p:cNvSpPr>
                <a:spLocks noChangeArrowheads="1"/>
              </p:cNvSpPr>
              <p:nvPr/>
            </p:nvSpPr>
            <p:spPr bwMode="auto">
              <a:xfrm>
                <a:off x="1077" y="579"/>
                <a:ext cx="1398" cy="61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270" name="Rectangle 86"/>
              <p:cNvSpPr>
                <a:spLocks noChangeArrowheads="1"/>
              </p:cNvSpPr>
              <p:nvPr/>
            </p:nvSpPr>
            <p:spPr bwMode="auto">
              <a:xfrm>
                <a:off x="1077" y="579"/>
                <a:ext cx="1398" cy="614"/>
              </a:xfrm>
              <a:prstGeom prst="rect">
                <a:avLst/>
              </a:prstGeom>
              <a:noFill/>
              <a:ln w="6" cap="rnd">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221272" name="Rectangle 88"/>
            <p:cNvSpPr>
              <a:spLocks noChangeArrowheads="1"/>
            </p:cNvSpPr>
            <p:nvPr/>
          </p:nvSpPr>
          <p:spPr bwMode="auto">
            <a:xfrm>
              <a:off x="1104" y="591"/>
              <a:ext cx="69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User stories</a:t>
              </a:r>
              <a:endParaRPr kumimoji="0" lang="en-US" sz="1800" b="0" i="0" u="none" strike="noStrike" cap="none" normalizeH="0" baseline="0" smtClean="0">
                <a:ln>
                  <a:noFill/>
                </a:ln>
                <a:solidFill>
                  <a:schemeClr val="tx1"/>
                </a:solidFill>
                <a:effectLst/>
                <a:latin typeface="Arial" pitchFamily="34" charset="0"/>
              </a:endParaRPr>
            </a:p>
          </p:txBody>
        </p:sp>
        <p:sp>
          <p:nvSpPr>
            <p:cNvPr id="221273" name="Rectangle 89"/>
            <p:cNvSpPr>
              <a:spLocks noChangeArrowheads="1"/>
            </p:cNvSpPr>
            <p:nvPr/>
          </p:nvSpPr>
          <p:spPr bwMode="auto">
            <a:xfrm>
              <a:off x="1104" y="714"/>
              <a:ext cx="18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221274" name="Rectangle 90"/>
            <p:cNvSpPr>
              <a:spLocks noChangeArrowheads="1"/>
            </p:cNvSpPr>
            <p:nvPr/>
          </p:nvSpPr>
          <p:spPr bwMode="auto">
            <a:xfrm>
              <a:off x="1224" y="714"/>
              <a:ext cx="39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000000"/>
                  </a:solidFill>
                  <a:effectLst/>
                  <a:latin typeface="Arial" pitchFamily="34" charset="0"/>
                </a:rPr>
                <a:t>values</a:t>
              </a:r>
              <a:endParaRPr kumimoji="0" lang="en-US" sz="1800" b="0" i="0" u="none" strike="noStrike" cap="none" normalizeH="0" baseline="0" smtClean="0">
                <a:ln>
                  <a:noFill/>
                </a:ln>
                <a:solidFill>
                  <a:schemeClr val="tx1"/>
                </a:solidFill>
                <a:effectLst/>
                <a:latin typeface="Arial" pitchFamily="34" charset="0"/>
              </a:endParaRPr>
            </a:p>
          </p:txBody>
        </p:sp>
        <p:sp>
          <p:nvSpPr>
            <p:cNvPr id="221275" name="Rectangle 91"/>
            <p:cNvSpPr>
              <a:spLocks noChangeArrowheads="1"/>
            </p:cNvSpPr>
            <p:nvPr/>
          </p:nvSpPr>
          <p:spPr bwMode="auto">
            <a:xfrm>
              <a:off x="1104" y="842"/>
              <a:ext cx="1410"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000000"/>
                  </a:solidFill>
                  <a:effectLst/>
                  <a:latin typeface="Arial" pitchFamily="34" charset="0"/>
                </a:rPr>
                <a:t>    acceptance test criteria</a:t>
              </a:r>
              <a:endParaRPr kumimoji="0" lang="en-US" sz="1800" b="0" i="0" u="none" strike="noStrike" cap="none" normalizeH="0" baseline="0" smtClean="0">
                <a:ln>
                  <a:noFill/>
                </a:ln>
                <a:solidFill>
                  <a:schemeClr val="tx1"/>
                </a:solidFill>
                <a:effectLst/>
                <a:latin typeface="Arial" pitchFamily="34" charset="0"/>
              </a:endParaRPr>
            </a:p>
          </p:txBody>
        </p:sp>
        <p:sp>
          <p:nvSpPr>
            <p:cNvPr id="221276" name="Rectangle 92"/>
            <p:cNvSpPr>
              <a:spLocks noChangeArrowheads="1"/>
            </p:cNvSpPr>
            <p:nvPr/>
          </p:nvSpPr>
          <p:spPr bwMode="auto">
            <a:xfrm>
              <a:off x="1104" y="970"/>
              <a:ext cx="756" cy="1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Iteration Plan</a:t>
              </a:r>
              <a:endParaRPr kumimoji="0" lang="en-US"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4256742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931863" y="397691"/>
            <a:ext cx="8212137" cy="492125"/>
          </a:xfrm>
        </p:spPr>
        <p:txBody>
          <a:bodyPr>
            <a:normAutofit fontScale="90000"/>
          </a:bodyPr>
          <a:lstStyle/>
          <a:p>
            <a:pPr eaLnBrk="1" hangingPunct="1"/>
            <a:r>
              <a:rPr lang="en-US" dirty="0" smtClean="0"/>
              <a:t>XP Roles</a:t>
            </a:r>
          </a:p>
        </p:txBody>
      </p:sp>
      <p:sp>
        <p:nvSpPr>
          <p:cNvPr id="53253" name="Rectangle 3"/>
          <p:cNvSpPr>
            <a:spLocks noGrp="1" noChangeArrowheads="1"/>
          </p:cNvSpPr>
          <p:nvPr>
            <p:ph idx="1"/>
          </p:nvPr>
        </p:nvSpPr>
        <p:spPr>
          <a:xfrm>
            <a:off x="481013" y="1136680"/>
            <a:ext cx="8212137" cy="5226046"/>
          </a:xfrm>
        </p:spPr>
        <p:txBody>
          <a:bodyPr>
            <a:normAutofit lnSpcReduction="10000"/>
          </a:bodyPr>
          <a:lstStyle/>
          <a:p>
            <a:pPr eaLnBrk="1" hangingPunct="1">
              <a:lnSpc>
                <a:spcPct val="90000"/>
              </a:lnSpc>
            </a:pPr>
            <a:r>
              <a:rPr lang="en-US" sz="1800" b="1" dirty="0" smtClean="0"/>
              <a:t>Customer</a:t>
            </a:r>
          </a:p>
          <a:p>
            <a:pPr lvl="2" eaLnBrk="1" hangingPunct="1">
              <a:lnSpc>
                <a:spcPct val="90000"/>
              </a:lnSpc>
            </a:pPr>
            <a:r>
              <a:rPr lang="en-US" sz="1600" dirty="0" smtClean="0"/>
              <a:t>Writes User Stories and specifies Functional Tests</a:t>
            </a:r>
          </a:p>
          <a:p>
            <a:pPr lvl="2" eaLnBrk="1" hangingPunct="1">
              <a:lnSpc>
                <a:spcPct val="90000"/>
              </a:lnSpc>
            </a:pPr>
            <a:r>
              <a:rPr lang="en-US" sz="1600" dirty="0" smtClean="0"/>
              <a:t>Sets priorities, explains stories</a:t>
            </a:r>
          </a:p>
          <a:p>
            <a:pPr lvl="2" eaLnBrk="1" hangingPunct="1">
              <a:lnSpc>
                <a:spcPct val="90000"/>
              </a:lnSpc>
            </a:pPr>
            <a:r>
              <a:rPr lang="en-US" sz="1600" dirty="0" smtClean="0"/>
              <a:t>May or may not be an end-user</a:t>
            </a:r>
          </a:p>
          <a:p>
            <a:pPr lvl="2" eaLnBrk="1" hangingPunct="1">
              <a:lnSpc>
                <a:spcPct val="90000"/>
              </a:lnSpc>
            </a:pPr>
            <a:r>
              <a:rPr lang="en-US" sz="1600" dirty="0" smtClean="0"/>
              <a:t>Has authority to decide questions about the stories</a:t>
            </a:r>
          </a:p>
          <a:p>
            <a:pPr eaLnBrk="1" hangingPunct="1">
              <a:lnSpc>
                <a:spcPct val="90000"/>
              </a:lnSpc>
            </a:pPr>
            <a:endParaRPr lang="en-US" sz="1800" b="1" dirty="0" smtClean="0"/>
          </a:p>
          <a:p>
            <a:pPr eaLnBrk="1" hangingPunct="1">
              <a:lnSpc>
                <a:spcPct val="90000"/>
              </a:lnSpc>
            </a:pPr>
            <a:r>
              <a:rPr lang="en-US" sz="1800" b="1" dirty="0" smtClean="0"/>
              <a:t>Programmer</a:t>
            </a:r>
          </a:p>
          <a:p>
            <a:pPr lvl="2" eaLnBrk="1" hangingPunct="1">
              <a:lnSpc>
                <a:spcPct val="90000"/>
              </a:lnSpc>
            </a:pPr>
            <a:r>
              <a:rPr lang="en-US" sz="1600" dirty="0" smtClean="0"/>
              <a:t>Estimates stories</a:t>
            </a:r>
          </a:p>
          <a:p>
            <a:pPr lvl="2" eaLnBrk="1" hangingPunct="1">
              <a:lnSpc>
                <a:spcPct val="90000"/>
              </a:lnSpc>
            </a:pPr>
            <a:r>
              <a:rPr lang="en-US" sz="1600" dirty="0" smtClean="0"/>
              <a:t>Defines Tasks from stories, and estimates</a:t>
            </a:r>
          </a:p>
          <a:p>
            <a:pPr lvl="2" eaLnBrk="1" hangingPunct="1">
              <a:lnSpc>
                <a:spcPct val="90000"/>
              </a:lnSpc>
            </a:pPr>
            <a:r>
              <a:rPr lang="en-US" sz="1600" dirty="0" smtClean="0"/>
              <a:t>Implements Stories and Unit Tests</a:t>
            </a:r>
          </a:p>
          <a:p>
            <a:pPr eaLnBrk="1" hangingPunct="1">
              <a:lnSpc>
                <a:spcPct val="90000"/>
              </a:lnSpc>
            </a:pPr>
            <a:endParaRPr lang="en-US" sz="1800" b="1" dirty="0" smtClean="0"/>
          </a:p>
          <a:p>
            <a:pPr eaLnBrk="1" hangingPunct="1">
              <a:lnSpc>
                <a:spcPct val="90000"/>
              </a:lnSpc>
            </a:pPr>
            <a:r>
              <a:rPr lang="en-US" sz="1800" b="1" dirty="0" smtClean="0"/>
              <a:t>Coach</a:t>
            </a:r>
          </a:p>
          <a:p>
            <a:pPr lvl="2" eaLnBrk="1" hangingPunct="1">
              <a:lnSpc>
                <a:spcPct val="90000"/>
              </a:lnSpc>
            </a:pPr>
            <a:r>
              <a:rPr lang="en-US" sz="1600" dirty="0" smtClean="0"/>
              <a:t>Watches everything, sends obscure signals, makes sure the project stays on course</a:t>
            </a:r>
          </a:p>
          <a:p>
            <a:pPr lvl="2" eaLnBrk="1" hangingPunct="1">
              <a:lnSpc>
                <a:spcPct val="90000"/>
              </a:lnSpc>
            </a:pPr>
            <a:r>
              <a:rPr lang="en-US" sz="1600" dirty="0" smtClean="0"/>
              <a:t>Helps with anything</a:t>
            </a:r>
          </a:p>
          <a:p>
            <a:pPr eaLnBrk="1" hangingPunct="1"/>
            <a:endParaRPr lang="en-US" sz="1800" b="1" dirty="0" smtClean="0"/>
          </a:p>
          <a:p>
            <a:pPr eaLnBrk="1" hangingPunct="1"/>
            <a:r>
              <a:rPr lang="en-US" sz="1800" b="1" dirty="0" smtClean="0"/>
              <a:t>Tracker</a:t>
            </a:r>
            <a:endParaRPr lang="en-US" sz="1800" b="1" dirty="0"/>
          </a:p>
          <a:p>
            <a:pPr lvl="2" eaLnBrk="1" hangingPunct="1"/>
            <a:r>
              <a:rPr lang="en-US" sz="1600" dirty="0"/>
              <a:t>Monitors Programmers’ progress, takes action if things  seem to be going off track.</a:t>
            </a:r>
          </a:p>
          <a:p>
            <a:pPr lvl="2" eaLnBrk="1" hangingPunct="1"/>
            <a:r>
              <a:rPr lang="en-US" sz="1600" dirty="0"/>
              <a:t>Actions include setting up a meeting with Customer, asking Coach or another Programmer to help</a:t>
            </a:r>
          </a:p>
          <a:p>
            <a:pPr marL="457200" lvl="1" indent="0" eaLnBrk="1" hangingPunct="1">
              <a:lnSpc>
                <a:spcPct val="90000"/>
              </a:lnSpc>
              <a:buNone/>
            </a:pPr>
            <a:endParaRPr lang="en-US" sz="1600" dirty="0" smtClean="0"/>
          </a:p>
          <a:p>
            <a:pPr lvl="1" eaLnBrk="1" hangingPunct="1">
              <a:lnSpc>
                <a:spcPct val="90000"/>
              </a:lnSpc>
            </a:pPr>
            <a:endParaRPr lang="en-US" sz="1600" dirty="0" smtClean="0"/>
          </a:p>
          <a:p>
            <a:pPr eaLnBrk="1" hangingPunct="1">
              <a:lnSpc>
                <a:spcPct val="90000"/>
              </a:lnSpc>
            </a:pPr>
            <a:endParaRPr lang="en-US" sz="1800" dirty="0" smtClean="0"/>
          </a:p>
        </p:txBody>
      </p:sp>
    </p:spTree>
    <p:extLst>
      <p:ext uri="{BB962C8B-B14F-4D97-AF65-F5344CB8AC3E}">
        <p14:creationId xmlns:p14="http://schemas.microsoft.com/office/powerpoint/2010/main" val="169671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773113" y="484777"/>
            <a:ext cx="8212137" cy="492125"/>
          </a:xfrm>
        </p:spPr>
        <p:txBody>
          <a:bodyPr>
            <a:normAutofit fontScale="90000"/>
          </a:bodyPr>
          <a:lstStyle/>
          <a:p>
            <a:pPr eaLnBrk="1" hangingPunct="1"/>
            <a:r>
              <a:rPr lang="en-US" smtClean="0"/>
              <a:t>XP Roles contd</a:t>
            </a:r>
          </a:p>
        </p:txBody>
      </p:sp>
      <p:sp>
        <p:nvSpPr>
          <p:cNvPr id="54277" name="Rectangle 3"/>
          <p:cNvSpPr>
            <a:spLocks noGrp="1" noChangeArrowheads="1"/>
          </p:cNvSpPr>
          <p:nvPr>
            <p:ph type="body" idx="1"/>
          </p:nvPr>
        </p:nvSpPr>
        <p:spPr>
          <a:xfrm>
            <a:off x="481013" y="1079863"/>
            <a:ext cx="8212137" cy="5170646"/>
          </a:xfrm>
        </p:spPr>
        <p:txBody>
          <a:bodyPr>
            <a:normAutofit lnSpcReduction="10000"/>
          </a:bodyPr>
          <a:lstStyle/>
          <a:p>
            <a:pPr eaLnBrk="1" hangingPunct="1"/>
            <a:r>
              <a:rPr lang="en-US" sz="1800" b="1" dirty="0" smtClean="0"/>
              <a:t>Tester</a:t>
            </a:r>
          </a:p>
          <a:p>
            <a:pPr lvl="2" eaLnBrk="1" hangingPunct="1"/>
            <a:r>
              <a:rPr lang="en-US" sz="1600" dirty="0" smtClean="0"/>
              <a:t>Implements and runs Functional Tests (not Unit Tests!)</a:t>
            </a:r>
          </a:p>
          <a:p>
            <a:pPr lvl="2" eaLnBrk="1" hangingPunct="1"/>
            <a:r>
              <a:rPr lang="en-US" sz="1600" dirty="0" smtClean="0"/>
              <a:t>Graphs results, and makes sure people know when test results decline.</a:t>
            </a:r>
          </a:p>
          <a:p>
            <a:pPr eaLnBrk="1" hangingPunct="1"/>
            <a:endParaRPr lang="en-US" sz="1800" b="1" dirty="0" smtClean="0"/>
          </a:p>
          <a:p>
            <a:pPr eaLnBrk="1" hangingPunct="1"/>
            <a:r>
              <a:rPr lang="en-US" sz="1800" b="1" dirty="0" smtClean="0"/>
              <a:t>Doomsayer</a:t>
            </a:r>
          </a:p>
          <a:p>
            <a:pPr lvl="2" eaLnBrk="1" hangingPunct="1"/>
            <a:r>
              <a:rPr lang="en-US" sz="1600" dirty="0" smtClean="0"/>
              <a:t>Ensures that everybody knows the risks involved</a:t>
            </a:r>
          </a:p>
          <a:p>
            <a:pPr lvl="2" eaLnBrk="1" hangingPunct="1"/>
            <a:r>
              <a:rPr lang="en-US" sz="1600" dirty="0" smtClean="0"/>
              <a:t>Ensures that bad news isn't hidden, glossed over, or blown out of proportion</a:t>
            </a:r>
          </a:p>
          <a:p>
            <a:pPr eaLnBrk="1" hangingPunct="1"/>
            <a:endParaRPr lang="en-US" sz="1800" b="1" dirty="0" smtClean="0"/>
          </a:p>
          <a:p>
            <a:pPr eaLnBrk="1" hangingPunct="1"/>
            <a:r>
              <a:rPr lang="en-US" sz="1800" b="1" dirty="0" smtClean="0"/>
              <a:t>Manager</a:t>
            </a:r>
            <a:endParaRPr lang="en-US" sz="1800" b="1" dirty="0"/>
          </a:p>
          <a:p>
            <a:pPr lvl="2" eaLnBrk="1" hangingPunct="1"/>
            <a:r>
              <a:rPr lang="en-US" sz="1600" dirty="0"/>
              <a:t>Schedules meetings (e.g. Iteration Plan, Release Plan), makes sure the meeting process is followed, records results of meeting for future reporting, and passes to the Tracker</a:t>
            </a:r>
          </a:p>
          <a:p>
            <a:pPr lvl="2" eaLnBrk="1" hangingPunct="1"/>
            <a:r>
              <a:rPr lang="en-US" sz="1600" dirty="0"/>
              <a:t>Possibly responsible to the Gold Owner.</a:t>
            </a:r>
          </a:p>
          <a:p>
            <a:pPr lvl="2" eaLnBrk="1" hangingPunct="1"/>
            <a:r>
              <a:rPr lang="en-US" sz="1600" dirty="0"/>
              <a:t>Goes to meetings, brings back useful information</a:t>
            </a:r>
          </a:p>
          <a:p>
            <a:pPr lvl="2" eaLnBrk="1" hangingPunct="1"/>
            <a:r>
              <a:rPr lang="en-US" sz="1600" dirty="0"/>
              <a:t>Pays for pizza</a:t>
            </a:r>
          </a:p>
          <a:p>
            <a:pPr lvl="1" eaLnBrk="1" hangingPunct="1"/>
            <a:endParaRPr lang="en-US" b="1" dirty="0" smtClean="0"/>
          </a:p>
          <a:p>
            <a:pPr eaLnBrk="1" hangingPunct="1"/>
            <a:r>
              <a:rPr lang="en-US" sz="1800" b="1" dirty="0" smtClean="0"/>
              <a:t>Gold </a:t>
            </a:r>
            <a:r>
              <a:rPr lang="en-US" sz="1800" b="1" dirty="0"/>
              <a:t>Owner</a:t>
            </a:r>
          </a:p>
          <a:p>
            <a:pPr lvl="1" eaLnBrk="1" hangingPunct="1"/>
            <a:r>
              <a:rPr lang="en-US" sz="1600" dirty="0"/>
              <a:t>The person funding the project, which may or may not be  the same as the Customer</a:t>
            </a:r>
          </a:p>
          <a:p>
            <a:pPr lvl="1" eaLnBrk="1" hangingPunct="1"/>
            <a:endParaRPr lang="en-US" sz="1600" dirty="0" smtClean="0"/>
          </a:p>
          <a:p>
            <a:pPr eaLnBrk="1" hangingPunct="1"/>
            <a:endParaRPr lang="en-US" sz="1800" dirty="0" smtClean="0"/>
          </a:p>
        </p:txBody>
      </p:sp>
    </p:spTree>
    <p:extLst>
      <p:ext uri="{BB962C8B-B14F-4D97-AF65-F5344CB8AC3E}">
        <p14:creationId xmlns:p14="http://schemas.microsoft.com/office/powerpoint/2010/main" val="348900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5D48A568EF03438E3D278B03ECE57D" ma:contentTypeVersion="12" ma:contentTypeDescription="Create a new document." ma:contentTypeScope="" ma:versionID="5ea27799b888aaba0b47aafa2049b0ee">
  <xsd:schema xmlns:xsd="http://www.w3.org/2001/XMLSchema" xmlns:xs="http://www.w3.org/2001/XMLSchema" xmlns:p="http://schemas.microsoft.com/office/2006/metadata/properties" xmlns:ns2="bb1c2782-a4c8-41be-a3cc-58844f05c1c8" xmlns:ns3="5e18c94f-fcbd-4eea-bf90-648cc8d8006d" targetNamespace="http://schemas.microsoft.com/office/2006/metadata/properties" ma:root="true" ma:fieldsID="b8162af4c2deabdc0ac3815fc7965176" ns2:_="" ns3:_="">
    <xsd:import namespace="bb1c2782-a4c8-41be-a3cc-58844f05c1c8"/>
    <xsd:import namespace="5e18c94f-fcbd-4eea-bf90-648cc8d800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1c2782-a4c8-41be-a3cc-58844f05c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18c94f-fcbd-4eea-bf90-648cc8d8006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F360CA-9B41-4DF5-9650-10145BCA2F32}"/>
</file>

<file path=customXml/itemProps2.xml><?xml version="1.0" encoding="utf-8"?>
<ds:datastoreItem xmlns:ds="http://schemas.openxmlformats.org/officeDocument/2006/customXml" ds:itemID="{E4A8DE64-C57E-49D9-98E8-D904B9FAD21A}"/>
</file>

<file path=customXml/itemProps3.xml><?xml version="1.0" encoding="utf-8"?>
<ds:datastoreItem xmlns:ds="http://schemas.openxmlformats.org/officeDocument/2006/customXml" ds:itemID="{329B644D-C5C1-49B9-B72B-02F717E1134B}"/>
</file>

<file path=docProps/app.xml><?xml version="1.0" encoding="utf-8"?>
<Properties xmlns="http://schemas.openxmlformats.org/officeDocument/2006/extended-properties" xmlns:vt="http://schemas.openxmlformats.org/officeDocument/2006/docPropsVTypes">
  <TotalTime>462</TotalTime>
  <Words>2450</Words>
  <Application>Microsoft Office PowerPoint</Application>
  <PresentationFormat>On-screen Show (4:3)</PresentationFormat>
  <Paragraphs>352</Paragraphs>
  <Slides>25</Slides>
  <Notes>9</Notes>
  <HiddenSlides>4</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XP – Extreme Programming</vt:lpstr>
      <vt:lpstr>What is Extreme Programming ?</vt:lpstr>
      <vt:lpstr>What is difference between Scrum &amp; XP?</vt:lpstr>
      <vt:lpstr>XP Values </vt:lpstr>
      <vt:lpstr>Rules of XP</vt:lpstr>
      <vt:lpstr>Rules of XP</vt:lpstr>
      <vt:lpstr>XP Process flow</vt:lpstr>
      <vt:lpstr>XP Roles</vt:lpstr>
      <vt:lpstr>XP Roles contd</vt:lpstr>
      <vt:lpstr>XP : 12  Practices</vt:lpstr>
      <vt:lpstr>XP Practices</vt:lpstr>
      <vt:lpstr>XP Practices</vt:lpstr>
      <vt:lpstr>XP Practices</vt:lpstr>
      <vt:lpstr>XP Practices</vt:lpstr>
      <vt:lpstr>XP Practices</vt:lpstr>
      <vt:lpstr>Pair Programming </vt:lpstr>
      <vt:lpstr>Pair programming - Concerns</vt:lpstr>
      <vt:lpstr>Pair programming – Success trends</vt:lpstr>
      <vt:lpstr>Pair programming-Take Care…</vt:lpstr>
      <vt:lpstr>Stages of an XP project</vt:lpstr>
      <vt:lpstr>Advantages of XP</vt:lpstr>
      <vt:lpstr>Disadvantages of XP</vt:lpstr>
      <vt:lpstr>Definition of DONE (DoD)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HAPPENS When…??</dc:title>
  <dc:creator>user</dc:creator>
  <cp:lastModifiedBy>user</cp:lastModifiedBy>
  <cp:revision>54</cp:revision>
  <dcterms:created xsi:type="dcterms:W3CDTF">2018-07-26T17:41:36Z</dcterms:created>
  <dcterms:modified xsi:type="dcterms:W3CDTF">2020-06-15T03:10:43Z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0x010100BD5D48A568EF03438E3D278B03ECE57D</vt:lpwstr>
  </property>
</Properties>
</file>