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8" r:id="rId2"/>
    <p:sldId id="331" r:id="rId3"/>
    <p:sldId id="332" r:id="rId4"/>
    <p:sldId id="259" r:id="rId5"/>
    <p:sldId id="260" r:id="rId6"/>
    <p:sldId id="303" r:id="rId7"/>
    <p:sldId id="304" r:id="rId8"/>
    <p:sldId id="262" r:id="rId9"/>
    <p:sldId id="263" r:id="rId10"/>
    <p:sldId id="264" r:id="rId11"/>
    <p:sldId id="265" r:id="rId12"/>
    <p:sldId id="30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  <p:sldId id="307" r:id="rId26"/>
    <p:sldId id="279" r:id="rId27"/>
    <p:sldId id="280" r:id="rId28"/>
    <p:sldId id="308" r:id="rId29"/>
    <p:sldId id="309" r:id="rId30"/>
    <p:sldId id="310" r:id="rId31"/>
    <p:sldId id="282" r:id="rId32"/>
    <p:sldId id="312" r:id="rId33"/>
    <p:sldId id="281" r:id="rId34"/>
    <p:sldId id="283" r:id="rId35"/>
    <p:sldId id="313" r:id="rId36"/>
    <p:sldId id="284" r:id="rId37"/>
    <p:sldId id="285" r:id="rId38"/>
    <p:sldId id="286" r:id="rId39"/>
    <p:sldId id="287" r:id="rId40"/>
    <p:sldId id="288" r:id="rId41"/>
    <p:sldId id="314" r:id="rId42"/>
    <p:sldId id="315" r:id="rId43"/>
    <p:sldId id="316" r:id="rId44"/>
    <p:sldId id="289" r:id="rId45"/>
    <p:sldId id="290" r:id="rId46"/>
    <p:sldId id="291" r:id="rId47"/>
    <p:sldId id="292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293" r:id="rId59"/>
    <p:sldId id="294" r:id="rId60"/>
    <p:sldId id="333" r:id="rId61"/>
    <p:sldId id="295" r:id="rId62"/>
    <p:sldId id="296" r:id="rId63"/>
    <p:sldId id="327" r:id="rId64"/>
    <p:sldId id="328" r:id="rId65"/>
    <p:sldId id="329" r:id="rId66"/>
    <p:sldId id="297" r:id="rId67"/>
    <p:sldId id="330" r:id="rId68"/>
    <p:sldId id="30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7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CACA8-2A19-4B1A-ACFC-F962D642741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E9CF-8E23-41F2-B950-AC7B6E057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92F1899F-87F1-4C65-8C30-AD679E032C3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8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4732CC88-463C-4E1A-BB49-F2D81ABDEE8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11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89E20-E548-4D73-9B3D-B093427FCA6C}" type="slidenum">
              <a:rPr lang="de-DE" altLang="en-US"/>
              <a:pPr/>
              <a:t>12</a:t>
            </a:fld>
            <a:endParaRPr lang="de-DE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77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087282A5-89FD-412D-8D05-AE02AFF47E6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9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7CE6691-4ED6-48FD-9158-445F5DC299CF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39286711-25BF-40BC-9F3A-8ECAE7AED6F3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1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74EDCD3-53F2-415A-B27A-93859254509C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36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659DBE57-9B88-4CD7-ADE7-05F55701C43F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1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8540B56C-5D6C-497A-9ACD-31931956269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8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FA66C207-5BEF-44F5-AFB4-0C18105C165C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8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B1A7F101-B637-4CF7-8338-B2E2ACF32D1C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9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C65468-0144-4F23-BDCE-1A652AC9E5D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216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81C1C726-4EBD-4D0A-858E-0145F01012DB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39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141FA877-2829-4417-971F-B3EE82283EB4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64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031D747E-2363-46B6-9411-3732D49C69F4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6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8E086078-BBB6-48B2-AB3A-25DB85F76AF2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60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8389C13-4DBA-4EB7-80F9-D446B2D84654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20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DCF6377D-9883-4249-B1CF-56F1D412AE5F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04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A80403A0-E29E-4E2C-B9B5-3B76AFF2D904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76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CB779B98-6DAA-4C96-B0BD-A868F69F27A8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99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0B160C03-F20E-4C62-9B15-E0FBF89C15F4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32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C1C161A8-3E3B-4606-8D0B-1DC060BFA6BC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4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6FFF1D04-D4A8-41C4-963E-405370FE3A94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600" smtClean="0">
                <a:latin typeface="Lucida Grande" charset="0"/>
                <a:sym typeface="Lucida Grande" charset="0"/>
              </a:rPr>
              <a:t>would be nice to include a quote from Wicked Problems here</a:t>
            </a:r>
          </a:p>
        </p:txBody>
      </p:sp>
    </p:spTree>
    <p:extLst>
      <p:ext uri="{BB962C8B-B14F-4D97-AF65-F5344CB8AC3E}">
        <p14:creationId xmlns:p14="http://schemas.microsoft.com/office/powerpoint/2010/main" val="952800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A55AA0D5-0B88-4707-A816-3AF7724F8420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66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12B7A6D5-51BF-4E9A-B756-05911C8754F9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20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243AE5D6-09DC-4A01-B781-CFEC6710B4E1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85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0D0C365-C9AE-4002-9068-6AEA56A716DE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C3698972-22B0-473B-A07A-C64E6CD9F10F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56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64D86B9A-335D-497F-A64B-EC52167FDFE5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4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9E0413C2-AE8F-47D0-947A-DF5F9A397EBD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44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F99DA72-A756-4ACB-A0D8-7F98AF21852C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6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1D7A4E2-C1A2-4EBF-8AD1-DAE4BD1BB7D7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76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5D671D41-3357-4B77-BD56-8B38C15A6B0F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32258A60-A9C4-4FF5-955E-16E6E289570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27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BFEB3E80-C345-4CDC-8DCF-F66DBC7F4110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34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1658562C-1BDB-421F-A0CD-046EB7CFC1A6}" type="slidenum">
              <a:rPr lang="en-US" altLang="en-US" sz="1200"/>
              <a:pPr eaLnBrk="1" hangingPunct="1"/>
              <a:t>66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9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C3E40-8380-441B-8F0B-41D932A0EE02}" type="slidenum">
              <a:rPr lang="de-DE" altLang="en-US"/>
              <a:pPr/>
              <a:t>67</a:t>
            </a:fld>
            <a:endParaRPr lang="de-DE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840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C022A037-84B5-4AD1-8D9E-A84CA36AC2BF}" type="slidenum">
              <a:rPr lang="en-US" altLang="en-US" sz="1200"/>
              <a:pPr eaLnBrk="1" hangingPunct="1"/>
              <a:t>68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4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5A03F-9AB9-49C1-A416-DCC74DA4B544}" type="slidenum">
              <a:rPr lang="de-DE" altLang="en-US"/>
              <a:pPr/>
              <a:t>6</a:t>
            </a:fld>
            <a:endParaRPr lang="de-DE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90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65081-4A7B-42E7-BBE5-D361313E9E14}" type="slidenum">
              <a:rPr lang="de-DE" altLang="en-US"/>
              <a:pPr/>
              <a:t>7</a:t>
            </a:fld>
            <a:endParaRPr lang="de-DE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1000"/>
          </a:p>
          <a:p>
            <a:pPr>
              <a:lnSpc>
                <a:spcPct val="80000"/>
              </a:lnSpc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47288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8AAC3B10-0126-4AA7-8060-E817C360A88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6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E8ECC154-6588-4167-B793-0CEA97F6A2A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3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fld id="{82ADBC29-8B13-4547-9495-F035CC4874B1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3FBD-FE0C-4F1B-84B3-DEB413E4B5A8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1C84-CE88-41A0-A4ED-8CFC72BB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/wikipedia/commons/0/05/SampleBurndownChart.png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/>
          </p:cNvSpPr>
          <p:nvPr/>
        </p:nvSpPr>
        <p:spPr bwMode="auto">
          <a:xfrm>
            <a:off x="2241233" y="1957102"/>
            <a:ext cx="812081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5760">
                <a:solidFill>
                  <a:schemeClr val="tx1"/>
                </a:solidFill>
              </a:rPr>
              <a:t>An Introduction to Scrum</a:t>
            </a:r>
          </a:p>
        </p:txBody>
      </p:sp>
    </p:spTree>
    <p:extLst>
      <p:ext uri="{BB962C8B-B14F-4D97-AF65-F5344CB8AC3E}">
        <p14:creationId xmlns:p14="http://schemas.microsoft.com/office/powerpoint/2010/main" val="1538450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Characteristics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/>
            <a:r>
              <a:rPr lang="en-US" altLang="en-US" sz="2970"/>
              <a:t>Self-organizing teams</a:t>
            </a:r>
          </a:p>
          <a:p>
            <a:pPr marL="628650">
              <a:spcBef>
                <a:spcPts val="1170"/>
              </a:spcBef>
            </a:pPr>
            <a:r>
              <a:rPr lang="en-US" altLang="en-US" sz="2970"/>
              <a:t>Product progresses in a series of month-long </a:t>
            </a:r>
            <a:r>
              <a:rPr lang="ja-JP" altLang="en-US" sz="2970"/>
              <a:t>“</a:t>
            </a:r>
            <a:r>
              <a:rPr lang="en-US" altLang="ja-JP" sz="2970"/>
              <a:t>sprints</a:t>
            </a:r>
            <a:r>
              <a:rPr lang="ja-JP" altLang="en-US" sz="2970"/>
              <a:t>”</a:t>
            </a:r>
            <a:endParaRPr lang="en-US" altLang="ja-JP" sz="2970"/>
          </a:p>
          <a:p>
            <a:pPr marL="628650">
              <a:spcBef>
                <a:spcPts val="1170"/>
              </a:spcBef>
            </a:pPr>
            <a:r>
              <a:rPr lang="en-US" altLang="en-US" sz="2970"/>
              <a:t>Requirements are captured as items in a list of </a:t>
            </a:r>
            <a:r>
              <a:rPr lang="ja-JP" altLang="en-US" sz="2970"/>
              <a:t>“</a:t>
            </a:r>
            <a:r>
              <a:rPr lang="en-US" altLang="ja-JP" sz="2970"/>
              <a:t>product backlog</a:t>
            </a:r>
            <a:r>
              <a:rPr lang="ja-JP" altLang="en-US" sz="2970"/>
              <a:t>”</a:t>
            </a:r>
            <a:endParaRPr lang="en-US" altLang="ja-JP" sz="2970"/>
          </a:p>
          <a:p>
            <a:pPr marL="628650">
              <a:spcBef>
                <a:spcPts val="1170"/>
              </a:spcBef>
            </a:pPr>
            <a:r>
              <a:rPr lang="en-US" altLang="en-US" sz="2970"/>
              <a:t>No specific engineering practices prescribed</a:t>
            </a:r>
          </a:p>
          <a:p>
            <a:pPr marL="628650">
              <a:spcBef>
                <a:spcPts val="1170"/>
              </a:spcBef>
            </a:pPr>
            <a:r>
              <a:rPr lang="en-US" altLang="en-US" sz="2970"/>
              <a:t>Uses generative rules to create an agile environment for delivering projects</a:t>
            </a:r>
          </a:p>
          <a:p>
            <a:pPr marL="628650">
              <a:spcBef>
                <a:spcPts val="1170"/>
              </a:spcBef>
            </a:pPr>
            <a:r>
              <a:rPr lang="en-US" altLang="en-US" sz="2970"/>
              <a:t>One of the </a:t>
            </a:r>
            <a:r>
              <a:rPr lang="ja-JP" altLang="en-US" sz="2970"/>
              <a:t>“</a:t>
            </a:r>
            <a:r>
              <a:rPr lang="en-US" altLang="ja-JP" sz="2970"/>
              <a:t>agile processes</a:t>
            </a:r>
            <a:r>
              <a:rPr lang="ja-JP" altLang="en-US" sz="2970"/>
              <a:t>”</a:t>
            </a:r>
            <a:endParaRPr lang="en-US" altLang="ja-JP" sz="2970"/>
          </a:p>
          <a:p>
            <a:pPr marL="628650">
              <a:spcBef>
                <a:spcPts val="117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9332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832610" y="102870"/>
            <a:ext cx="8515350" cy="1611630"/>
          </a:xfrm>
        </p:spPr>
        <p:txBody>
          <a:bodyPr anchor="t"/>
          <a:lstStyle/>
          <a:p>
            <a:pPr eaLnBrk="1" hangingPunct="1">
              <a:lnSpc>
                <a:spcPct val="70000"/>
              </a:lnSpc>
            </a:pPr>
            <a:r>
              <a:rPr lang="en-US" altLang="en-US" smtClean="0"/>
              <a:t>The Agile Manifesto–a statement of values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1969770" y="1760220"/>
            <a:ext cx="8046720" cy="845820"/>
            <a:chOff x="0" y="0"/>
            <a:chExt cx="5632" cy="592"/>
          </a:xfrm>
        </p:grpSpPr>
        <p:sp>
          <p:nvSpPr>
            <p:cNvPr id="14339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 and tools</a:t>
              </a:r>
            </a:p>
          </p:txBody>
        </p:sp>
        <p:sp>
          <p:nvSpPr>
            <p:cNvPr id="14340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Individuals and interactions</a:t>
              </a:r>
            </a:p>
          </p:txBody>
        </p:sp>
        <p:sp>
          <p:nvSpPr>
            <p:cNvPr id="22546" name="Rectangle 5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992630" y="5017770"/>
            <a:ext cx="8023860" cy="845820"/>
            <a:chOff x="0" y="0"/>
            <a:chExt cx="5616" cy="592"/>
          </a:xfrm>
        </p:grpSpPr>
        <p:sp>
          <p:nvSpPr>
            <p:cNvPr id="14343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Following a plan</a:t>
              </a:r>
            </a:p>
          </p:txBody>
        </p:sp>
        <p:sp>
          <p:nvSpPr>
            <p:cNvPr id="14344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Responding to change</a:t>
              </a:r>
            </a:p>
          </p:txBody>
        </p:sp>
        <p:sp>
          <p:nvSpPr>
            <p:cNvPr id="22543" name="Rectangle 9"/>
            <p:cNvSpPr>
              <a:spLocks/>
            </p:cNvSpPr>
            <p:nvPr/>
          </p:nvSpPr>
          <p:spPr bwMode="auto">
            <a:xfrm>
              <a:off x="2614" y="179"/>
              <a:ext cx="3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  <p:sp>
        <p:nvSpPr>
          <p:cNvPr id="22532" name="Rectangle 10"/>
          <p:cNvSpPr>
            <a:spLocks/>
          </p:cNvSpPr>
          <p:nvPr/>
        </p:nvSpPr>
        <p:spPr bwMode="auto">
          <a:xfrm>
            <a:off x="2778443" y="6046470"/>
            <a:ext cx="408051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Source: www.agilemanifesto.org</a:t>
            </a: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1981200" y="2846070"/>
            <a:ext cx="8035290" cy="845820"/>
            <a:chOff x="0" y="0"/>
            <a:chExt cx="5624" cy="592"/>
          </a:xfrm>
        </p:grpSpPr>
        <p:sp>
          <p:nvSpPr>
            <p:cNvPr id="14348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Comprehensive documentation</a:t>
              </a:r>
            </a:p>
          </p:txBody>
        </p:sp>
        <p:sp>
          <p:nvSpPr>
            <p:cNvPr id="14349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Working software</a:t>
              </a:r>
            </a:p>
          </p:txBody>
        </p:sp>
        <p:sp>
          <p:nvSpPr>
            <p:cNvPr id="22540" name="Rectangle 14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1981200" y="3931920"/>
            <a:ext cx="8035290" cy="845820"/>
            <a:chOff x="0" y="0"/>
            <a:chExt cx="5624" cy="592"/>
          </a:xfrm>
        </p:grpSpPr>
        <p:sp>
          <p:nvSpPr>
            <p:cNvPr id="14352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negotiation</a:t>
              </a:r>
            </a:p>
          </p:txBody>
        </p:sp>
        <p:sp>
          <p:nvSpPr>
            <p:cNvPr id="14353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27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Customer collaboration</a:t>
              </a:r>
            </a:p>
          </p:txBody>
        </p:sp>
        <p:sp>
          <p:nvSpPr>
            <p:cNvPr id="22537" name="Rectangle 18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160">
                  <a:solidFill>
                    <a:schemeClr val="tx1"/>
                  </a:solidFill>
                </a:rPr>
                <a:t>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4399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432-7B0C-4A48-99B0-20501836CD44}" type="slidenum">
              <a:rPr lang="de-DE" altLang="en-US"/>
              <a:pPr/>
              <a:t>12</a:t>
            </a:fld>
            <a:endParaRPr lang="de-DE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Functionality of Scrum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de-DE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de-DE" altLang="en-US"/>
          </a:p>
        </p:txBody>
      </p:sp>
      <p:pic>
        <p:nvPicPr>
          <p:cNvPr id="7172" name="Picture 4" descr="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27" y="1514901"/>
            <a:ext cx="10992739" cy="510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Putting it all together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0" y="1434465"/>
            <a:ext cx="8823960" cy="409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6438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Scrum projects make progress in a series of </a:t>
            </a:r>
            <a:r>
              <a:rPr lang="ja-JP" altLang="en-US" smtClean="0"/>
              <a:t>“</a:t>
            </a:r>
            <a:r>
              <a:rPr lang="en-US" altLang="ja-JP" smtClean="0"/>
              <a:t>sprints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/>
            <a:r>
              <a:rPr lang="en-US" altLang="en-US" smtClean="0"/>
              <a:t>Analogous to Extreme Programming iterations</a:t>
            </a:r>
          </a:p>
          <a:p>
            <a:r>
              <a:rPr lang="en-US" altLang="en-US" smtClean="0"/>
              <a:t>Typical duration is 2–4 weeks or a calendar month at most</a:t>
            </a:r>
          </a:p>
          <a:p>
            <a:r>
              <a:rPr lang="en-US" altLang="en-US" smtClean="0"/>
              <a:t>A constant duration leads to a better rhythm</a:t>
            </a:r>
          </a:p>
          <a:p>
            <a:r>
              <a:rPr lang="en-US" altLang="en-US" smtClean="0"/>
              <a:t>Product is designed, coded, and tested during the sprint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4562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832610" y="0"/>
            <a:ext cx="8515350" cy="1577340"/>
          </a:xfrm>
        </p:spPr>
        <p:txBody>
          <a:bodyPr anchor="t"/>
          <a:lstStyle/>
          <a:p>
            <a:pPr eaLnBrk="1" hangingPunct="1">
              <a:lnSpc>
                <a:spcPct val="70000"/>
              </a:lnSpc>
              <a:defRPr/>
            </a:pPr>
            <a:r>
              <a:rPr lang="en-US"/>
              <a:t>Sequential vs. overlapping development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30" y="4949190"/>
            <a:ext cx="5629275" cy="8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895600" y="257175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918460" y="579501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382679" y="6109335"/>
            <a:ext cx="453771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260">
                <a:solidFill>
                  <a:schemeClr val="tx1"/>
                </a:solidFill>
              </a:rPr>
              <a:t>Source: </a:t>
            </a:r>
            <a:r>
              <a:rPr lang="ja-JP" altLang="en-US" sz="1260">
                <a:solidFill>
                  <a:schemeClr val="tx1"/>
                </a:solidFill>
              </a:rPr>
              <a:t>“</a:t>
            </a:r>
            <a:r>
              <a:rPr lang="en-US" altLang="ja-JP" sz="1260">
                <a:solidFill>
                  <a:schemeClr val="tx1"/>
                </a:solidFill>
              </a:rPr>
              <a:t>The New New Product Development Game</a:t>
            </a:r>
            <a:r>
              <a:rPr lang="ja-JP" altLang="en-US" sz="1260">
                <a:solidFill>
                  <a:schemeClr val="tx1"/>
                </a:solidFill>
              </a:rPr>
              <a:t>”</a:t>
            </a:r>
            <a:r>
              <a:rPr lang="en-US" altLang="ja-JP" sz="1260">
                <a:solidFill>
                  <a:schemeClr val="tx1"/>
                </a:solidFill>
              </a:rPr>
              <a:t> by Takeuchi and Nonaka. </a:t>
            </a:r>
            <a:r>
              <a:rPr lang="en-US" altLang="ja-JP" sz="1260" i="1">
                <a:solidFill>
                  <a:schemeClr val="tx1"/>
                </a:solidFill>
              </a:rPr>
              <a:t>Harvard Business Review,</a:t>
            </a:r>
            <a:r>
              <a:rPr lang="en-US" altLang="ja-JP" sz="1260">
                <a:solidFill>
                  <a:schemeClr val="tx1"/>
                </a:solidFill>
              </a:rPr>
              <a:t> January 1986.</a:t>
            </a:r>
            <a:endParaRPr lang="en-US" altLang="en-US" sz="1260">
              <a:solidFill>
                <a:schemeClr val="tx1"/>
              </a:solidFill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2689860" y="2846070"/>
            <a:ext cx="3726180" cy="1394460"/>
          </a:xfrm>
          <a:prstGeom prst="roundRect">
            <a:avLst>
              <a:gd name="adj" fmla="val 2474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6027420" y="3669030"/>
            <a:ext cx="3726180" cy="1417320"/>
          </a:xfrm>
          <a:prstGeom prst="roundRect">
            <a:avLst>
              <a:gd name="adj" fmla="val 2474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2804160" y="2960370"/>
            <a:ext cx="348615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FFFFFF"/>
                </a:solidFill>
              </a:rPr>
              <a:t>Rather than doing all of one thing at a time...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6073140" y="3783330"/>
            <a:ext cx="36233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FFFFFF"/>
                </a:solidFill>
              </a:rPr>
              <a:t>...Scrum teams do a little of everything all the time</a:t>
            </a:r>
          </a:p>
        </p:txBody>
      </p:sp>
      <p:sp>
        <p:nvSpPr>
          <p:cNvPr id="32778" name="Rectangle 10"/>
          <p:cNvSpPr>
            <a:spLocks/>
          </p:cNvSpPr>
          <p:nvPr/>
        </p:nvSpPr>
        <p:spPr bwMode="auto">
          <a:xfrm>
            <a:off x="2186940" y="1760220"/>
            <a:ext cx="1771650" cy="53721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4130040" y="1760220"/>
            <a:ext cx="1771650" cy="537210"/>
          </a:xfrm>
          <a:prstGeom prst="rect">
            <a:avLst/>
          </a:prstGeom>
          <a:solidFill>
            <a:srgbClr val="01FF0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6073140" y="1760220"/>
            <a:ext cx="1771650" cy="53721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781" name="Rectangle 13"/>
          <p:cNvSpPr>
            <a:spLocks/>
          </p:cNvSpPr>
          <p:nvPr/>
        </p:nvSpPr>
        <p:spPr bwMode="auto">
          <a:xfrm>
            <a:off x="8016240" y="1760220"/>
            <a:ext cx="1771650" cy="53721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340">
                <a:solidFill>
                  <a:srgbClr val="FFFFFF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8087484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 changes during a sprint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4869180"/>
            <a:ext cx="8515350" cy="1143000"/>
          </a:xfrm>
        </p:spPr>
        <p:txBody>
          <a:bodyPr/>
          <a:lstStyle/>
          <a:p>
            <a:pPr marL="628650">
              <a:defRPr/>
            </a:pPr>
            <a:r>
              <a:rPr lang="en-US"/>
              <a:t>Plan sprint durations around how long you can commit to keeping change out of the sprint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4038600" y="1693069"/>
            <a:ext cx="3577590" cy="2754630"/>
            <a:chOff x="0" y="0"/>
            <a:chExt cx="2504" cy="1927"/>
          </a:xfrm>
        </p:grpSpPr>
        <p:pic>
          <p:nvPicPr>
            <p:cNvPr id="34824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04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Rectangle 6"/>
            <p:cNvSpPr>
              <a:spLocks/>
            </p:cNvSpPr>
            <p:nvPr/>
          </p:nvSpPr>
          <p:spPr bwMode="auto">
            <a:xfrm>
              <a:off x="224" y="254"/>
              <a:ext cx="2056" cy="1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34820" name="Group 7"/>
          <p:cNvGrpSpPr>
            <a:grpSpLocks/>
          </p:cNvGrpSpPr>
          <p:nvPr/>
        </p:nvGrpSpPr>
        <p:grpSpPr bwMode="auto">
          <a:xfrm>
            <a:off x="4902994" y="2091690"/>
            <a:ext cx="1855946" cy="1954530"/>
            <a:chOff x="0" y="0"/>
            <a:chExt cx="1298" cy="1368"/>
          </a:xfrm>
        </p:grpSpPr>
        <p:pic>
          <p:nvPicPr>
            <p:cNvPr id="3482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"/>
              <a:ext cx="1298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0"/>
              <a:ext cx="623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2" name="AutoShape 16"/>
          <p:cNvSpPr>
            <a:spLocks noChangeArrowheads="1"/>
          </p:cNvSpPr>
          <p:nvPr/>
        </p:nvSpPr>
        <p:spPr bwMode="auto">
          <a:xfrm>
            <a:off x="2621280" y="1577340"/>
            <a:ext cx="1344454" cy="1004412"/>
          </a:xfrm>
          <a:prstGeom prst="lightningBolt">
            <a:avLst/>
          </a:prstGeom>
          <a:solidFill>
            <a:srgbClr val="99CCFF"/>
          </a:solidFill>
          <a:ln w="9525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charset="0"/>
                <a:ea typeface="ヒラギノ角ゴ Pro W3" charset="0"/>
                <a:cs typeface="ヒラギノ角ゴ Pro W3" charset="0"/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292402301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317455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 framework</a:t>
            </a:r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1507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6886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6887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88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89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90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91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92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grpSp>
        <p:nvGrpSpPr>
          <p:cNvPr id="36867" name="Group 11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21516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6878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36879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80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81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82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83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84" name="Rectangle 19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36868" name="Group 20"/>
          <p:cNvGrpSpPr>
            <a:grpSpLocks/>
          </p:cNvGrpSpPr>
          <p:nvPr/>
        </p:nvGrpSpPr>
        <p:grpSpPr bwMode="auto">
          <a:xfrm>
            <a:off x="6118860" y="4594860"/>
            <a:ext cx="3726180" cy="1840230"/>
            <a:chOff x="0" y="0"/>
            <a:chExt cx="2608" cy="1288"/>
          </a:xfrm>
        </p:grpSpPr>
        <p:sp>
          <p:nvSpPr>
            <p:cNvPr id="21525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6870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36871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72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73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6874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75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6876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01316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21243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 framework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22531" name="AutoShape 3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8933" name="Rectangle 4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Daily scrum meeting</a:t>
              </a:r>
            </a:p>
          </p:txBody>
        </p:sp>
        <p:sp>
          <p:nvSpPr>
            <p:cNvPr id="38934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5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36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37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8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9" name="Rectangle 10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sp>
        <p:nvSpPr>
          <p:cNvPr id="22539" name="AutoShape 11"/>
          <p:cNvSpPr>
            <a:spLocks/>
          </p:cNvSpPr>
          <p:nvPr/>
        </p:nvSpPr>
        <p:spPr bwMode="auto">
          <a:xfrm>
            <a:off x="6130290" y="4594860"/>
            <a:ext cx="3714750" cy="184023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>
            <a:solidFill>
              <a:srgbClr val="B3B3B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8916" name="Rectangle 12"/>
          <p:cNvSpPr>
            <a:spLocks/>
          </p:cNvSpPr>
          <p:nvPr/>
        </p:nvSpPr>
        <p:spPr bwMode="auto">
          <a:xfrm>
            <a:off x="6256020" y="5154930"/>
            <a:ext cx="33947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>
              <a:buClr>
                <a:srgbClr val="B3B3B3"/>
              </a:buClr>
              <a:buSzPct val="125000"/>
              <a:buFont typeface="Lucida Grande" charset="0"/>
              <a:buChar char="•"/>
            </a:pPr>
            <a:r>
              <a:rPr lang="en-US" altLang="en-US" sz="2520">
                <a:solidFill>
                  <a:srgbClr val="B3B3B3"/>
                </a:solidFill>
              </a:rPr>
              <a:t>Product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charset="0"/>
              <a:buChar char="•"/>
            </a:pPr>
            <a:r>
              <a:rPr lang="en-US" altLang="en-US" sz="2520">
                <a:solidFill>
                  <a:srgbClr val="B3B3B3"/>
                </a:solidFill>
              </a:rPr>
              <a:t>Sprint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charset="0"/>
              <a:buChar char="•"/>
            </a:pPr>
            <a:r>
              <a:rPr lang="en-US" altLang="en-US" sz="2520">
                <a:solidFill>
                  <a:srgbClr val="B3B3B3"/>
                </a:solidFill>
              </a:rPr>
              <a:t>Burndown charts</a:t>
            </a:r>
          </a:p>
        </p:txBody>
      </p:sp>
      <p:sp>
        <p:nvSpPr>
          <p:cNvPr id="38917" name="Rectangle 13"/>
          <p:cNvSpPr>
            <a:spLocks/>
          </p:cNvSpPr>
          <p:nvPr/>
        </p:nvSpPr>
        <p:spPr bwMode="auto">
          <a:xfrm>
            <a:off x="6553200" y="4594860"/>
            <a:ext cx="1714500" cy="5372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38918" name="AutoShape 14"/>
          <p:cNvSpPr>
            <a:spLocks/>
          </p:cNvSpPr>
          <p:nvPr/>
        </p:nvSpPr>
        <p:spPr bwMode="auto">
          <a:xfrm rot="10800000">
            <a:off x="8164830" y="472059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8919" name="AutoShape 15"/>
          <p:cNvSpPr>
            <a:spLocks/>
          </p:cNvSpPr>
          <p:nvPr/>
        </p:nvSpPr>
        <p:spPr bwMode="auto">
          <a:xfrm>
            <a:off x="6118860" y="459486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38920" name="Rectangle 16"/>
          <p:cNvSpPr>
            <a:spLocks/>
          </p:cNvSpPr>
          <p:nvPr/>
        </p:nvSpPr>
        <p:spPr bwMode="auto">
          <a:xfrm>
            <a:off x="6118860" y="490347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38921" name="Rectangle 17"/>
          <p:cNvSpPr>
            <a:spLocks/>
          </p:cNvSpPr>
          <p:nvPr/>
        </p:nvSpPr>
        <p:spPr bwMode="auto">
          <a:xfrm>
            <a:off x="8050530" y="459486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38922" name="Rectangle 18"/>
          <p:cNvSpPr>
            <a:spLocks/>
          </p:cNvSpPr>
          <p:nvPr/>
        </p:nvSpPr>
        <p:spPr bwMode="auto">
          <a:xfrm>
            <a:off x="6267450" y="4606290"/>
            <a:ext cx="190881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880">
                <a:solidFill>
                  <a:srgbClr val="FFFFFF"/>
                </a:solidFill>
              </a:rPr>
              <a:t>Artifacts</a:t>
            </a:r>
          </a:p>
        </p:txBody>
      </p:sp>
      <p:grpSp>
        <p:nvGrpSpPr>
          <p:cNvPr id="38923" name="Group 19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2548" name="AutoShape 20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8925" name="Rectangle 21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8926" name="Rectangle 22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27" name="AutoShape 23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28" name="AutoShape 24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8929" name="Rectangle 25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0" name="Rectangle 26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38931" name="Rectangle 27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 owner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Define the features of the product</a:t>
            </a:r>
          </a:p>
          <a:p>
            <a:r>
              <a:rPr lang="en-US" altLang="en-US" dirty="0" smtClean="0"/>
              <a:t>Decide on release date and content</a:t>
            </a:r>
          </a:p>
          <a:p>
            <a:r>
              <a:rPr lang="en-US" altLang="en-US" dirty="0" smtClean="0"/>
              <a:t>Be responsible for the profitability of the product (ROI)</a:t>
            </a:r>
          </a:p>
          <a:p>
            <a:r>
              <a:rPr lang="en-US" altLang="en-US" dirty="0" smtClean="0"/>
              <a:t>Prioritize features according to market value </a:t>
            </a:r>
          </a:p>
          <a:p>
            <a:r>
              <a:rPr lang="en-US" altLang="en-US" dirty="0" smtClean="0"/>
              <a:t>Adjust features and priority every iteration, as needed  </a:t>
            </a:r>
          </a:p>
          <a:p>
            <a:r>
              <a:rPr lang="en-US" altLang="en-US" dirty="0" smtClean="0"/>
              <a:t>Accept or reject work results</a:t>
            </a:r>
          </a:p>
          <a:p>
            <a:r>
              <a:rPr lang="en-US" altLang="en-US" dirty="0"/>
              <a:t>Acts like one voice (in any case)</a:t>
            </a:r>
          </a:p>
          <a:p>
            <a:r>
              <a:rPr lang="en-US" altLang="en-US" dirty="0"/>
              <a:t>Knows what needs to be build and in what sequence this should be done</a:t>
            </a:r>
          </a:p>
          <a:p>
            <a:r>
              <a:rPr lang="en-US" altLang="en-US" dirty="0"/>
              <a:t>Typically a product manager 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90024"/>
            <a:ext cx="2194560" cy="16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896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-7620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en-US" smtClean="0"/>
              <a:t>Scrum</a:t>
            </a:r>
          </a:p>
        </p:txBody>
      </p:sp>
      <p:pic>
        <p:nvPicPr>
          <p:cNvPr id="23555" name="Picture 4" descr="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8539"/>
            <a:ext cx="70866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389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ScrumMaster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>
              <a:defRPr/>
            </a:pPr>
            <a:r>
              <a:rPr lang="en-US" sz="2970" dirty="0"/>
              <a:t>Represents management to the project</a:t>
            </a:r>
          </a:p>
          <a:p>
            <a:pPr marL="628650">
              <a:spcBef>
                <a:spcPts val="990"/>
              </a:spcBef>
              <a:defRPr/>
            </a:pPr>
            <a:r>
              <a:rPr lang="en-US" sz="2970" dirty="0"/>
              <a:t>Responsible for enacting Scrum values and practices</a:t>
            </a:r>
          </a:p>
          <a:p>
            <a:pPr marL="628650">
              <a:spcBef>
                <a:spcPts val="990"/>
              </a:spcBef>
              <a:defRPr/>
            </a:pPr>
            <a:r>
              <a:rPr lang="en-US" sz="2970" dirty="0"/>
              <a:t>Removes impediments </a:t>
            </a:r>
          </a:p>
          <a:p>
            <a:pPr marL="628650">
              <a:spcBef>
                <a:spcPts val="990"/>
              </a:spcBef>
              <a:defRPr/>
            </a:pPr>
            <a:r>
              <a:rPr lang="en-US" sz="2970" dirty="0"/>
              <a:t>Ensure that the team is fully functional and productive</a:t>
            </a:r>
          </a:p>
          <a:p>
            <a:pPr marL="628650">
              <a:spcBef>
                <a:spcPts val="990"/>
              </a:spcBef>
              <a:defRPr/>
            </a:pPr>
            <a:r>
              <a:rPr lang="en-US" sz="2970" dirty="0"/>
              <a:t>Enable close cooperation across all roles and functions</a:t>
            </a:r>
          </a:p>
          <a:p>
            <a:pPr marL="628650">
              <a:spcBef>
                <a:spcPts val="990"/>
              </a:spcBef>
              <a:defRPr/>
            </a:pPr>
            <a:r>
              <a:rPr lang="en-US" sz="2970" dirty="0"/>
              <a:t>Shield the team from external </a:t>
            </a:r>
            <a:r>
              <a:rPr lang="en-US" sz="2970" dirty="0" smtClean="0"/>
              <a:t>interferences</a:t>
            </a:r>
          </a:p>
          <a:p>
            <a:pPr marL="628650">
              <a:spcBef>
                <a:spcPts val="990"/>
              </a:spcBef>
              <a:defRPr/>
            </a:pPr>
            <a:r>
              <a:rPr lang="en-US" altLang="en-US" sz="3200" dirty="0" smtClean="0"/>
              <a:t>Typically </a:t>
            </a:r>
            <a:r>
              <a:rPr lang="en-US" altLang="en-US" sz="3200" dirty="0"/>
              <a:t>filled by a Project Manager or Team Leader</a:t>
            </a:r>
          </a:p>
          <a:p>
            <a:pPr marL="628650">
              <a:spcBef>
                <a:spcPts val="990"/>
              </a:spcBef>
              <a:defRPr/>
            </a:pPr>
            <a:endParaRPr lang="en-US" sz="2970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30" y="337185"/>
            <a:ext cx="1645920" cy="13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088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 smtClean="0"/>
              <a:t>scrum team</a:t>
            </a:r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6890" y="1440180"/>
            <a:ext cx="8698230" cy="4572000"/>
          </a:xfrm>
        </p:spPr>
        <p:txBody>
          <a:bodyPr>
            <a:normAutofit/>
          </a:bodyPr>
          <a:lstStyle/>
          <a:p>
            <a:pPr marL="628650">
              <a:defRPr/>
            </a:pPr>
            <a:r>
              <a:rPr lang="en-US" sz="3150" dirty="0"/>
              <a:t>Typically 5-9 people</a:t>
            </a:r>
          </a:p>
          <a:p>
            <a:pPr marL="628650">
              <a:spcBef>
                <a:spcPts val="1260"/>
              </a:spcBef>
              <a:defRPr/>
            </a:pPr>
            <a:r>
              <a:rPr lang="en-US" sz="3150" dirty="0"/>
              <a:t>Cross-functional:</a:t>
            </a:r>
          </a:p>
          <a:p>
            <a:pPr marL="937260" lvl="1">
              <a:spcBef>
                <a:spcPts val="1260"/>
              </a:spcBef>
              <a:defRPr/>
            </a:pPr>
            <a:r>
              <a:rPr lang="en-US" sz="2790" dirty="0"/>
              <a:t>Programmers, testers, user experience designers, etc.</a:t>
            </a:r>
          </a:p>
          <a:p>
            <a:pPr marL="628650">
              <a:spcBef>
                <a:spcPts val="1260"/>
              </a:spcBef>
              <a:defRPr/>
            </a:pPr>
            <a:r>
              <a:rPr lang="en-US" sz="2790" dirty="0"/>
              <a:t>M</a:t>
            </a:r>
            <a:r>
              <a:rPr lang="en-US" sz="3150" dirty="0"/>
              <a:t>embers should be full-time</a:t>
            </a:r>
          </a:p>
          <a:p>
            <a:pPr marL="937260" lvl="2">
              <a:spcBef>
                <a:spcPts val="1260"/>
              </a:spcBef>
              <a:buClr>
                <a:srgbClr val="5F7BAE"/>
              </a:buClr>
              <a:defRPr/>
            </a:pPr>
            <a:r>
              <a:rPr lang="en-US" sz="2430" dirty="0"/>
              <a:t>May be exceptions (e.g., database administrator</a:t>
            </a:r>
            <a:r>
              <a:rPr lang="en-US" sz="2430" dirty="0" smtClean="0"/>
              <a:t>)</a:t>
            </a:r>
          </a:p>
          <a:p>
            <a:r>
              <a:rPr lang="en-US" altLang="en-US" dirty="0" smtClean="0"/>
              <a:t>Team </a:t>
            </a:r>
            <a:r>
              <a:rPr lang="en-US" altLang="en-US" dirty="0"/>
              <a:t>is self-organizing</a:t>
            </a:r>
          </a:p>
          <a:p>
            <a:r>
              <a:rPr lang="en-US" altLang="en-US" dirty="0"/>
              <a:t>Membership can change only between sprints</a:t>
            </a:r>
          </a:p>
          <a:p>
            <a:pPr marL="937260" lvl="2">
              <a:spcBef>
                <a:spcPts val="1260"/>
              </a:spcBef>
              <a:buClr>
                <a:srgbClr val="5F7BAE"/>
              </a:buClr>
              <a:defRPr/>
            </a:pPr>
            <a:endParaRPr lang="en-US" sz="2430" dirty="0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7416165" y="520065"/>
            <a:ext cx="2434590" cy="1924527"/>
            <a:chOff x="0" y="0"/>
            <a:chExt cx="1704" cy="1346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1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506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5068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9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70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5063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5064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5065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6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067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967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team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6890" y="1440180"/>
            <a:ext cx="8698230" cy="4572000"/>
          </a:xfrm>
        </p:spPr>
        <p:txBody>
          <a:bodyPr/>
          <a:lstStyle/>
          <a:p>
            <a:pPr marL="628650">
              <a:spcBef>
                <a:spcPts val="1260"/>
              </a:spcBef>
              <a:defRPr/>
            </a:pPr>
            <a:endParaRPr lang="en-US" sz="3150"/>
          </a:p>
          <a:p>
            <a:pPr marL="628650">
              <a:spcBef>
                <a:spcPts val="1260"/>
              </a:spcBef>
              <a:defRPr/>
            </a:pPr>
            <a:r>
              <a:rPr lang="en-US" sz="3150"/>
              <a:t>Teams are self-organizing</a:t>
            </a:r>
          </a:p>
          <a:p>
            <a:pPr marL="937260" lvl="1">
              <a:spcBef>
                <a:spcPts val="1260"/>
              </a:spcBef>
              <a:defRPr/>
            </a:pPr>
            <a:r>
              <a:rPr lang="en-US" sz="2790"/>
              <a:t>Ideally, no titles but rarely a possibility</a:t>
            </a:r>
          </a:p>
          <a:p>
            <a:pPr marL="628650">
              <a:spcBef>
                <a:spcPts val="1260"/>
              </a:spcBef>
              <a:defRPr/>
            </a:pPr>
            <a:r>
              <a:rPr lang="en-US" sz="3150"/>
              <a:t>Membership should change only between sprints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7416165" y="520065"/>
            <a:ext cx="2434590" cy="1924527"/>
            <a:chOff x="0" y="0"/>
            <a:chExt cx="1704" cy="1346"/>
          </a:xfrm>
        </p:grpSpPr>
        <p:pic>
          <p:nvPicPr>
            <p:cNvPr id="471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09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71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7116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7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8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7111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12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7113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4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115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73369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9174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49175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6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77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78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9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80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>
          <a:xfrm>
            <a:off x="838200" y="81787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 framework</a:t>
            </a:r>
          </a:p>
        </p:txBody>
      </p:sp>
      <p:grpSp>
        <p:nvGrpSpPr>
          <p:cNvPr id="49155" name="Group 11"/>
          <p:cNvGrpSpPr>
            <a:grpSpLocks/>
          </p:cNvGrpSpPr>
          <p:nvPr/>
        </p:nvGrpSpPr>
        <p:grpSpPr bwMode="auto">
          <a:xfrm>
            <a:off x="6118860" y="4594860"/>
            <a:ext cx="3726180" cy="1840230"/>
            <a:chOff x="0" y="0"/>
            <a:chExt cx="2608" cy="1288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9166" name="Rectangle 13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Burndown charts</a:t>
              </a:r>
            </a:p>
          </p:txBody>
        </p:sp>
        <p:sp>
          <p:nvSpPr>
            <p:cNvPr id="49167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6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70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1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72" name="Rectangle 1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  <p:grpSp>
        <p:nvGrpSpPr>
          <p:cNvPr id="49156" name="Group 20"/>
          <p:cNvGrpSpPr>
            <a:grpSpLocks/>
          </p:cNvGrpSpPr>
          <p:nvPr/>
        </p:nvGrpSpPr>
        <p:grpSpPr bwMode="auto">
          <a:xfrm>
            <a:off x="4484370" y="2537460"/>
            <a:ext cx="3726180" cy="2274570"/>
            <a:chOff x="0" y="0"/>
            <a:chExt cx="2608" cy="1592"/>
          </a:xfrm>
        </p:grpSpPr>
        <p:sp>
          <p:nvSpPr>
            <p:cNvPr id="26645" name="AutoShape 21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9158" name="Rectangle 22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49159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6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49162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3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49164" name="Rectangle 28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3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030E-80F7-455A-947C-D36ECED9BDFC}" type="slidenum">
              <a:rPr lang="de-DE" altLang="en-US"/>
              <a:pPr/>
              <a:t>24</a:t>
            </a:fld>
            <a:endParaRPr lang="de-DE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Planning Meeting</a:t>
            </a:r>
            <a:endParaRPr lang="ru-RU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collaborative meeting in the beginning of each Sprint between the Product Owner, the Scrum Master and the Team</a:t>
            </a:r>
          </a:p>
          <a:p>
            <a:r>
              <a:rPr lang="en-US" altLang="en-US"/>
              <a:t>Takes 8 hours and consists of 2 parts (“before lunch and after lunch”)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87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6234-6CC9-4917-96C8-49B675C7BA5C}" type="slidenum">
              <a:rPr lang="de-DE" altLang="en-US"/>
              <a:pPr/>
              <a:t>25</a:t>
            </a:fld>
            <a:endParaRPr lang="de-DE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Sprint Planning Meeting</a:t>
            </a:r>
            <a:endParaRPr lang="ru-RU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Part:</a:t>
            </a:r>
          </a:p>
          <a:p>
            <a:pPr lvl="1"/>
            <a:r>
              <a:rPr lang="en-US" altLang="en-US"/>
              <a:t>Creating Product Backlog </a:t>
            </a:r>
          </a:p>
          <a:p>
            <a:pPr lvl="1"/>
            <a:r>
              <a:rPr lang="en-US" altLang="en-US"/>
              <a:t>Determining the Sprint Goal. </a:t>
            </a:r>
          </a:p>
          <a:p>
            <a:pPr lvl="1"/>
            <a:r>
              <a:rPr lang="en-US" altLang="en-US"/>
              <a:t>Participants: Product Owner, Scrum Master, Scrum Team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Part:</a:t>
            </a:r>
          </a:p>
          <a:p>
            <a:pPr lvl="1"/>
            <a:r>
              <a:rPr lang="en-US" altLang="en-US"/>
              <a:t>Participants: Scrum Master, Scrum Team</a:t>
            </a:r>
          </a:p>
          <a:p>
            <a:pPr lvl="1"/>
            <a:r>
              <a:rPr lang="en-US" altLang="en-US"/>
              <a:t>Creating Sprint Backlog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20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3741420" y="811530"/>
            <a:ext cx="4583430" cy="5417820"/>
          </a:xfrm>
          <a:prstGeom prst="roundRect">
            <a:avLst>
              <a:gd name="adj" fmla="val 59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4164330" y="811530"/>
            <a:ext cx="3143250" cy="53721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51203" name="AutoShape 3"/>
          <p:cNvSpPr>
            <a:spLocks/>
          </p:cNvSpPr>
          <p:nvPr/>
        </p:nvSpPr>
        <p:spPr bwMode="auto">
          <a:xfrm>
            <a:off x="3729990" y="81153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729990" y="1120140"/>
            <a:ext cx="56007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7136130" y="811530"/>
            <a:ext cx="560070" cy="537210"/>
            <a:chOff x="0" y="0"/>
            <a:chExt cx="392" cy="376"/>
          </a:xfrm>
        </p:grpSpPr>
        <p:sp>
          <p:nvSpPr>
            <p:cNvPr id="51237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8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sp>
        <p:nvSpPr>
          <p:cNvPr id="51206" name="Rectangle 8"/>
          <p:cNvSpPr>
            <a:spLocks/>
          </p:cNvSpPr>
          <p:nvPr/>
        </p:nvSpPr>
        <p:spPr bwMode="auto">
          <a:xfrm>
            <a:off x="3878580" y="811530"/>
            <a:ext cx="38176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520">
                <a:solidFill>
                  <a:srgbClr val="FFFFFF"/>
                </a:solidFill>
              </a:rPr>
              <a:t>Sprint planning meeting</a:t>
            </a:r>
          </a:p>
        </p:txBody>
      </p: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3970020" y="1531620"/>
            <a:ext cx="4194810" cy="1680210"/>
            <a:chOff x="0" y="0"/>
            <a:chExt cx="2936" cy="1176"/>
          </a:xfrm>
        </p:grpSpPr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1232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51233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4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35" name="Rectangle 14"/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160">
                  <a:solidFill>
                    <a:srgbClr val="FFFFFF"/>
                  </a:solidFill>
                </a:rPr>
                <a:t>Sprint prioritization</a:t>
              </a:r>
            </a:p>
          </p:txBody>
        </p:sp>
        <p:sp>
          <p:nvSpPr>
            <p:cNvPr id="51236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Analyze and evaluate 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Select sprint goal</a:t>
              </a:r>
            </a:p>
          </p:txBody>
        </p:sp>
      </p:grpSp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3970020" y="3371850"/>
            <a:ext cx="4194810" cy="2640330"/>
            <a:chOff x="0" y="0"/>
            <a:chExt cx="2936" cy="1848"/>
          </a:xfrm>
        </p:grpSpPr>
        <p:sp>
          <p:nvSpPr>
            <p:cNvPr id="27665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1226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51227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28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51229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160">
                  <a:solidFill>
                    <a:srgbClr val="FFFFFF"/>
                  </a:solidFill>
                </a:rPr>
                <a:t>Sprint planning</a:t>
              </a:r>
            </a:p>
          </p:txBody>
        </p:sp>
        <p:sp>
          <p:nvSpPr>
            <p:cNvPr id="51230" name="Rectangle 22"/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Decide how to achieve sprint goal (design)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Create sprint backlog (tasks) from product backlog items (user stories / features)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070">
                  <a:solidFill>
                    <a:srgbClr val="FFFFFF"/>
                  </a:solidFill>
                </a:rPr>
                <a:t>Estimate sprint backlog in hours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8164830" y="1851660"/>
            <a:ext cx="2274570" cy="1040130"/>
            <a:chOff x="0" y="0"/>
            <a:chExt cx="1592" cy="728"/>
          </a:xfrm>
        </p:grpSpPr>
        <p:sp>
          <p:nvSpPr>
            <p:cNvPr id="51223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27673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goal</a:t>
              </a:r>
            </a:p>
          </p:txBody>
        </p:sp>
      </p:grpSp>
      <p:sp>
        <p:nvSpPr>
          <p:cNvPr id="51210" name="Line 26"/>
          <p:cNvSpPr>
            <a:spLocks noChangeShapeType="1"/>
          </p:cNvSpPr>
          <p:nvPr/>
        </p:nvSpPr>
        <p:spPr bwMode="auto">
          <a:xfrm flipH="1">
            <a:off x="3152775" y="13501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8164830" y="4160520"/>
            <a:ext cx="2274570" cy="1040130"/>
            <a:chOff x="0" y="0"/>
            <a:chExt cx="1592" cy="728"/>
          </a:xfrm>
        </p:grpSpPr>
        <p:sp>
          <p:nvSpPr>
            <p:cNvPr id="27676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en-US" sz="1620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backlog</a:t>
              </a:r>
            </a:p>
          </p:txBody>
        </p:sp>
        <p:sp>
          <p:nvSpPr>
            <p:cNvPr id="51222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20"/>
            </a:p>
          </p:txBody>
        </p:sp>
      </p:grpSp>
      <p:sp>
        <p:nvSpPr>
          <p:cNvPr id="27678" name="AutoShape 30"/>
          <p:cNvSpPr>
            <a:spLocks/>
          </p:cNvSpPr>
          <p:nvPr/>
        </p:nvSpPr>
        <p:spPr bwMode="auto">
          <a:xfrm>
            <a:off x="1786890" y="30746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Business conditions</a:t>
            </a:r>
          </a:p>
        </p:txBody>
      </p:sp>
      <p:sp>
        <p:nvSpPr>
          <p:cNvPr id="27679" name="AutoShape 31"/>
          <p:cNvSpPr>
            <a:spLocks/>
          </p:cNvSpPr>
          <p:nvPr/>
        </p:nvSpPr>
        <p:spPr bwMode="auto">
          <a:xfrm>
            <a:off x="1786890" y="9029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Team capacity</a:t>
            </a: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1786890" y="19888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Product backlog</a:t>
            </a:r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>
            <a:off x="1786890" y="52463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Technology</a:t>
            </a:r>
          </a:p>
        </p:txBody>
      </p:sp>
      <p:sp>
        <p:nvSpPr>
          <p:cNvPr id="27682" name="AutoShape 34"/>
          <p:cNvSpPr>
            <a:spLocks/>
          </p:cNvSpPr>
          <p:nvPr/>
        </p:nvSpPr>
        <p:spPr bwMode="auto">
          <a:xfrm>
            <a:off x="1786890" y="41605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Current product</a:t>
            </a:r>
          </a:p>
        </p:txBody>
      </p:sp>
      <p:sp>
        <p:nvSpPr>
          <p:cNvPr id="51217" name="Line 35"/>
          <p:cNvSpPr>
            <a:spLocks noChangeShapeType="1"/>
          </p:cNvSpPr>
          <p:nvPr/>
        </p:nvSpPr>
        <p:spPr bwMode="auto">
          <a:xfrm flipH="1">
            <a:off x="3152775" y="24360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18" name="Line 36"/>
          <p:cNvSpPr>
            <a:spLocks noChangeShapeType="1"/>
          </p:cNvSpPr>
          <p:nvPr/>
        </p:nvSpPr>
        <p:spPr bwMode="auto">
          <a:xfrm flipH="1">
            <a:off x="3152775" y="35218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19" name="Line 37"/>
          <p:cNvSpPr>
            <a:spLocks noChangeShapeType="1"/>
          </p:cNvSpPr>
          <p:nvPr/>
        </p:nvSpPr>
        <p:spPr bwMode="auto">
          <a:xfrm flipH="1">
            <a:off x="3152775" y="46077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51220" name="Line 38"/>
          <p:cNvSpPr>
            <a:spLocks noChangeShapeType="1"/>
          </p:cNvSpPr>
          <p:nvPr/>
        </p:nvSpPr>
        <p:spPr bwMode="auto">
          <a:xfrm flipH="1">
            <a:off x="3152775" y="56935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3308028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23456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Sprint planning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095852"/>
            <a:ext cx="8515350" cy="3030378"/>
          </a:xfrm>
        </p:spPr>
        <p:txBody>
          <a:bodyPr/>
          <a:lstStyle/>
          <a:p>
            <a:pPr marL="628650">
              <a:lnSpc>
                <a:spcPct val="80000"/>
              </a:lnSpc>
              <a:defRPr/>
            </a:pPr>
            <a:r>
              <a:rPr lang="en-US" sz="2790"/>
              <a:t>Team selects items from the product backlog they can commit to completing</a:t>
            </a:r>
          </a:p>
          <a:p>
            <a:pPr marL="628650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790"/>
              <a:t>Sprint backlog is created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430"/>
              <a:t>Tasks are identified and each is estimated (1-16 hours)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430"/>
              <a:t>Collaboratively, not done alone by the ScrumMaster</a:t>
            </a:r>
          </a:p>
          <a:p>
            <a:pPr marL="628650">
              <a:lnSpc>
                <a:spcPct val="80000"/>
              </a:lnSpc>
              <a:spcBef>
                <a:spcPts val="1260"/>
              </a:spcBef>
              <a:defRPr/>
            </a:pPr>
            <a:r>
              <a:rPr lang="en-US" sz="2790"/>
              <a:t>High-level design is considered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5718810" y="5337810"/>
            <a:ext cx="575787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2216944" y="4151948"/>
            <a:ext cx="3509010" cy="23431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27000" dist="101599" dir="3119987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37160" rIns="137160" bIns="137160"/>
          <a:lstStyle/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r>
              <a:rPr lang="en-US" sz="1620">
                <a:latin typeface="Comic Sans MS" pitchFamily="80" charset="0"/>
                <a:ea typeface="Comic Sans MS" pitchFamily="80" charset="0"/>
                <a:cs typeface="Comic Sans MS" pitchFamily="80" charset="0"/>
                <a:sym typeface="Comic Sans MS" pitchFamily="80" charset="0"/>
              </a:rPr>
              <a:t>As a vacation planner, I want to see photos of the hotels.</a:t>
            </a:r>
          </a:p>
          <a:p>
            <a:pPr>
              <a:lnSpc>
                <a:spcPct val="90000"/>
              </a:lnSpc>
              <a:tabLst>
                <a:tab pos="411480" algn="l"/>
              </a:tabLst>
              <a:defRPr/>
            </a:pPr>
            <a:endParaRPr lang="en-US" sz="1620">
              <a:latin typeface="Comic Sans MS" pitchFamily="80" charset="0"/>
              <a:ea typeface="Comic Sans MS" pitchFamily="80" charset="0"/>
              <a:cs typeface="Comic Sans MS" pitchFamily="80" charset="0"/>
              <a:sym typeface="Comic Sans MS" pitchFamily="80" charset="0"/>
            </a:endParaRP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6301740" y="4309110"/>
            <a:ext cx="4069080" cy="2057400"/>
            <a:chOff x="0" y="0"/>
            <a:chExt cx="2848" cy="1440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3255" name="Rectangle 7"/>
            <p:cNvSpPr>
              <a:spLocks/>
            </p:cNvSpPr>
            <p:nvPr/>
          </p:nvSpPr>
          <p:spPr bwMode="auto"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1980">
                  <a:solidFill>
                    <a:srgbClr val="FFFFFF"/>
                  </a:solidFill>
                </a:rPr>
                <a:t>Code the middle tier (8 hours)</a:t>
              </a:r>
            </a:p>
            <a:p>
              <a:pPr algn="l" eaLnBrk="1" hangingPunct="1"/>
              <a:r>
                <a:rPr lang="en-US" altLang="en-US" sz="1980">
                  <a:solidFill>
                    <a:srgbClr val="FFFFFF"/>
                  </a:solidFill>
                </a:rPr>
                <a:t>Code the user interface (4)</a:t>
              </a:r>
            </a:p>
            <a:p>
              <a:pPr algn="l" eaLnBrk="1" hangingPunct="1"/>
              <a:r>
                <a:rPr lang="en-US" altLang="en-US" sz="1980">
                  <a:solidFill>
                    <a:srgbClr val="FFFFFF"/>
                  </a:solidFill>
                </a:rPr>
                <a:t>Write test fixtures (4)</a:t>
              </a:r>
            </a:p>
            <a:p>
              <a:pPr algn="l" eaLnBrk="1" hangingPunct="1"/>
              <a:r>
                <a:rPr lang="en-US" altLang="en-US" sz="1980">
                  <a:solidFill>
                    <a:srgbClr val="FFFFFF"/>
                  </a:solidFill>
                </a:rPr>
                <a:t>Code the foo class (6)</a:t>
              </a:r>
            </a:p>
            <a:p>
              <a:pPr algn="l" eaLnBrk="1" hangingPunct="1"/>
              <a:r>
                <a:rPr lang="en-US" altLang="en-US" sz="1980">
                  <a:solidFill>
                    <a:srgbClr val="FFFFFF"/>
                  </a:solidFill>
                </a:rPr>
                <a:t>Update performance tests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40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alt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Pre-Project/Kickoff Meeting</a:t>
            </a:r>
            <a:endParaRPr lang="ru-RU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special form of Sprint Planning Meeting</a:t>
            </a:r>
          </a:p>
          <a:p>
            <a:r>
              <a:rPr lang="en-US" altLang="en-US"/>
              <a:t>Meeting before the begin of the Project</a:t>
            </a:r>
          </a:p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46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</a:t>
            </a:r>
            <a:endParaRPr lang="ru-RU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ru-RU" altLang="en-US"/>
              <a:t>month-long iteration</a:t>
            </a:r>
            <a:r>
              <a:rPr lang="en-US" altLang="en-US"/>
              <a:t>, during which is incremented a product functionality</a:t>
            </a:r>
          </a:p>
          <a:p>
            <a:r>
              <a:rPr lang="en-US" altLang="en-US"/>
              <a:t>NO outside influence can interference with the Scrum team during the Sprint</a:t>
            </a:r>
          </a:p>
          <a:p>
            <a:r>
              <a:rPr lang="en-US" altLang="en-US"/>
              <a:t>Each Sprint begins with the Daily Scrum Meeting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4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Scrum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mtClean="0"/>
              <a:t> It is an Agile S/w development method for project management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Characteristics: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Prioritized work is done.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Completion of backlog items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Progress is explained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Agile Software Development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4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29D6-D2CC-4A5A-BDF2-D6CF8FB7D9E4}" type="slidenum">
              <a:rPr lang="de-DE" altLang="en-US"/>
              <a:pPr/>
              <a:t>30</a:t>
            </a:fld>
            <a:endParaRPr lang="de-DE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Daily Scrum</a:t>
            </a:r>
            <a:endParaRPr lang="ru-RU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Is a short (15 minutes long) meeting, which is held every day before the Team starts working</a:t>
            </a:r>
          </a:p>
          <a:p>
            <a:r>
              <a:rPr lang="en-US" altLang="en-US" dirty="0"/>
              <a:t>Participants: Scrum Master (which is the chairman), Scrum Team</a:t>
            </a:r>
          </a:p>
          <a:p>
            <a:r>
              <a:rPr lang="en-US" altLang="en-US" dirty="0" smtClean="0"/>
              <a:t>Every </a:t>
            </a:r>
            <a:r>
              <a:rPr lang="en-US" altLang="en-US" dirty="0"/>
              <a:t>Team member should answer on 3 questions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5058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60"/>
              <a:t>Everyone answers 3 questions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5177790"/>
            <a:ext cx="8515350" cy="1028700"/>
          </a:xfrm>
        </p:spPr>
        <p:txBody>
          <a:bodyPr/>
          <a:lstStyle/>
          <a:p>
            <a:pPr marL="628650">
              <a:lnSpc>
                <a:spcPct val="70000"/>
              </a:lnSpc>
              <a:defRPr/>
            </a:pPr>
            <a:r>
              <a:rPr lang="en-US"/>
              <a:t>These are </a:t>
            </a:r>
            <a:r>
              <a:rPr lang="en-US" i="1">
                <a:solidFill>
                  <a:srgbClr val="FF0000"/>
                </a:solidFill>
              </a:rPr>
              <a:t>not</a:t>
            </a:r>
            <a:r>
              <a:rPr lang="en-US"/>
              <a:t> status for the ScrumMaster</a:t>
            </a:r>
          </a:p>
          <a:p>
            <a:pPr marL="937260" lvl="1">
              <a:lnSpc>
                <a:spcPct val="70000"/>
              </a:lnSpc>
              <a:defRPr/>
            </a:pPr>
            <a:r>
              <a:rPr lang="en-US"/>
              <a:t>They are commitments in front of peers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3032760" y="948690"/>
            <a:ext cx="6183630" cy="1371600"/>
            <a:chOff x="0" y="0"/>
            <a:chExt cx="4328" cy="96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What did you do yesterday?</a:t>
              </a:r>
            </a:p>
          </p:txBody>
        </p:sp>
        <p:grpSp>
          <p:nvGrpSpPr>
            <p:cNvPr id="57359" name="Group 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27" name="Rectangle 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1</a:t>
                </a:r>
              </a:p>
            </p:txBody>
          </p:sp>
        </p:grpSp>
      </p:grpSp>
      <p:grpSp>
        <p:nvGrpSpPr>
          <p:cNvPr id="57348" name="Group 8"/>
          <p:cNvGrpSpPr>
            <a:grpSpLocks/>
          </p:cNvGrpSpPr>
          <p:nvPr/>
        </p:nvGrpSpPr>
        <p:grpSpPr bwMode="auto">
          <a:xfrm>
            <a:off x="3032760" y="2331720"/>
            <a:ext cx="6183630" cy="1371600"/>
            <a:chOff x="0" y="0"/>
            <a:chExt cx="4328" cy="960"/>
          </a:xfrm>
        </p:grpSpPr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What will you do today?</a:t>
              </a:r>
            </a:p>
          </p:txBody>
        </p:sp>
        <p:grpSp>
          <p:nvGrpSpPr>
            <p:cNvPr id="57355" name="Group 10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1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12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2</a:t>
                </a:r>
              </a:p>
            </p:txBody>
          </p:sp>
        </p:grpSp>
      </p:grpSp>
      <p:grpSp>
        <p:nvGrpSpPr>
          <p:cNvPr id="57349" name="Group 13"/>
          <p:cNvGrpSpPr>
            <a:grpSpLocks/>
          </p:cNvGrpSpPr>
          <p:nvPr/>
        </p:nvGrpSpPr>
        <p:grpSpPr bwMode="auto">
          <a:xfrm>
            <a:off x="3032760" y="3714750"/>
            <a:ext cx="6183630" cy="1371600"/>
            <a:chOff x="0" y="0"/>
            <a:chExt cx="4328" cy="960"/>
          </a:xfrm>
        </p:grpSpPr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sz="324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Is anything in your way?</a:t>
              </a:r>
            </a:p>
          </p:txBody>
        </p:sp>
        <p:grpSp>
          <p:nvGrpSpPr>
            <p:cNvPr id="57351" name="Group 1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30736" name="Picture 1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7" name="Rectangle 1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720" tIns="45720" rIns="45720" bIns="45720"/>
              <a:lstStyle/>
              <a:p>
                <a:pPr>
                  <a:tabLst>
                    <a:tab pos="960120" algn="l"/>
                  </a:tabLst>
                  <a:defRPr/>
                </a:pPr>
                <a:r>
                  <a:rPr lang="en-US" sz="45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016330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0963-B319-4E36-9AF8-EF78FE5D9BDA}" type="slidenum">
              <a:rPr lang="de-DE" altLang="en-US"/>
              <a:pPr/>
              <a:t>32</a:t>
            </a:fld>
            <a:endParaRPr lang="de-DE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Daily Scrum</a:t>
            </a:r>
            <a:endParaRPr lang="ru-RU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NOT a problem solving session</a:t>
            </a:r>
          </a:p>
          <a:p>
            <a:r>
              <a:rPr lang="en-US" altLang="en-US"/>
              <a:t>Is NOT a way to collect information about WHO is behind the schedule</a:t>
            </a:r>
          </a:p>
          <a:p>
            <a:r>
              <a:rPr lang="en-US" altLang="en-US"/>
              <a:t>Is a meeting in which team members make commitments to each other and to the Scrum Master</a:t>
            </a:r>
          </a:p>
          <a:p>
            <a:r>
              <a:rPr lang="en-US" altLang="en-US"/>
              <a:t>Is a good way for a Scrum Master to track the progress of the Team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779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daily scrum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440180"/>
            <a:ext cx="8515350" cy="4926330"/>
          </a:xfrm>
        </p:spPr>
        <p:txBody>
          <a:bodyPr/>
          <a:lstStyle/>
          <a:p>
            <a:pPr marL="628650">
              <a:lnSpc>
                <a:spcPct val="80000"/>
              </a:lnSpc>
              <a:defRPr/>
            </a:pPr>
            <a:r>
              <a:rPr lang="en-US"/>
              <a:t>Parameters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Daily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15-minutes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Stand-up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Not for problem solving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Whole world is invited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Only team members, ScrumMaster, product owner, can talk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Helps avoid other unnecessary meetings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707232"/>
            <a:ext cx="3714750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97147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sprint review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>
              <a:lnSpc>
                <a:spcPct val="80000"/>
              </a:lnSpc>
              <a:defRPr/>
            </a:pPr>
            <a:r>
              <a:rPr lang="en-US"/>
              <a:t>Team presents what it accomplished during the sprint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Typically takes the form of a demo of new features or underlying architecture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Informal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2-hour prep time rule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No slides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Whole team participates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  <a:defRPr/>
            </a:pPr>
            <a:r>
              <a:rPr lang="en-US"/>
              <a:t>Invite the world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40" y="4686300"/>
            <a:ext cx="2508885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90" y="3200400"/>
            <a:ext cx="2508885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84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9F6-A900-4EB0-9E74-72C1C70A9C37}" type="slidenum">
              <a:rPr lang="de-DE" altLang="en-US"/>
              <a:pPr/>
              <a:t>35</a:t>
            </a:fld>
            <a:endParaRPr lang="de-DE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Review Meeting</a:t>
            </a:r>
            <a:endParaRPr lang="ru-RU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held at the end of each Sprint</a:t>
            </a:r>
          </a:p>
          <a:p>
            <a:r>
              <a:rPr lang="en-US" altLang="en-US"/>
              <a:t>Business functionality which was created during the Sprint is demonstrated to the Product Owner</a:t>
            </a:r>
          </a:p>
          <a:p>
            <a:r>
              <a:rPr lang="en-US" altLang="en-US"/>
              <a:t>Informal, should not distract Team members of doing their work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3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Sprint retrospective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440180"/>
            <a:ext cx="8515350" cy="4869180"/>
          </a:xfrm>
        </p:spPr>
        <p:txBody>
          <a:bodyPr/>
          <a:lstStyle/>
          <a:p>
            <a:pPr marL="628650">
              <a:lnSpc>
                <a:spcPct val="80000"/>
              </a:lnSpc>
            </a:pPr>
            <a:r>
              <a:rPr lang="en-US" altLang="en-US" smtClean="0"/>
              <a:t>Periodically take a look at what is and is not working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Typically 15–30 minutes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Done after every sprint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Whole team participates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ScrumMaster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Product owner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Team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en-US" smtClean="0"/>
              <a:t>Possibly customers and others</a:t>
            </a:r>
          </a:p>
        </p:txBody>
      </p:sp>
    </p:spTree>
    <p:extLst>
      <p:ext uri="{BB962C8B-B14F-4D97-AF65-F5344CB8AC3E}">
        <p14:creationId xmlns:p14="http://schemas.microsoft.com/office/powerpoint/2010/main" val="153441098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Start / Stop / Continue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440180"/>
            <a:ext cx="8515350" cy="1257300"/>
          </a:xfrm>
        </p:spPr>
        <p:txBody>
          <a:bodyPr/>
          <a:lstStyle/>
          <a:p>
            <a:pPr marL="628650"/>
            <a:r>
              <a:rPr lang="en-US" altLang="en-US" smtClean="0"/>
              <a:t>Whole team gathers and discusses what they</a:t>
            </a:r>
            <a:r>
              <a:rPr lang="ja-JP" altLang="en-US" smtClean="0"/>
              <a:t>’</a:t>
            </a:r>
            <a:r>
              <a:rPr lang="en-US" altLang="ja-JP" smtClean="0"/>
              <a:t>d like to:</a:t>
            </a:r>
            <a:endParaRPr lang="en-US" altLang="en-US" smtClean="0"/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2872740" y="253746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Start doing</a:t>
            </a:r>
            <a:endParaRPr lang="en-US" sz="324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4370070" y="364617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Stop doing</a:t>
            </a:r>
          </a:p>
        </p:txBody>
      </p:sp>
      <p:sp>
        <p:nvSpPr>
          <p:cNvPr id="33797" name="AutoShape 5"/>
          <p:cNvSpPr>
            <a:spLocks/>
          </p:cNvSpPr>
          <p:nvPr/>
        </p:nvSpPr>
        <p:spPr bwMode="auto">
          <a:xfrm>
            <a:off x="5867400" y="475488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36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Continue doing</a:t>
            </a:r>
            <a:endParaRPr lang="en-US" sz="324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2529840" y="4366260"/>
            <a:ext cx="2788920" cy="2108835"/>
            <a:chOff x="0" y="0"/>
            <a:chExt cx="1951" cy="1476"/>
          </a:xfrm>
        </p:grpSpPr>
        <p:pic>
          <p:nvPicPr>
            <p:cNvPr id="6349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1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Rectangle 8"/>
            <p:cNvSpPr>
              <a:spLocks/>
            </p:cNvSpPr>
            <p:nvPr/>
          </p:nvSpPr>
          <p:spPr bwMode="auto">
            <a:xfrm>
              <a:off x="102" y="144"/>
              <a:ext cx="157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en-US" sz="2340">
                  <a:solidFill>
                    <a:srgbClr val="FF0000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This is just one of many ways to do a sprint retrospective.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43910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1"/>
          <p:cNvGrpSpPr>
            <a:grpSpLocks/>
          </p:cNvGrpSpPr>
          <p:nvPr/>
        </p:nvGrpSpPr>
        <p:grpSpPr bwMode="auto">
          <a:xfrm>
            <a:off x="2175510" y="971550"/>
            <a:ext cx="3726180" cy="1840230"/>
            <a:chOff x="0" y="0"/>
            <a:chExt cx="2608" cy="1288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5558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Product owner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65559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60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61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62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63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64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Roles</a:t>
              </a:r>
            </a:p>
          </p:txBody>
        </p:sp>
      </p:grpSp>
      <p:sp>
        <p:nvSpPr>
          <p:cNvPr id="34819" name="Rectangle 10"/>
          <p:cNvSpPr>
            <a:spLocks noGrp="1" noChangeArrowheads="1"/>
          </p:cNvSpPr>
          <p:nvPr>
            <p:ph type="title"/>
          </p:nvPr>
        </p:nvSpPr>
        <p:spPr>
          <a:xfrm>
            <a:off x="861060" y="-30909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 framework</a:t>
            </a:r>
          </a:p>
        </p:txBody>
      </p:sp>
      <p:grpSp>
        <p:nvGrpSpPr>
          <p:cNvPr id="65539" name="Group 11"/>
          <p:cNvGrpSpPr>
            <a:grpSpLocks/>
          </p:cNvGrpSpPr>
          <p:nvPr/>
        </p:nvGrpSpPr>
        <p:grpSpPr bwMode="auto">
          <a:xfrm>
            <a:off x="4370070" y="2423160"/>
            <a:ext cx="3726180" cy="2274570"/>
            <a:chOff x="0" y="0"/>
            <a:chExt cx="2608" cy="1592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5550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Sprint retrospective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charset="0"/>
                <a:buChar char="•"/>
              </a:pPr>
              <a:r>
                <a:rPr lang="en-US" altLang="en-US" sz="2520">
                  <a:solidFill>
                    <a:srgbClr val="B3B3B3"/>
                  </a:solidFill>
                </a:rPr>
                <a:t>Daily scrum meeting</a:t>
              </a:r>
            </a:p>
          </p:txBody>
        </p:sp>
        <p:sp>
          <p:nvSpPr>
            <p:cNvPr id="65551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52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53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54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55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56" name="Rectangle 19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Ceremonies</a:t>
              </a:r>
            </a:p>
          </p:txBody>
        </p:sp>
      </p:grpSp>
      <p:grpSp>
        <p:nvGrpSpPr>
          <p:cNvPr id="65540" name="Group 20"/>
          <p:cNvGrpSpPr>
            <a:grpSpLocks/>
          </p:cNvGrpSpPr>
          <p:nvPr/>
        </p:nvGrpSpPr>
        <p:grpSpPr bwMode="auto">
          <a:xfrm>
            <a:off x="6118860" y="4594860"/>
            <a:ext cx="3726180" cy="1840230"/>
            <a:chOff x="0" y="0"/>
            <a:chExt cx="2608" cy="1288"/>
          </a:xfrm>
        </p:grpSpPr>
        <p:sp>
          <p:nvSpPr>
            <p:cNvPr id="34837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65542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alt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65543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44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45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65546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47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65548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880">
                  <a:solidFill>
                    <a:srgbClr val="FFFFFF"/>
                  </a:solidFill>
                </a:rPr>
                <a:t>Artifacts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93968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Product backlog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8790" y="1565910"/>
            <a:ext cx="4937760" cy="4766310"/>
          </a:xfrm>
        </p:spPr>
        <p:txBody>
          <a:bodyPr/>
          <a:lstStyle/>
          <a:p>
            <a:pPr marL="494348" indent="-265748">
              <a:lnSpc>
                <a:spcPct val="80000"/>
              </a:lnSpc>
              <a:tabLst>
                <a:tab pos="1068705" algn="l"/>
              </a:tabLst>
              <a:defRPr/>
            </a:pPr>
            <a:r>
              <a:rPr lang="en-US" sz="2700"/>
              <a:t>The requirements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  <a:defRPr/>
            </a:pPr>
            <a:r>
              <a:rPr lang="en-US" sz="2700"/>
              <a:t>A list of all desired work on the project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  <a:defRPr/>
            </a:pPr>
            <a:r>
              <a:rPr lang="en-US" sz="2700"/>
              <a:t>Ideally expressed such that each item has value to the users or customers of the product 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  <a:defRPr/>
            </a:pPr>
            <a:r>
              <a:rPr lang="en-US" sz="2700"/>
              <a:t>Prioritized by the product owner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  <a:defRPr/>
            </a:pPr>
            <a:r>
              <a:rPr lang="en-US" sz="2700"/>
              <a:t>Reprioritized at the start of each sprint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2988945"/>
            <a:ext cx="4046220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2952750" y="5349240"/>
            <a:ext cx="2526030" cy="914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This is the product backlog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506980" y="4137660"/>
            <a:ext cx="387192" cy="1371600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6207946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</a:t>
            </a:r>
            <a:r>
              <a:rPr lang="ja-JP" altLang="en-US" smtClean="0"/>
              <a:t>’</a:t>
            </a:r>
            <a:r>
              <a:rPr lang="en-US" altLang="ja-JP" smtClean="0"/>
              <a:t>re losing the relay race</a:t>
            </a:r>
            <a:endParaRPr lang="en-US" altLang="en-US" smtClean="0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1192530" y="5166360"/>
            <a:ext cx="445770" cy="35433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769870" y="1531620"/>
            <a:ext cx="6995160" cy="3829050"/>
            <a:chOff x="0" y="0"/>
            <a:chExt cx="4896" cy="268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0"/>
              <a:ext cx="4896" cy="2680"/>
            </a:xfrm>
            <a:prstGeom prst="roundRect">
              <a:avLst>
                <a:gd name="adj" fmla="val 716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7173" name="Rectangle 5"/>
            <p:cNvSpPr>
              <a:spLocks/>
            </p:cNvSpPr>
            <p:nvPr/>
          </p:nvSpPr>
          <p:spPr bwMode="auto">
            <a:xfrm>
              <a:off x="1936" y="2144"/>
              <a:ext cx="2648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651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1440">
                  <a:solidFill>
                    <a:schemeClr val="tx1"/>
                  </a:solidFill>
                </a:rPr>
                <a:t>Hirotaka Takeuchi and Ikujiro Nonaka, </a:t>
              </a:r>
              <a:r>
                <a:rPr lang="ja-JP" altLang="en-US" sz="1440">
                  <a:solidFill>
                    <a:schemeClr val="tx1"/>
                  </a:solidFill>
                </a:rPr>
                <a:t>“</a:t>
              </a:r>
              <a:r>
                <a:rPr lang="en-US" altLang="ja-JP" sz="1440">
                  <a:solidFill>
                    <a:schemeClr val="tx1"/>
                  </a:solidFill>
                </a:rPr>
                <a:t>The New New Product Development Game</a:t>
              </a:r>
              <a:r>
                <a:rPr lang="ja-JP" altLang="en-US" sz="1440">
                  <a:solidFill>
                    <a:schemeClr val="tx1"/>
                  </a:solidFill>
                </a:rPr>
                <a:t>”</a:t>
              </a:r>
              <a:r>
                <a:rPr lang="en-US" altLang="ja-JP" sz="1440">
                  <a:solidFill>
                    <a:schemeClr val="tx1"/>
                  </a:solidFill>
                </a:rPr>
                <a:t>,  </a:t>
              </a:r>
              <a:r>
                <a:rPr lang="en-US" altLang="ja-JP" sz="1440" i="1">
                  <a:solidFill>
                    <a:schemeClr val="tx1"/>
                  </a:solidFill>
                </a:rPr>
                <a:t>Harvard Business Review</a:t>
              </a:r>
              <a:r>
                <a:rPr lang="en-US" altLang="ja-JP" sz="1440">
                  <a:solidFill>
                    <a:schemeClr val="tx1"/>
                  </a:solidFill>
                </a:rPr>
                <a:t>,</a:t>
              </a:r>
              <a:r>
                <a:rPr lang="en-US" altLang="ja-JP" sz="144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ja-JP" sz="1440">
                  <a:solidFill>
                    <a:schemeClr val="tx1"/>
                  </a:solidFill>
                </a:rPr>
                <a:t>January 1986.</a:t>
              </a:r>
              <a:endParaRPr lang="en-US" altLang="en-US" sz="1440">
                <a:solidFill>
                  <a:srgbClr val="FFFFFF"/>
                </a:solidFill>
              </a:endParaRPr>
            </a:p>
          </p:txBody>
        </p:sp>
        <p:sp>
          <p:nvSpPr>
            <p:cNvPr id="10246" name="AutoShape 6"/>
            <p:cNvSpPr>
              <a:spLocks/>
            </p:cNvSpPr>
            <p:nvPr/>
          </p:nvSpPr>
          <p:spPr bwMode="auto">
            <a:xfrm rot="10800000">
              <a:off x="4576" y="2384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10247" name="AutoShape 7"/>
            <p:cNvSpPr>
              <a:spLocks/>
            </p:cNvSpPr>
            <p:nvPr/>
          </p:nvSpPr>
          <p:spPr bwMode="auto">
            <a:xfrm>
              <a:off x="1632" y="2144"/>
              <a:ext cx="312" cy="288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3 h 21600"/>
                <a:gd name="T4" fmla="*/ 0 w 21600"/>
                <a:gd name="T5" fmla="*/ 4 h 21600"/>
                <a:gd name="T6" fmla="*/ 5 w 21600"/>
                <a:gd name="T7" fmla="*/ 4 h 21600"/>
                <a:gd name="T8" fmla="*/ 5 w 21600"/>
                <a:gd name="T9" fmla="*/ 0 h 21600"/>
                <a:gd name="T10" fmla="*/ 3 w 21600"/>
                <a:gd name="T11" fmla="*/ 0 h 21600"/>
                <a:gd name="T12" fmla="*/ 3 w 21600"/>
                <a:gd name="T13" fmla="*/ 0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10248" name="Rectangle 8"/>
            <p:cNvSpPr>
              <a:spLocks/>
            </p:cNvSpPr>
            <p:nvPr/>
          </p:nvSpPr>
          <p:spPr bwMode="auto">
            <a:xfrm>
              <a:off x="4576" y="2144"/>
              <a:ext cx="312" cy="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10249" name="Rectangle 9"/>
            <p:cNvSpPr>
              <a:spLocks/>
            </p:cNvSpPr>
            <p:nvPr/>
          </p:nvSpPr>
          <p:spPr bwMode="auto">
            <a:xfrm>
              <a:off x="1632" y="2424"/>
              <a:ext cx="312" cy="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10250" name="Rectangle 10"/>
            <p:cNvSpPr>
              <a:spLocks/>
            </p:cNvSpPr>
            <p:nvPr/>
          </p:nvSpPr>
          <p:spPr bwMode="auto">
            <a:xfrm>
              <a:off x="64" y="40"/>
              <a:ext cx="4488" cy="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ja-JP" altLang="en-US" sz="2700">
                  <a:solidFill>
                    <a:srgbClr val="FFFFFF"/>
                  </a:solidFill>
                </a:rPr>
                <a:t>“</a:t>
              </a:r>
              <a:r>
                <a:rPr lang="en-US" altLang="ja-JP" sz="2700">
                  <a:solidFill>
                    <a:srgbClr val="FFFFFF"/>
                  </a:solidFill>
                </a:rPr>
                <a:t>The… </a:t>
              </a:r>
              <a:r>
                <a:rPr lang="ja-JP" altLang="en-US" sz="2700">
                  <a:solidFill>
                    <a:srgbClr val="FFFFFF"/>
                  </a:solidFill>
                </a:rPr>
                <a:t>‘</a:t>
              </a:r>
              <a:r>
                <a:rPr lang="en-US" altLang="ja-JP" sz="2700">
                  <a:solidFill>
                    <a:srgbClr val="FFFFFF"/>
                  </a:solidFill>
                </a:rPr>
                <a:t>relay race</a:t>
              </a:r>
              <a:r>
                <a:rPr lang="ja-JP" altLang="en-US" sz="2700">
                  <a:solidFill>
                    <a:srgbClr val="FFFFFF"/>
                  </a:solidFill>
                </a:rPr>
                <a:t>’</a:t>
              </a:r>
              <a:r>
                <a:rPr lang="en-US" altLang="ja-JP" sz="2700">
                  <a:solidFill>
                    <a:srgbClr val="FFFFFF"/>
                  </a:solidFill>
                </a:rPr>
                <a:t> approach to product development…may conflict with the goals of maximum speed and flexibility. Instead a holistic or </a:t>
              </a:r>
              <a:r>
                <a:rPr lang="ja-JP" altLang="en-US" sz="2700">
                  <a:solidFill>
                    <a:srgbClr val="FFFFFF"/>
                  </a:solidFill>
                </a:rPr>
                <a:t>‘</a:t>
              </a:r>
              <a:r>
                <a:rPr lang="en-US" altLang="ja-JP" sz="2700">
                  <a:solidFill>
                    <a:srgbClr val="FFFFFF"/>
                  </a:solidFill>
                </a:rPr>
                <a:t>rugby</a:t>
              </a:r>
              <a:r>
                <a:rPr lang="ja-JP" altLang="en-US" sz="2700">
                  <a:solidFill>
                    <a:srgbClr val="FFFFFF"/>
                  </a:solidFill>
                </a:rPr>
                <a:t>’</a:t>
              </a:r>
              <a:r>
                <a:rPr lang="en-US" altLang="ja-JP" sz="2700">
                  <a:solidFill>
                    <a:srgbClr val="FFFFFF"/>
                  </a:solidFill>
                </a:rPr>
                <a:t> approach—where a team tries to go the distance as a unit, passing the ball back and forth—may better serve today</a:t>
              </a:r>
              <a:r>
                <a:rPr lang="ja-JP" altLang="en-US" sz="2700">
                  <a:solidFill>
                    <a:srgbClr val="FFFFFF"/>
                  </a:solidFill>
                </a:rPr>
                <a:t>’</a:t>
              </a:r>
              <a:r>
                <a:rPr lang="en-US" altLang="ja-JP" sz="2700">
                  <a:solidFill>
                    <a:srgbClr val="FFFFFF"/>
                  </a:solidFill>
                </a:rPr>
                <a:t>s competitive requirements.</a:t>
              </a:r>
              <a:r>
                <a:rPr lang="ja-JP" altLang="en-US" sz="2700">
                  <a:solidFill>
                    <a:srgbClr val="FFFFFF"/>
                  </a:solidFill>
                </a:rPr>
                <a:t>”</a:t>
              </a:r>
              <a:endParaRPr lang="en-US" altLang="en-US" sz="27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6623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265936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sample product backlog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2206943" y="915829"/>
          <a:ext cx="7976712" cy="5299234"/>
        </p:xfrm>
        <a:graphic>
          <a:graphicData uri="http://schemas.openxmlformats.org/drawingml/2006/table">
            <a:tbl>
              <a:tblPr/>
              <a:tblGrid>
                <a:gridCol w="5987892"/>
                <a:gridCol w="1988820"/>
              </a:tblGrid>
              <a:tr h="7630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Backlog item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Estimate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</a:tr>
              <a:tr h="521550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Allow a guest to make a reservation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3676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cancel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5162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change the dates of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5162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hotel employee, I can run RevPAR reports (revenue-per-available-room)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440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Improve exception handling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8011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8011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6648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1792-B6BF-45F4-A04B-2219970B3659}" type="slidenum">
              <a:rPr lang="de-DE" altLang="en-US"/>
              <a:pPr/>
              <a:t>41</a:t>
            </a:fld>
            <a:endParaRPr lang="de-DE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Estimation of Product Backlog Items</a:t>
            </a:r>
            <a:endParaRPr lang="ru-RU" altLang="en-US" sz="34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Establishes team’s velocity (how much Effort a Team can handle in one Sprint)</a:t>
            </a:r>
          </a:p>
          <a:p>
            <a:r>
              <a:rPr lang="en-US" altLang="en-US" sz="2600"/>
              <a:t>Determining units of complexity. </a:t>
            </a:r>
          </a:p>
          <a:p>
            <a:pPr lvl="1"/>
            <a:r>
              <a:rPr lang="en-US" altLang="en-US" sz="2200"/>
              <a:t>Size-category (“T-Shirt size”)</a:t>
            </a:r>
          </a:p>
          <a:p>
            <a:pPr lvl="1"/>
            <a:r>
              <a:rPr lang="en-US" altLang="en-US" sz="2200"/>
              <a:t>Story points</a:t>
            </a:r>
          </a:p>
          <a:p>
            <a:pPr lvl="1"/>
            <a:r>
              <a:rPr lang="en-US" altLang="en-US" sz="2200"/>
              <a:t>Work days/work hours</a:t>
            </a:r>
          </a:p>
          <a:p>
            <a:r>
              <a:rPr lang="en-US" altLang="en-US" sz="2600"/>
              <a:t>Methods of estimation:</a:t>
            </a:r>
          </a:p>
          <a:p>
            <a:pPr lvl="1"/>
            <a:r>
              <a:rPr lang="en-US" altLang="en-US" sz="2200"/>
              <a:t>Expert Review</a:t>
            </a:r>
          </a:p>
          <a:p>
            <a:pPr lvl="1"/>
            <a:r>
              <a:rPr lang="en-US" altLang="en-US" sz="2200"/>
              <a:t>Creating a Work Breakdown Structure (WBS)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 sz="2600"/>
          </a:p>
        </p:txBody>
      </p:sp>
    </p:spTree>
    <p:extLst>
      <p:ext uri="{BB962C8B-B14F-4D97-AF65-F5344CB8AC3E}">
        <p14:creationId xmlns:p14="http://schemas.microsoft.com/office/powerpoint/2010/main" val="504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A792-156D-45BA-A133-3124FAD00C44}" type="slidenum">
              <a:rPr lang="de-DE" altLang="en-US"/>
              <a:pPr/>
              <a:t>42</a:t>
            </a:fld>
            <a:endParaRPr lang="de-DE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Backlog</a:t>
            </a:r>
            <a:endParaRPr lang="ru-RU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only a FORECAST!-&gt; is not exact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047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D2F5-1B37-4993-935F-A4BCB4346BF7}" type="slidenum">
              <a:rPr lang="de-DE" altLang="en-US"/>
              <a:pPr/>
              <a:t>43</a:t>
            </a:fld>
            <a:endParaRPr lang="de-DE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Backlog</a:t>
            </a:r>
            <a:endParaRPr lang="ru-RU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subset of Product Backlog Items, which define the work for a Sprint</a:t>
            </a:r>
          </a:p>
          <a:p>
            <a:r>
              <a:rPr lang="en-US" altLang="en-US"/>
              <a:t>Is created ONLY by Team members</a:t>
            </a:r>
          </a:p>
          <a:p>
            <a:r>
              <a:rPr lang="en-US" altLang="en-US"/>
              <a:t>Each Item has it’s own status</a:t>
            </a:r>
          </a:p>
          <a:p>
            <a:r>
              <a:rPr lang="en-US" altLang="en-US"/>
              <a:t>Should be updated every day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83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sprint goal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303020"/>
            <a:ext cx="8515350" cy="1131570"/>
          </a:xfrm>
        </p:spPr>
        <p:txBody>
          <a:bodyPr/>
          <a:lstStyle/>
          <a:p>
            <a:pPr marL="628650">
              <a:defRPr/>
            </a:pPr>
            <a:r>
              <a:rPr lang="en-US"/>
              <a:t>A short statement of what the work will be focused on during the sprint</a:t>
            </a:r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1832610" y="3371850"/>
            <a:ext cx="4411980" cy="1748790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1684" name="Rectangle 4"/>
          <p:cNvSpPr>
            <a:spLocks/>
          </p:cNvSpPr>
          <p:nvPr/>
        </p:nvSpPr>
        <p:spPr bwMode="auto">
          <a:xfrm>
            <a:off x="2266950" y="337185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71685" name="AutoShape 5"/>
          <p:cNvSpPr>
            <a:spLocks/>
          </p:cNvSpPr>
          <p:nvPr/>
        </p:nvSpPr>
        <p:spPr bwMode="auto">
          <a:xfrm rot="10800000">
            <a:off x="4518660" y="337185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>
            <a:off x="1832610" y="337185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1687" name="Rectangle 7"/>
          <p:cNvSpPr>
            <a:spLocks/>
          </p:cNvSpPr>
          <p:nvPr/>
        </p:nvSpPr>
        <p:spPr bwMode="auto">
          <a:xfrm>
            <a:off x="1981200" y="333756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rgbClr val="FFFFFF"/>
                </a:solidFill>
              </a:rPr>
              <a:t>Database Application</a:t>
            </a:r>
          </a:p>
        </p:txBody>
      </p:sp>
      <p:sp>
        <p:nvSpPr>
          <p:cNvPr id="3" name="AutoShape 8"/>
          <p:cNvSpPr>
            <a:spLocks/>
          </p:cNvSpPr>
          <p:nvPr/>
        </p:nvSpPr>
        <p:spPr bwMode="auto">
          <a:xfrm>
            <a:off x="5890260" y="4572000"/>
            <a:ext cx="4411980" cy="1748790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1689" name="Rectangle 9"/>
          <p:cNvSpPr>
            <a:spLocks/>
          </p:cNvSpPr>
          <p:nvPr/>
        </p:nvSpPr>
        <p:spPr bwMode="auto">
          <a:xfrm>
            <a:off x="6324600" y="457200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71690" name="AutoShape 10"/>
          <p:cNvSpPr>
            <a:spLocks/>
          </p:cNvSpPr>
          <p:nvPr/>
        </p:nvSpPr>
        <p:spPr bwMode="auto">
          <a:xfrm rot="10800000">
            <a:off x="8576310" y="457200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1691" name="AutoShape 11"/>
          <p:cNvSpPr>
            <a:spLocks/>
          </p:cNvSpPr>
          <p:nvPr/>
        </p:nvSpPr>
        <p:spPr bwMode="auto">
          <a:xfrm>
            <a:off x="5890260" y="457200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1692" name="Rectangle 12"/>
          <p:cNvSpPr>
            <a:spLocks/>
          </p:cNvSpPr>
          <p:nvPr/>
        </p:nvSpPr>
        <p:spPr bwMode="auto">
          <a:xfrm>
            <a:off x="6038850" y="453771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rgbClr val="FFFFFF"/>
                </a:solidFill>
              </a:rPr>
              <a:t>Financial services</a:t>
            </a:r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5890260" y="2503170"/>
            <a:ext cx="4411980" cy="1383030"/>
          </a:xfrm>
          <a:prstGeom prst="roundRect">
            <a:avLst>
              <a:gd name="adj" fmla="val 198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1694" name="Rectangle 14"/>
          <p:cNvSpPr>
            <a:spLocks/>
          </p:cNvSpPr>
          <p:nvPr/>
        </p:nvSpPr>
        <p:spPr bwMode="auto">
          <a:xfrm>
            <a:off x="6324600" y="250317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71695" name="AutoShape 15"/>
          <p:cNvSpPr>
            <a:spLocks/>
          </p:cNvSpPr>
          <p:nvPr/>
        </p:nvSpPr>
        <p:spPr bwMode="auto">
          <a:xfrm rot="10800000">
            <a:off x="8576310" y="250317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1696" name="AutoShape 16"/>
          <p:cNvSpPr>
            <a:spLocks/>
          </p:cNvSpPr>
          <p:nvPr/>
        </p:nvSpPr>
        <p:spPr bwMode="auto">
          <a:xfrm>
            <a:off x="5890260" y="250317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1697" name="Rectangle 17"/>
          <p:cNvSpPr>
            <a:spLocks/>
          </p:cNvSpPr>
          <p:nvPr/>
        </p:nvSpPr>
        <p:spPr bwMode="auto">
          <a:xfrm>
            <a:off x="6038850" y="246888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rgbClr val="FFFFFF"/>
                </a:solidFill>
              </a:rPr>
              <a:t>Life Sciences</a:t>
            </a:r>
          </a:p>
        </p:txBody>
      </p:sp>
      <p:sp>
        <p:nvSpPr>
          <p:cNvPr id="71698" name="Rectangle 18"/>
          <p:cNvSpPr>
            <a:spLocks/>
          </p:cNvSpPr>
          <p:nvPr/>
        </p:nvSpPr>
        <p:spPr bwMode="auto">
          <a:xfrm>
            <a:off x="5890260" y="2926080"/>
            <a:ext cx="441198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rgbClr val="FFFFFF"/>
                </a:solidFill>
              </a:rPr>
              <a:t>Support features necessary for population genetics studies.</a:t>
            </a:r>
          </a:p>
        </p:txBody>
      </p:sp>
      <p:sp>
        <p:nvSpPr>
          <p:cNvPr id="71699" name="Rectangle 19"/>
          <p:cNvSpPr>
            <a:spLocks/>
          </p:cNvSpPr>
          <p:nvPr/>
        </p:nvSpPr>
        <p:spPr bwMode="auto">
          <a:xfrm>
            <a:off x="6015990" y="5029200"/>
            <a:ext cx="41948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rgbClr val="FFFFFF"/>
                </a:solidFill>
              </a:rPr>
              <a:t>Support more technical indicators than company ABC with real-time, streaming data.</a:t>
            </a:r>
          </a:p>
        </p:txBody>
      </p:sp>
      <p:sp>
        <p:nvSpPr>
          <p:cNvPr id="71700" name="Rectangle 20"/>
          <p:cNvSpPr>
            <a:spLocks/>
          </p:cNvSpPr>
          <p:nvPr/>
        </p:nvSpPr>
        <p:spPr bwMode="auto">
          <a:xfrm>
            <a:off x="1935480" y="3840480"/>
            <a:ext cx="41948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rgbClr val="FFFFFF"/>
                </a:solidFill>
              </a:rPr>
              <a:t>Make the application run on SQL Server in addition to Oracle.</a:t>
            </a:r>
          </a:p>
        </p:txBody>
      </p:sp>
    </p:spTree>
    <p:extLst>
      <p:ext uri="{BB962C8B-B14F-4D97-AF65-F5344CB8AC3E}">
        <p14:creationId xmlns:p14="http://schemas.microsoft.com/office/powerpoint/2010/main" val="369438559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Managing the sprint backlog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383030"/>
            <a:ext cx="8515350" cy="4743450"/>
          </a:xfrm>
        </p:spPr>
        <p:txBody>
          <a:bodyPr/>
          <a:lstStyle/>
          <a:p>
            <a:pPr marL="628650">
              <a:defRPr/>
            </a:pPr>
            <a:r>
              <a:rPr lang="en-US" sz="2880"/>
              <a:t>Individuals sign up for work of their own choosing</a:t>
            </a:r>
          </a:p>
          <a:p>
            <a:pPr marL="937260" lvl="1">
              <a:spcBef>
                <a:spcPts val="1260"/>
              </a:spcBef>
              <a:defRPr/>
            </a:pPr>
            <a:r>
              <a:rPr lang="en-US"/>
              <a:t>Work is never assigned</a:t>
            </a:r>
          </a:p>
          <a:p>
            <a:pPr marL="628650">
              <a:spcBef>
                <a:spcPts val="1260"/>
              </a:spcBef>
              <a:defRPr/>
            </a:pPr>
            <a:r>
              <a:rPr lang="en-US" sz="2880"/>
              <a:t>Estimated work remaining is updated daily</a:t>
            </a:r>
          </a:p>
        </p:txBody>
      </p:sp>
    </p:spTree>
    <p:extLst>
      <p:ext uri="{BB962C8B-B14F-4D97-AF65-F5344CB8AC3E}">
        <p14:creationId xmlns:p14="http://schemas.microsoft.com/office/powerpoint/2010/main" val="1780309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Managing the sprint backlog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383030"/>
            <a:ext cx="8515350" cy="4743450"/>
          </a:xfrm>
        </p:spPr>
        <p:txBody>
          <a:bodyPr/>
          <a:lstStyle/>
          <a:p>
            <a:pPr marL="628650">
              <a:spcBef>
                <a:spcPts val="1260"/>
              </a:spcBef>
              <a:defRPr/>
            </a:pPr>
            <a:r>
              <a:rPr lang="en-US" sz="2880"/>
              <a:t>Any team member can add, delete or change the sprint backlog</a:t>
            </a:r>
          </a:p>
          <a:p>
            <a:pPr marL="628650">
              <a:spcBef>
                <a:spcPts val="1260"/>
              </a:spcBef>
              <a:defRPr/>
            </a:pPr>
            <a:r>
              <a:rPr lang="en-US" sz="2880"/>
              <a:t>Work for the sprint emerges</a:t>
            </a:r>
          </a:p>
          <a:p>
            <a:pPr marL="628650">
              <a:spcBef>
                <a:spcPts val="1260"/>
              </a:spcBef>
              <a:defRPr/>
            </a:pPr>
            <a:r>
              <a:rPr lang="en-US" sz="2880"/>
              <a:t>If work is unclear, define a sprint backlog item with a larger amount of time and break it down later</a:t>
            </a:r>
            <a:endParaRPr lang="en-US" sz="3600"/>
          </a:p>
          <a:p>
            <a:pPr marL="628650">
              <a:spcBef>
                <a:spcPts val="1260"/>
              </a:spcBef>
              <a:defRPr/>
            </a:pPr>
            <a:r>
              <a:rPr lang="en-US" sz="2880"/>
              <a:t>Update work remaining as more becomes known</a:t>
            </a:r>
          </a:p>
        </p:txBody>
      </p:sp>
    </p:spTree>
    <p:extLst>
      <p:ext uri="{BB962C8B-B14F-4D97-AF65-F5344CB8AC3E}">
        <p14:creationId xmlns:p14="http://schemas.microsoft.com/office/powerpoint/2010/main" val="2112254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sprint backlog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2152650" y="1725930"/>
            <a:ext cx="33147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77827" name="Rectangle 3"/>
          <p:cNvSpPr>
            <a:spLocks/>
          </p:cNvSpPr>
          <p:nvPr/>
        </p:nvSpPr>
        <p:spPr bwMode="auto">
          <a:xfrm>
            <a:off x="2152650" y="225171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chemeClr val="tx1"/>
                </a:solidFill>
              </a:rPr>
              <a:t>Code the user interface</a:t>
            </a:r>
          </a:p>
        </p:txBody>
      </p:sp>
      <p:sp>
        <p:nvSpPr>
          <p:cNvPr id="77828" name="Rectangle 4"/>
          <p:cNvSpPr>
            <a:spLocks/>
          </p:cNvSpPr>
          <p:nvPr/>
        </p:nvSpPr>
        <p:spPr bwMode="auto">
          <a:xfrm>
            <a:off x="2152650" y="277749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chemeClr val="tx1"/>
                </a:solidFill>
              </a:rPr>
              <a:t>Code the middle tier</a:t>
            </a:r>
          </a:p>
        </p:txBody>
      </p:sp>
      <p:sp>
        <p:nvSpPr>
          <p:cNvPr id="77829" name="Rectangle 5"/>
          <p:cNvSpPr>
            <a:spLocks/>
          </p:cNvSpPr>
          <p:nvPr/>
        </p:nvSpPr>
        <p:spPr bwMode="auto">
          <a:xfrm>
            <a:off x="2152650" y="330327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chemeClr val="tx1"/>
                </a:solidFill>
              </a:rPr>
              <a:t>Test the middle tier</a:t>
            </a:r>
          </a:p>
        </p:txBody>
      </p:sp>
      <p:sp>
        <p:nvSpPr>
          <p:cNvPr id="77830" name="Rectangle 6"/>
          <p:cNvSpPr>
            <a:spLocks/>
          </p:cNvSpPr>
          <p:nvPr/>
        </p:nvSpPr>
        <p:spPr bwMode="auto">
          <a:xfrm>
            <a:off x="2152650" y="382905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chemeClr val="tx1"/>
                </a:solidFill>
              </a:rPr>
              <a:t>Write online help</a:t>
            </a:r>
          </a:p>
        </p:txBody>
      </p:sp>
      <p:sp>
        <p:nvSpPr>
          <p:cNvPr id="77831" name="Rectangle 7"/>
          <p:cNvSpPr>
            <a:spLocks/>
          </p:cNvSpPr>
          <p:nvPr/>
        </p:nvSpPr>
        <p:spPr bwMode="auto">
          <a:xfrm>
            <a:off x="2152650" y="435483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60">
                <a:solidFill>
                  <a:schemeClr val="tx1"/>
                </a:solidFill>
              </a:rPr>
              <a:t>Write the foo class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54673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grpSp>
        <p:nvGrpSpPr>
          <p:cNvPr id="77833" name="Group 9"/>
          <p:cNvGrpSpPr>
            <a:grpSpLocks/>
          </p:cNvGrpSpPr>
          <p:nvPr/>
        </p:nvGrpSpPr>
        <p:grpSpPr bwMode="auto">
          <a:xfrm>
            <a:off x="5467350" y="2251710"/>
            <a:ext cx="914400" cy="2628900"/>
            <a:chOff x="0" y="0"/>
            <a:chExt cx="640" cy="1840"/>
          </a:xfrm>
        </p:grpSpPr>
        <p:sp>
          <p:nvSpPr>
            <p:cNvPr id="77868" name="Rectangle 10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69" name="Rectangle 11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7870" name="Rectangle 12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71" name="Rectangle 13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7872" name="Rectangle 14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9951" name="Rectangle 15"/>
          <p:cNvSpPr>
            <a:spLocks/>
          </p:cNvSpPr>
          <p:nvPr/>
        </p:nvSpPr>
        <p:spPr bwMode="auto">
          <a:xfrm>
            <a:off x="63817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6381750" y="2251710"/>
            <a:ext cx="914400" cy="2628900"/>
            <a:chOff x="0" y="0"/>
            <a:chExt cx="640" cy="1840"/>
          </a:xfrm>
        </p:grpSpPr>
        <p:sp>
          <p:nvSpPr>
            <p:cNvPr id="77863" name="Rectangle 17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864" name="Rectangle 18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7865" name="Rectangle 19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7866" name="Rectangle 20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67" name="Rectangle 21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9958" name="Rectangle 22"/>
          <p:cNvSpPr>
            <a:spLocks/>
          </p:cNvSpPr>
          <p:nvPr/>
        </p:nvSpPr>
        <p:spPr bwMode="auto">
          <a:xfrm>
            <a:off x="72961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39959" name="Rectangle 23"/>
          <p:cNvSpPr>
            <a:spLocks/>
          </p:cNvSpPr>
          <p:nvPr/>
        </p:nvSpPr>
        <p:spPr bwMode="auto">
          <a:xfrm>
            <a:off x="82105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8210550" y="2251710"/>
            <a:ext cx="914400" cy="3154680"/>
            <a:chOff x="0" y="0"/>
            <a:chExt cx="640" cy="2208"/>
          </a:xfrm>
        </p:grpSpPr>
        <p:sp>
          <p:nvSpPr>
            <p:cNvPr id="77857" name="Rectangle 25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58" name="Rectangle 26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7859" name="Rectangle 27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7860" name="Rectangle 28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61" name="Rectangle 29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62" name="Rectangle 30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9967" name="Rectangle 31"/>
          <p:cNvSpPr>
            <a:spLocks/>
          </p:cNvSpPr>
          <p:nvPr/>
        </p:nvSpPr>
        <p:spPr bwMode="auto">
          <a:xfrm>
            <a:off x="91249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97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9124950" y="2251710"/>
            <a:ext cx="914400" cy="3154680"/>
            <a:chOff x="0" y="0"/>
            <a:chExt cx="640" cy="2208"/>
          </a:xfrm>
        </p:grpSpPr>
        <p:sp>
          <p:nvSpPr>
            <p:cNvPr id="77851" name="Rectangle 33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52" name="Rectangle 34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53" name="Rectangle 35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54" name="Rectangle 36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55" name="Rectangle 37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56" name="Rectangle 38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2152650" y="2251710"/>
            <a:ext cx="6057900" cy="3154680"/>
            <a:chOff x="0" y="0"/>
            <a:chExt cx="4240" cy="2208"/>
          </a:xfrm>
        </p:grpSpPr>
        <p:sp>
          <p:nvSpPr>
            <p:cNvPr id="77842" name="Rectangle 40"/>
            <p:cNvSpPr>
              <a:spLocks/>
            </p:cNvSpPr>
            <p:nvPr/>
          </p:nvSpPr>
          <p:spPr bwMode="auto">
            <a:xfrm>
              <a:off x="0" y="1840"/>
              <a:ext cx="232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57150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160">
                  <a:solidFill>
                    <a:schemeClr val="tx1"/>
                  </a:solidFill>
                </a:rPr>
                <a:t>Add error logging</a:t>
              </a:r>
            </a:p>
          </p:txBody>
        </p:sp>
        <p:sp>
          <p:nvSpPr>
            <p:cNvPr id="77843" name="Rectangle 41"/>
            <p:cNvSpPr>
              <a:spLocks/>
            </p:cNvSpPr>
            <p:nvPr/>
          </p:nvSpPr>
          <p:spPr bwMode="auto">
            <a:xfrm>
              <a:off x="232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44" name="Rectangle 42"/>
            <p:cNvSpPr>
              <a:spLocks/>
            </p:cNvSpPr>
            <p:nvPr/>
          </p:nvSpPr>
          <p:spPr bwMode="auto">
            <a:xfrm>
              <a:off x="296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45" name="Rectangle 43"/>
            <p:cNvSpPr>
              <a:spLocks/>
            </p:cNvSpPr>
            <p:nvPr/>
          </p:nvSpPr>
          <p:spPr bwMode="auto">
            <a:xfrm>
              <a:off x="360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46" name="Rectangle 44"/>
            <p:cNvSpPr>
              <a:spLocks/>
            </p:cNvSpPr>
            <p:nvPr/>
          </p:nvSpPr>
          <p:spPr bwMode="auto">
            <a:xfrm>
              <a:off x="360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847" name="Rectangle 45"/>
            <p:cNvSpPr>
              <a:spLocks/>
            </p:cNvSpPr>
            <p:nvPr/>
          </p:nvSpPr>
          <p:spPr bwMode="auto">
            <a:xfrm>
              <a:off x="360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7848" name="Rectangle 46"/>
            <p:cNvSpPr>
              <a:spLocks/>
            </p:cNvSpPr>
            <p:nvPr/>
          </p:nvSpPr>
          <p:spPr bwMode="auto">
            <a:xfrm>
              <a:off x="360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77849" name="Rectangle 47"/>
            <p:cNvSpPr>
              <a:spLocks/>
            </p:cNvSpPr>
            <p:nvPr/>
          </p:nvSpPr>
          <p:spPr bwMode="auto">
            <a:xfrm>
              <a:off x="360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850" name="Rectangle 48"/>
            <p:cNvSpPr>
              <a:spLocks/>
            </p:cNvSpPr>
            <p:nvPr/>
          </p:nvSpPr>
          <p:spPr bwMode="auto">
            <a:xfrm>
              <a:off x="360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52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92485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D2F5-1B37-4993-935F-A4BCB4346BF7}" type="slidenum">
              <a:rPr lang="de-DE" altLang="en-US"/>
              <a:pPr/>
              <a:t>48</a:t>
            </a:fld>
            <a:endParaRPr lang="de-DE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Backlog</a:t>
            </a:r>
            <a:endParaRPr lang="ru-RU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subset of Product Backlog Items, which define the work for a Sprint</a:t>
            </a:r>
          </a:p>
          <a:p>
            <a:r>
              <a:rPr lang="en-US" altLang="en-US"/>
              <a:t>Is created ONLY by Team members</a:t>
            </a:r>
          </a:p>
          <a:p>
            <a:r>
              <a:rPr lang="en-US" altLang="en-US"/>
              <a:t>Each Item has it’s own status</a:t>
            </a:r>
          </a:p>
          <a:p>
            <a:r>
              <a:rPr lang="en-US" altLang="en-US"/>
              <a:t>Should be updated every day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8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4FE4-B32C-4224-954E-C3145D6D21A7}" type="slidenum">
              <a:rPr lang="de-DE" altLang="en-US"/>
              <a:pPr/>
              <a:t>49</a:t>
            </a:fld>
            <a:endParaRPr lang="de-DE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Backlog</a:t>
            </a:r>
            <a:endParaRPr lang="ru-RU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more then 300 tasks in the list</a:t>
            </a:r>
          </a:p>
          <a:p>
            <a:r>
              <a:rPr lang="en-US" altLang="en-US"/>
              <a:t>If a task requires more than 16 hours, it should be broken down</a:t>
            </a:r>
          </a:p>
          <a:p>
            <a:r>
              <a:rPr lang="en-US" altLang="en-US"/>
              <a:t>Team can add or subtract items from the list. Product Owner is not allowed to do 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870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/>
          </p:cNvSpPr>
          <p:nvPr/>
        </p:nvSpPr>
        <p:spPr bwMode="auto">
          <a:xfrm>
            <a:off x="1832610" y="617220"/>
            <a:ext cx="8458200" cy="5440680"/>
          </a:xfrm>
          <a:prstGeom prst="roundRect">
            <a:avLst>
              <a:gd name="adj" fmla="val 5042"/>
            </a:avLst>
          </a:prstGeom>
          <a:solidFill>
            <a:schemeClr val="accent1"/>
          </a:solidFill>
          <a:ln w="50800">
            <a:solidFill>
              <a:srgbClr val="910000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2290" name="Rectangle 3"/>
          <p:cNvSpPr>
            <a:spLocks/>
          </p:cNvSpPr>
          <p:nvPr/>
        </p:nvSpPr>
        <p:spPr bwMode="auto">
          <a:xfrm>
            <a:off x="2049780" y="1314450"/>
            <a:ext cx="802386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25425" indent="-225425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altLang="en-US" sz="2520">
                <a:solidFill>
                  <a:schemeClr val="tx1"/>
                </a:solidFill>
              </a:rPr>
              <a:t>Scrum is an agile process that allows us to focus on delivering the highest business value in the shortest time. </a:t>
            </a:r>
          </a:p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altLang="en-US" sz="2520">
                <a:solidFill>
                  <a:schemeClr val="tx1"/>
                </a:solidFill>
              </a:rPr>
              <a:t>It allows us to rapidly and repeatedly inspect actual working software (every two weeks to one month).</a:t>
            </a:r>
          </a:p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altLang="en-US" sz="2520">
                <a:solidFill>
                  <a:schemeClr val="tx1"/>
                </a:solidFill>
              </a:rPr>
              <a:t>The business sets the priorities. Teams self-organize to determine the best way to deliver the highest priority features. </a:t>
            </a:r>
          </a:p>
          <a:p>
            <a:pPr algn="l" eaLnBrk="1" hangingPunct="1">
              <a:buSzPct val="125000"/>
              <a:buFont typeface="Gill Sans" charset="0"/>
              <a:buChar char="•"/>
            </a:pPr>
            <a:r>
              <a:rPr lang="en-US" altLang="en-US" sz="2520">
                <a:solidFill>
                  <a:schemeClr val="tx1"/>
                </a:solidFill>
              </a:rPr>
              <a:t>Every two weeks to a month anyone can see real working software and decide to release it as is or continue to enhance it for another sprint.</a:t>
            </a:r>
          </a:p>
        </p:txBody>
      </p:sp>
      <p:sp>
        <p:nvSpPr>
          <p:cNvPr id="12291" name="Rectangle 4"/>
          <p:cNvSpPr>
            <a:spLocks/>
          </p:cNvSpPr>
          <p:nvPr/>
        </p:nvSpPr>
        <p:spPr bwMode="auto">
          <a:xfrm>
            <a:off x="2255520" y="628650"/>
            <a:ext cx="3726180" cy="66294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12292" name="AutoShape 5"/>
          <p:cNvSpPr>
            <a:spLocks/>
          </p:cNvSpPr>
          <p:nvPr/>
        </p:nvSpPr>
        <p:spPr bwMode="auto">
          <a:xfrm rot="10800000">
            <a:off x="5947410" y="88011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2293" name="AutoShape 6"/>
          <p:cNvSpPr>
            <a:spLocks/>
          </p:cNvSpPr>
          <p:nvPr/>
        </p:nvSpPr>
        <p:spPr bwMode="auto">
          <a:xfrm>
            <a:off x="1821180" y="605790"/>
            <a:ext cx="445770" cy="411480"/>
          </a:xfrm>
          <a:custGeom>
            <a:avLst/>
            <a:gdLst>
              <a:gd name="T0" fmla="*/ 7221474 w 21600"/>
              <a:gd name="T1" fmla="*/ 29125 h 21600"/>
              <a:gd name="T2" fmla="*/ 7361 w 21600"/>
              <a:gd name="T3" fmla="*/ 6330633 h 21600"/>
              <a:gd name="T4" fmla="*/ 0 w 21600"/>
              <a:gd name="T5" fmla="*/ 9677400 h 21600"/>
              <a:gd name="T6" fmla="*/ 11357504 w 21600"/>
              <a:gd name="T7" fmla="*/ 9677400 h 21600"/>
              <a:gd name="T8" fmla="*/ 11357504 w 21600"/>
              <a:gd name="T9" fmla="*/ 0 h 21600"/>
              <a:gd name="T10" fmla="*/ 7221474 w 21600"/>
              <a:gd name="T11" fmla="*/ 29125 h 21600"/>
              <a:gd name="T12" fmla="*/ 7221474 w 21600"/>
              <a:gd name="T13" fmla="*/ 29125 h 21600"/>
              <a:gd name="T14" fmla="*/ 7221474 w 21600"/>
              <a:gd name="T15" fmla="*/ 2912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2294" name="Rectangle 7"/>
          <p:cNvSpPr>
            <a:spLocks/>
          </p:cNvSpPr>
          <p:nvPr/>
        </p:nvSpPr>
        <p:spPr bwMode="auto">
          <a:xfrm>
            <a:off x="1821180" y="1005840"/>
            <a:ext cx="525780" cy="28575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12295" name="Rectangle 8"/>
          <p:cNvSpPr>
            <a:spLocks/>
          </p:cNvSpPr>
          <p:nvPr/>
        </p:nvSpPr>
        <p:spPr bwMode="auto">
          <a:xfrm>
            <a:off x="5867400" y="617220"/>
            <a:ext cx="525780" cy="297180"/>
          </a:xfrm>
          <a:prstGeom prst="rect">
            <a:avLst/>
          </a:prstGeom>
          <a:solidFill>
            <a:srgbClr val="91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880"/>
          </a:p>
        </p:txBody>
      </p:sp>
      <p:sp>
        <p:nvSpPr>
          <p:cNvPr id="12296" name="Rectangle 9"/>
          <p:cNvSpPr>
            <a:spLocks/>
          </p:cNvSpPr>
          <p:nvPr/>
        </p:nvSpPr>
        <p:spPr bwMode="auto">
          <a:xfrm>
            <a:off x="2106930" y="628650"/>
            <a:ext cx="392049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240">
                <a:solidFill>
                  <a:srgbClr val="FFFFFF"/>
                </a:solidFill>
              </a:rPr>
              <a:t>Scrum in 100 words</a:t>
            </a:r>
          </a:p>
        </p:txBody>
      </p:sp>
    </p:spTree>
    <p:extLst>
      <p:ext uri="{BB962C8B-B14F-4D97-AF65-F5344CB8AC3E}">
        <p14:creationId xmlns:p14="http://schemas.microsoft.com/office/powerpoint/2010/main" val="138281089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DDFB-00BB-4D10-B3C4-509D2552A939}" type="slidenum">
              <a:rPr lang="de-DE" altLang="en-US"/>
              <a:pPr/>
              <a:t>50</a:t>
            </a:fld>
            <a:endParaRPr lang="de-DE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Backlog</a:t>
            </a:r>
            <a:endParaRPr lang="ru-RU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a FORECAST!</a:t>
            </a:r>
          </a:p>
          <a:p>
            <a:r>
              <a:rPr lang="en-US" altLang="en-US"/>
              <a:t>Is a good warning monitor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709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4381-1C93-4EA8-85EE-E7DFFAB30F85}" type="slidenum">
              <a:rPr lang="de-DE" altLang="en-US"/>
              <a:pPr/>
              <a:t>51</a:t>
            </a:fld>
            <a:endParaRPr lang="de-DE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Burn down Charts</a:t>
            </a:r>
            <a:endParaRPr lang="ru-RU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Are used to represent “work done”.</a:t>
            </a:r>
          </a:p>
          <a:p>
            <a:r>
              <a:rPr lang="en-US" altLang="en-US"/>
              <a:t>Are wonderful Information Radiators</a:t>
            </a:r>
          </a:p>
          <a:p>
            <a:r>
              <a:rPr lang="en-US" altLang="en-US"/>
              <a:t>3 Types:</a:t>
            </a:r>
          </a:p>
          <a:p>
            <a:pPr lvl="1"/>
            <a:r>
              <a:rPr lang="en-US" altLang="en-US"/>
              <a:t>Sprint Burn down Chart (progress of the Sprint)</a:t>
            </a:r>
          </a:p>
          <a:p>
            <a:pPr lvl="1"/>
            <a:r>
              <a:rPr lang="en-US" altLang="en-US"/>
              <a:t>Release Burn down Chart (progress of release)</a:t>
            </a:r>
          </a:p>
          <a:p>
            <a:pPr lvl="1"/>
            <a:r>
              <a:rPr lang="en-US" altLang="en-US"/>
              <a:t>Product Burn down chart (progress of the Product)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39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B8E-36E8-4F51-8CE4-5436B1DB3947}" type="slidenum">
              <a:rPr lang="de-DE" altLang="en-US"/>
              <a:pPr/>
              <a:t>52</a:t>
            </a:fld>
            <a:endParaRPr lang="de-DE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Radiator</a:t>
            </a:r>
            <a:endParaRPr lang="ru-RU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"</a:t>
            </a:r>
            <a:r>
              <a:rPr lang="en-US" altLang="en-US"/>
              <a:t>Two characteristics are key to a good information radiator. The first is that the information changes over time. This makes it worth a person's while to look at the display... The other characteristic is that it takes very little energy to view the display." </a:t>
            </a:r>
          </a:p>
        </p:txBody>
      </p:sp>
    </p:spTree>
    <p:extLst>
      <p:ext uri="{BB962C8B-B14F-4D97-AF65-F5344CB8AC3E}">
        <p14:creationId xmlns:p14="http://schemas.microsoft.com/office/powerpoint/2010/main" val="27606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FF1F-A72F-4B53-8894-DC67364BE8AA}" type="slidenum">
              <a:rPr lang="de-DE" altLang="en-US"/>
              <a:pPr/>
              <a:t>53</a:t>
            </a:fld>
            <a:endParaRPr lang="de-DE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Burn down Charts</a:t>
            </a:r>
            <a:endParaRPr lang="ru-R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X-Axis: time (usually in days)</a:t>
            </a:r>
          </a:p>
          <a:p>
            <a:r>
              <a:rPr lang="en-US" altLang="en-US"/>
              <a:t>Y-Axis: remaining effort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68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7107-D45C-4485-AEFF-8D321D29DE65}" type="slidenum">
              <a:rPr lang="de-DE" altLang="en-US"/>
              <a:pPr/>
              <a:t>54</a:t>
            </a:fld>
            <a:endParaRPr lang="de-DE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Sprint Burn down Chart</a:t>
            </a:r>
            <a:endParaRPr lang="ru-RU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Depicts the total Sprint Backlog hours remaining per day</a:t>
            </a:r>
          </a:p>
          <a:p>
            <a:r>
              <a:rPr lang="en-US" altLang="en-US"/>
              <a:t>Shows the estimated amount of time to release</a:t>
            </a:r>
            <a:r>
              <a:rPr lang="ru-RU" altLang="en-US"/>
              <a:t> </a:t>
            </a:r>
            <a:endParaRPr lang="en-US" altLang="en-US"/>
          </a:p>
          <a:p>
            <a:r>
              <a:rPr lang="en-US" altLang="en-US"/>
              <a:t>Ideally should burn down to zero to the end of the Sprint</a:t>
            </a:r>
          </a:p>
          <a:p>
            <a:r>
              <a:rPr lang="en-US" altLang="en-US"/>
              <a:t>Actually is not a straight line</a:t>
            </a:r>
          </a:p>
          <a:p>
            <a:r>
              <a:rPr lang="en-US" altLang="en-US"/>
              <a:t>Can bump UP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43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52ED-3D34-43AA-8DC1-ADA20DD5B818}" type="slidenum">
              <a:rPr lang="de-DE" altLang="en-US"/>
              <a:pPr/>
              <a:t>55</a:t>
            </a:fld>
            <a:endParaRPr lang="de-DE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Release Burn down Chart</a:t>
            </a:r>
            <a:endParaRPr lang="ru-RU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Will the release be done on right time?</a:t>
            </a:r>
          </a:p>
          <a:p>
            <a:r>
              <a:rPr lang="en-US" altLang="en-US"/>
              <a:t>X-axis: sprints</a:t>
            </a:r>
          </a:p>
          <a:p>
            <a:r>
              <a:rPr lang="en-US" altLang="en-US"/>
              <a:t>Y-axis: amount of hours remaining</a:t>
            </a:r>
          </a:p>
          <a:p>
            <a:r>
              <a:rPr lang="en-US" altLang="en-US"/>
              <a:t>The estimated work remaining can also burn up</a:t>
            </a:r>
          </a:p>
          <a:p>
            <a:pPr>
              <a:buFont typeface="Wingdings" panose="05000000000000000000" pitchFamily="2" charset="2"/>
              <a:buNone/>
            </a:pP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67D6-5ABB-465B-9A9A-EF9CA22DD93B}" type="slidenum">
              <a:rPr lang="de-DE" altLang="en-US"/>
              <a:pPr/>
              <a:t>56</a:t>
            </a:fld>
            <a:endParaRPr lang="de-DE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Alternative Release Burn down Chart</a:t>
            </a:r>
            <a:endParaRPr lang="ru-RU" altLang="en-US" sz="34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Consists of bars (one for each sprint)</a:t>
            </a:r>
          </a:p>
          <a:p>
            <a:r>
              <a:rPr lang="en-US" altLang="en-US"/>
              <a:t>Values on the Y-axis: positive AND negative</a:t>
            </a:r>
          </a:p>
          <a:p>
            <a:r>
              <a:rPr lang="en-US" altLang="en-US"/>
              <a:t>Is more informative then a simple chart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0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F7BD-EB81-431C-829D-B39BA63D307B}" type="slidenum">
              <a:rPr lang="de-DE" altLang="en-US"/>
              <a:pPr/>
              <a:t>57</a:t>
            </a:fld>
            <a:endParaRPr lang="de-DE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 Burn down Chart</a:t>
            </a:r>
            <a:endParaRPr lang="ru-RU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 a “big picture” view of project’s progress (all the releases)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1866900" y="1200150"/>
            <a:ext cx="8446770" cy="512064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9061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sprint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graphicFrame>
        <p:nvGraphicFramePr>
          <p:cNvPr id="79875" name="Object 3"/>
          <p:cNvGraphicFramePr>
            <a:graphicFrameLocks/>
          </p:cNvGraphicFramePr>
          <p:nvPr/>
        </p:nvGraphicFramePr>
        <p:xfrm>
          <a:off x="1966913" y="1140143"/>
          <a:ext cx="8653939" cy="510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1140143"/>
                        <a:ext cx="8653939" cy="510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/>
          <p:cNvSpPr>
            <a:spLocks/>
          </p:cNvSpPr>
          <p:nvPr/>
        </p:nvSpPr>
        <p:spPr bwMode="auto">
          <a:xfrm rot="-5400000">
            <a:off x="204549" y="3102531"/>
            <a:ext cx="375904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>
                <a:solidFill>
                  <a:schemeClr val="tx1"/>
                </a:solidFill>
              </a:rPr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3630924639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/>
          </p:cNvSpPr>
          <p:nvPr/>
        </p:nvSpPr>
        <p:spPr bwMode="auto">
          <a:xfrm>
            <a:off x="2872740" y="2891790"/>
            <a:ext cx="6869430" cy="363474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81922" name="Rectangle 3"/>
          <p:cNvSpPr>
            <a:spLocks/>
          </p:cNvSpPr>
          <p:nvPr/>
        </p:nvSpPr>
        <p:spPr bwMode="auto">
          <a:xfrm rot="-5400000">
            <a:off x="1935480" y="4383405"/>
            <a:ext cx="25603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81923" name="Line 4"/>
          <p:cNvSpPr>
            <a:spLocks noChangeShapeType="1"/>
          </p:cNvSpPr>
          <p:nvPr/>
        </p:nvSpPr>
        <p:spPr bwMode="auto">
          <a:xfrm>
            <a:off x="3832860" y="528066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4" name="Line 5"/>
          <p:cNvSpPr>
            <a:spLocks noChangeShapeType="1"/>
          </p:cNvSpPr>
          <p:nvPr/>
        </p:nvSpPr>
        <p:spPr bwMode="auto">
          <a:xfrm>
            <a:off x="3832860" y="380619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5" name="Line 6"/>
          <p:cNvSpPr>
            <a:spLocks noChangeShapeType="1"/>
          </p:cNvSpPr>
          <p:nvPr/>
        </p:nvSpPr>
        <p:spPr bwMode="auto">
          <a:xfrm>
            <a:off x="3832860" y="429768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6" name="Line 7"/>
          <p:cNvSpPr>
            <a:spLocks noChangeShapeType="1"/>
          </p:cNvSpPr>
          <p:nvPr/>
        </p:nvSpPr>
        <p:spPr bwMode="auto">
          <a:xfrm>
            <a:off x="3832860" y="478917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7" name="Line 8"/>
          <p:cNvSpPr>
            <a:spLocks noChangeShapeType="1"/>
          </p:cNvSpPr>
          <p:nvPr/>
        </p:nvSpPr>
        <p:spPr bwMode="auto">
          <a:xfrm>
            <a:off x="3832860" y="577215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81928" name="Rectangle 9"/>
          <p:cNvSpPr>
            <a:spLocks/>
          </p:cNvSpPr>
          <p:nvPr/>
        </p:nvSpPr>
        <p:spPr bwMode="auto">
          <a:xfrm>
            <a:off x="3295650" y="36175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1929" name="Rectangle 10"/>
          <p:cNvSpPr>
            <a:spLocks/>
          </p:cNvSpPr>
          <p:nvPr/>
        </p:nvSpPr>
        <p:spPr bwMode="auto">
          <a:xfrm>
            <a:off x="3295650" y="410908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1930" name="Rectangle 11"/>
          <p:cNvSpPr>
            <a:spLocks/>
          </p:cNvSpPr>
          <p:nvPr/>
        </p:nvSpPr>
        <p:spPr bwMode="auto">
          <a:xfrm>
            <a:off x="3295650" y="460057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1931" name="Rectangle 12"/>
          <p:cNvSpPr>
            <a:spLocks/>
          </p:cNvSpPr>
          <p:nvPr/>
        </p:nvSpPr>
        <p:spPr bwMode="auto">
          <a:xfrm>
            <a:off x="3295650" y="509206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932" name="Rectangle 13"/>
          <p:cNvSpPr>
            <a:spLocks/>
          </p:cNvSpPr>
          <p:nvPr/>
        </p:nvSpPr>
        <p:spPr bwMode="auto">
          <a:xfrm>
            <a:off x="3295650" y="55606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933" name="Rectangle 14"/>
          <p:cNvSpPr>
            <a:spLocks/>
          </p:cNvSpPr>
          <p:nvPr/>
        </p:nvSpPr>
        <p:spPr bwMode="auto">
          <a:xfrm>
            <a:off x="39357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Mon</a:t>
            </a:r>
          </a:p>
        </p:txBody>
      </p:sp>
      <p:sp>
        <p:nvSpPr>
          <p:cNvPr id="81934" name="Rectangle 15"/>
          <p:cNvSpPr>
            <a:spLocks/>
          </p:cNvSpPr>
          <p:nvPr/>
        </p:nvSpPr>
        <p:spPr bwMode="auto">
          <a:xfrm>
            <a:off x="50215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Tue</a:t>
            </a:r>
          </a:p>
        </p:txBody>
      </p:sp>
      <p:sp>
        <p:nvSpPr>
          <p:cNvPr id="81935" name="Rectangle 16"/>
          <p:cNvSpPr>
            <a:spLocks/>
          </p:cNvSpPr>
          <p:nvPr/>
        </p:nvSpPr>
        <p:spPr bwMode="auto">
          <a:xfrm>
            <a:off x="61074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Wed</a:t>
            </a:r>
          </a:p>
        </p:txBody>
      </p:sp>
      <p:sp>
        <p:nvSpPr>
          <p:cNvPr id="81936" name="Rectangle 17"/>
          <p:cNvSpPr>
            <a:spLocks/>
          </p:cNvSpPr>
          <p:nvPr/>
        </p:nvSpPr>
        <p:spPr bwMode="auto">
          <a:xfrm>
            <a:off x="71932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81937" name="Rectangle 18"/>
          <p:cNvSpPr>
            <a:spLocks/>
          </p:cNvSpPr>
          <p:nvPr/>
        </p:nvSpPr>
        <p:spPr bwMode="auto">
          <a:xfrm>
            <a:off x="82791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70">
                <a:solidFill>
                  <a:schemeClr val="tx1"/>
                </a:solidFill>
              </a:rPr>
              <a:t>Fri</a:t>
            </a:r>
          </a:p>
        </p:txBody>
      </p:sp>
      <p:sp>
        <p:nvSpPr>
          <p:cNvPr id="101395" name="Rectangle 19"/>
          <p:cNvSpPr>
            <a:spLocks/>
          </p:cNvSpPr>
          <p:nvPr/>
        </p:nvSpPr>
        <p:spPr bwMode="auto">
          <a:xfrm>
            <a:off x="2152650" y="205740"/>
            <a:ext cx="33147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81939" name="Rectangle 20"/>
          <p:cNvSpPr>
            <a:spLocks/>
          </p:cNvSpPr>
          <p:nvPr/>
        </p:nvSpPr>
        <p:spPr bwMode="auto">
          <a:xfrm>
            <a:off x="2152650" y="65151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40">
                <a:solidFill>
                  <a:schemeClr val="tx1"/>
                </a:solidFill>
              </a:rPr>
              <a:t>Code the user interface</a:t>
            </a:r>
          </a:p>
        </p:txBody>
      </p:sp>
      <p:sp>
        <p:nvSpPr>
          <p:cNvPr id="81940" name="Rectangle 21"/>
          <p:cNvSpPr>
            <a:spLocks/>
          </p:cNvSpPr>
          <p:nvPr/>
        </p:nvSpPr>
        <p:spPr bwMode="auto">
          <a:xfrm>
            <a:off x="2152650" y="109728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40">
                <a:solidFill>
                  <a:schemeClr val="tx1"/>
                </a:solidFill>
              </a:rPr>
              <a:t>Code the middle tier</a:t>
            </a:r>
          </a:p>
        </p:txBody>
      </p:sp>
      <p:sp>
        <p:nvSpPr>
          <p:cNvPr id="81941" name="Rectangle 22"/>
          <p:cNvSpPr>
            <a:spLocks/>
          </p:cNvSpPr>
          <p:nvPr/>
        </p:nvSpPr>
        <p:spPr bwMode="auto">
          <a:xfrm>
            <a:off x="2152650" y="154305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40">
                <a:solidFill>
                  <a:schemeClr val="tx1"/>
                </a:solidFill>
              </a:rPr>
              <a:t>Test the middle tier</a:t>
            </a:r>
          </a:p>
        </p:txBody>
      </p:sp>
      <p:sp>
        <p:nvSpPr>
          <p:cNvPr id="81942" name="Rectangle 23"/>
          <p:cNvSpPr>
            <a:spLocks/>
          </p:cNvSpPr>
          <p:nvPr/>
        </p:nvSpPr>
        <p:spPr bwMode="auto">
          <a:xfrm>
            <a:off x="2152650" y="198882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340">
                <a:solidFill>
                  <a:schemeClr val="tx1"/>
                </a:solidFill>
              </a:rPr>
              <a:t>Write online help</a:t>
            </a:r>
          </a:p>
        </p:txBody>
      </p:sp>
      <p:sp>
        <p:nvSpPr>
          <p:cNvPr id="101400" name="Rectangle 24"/>
          <p:cNvSpPr>
            <a:spLocks/>
          </p:cNvSpPr>
          <p:nvPr/>
        </p:nvSpPr>
        <p:spPr bwMode="auto">
          <a:xfrm>
            <a:off x="54673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sp>
        <p:nvSpPr>
          <p:cNvPr id="81944" name="Rectangle 25"/>
          <p:cNvSpPr>
            <a:spLocks/>
          </p:cNvSpPr>
          <p:nvPr/>
        </p:nvSpPr>
        <p:spPr bwMode="auto">
          <a:xfrm>
            <a:off x="5467350" y="65151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945" name="Rectangle 26"/>
          <p:cNvSpPr>
            <a:spLocks/>
          </p:cNvSpPr>
          <p:nvPr/>
        </p:nvSpPr>
        <p:spPr bwMode="auto">
          <a:xfrm>
            <a:off x="5467350" y="109728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1946" name="Rectangle 27"/>
          <p:cNvSpPr>
            <a:spLocks/>
          </p:cNvSpPr>
          <p:nvPr/>
        </p:nvSpPr>
        <p:spPr bwMode="auto">
          <a:xfrm>
            <a:off x="5467350" y="154305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947" name="Rectangle 28"/>
          <p:cNvSpPr>
            <a:spLocks/>
          </p:cNvSpPr>
          <p:nvPr/>
        </p:nvSpPr>
        <p:spPr bwMode="auto">
          <a:xfrm>
            <a:off x="5467350" y="198882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34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1405" name="Rectangle 29"/>
          <p:cNvSpPr>
            <a:spLocks/>
          </p:cNvSpPr>
          <p:nvPr/>
        </p:nvSpPr>
        <p:spPr bwMode="auto">
          <a:xfrm>
            <a:off x="63817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sp>
        <p:nvSpPr>
          <p:cNvPr id="101406" name="Rectangle 30"/>
          <p:cNvSpPr>
            <a:spLocks/>
          </p:cNvSpPr>
          <p:nvPr/>
        </p:nvSpPr>
        <p:spPr bwMode="auto">
          <a:xfrm>
            <a:off x="72961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101407" name="Rectangle 31"/>
          <p:cNvSpPr>
            <a:spLocks/>
          </p:cNvSpPr>
          <p:nvPr/>
        </p:nvSpPr>
        <p:spPr bwMode="auto">
          <a:xfrm>
            <a:off x="82105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sp>
        <p:nvSpPr>
          <p:cNvPr id="101408" name="Rectangle 32"/>
          <p:cNvSpPr>
            <a:spLocks/>
          </p:cNvSpPr>
          <p:nvPr/>
        </p:nvSpPr>
        <p:spPr bwMode="auto">
          <a:xfrm>
            <a:off x="91249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sp>
        <p:nvSpPr>
          <p:cNvPr id="81952" name="Line 33"/>
          <p:cNvSpPr>
            <a:spLocks noChangeShapeType="1"/>
          </p:cNvSpPr>
          <p:nvPr/>
        </p:nvSpPr>
        <p:spPr bwMode="auto">
          <a:xfrm>
            <a:off x="3832860" y="331470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4260057" y="3543300"/>
            <a:ext cx="1042988" cy="70723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1" name="Oval 35"/>
          <p:cNvSpPr>
            <a:spLocks/>
          </p:cNvSpPr>
          <p:nvPr/>
        </p:nvSpPr>
        <p:spPr bwMode="auto">
          <a:xfrm>
            <a:off x="4095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2" name="Oval 36"/>
          <p:cNvSpPr>
            <a:spLocks/>
          </p:cNvSpPr>
          <p:nvPr/>
        </p:nvSpPr>
        <p:spPr bwMode="auto">
          <a:xfrm>
            <a:off x="59245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3" name="Oval 37"/>
          <p:cNvSpPr>
            <a:spLocks/>
          </p:cNvSpPr>
          <p:nvPr/>
        </p:nvSpPr>
        <p:spPr bwMode="auto">
          <a:xfrm>
            <a:off x="68389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4" name="Oval 38"/>
          <p:cNvSpPr>
            <a:spLocks/>
          </p:cNvSpPr>
          <p:nvPr/>
        </p:nvSpPr>
        <p:spPr bwMode="auto">
          <a:xfrm>
            <a:off x="77533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5" name="Oval 39"/>
          <p:cNvSpPr>
            <a:spLocks/>
          </p:cNvSpPr>
          <p:nvPr/>
        </p:nvSpPr>
        <p:spPr bwMode="auto">
          <a:xfrm>
            <a:off x="86677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6" name="Oval 40"/>
          <p:cNvSpPr>
            <a:spLocks/>
          </p:cNvSpPr>
          <p:nvPr/>
        </p:nvSpPr>
        <p:spPr bwMode="auto">
          <a:xfrm>
            <a:off x="95821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rot="10800000" flipH="1">
            <a:off x="5311617" y="4124802"/>
            <a:ext cx="1101566" cy="134303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8" name="Oval 42"/>
          <p:cNvSpPr>
            <a:spLocks/>
          </p:cNvSpPr>
          <p:nvPr/>
        </p:nvSpPr>
        <p:spPr bwMode="auto">
          <a:xfrm>
            <a:off x="5170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6396038" y="4141947"/>
            <a:ext cx="1120140" cy="79009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0" name="Oval 44"/>
          <p:cNvSpPr>
            <a:spLocks/>
          </p:cNvSpPr>
          <p:nvPr/>
        </p:nvSpPr>
        <p:spPr bwMode="auto">
          <a:xfrm>
            <a:off x="6267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7490460" y="4914900"/>
            <a:ext cx="1100138" cy="48577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2" name="Oval 46"/>
          <p:cNvSpPr>
            <a:spLocks/>
          </p:cNvSpPr>
          <p:nvPr/>
        </p:nvSpPr>
        <p:spPr bwMode="auto">
          <a:xfrm>
            <a:off x="8439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7353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grpSp>
        <p:nvGrpSpPr>
          <p:cNvPr id="81967" name="Group 4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2004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5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6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7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81968" name="Group 53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2000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1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2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2003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81969" name="Group 58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1996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7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8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9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81970" name="Group 6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1992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3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4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95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44" name="Group 68"/>
          <p:cNvGrpSpPr>
            <a:grpSpLocks/>
          </p:cNvGrpSpPr>
          <p:nvPr/>
        </p:nvGrpSpPr>
        <p:grpSpPr bwMode="auto">
          <a:xfrm>
            <a:off x="6381750" y="651510"/>
            <a:ext cx="914400" cy="1783080"/>
            <a:chOff x="0" y="0"/>
            <a:chExt cx="640" cy="1248"/>
          </a:xfrm>
        </p:grpSpPr>
        <p:sp>
          <p:nvSpPr>
            <p:cNvPr id="81988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89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990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1991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49" name="Group 73"/>
          <p:cNvGrpSpPr>
            <a:grpSpLocks/>
          </p:cNvGrpSpPr>
          <p:nvPr/>
        </p:nvGrpSpPr>
        <p:grpSpPr bwMode="auto">
          <a:xfrm>
            <a:off x="8210550" y="651510"/>
            <a:ext cx="914400" cy="1783080"/>
            <a:chOff x="0" y="0"/>
            <a:chExt cx="640" cy="1248"/>
          </a:xfrm>
        </p:grpSpPr>
        <p:sp>
          <p:nvSpPr>
            <p:cNvPr id="81984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85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86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987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54" name="Group 78"/>
          <p:cNvGrpSpPr>
            <a:grpSpLocks/>
          </p:cNvGrpSpPr>
          <p:nvPr/>
        </p:nvGrpSpPr>
        <p:grpSpPr bwMode="auto">
          <a:xfrm>
            <a:off x="7296150" y="651510"/>
            <a:ext cx="914400" cy="1783080"/>
            <a:chOff x="0" y="0"/>
            <a:chExt cx="640" cy="1248"/>
          </a:xfrm>
        </p:grpSpPr>
        <p:sp>
          <p:nvSpPr>
            <p:cNvPr id="81980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981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982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1983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grpSp>
        <p:nvGrpSpPr>
          <p:cNvPr id="101459" name="Group 83"/>
          <p:cNvGrpSpPr>
            <a:grpSpLocks/>
          </p:cNvGrpSpPr>
          <p:nvPr/>
        </p:nvGrpSpPr>
        <p:grpSpPr bwMode="auto">
          <a:xfrm>
            <a:off x="9124950" y="651510"/>
            <a:ext cx="914400" cy="1783080"/>
            <a:chOff x="0" y="0"/>
            <a:chExt cx="640" cy="1248"/>
          </a:xfrm>
        </p:grpSpPr>
        <p:sp>
          <p:nvSpPr>
            <p:cNvPr id="81976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77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sp>
          <p:nvSpPr>
            <p:cNvPr id="81978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alt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1979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</p:grpSp>
      <p:sp>
        <p:nvSpPr>
          <p:cNvPr id="81975" name="Rectangle 88"/>
          <p:cNvSpPr>
            <a:spLocks/>
          </p:cNvSpPr>
          <p:nvPr/>
        </p:nvSpPr>
        <p:spPr bwMode="auto">
          <a:xfrm>
            <a:off x="3295650" y="312610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en-US" sz="207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42760793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0" grpId="0" animBg="1"/>
      <p:bldP spid="101411" grpId="0" animBg="1"/>
      <p:bldP spid="101412" grpId="0" animBg="1"/>
      <p:bldP spid="101412" grpId="1" animBg="1"/>
      <p:bldP spid="101413" grpId="0" animBg="1"/>
      <p:bldP spid="101413" grpId="1" animBg="1"/>
      <p:bldP spid="101414" grpId="0" animBg="1"/>
      <p:bldP spid="101414" grpId="1" animBg="1"/>
      <p:bldP spid="101415" grpId="0" animBg="1"/>
      <p:bldP spid="101415" grpId="1" animBg="1"/>
      <p:bldP spid="101416" grpId="0" animBg="1"/>
      <p:bldP spid="101416" grpId="1" animBg="1"/>
      <p:bldP spid="101417" grpId="0" animBg="1"/>
      <p:bldP spid="101418" grpId="0" animBg="1"/>
      <p:bldP spid="101419" grpId="0" animBg="1"/>
      <p:bldP spid="101420" grpId="0" animBg="1"/>
      <p:bldP spid="101421" grpId="0" animBg="1"/>
      <p:bldP spid="101422" grpId="0" animBg="1"/>
      <p:bldP spid="1014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Scrum?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Definition from rugby football: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a scrum is a way to restart the game after an interruption, where the forwards of each side come together in a tight formation and struggle to gain possession of the ball when it is tossed in among them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6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Sprint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Picture 62" descr="File:SampleBurndownChart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20081"/>
            <a:ext cx="7620000" cy="41624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21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Scalability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/>
            <a:r>
              <a:rPr lang="en-US" altLang="en-US" sz="3060"/>
              <a:t>Typical individual team is 7 ± 2 people</a:t>
            </a:r>
          </a:p>
          <a:p>
            <a:pPr marL="937260" lvl="1">
              <a:spcBef>
                <a:spcPts val="1170"/>
              </a:spcBef>
            </a:pPr>
            <a:r>
              <a:rPr lang="en-US" altLang="en-US" sz="2700"/>
              <a:t>Scalability comes from teams of teams</a:t>
            </a:r>
          </a:p>
          <a:p>
            <a:pPr marL="628650">
              <a:spcBef>
                <a:spcPts val="1170"/>
              </a:spcBef>
            </a:pPr>
            <a:r>
              <a:rPr lang="en-US" altLang="en-US" sz="3060"/>
              <a:t>Factors in scaling</a:t>
            </a:r>
          </a:p>
          <a:p>
            <a:pPr marL="937260" lvl="1">
              <a:spcBef>
                <a:spcPts val="1170"/>
              </a:spcBef>
            </a:pPr>
            <a:r>
              <a:rPr lang="en-US" altLang="en-US" sz="2700"/>
              <a:t>Type of application</a:t>
            </a:r>
          </a:p>
          <a:p>
            <a:pPr marL="937260" lvl="1">
              <a:spcBef>
                <a:spcPts val="1170"/>
              </a:spcBef>
            </a:pPr>
            <a:r>
              <a:rPr lang="en-US" altLang="en-US" sz="2700"/>
              <a:t>Team size</a:t>
            </a:r>
          </a:p>
          <a:p>
            <a:pPr marL="937260" lvl="1">
              <a:spcBef>
                <a:spcPts val="1170"/>
              </a:spcBef>
            </a:pPr>
            <a:r>
              <a:rPr lang="en-US" altLang="en-US" sz="2700"/>
              <a:t>Team dispersion</a:t>
            </a:r>
          </a:p>
          <a:p>
            <a:pPr marL="937260" lvl="1">
              <a:spcBef>
                <a:spcPts val="1170"/>
              </a:spcBef>
            </a:pPr>
            <a:r>
              <a:rPr lang="en-US" altLang="en-US" sz="2700"/>
              <a:t>Project duration</a:t>
            </a:r>
          </a:p>
          <a:p>
            <a:pPr marL="628650">
              <a:spcBef>
                <a:spcPts val="1170"/>
              </a:spcBef>
            </a:pPr>
            <a:r>
              <a:rPr lang="en-US" altLang="en-US" sz="3060"/>
              <a:t>Scrum has been used on multiple 500+ person projects</a:t>
            </a:r>
          </a:p>
          <a:p>
            <a:pPr marL="628650">
              <a:spcBef>
                <a:spcPts val="117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07809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>
            <a:off x="167259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610" y="102870"/>
            <a:ext cx="8515350" cy="1645920"/>
          </a:xfrm>
        </p:spPr>
        <p:txBody>
          <a:bodyPr anchor="t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/>
              <a:t>Scaling through the Scrum of scrums</a:t>
            </a:r>
          </a:p>
        </p:txBody>
      </p:sp>
      <p:sp>
        <p:nvSpPr>
          <p:cNvPr id="44035" name="AutoShape 3"/>
          <p:cNvSpPr>
            <a:spLocks/>
          </p:cNvSpPr>
          <p:nvPr/>
        </p:nvSpPr>
        <p:spPr bwMode="auto">
          <a:xfrm>
            <a:off x="466725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4036" name="AutoShape 4"/>
          <p:cNvSpPr>
            <a:spLocks/>
          </p:cNvSpPr>
          <p:nvPr/>
        </p:nvSpPr>
        <p:spPr bwMode="auto">
          <a:xfrm>
            <a:off x="7627620" y="3497580"/>
            <a:ext cx="2857500" cy="2537460"/>
          </a:xfrm>
          <a:prstGeom prst="roundRect">
            <a:avLst>
              <a:gd name="adj" fmla="val 6755"/>
            </a:avLst>
          </a:prstGeom>
          <a:solidFill>
            <a:schemeClr val="accent1"/>
          </a:solidFill>
          <a:ln w="25400">
            <a:solidFill>
              <a:srgbClr val="FD402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30" y="448056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1866900" y="3691890"/>
            <a:ext cx="2343150" cy="605790"/>
            <a:chOff x="0" y="0"/>
            <a:chExt cx="1640" cy="424"/>
          </a:xfrm>
        </p:grpSpPr>
        <p:pic>
          <p:nvPicPr>
            <p:cNvPr id="8604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9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5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023" name="Group 10"/>
          <p:cNvGrpSpPr>
            <a:grpSpLocks/>
          </p:cNvGrpSpPr>
          <p:nvPr/>
        </p:nvGrpSpPr>
        <p:grpSpPr bwMode="auto">
          <a:xfrm>
            <a:off x="1866900" y="5223510"/>
            <a:ext cx="2343150" cy="605790"/>
            <a:chOff x="0" y="0"/>
            <a:chExt cx="1640" cy="424"/>
          </a:xfrm>
        </p:grpSpPr>
        <p:pic>
          <p:nvPicPr>
            <p:cNvPr id="8604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02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69189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0" y="369189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7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7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70" y="522351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9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371475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4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0" y="408051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40" y="410337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5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36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6918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4095750" y="1828800"/>
            <a:ext cx="4000500" cy="1325880"/>
            <a:chOff x="0" y="0"/>
            <a:chExt cx="2800" cy="928"/>
          </a:xfrm>
        </p:grpSpPr>
        <p:sp>
          <p:nvSpPr>
            <p:cNvPr id="44060" name="AutoShape 28"/>
            <p:cNvSpPr>
              <a:spLocks/>
            </p:cNvSpPr>
            <p:nvPr/>
          </p:nvSpPr>
          <p:spPr bwMode="auto">
            <a:xfrm>
              <a:off x="0" y="0"/>
              <a:ext cx="2800" cy="928"/>
            </a:xfrm>
            <a:prstGeom prst="roundRect">
              <a:avLst>
                <a:gd name="adj" fmla="val 20685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pic>
          <p:nvPicPr>
            <p:cNvPr id="86042" name="Picture 2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3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" y="264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044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445770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5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3714750"/>
            <a:ext cx="69723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6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40" y="4846320"/>
            <a:ext cx="697230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8462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4F3B-06AF-48B8-BB4B-004BD02384BC}" type="slidenum">
              <a:rPr lang="de-DE" altLang="en-US"/>
              <a:pPr/>
              <a:t>63</a:t>
            </a:fld>
            <a:endParaRPr lang="de-DE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Scrum</a:t>
            </a:r>
            <a:endParaRPr lang="ru-RU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typical Scrum team is 6-10 people</a:t>
            </a:r>
          </a:p>
          <a:p>
            <a:r>
              <a:rPr lang="en-US" altLang="en-US"/>
              <a:t>Jeff Sutherland - up to over 800 people</a:t>
            </a:r>
          </a:p>
          <a:p>
            <a:r>
              <a:rPr lang="en-US" altLang="en-US"/>
              <a:t> "Scrum of Scrums" or what called "Meta-Scrum“</a:t>
            </a:r>
          </a:p>
          <a:p>
            <a:r>
              <a:rPr lang="en-US" altLang="en-US"/>
              <a:t>Frequency of meetings is based on the degree of coupling between packets</a:t>
            </a:r>
          </a:p>
        </p:txBody>
      </p:sp>
    </p:spTree>
    <p:extLst>
      <p:ext uri="{BB962C8B-B14F-4D97-AF65-F5344CB8AC3E}">
        <p14:creationId xmlns:p14="http://schemas.microsoft.com/office/powerpoint/2010/main" val="41750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7698-33D3-4516-94F8-E1C8E4AEC119}" type="slidenum">
              <a:rPr lang="de-DE" altLang="en-US"/>
              <a:pPr/>
              <a:t>64</a:t>
            </a:fld>
            <a:endParaRPr lang="de-DE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399153"/>
            <a:ext cx="10515600" cy="1325563"/>
          </a:xfrm>
        </p:spPr>
        <p:txBody>
          <a:bodyPr/>
          <a:lstStyle/>
          <a:p>
            <a:r>
              <a:rPr lang="en-US" altLang="en-US" dirty="0"/>
              <a:t>Scaling Scrum</a:t>
            </a:r>
          </a:p>
        </p:txBody>
      </p:sp>
      <p:pic>
        <p:nvPicPr>
          <p:cNvPr id="66564" name="Picture 4" descr="C__Program Files_Opera_profile_cache4_opr00KX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299" y="578466"/>
            <a:ext cx="8877730" cy="6268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1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72A1-30D7-4B7B-BAF0-9FDBAD2D9EF0}" type="slidenum">
              <a:rPr lang="de-DE" altLang="en-US"/>
              <a:pPr/>
              <a:t>65</a:t>
            </a:fld>
            <a:endParaRPr lang="de-DE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Scrum</a:t>
            </a:r>
          </a:p>
        </p:txBody>
      </p:sp>
      <p:pic>
        <p:nvPicPr>
          <p:cNvPr id="67588" name="Picture 4" descr="metascrum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0638" y="1752600"/>
            <a:ext cx="70612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1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Scrum of scrums of scrums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1889760" y="3806190"/>
            <a:ext cx="8332470" cy="2548890"/>
            <a:chOff x="0" y="0"/>
            <a:chExt cx="5832" cy="1784"/>
          </a:xfrm>
        </p:grpSpPr>
        <p:grpSp>
          <p:nvGrpSpPr>
            <p:cNvPr id="88094" name="Group 3"/>
            <p:cNvGrpSpPr>
              <a:grpSpLocks/>
            </p:cNvGrpSpPr>
            <p:nvPr/>
          </p:nvGrpSpPr>
          <p:grpSpPr bwMode="auto">
            <a:xfrm>
              <a:off x="0" y="0"/>
              <a:ext cx="1800" cy="1704"/>
              <a:chOff x="0" y="0"/>
              <a:chExt cx="1800" cy="1704"/>
            </a:xfrm>
          </p:grpSpPr>
          <p:grpSp>
            <p:nvGrpSpPr>
              <p:cNvPr id="88158" name="Group 4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04"/>
                <a:chOff x="0" y="0"/>
                <a:chExt cx="864" cy="1704"/>
              </a:xfrm>
            </p:grpSpPr>
            <p:sp>
              <p:nvSpPr>
                <p:cNvPr id="45061" name="AutoShape 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82" name="Group 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66"/>
                  <a:chOff x="0" y="0"/>
                  <a:chExt cx="768" cy="566"/>
                </a:xfrm>
              </p:grpSpPr>
              <p:pic>
                <p:nvPicPr>
                  <p:cNvPr id="8819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0" y="12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5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" y="127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6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7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8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8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5069" name="AutoShape 13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84" name="Group 14"/>
                <p:cNvGrpSpPr>
                  <a:grpSpLocks/>
                </p:cNvGrpSpPr>
                <p:nvPr/>
              </p:nvGrpSpPr>
              <p:grpSpPr bwMode="auto">
                <a:xfrm>
                  <a:off x="48" y="120"/>
                  <a:ext cx="768" cy="574"/>
                  <a:chOff x="0" y="0"/>
                  <a:chExt cx="768" cy="574"/>
                </a:xfrm>
              </p:grpSpPr>
              <p:pic>
                <p:nvPicPr>
                  <p:cNvPr id="88185" name="Picture 15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86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87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88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89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0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1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92" name="Picture 2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88159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</p:grpSpPr>
            <p:sp>
              <p:nvSpPr>
                <p:cNvPr id="45080" name="AutoShape 2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45081" name="AutoShape 2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62" name="Group 2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74"/>
                  <a:chOff x="0" y="0"/>
                  <a:chExt cx="768" cy="574"/>
                </a:xfrm>
              </p:grpSpPr>
              <p:pic>
                <p:nvPicPr>
                  <p:cNvPr id="88173" name="Picture 2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4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5" name="Picture 2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6" name="Picture 30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7" name="Picture 31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8" name="Picture 3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9" name="Picture 3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80" name="Picture 34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8163" name="Group 35"/>
                <p:cNvGrpSpPr>
                  <a:grpSpLocks/>
                </p:cNvGrpSpPr>
                <p:nvPr/>
              </p:nvGrpSpPr>
              <p:grpSpPr bwMode="auto">
                <a:xfrm>
                  <a:off x="48" y="96"/>
                  <a:ext cx="768" cy="614"/>
                  <a:chOff x="0" y="0"/>
                  <a:chExt cx="768" cy="614"/>
                </a:xfrm>
              </p:grpSpPr>
              <p:pic>
                <p:nvPicPr>
                  <p:cNvPr id="88164" name="Picture 3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65" name="Picture 3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66" name="Picture 3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67" name="Picture 39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68" name="Picture 4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33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69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0" name="Picture 4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75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1" name="Picture 4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72" name="Picture 4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336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88095" name="Group 45"/>
            <p:cNvGrpSpPr>
              <a:grpSpLocks/>
            </p:cNvGrpSpPr>
            <p:nvPr/>
          </p:nvGrpSpPr>
          <p:grpSpPr bwMode="auto">
            <a:xfrm>
              <a:off x="2016" y="0"/>
              <a:ext cx="1800" cy="1704"/>
              <a:chOff x="0" y="0"/>
              <a:chExt cx="1800" cy="1704"/>
            </a:xfrm>
          </p:grpSpPr>
          <p:grpSp>
            <p:nvGrpSpPr>
              <p:cNvPr id="88132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</p:grpSpPr>
            <p:sp>
              <p:nvSpPr>
                <p:cNvPr id="45103" name="AutoShape 47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pic>
              <p:nvPicPr>
                <p:cNvPr id="88143" name="Picture 48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44" name="Picture 4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45" name="Picture 5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95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46" name="Picture 5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" y="1128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47" name="Picture 5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" y="112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48" name="Picture 5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131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49" name="Picture 54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1320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50" name="Picture 5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131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12" name="AutoShape 56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52" name="Group 57"/>
                <p:cNvGrpSpPr>
                  <a:grpSpLocks/>
                </p:cNvGrpSpPr>
                <p:nvPr/>
              </p:nvGrpSpPr>
              <p:grpSpPr bwMode="auto">
                <a:xfrm>
                  <a:off x="64" y="168"/>
                  <a:ext cx="728" cy="470"/>
                  <a:chOff x="0" y="0"/>
                  <a:chExt cx="728" cy="470"/>
                </a:xfrm>
              </p:grpSpPr>
              <p:pic>
                <p:nvPicPr>
                  <p:cNvPr id="88153" name="Picture 58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54" name="Picture 5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55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19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56" name="Picture 61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199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57" name="Picture 62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9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88133" name="Group 63"/>
              <p:cNvGrpSpPr>
                <a:grpSpLocks/>
              </p:cNvGrpSpPr>
              <p:nvPr/>
            </p:nvGrpSpPr>
            <p:grpSpPr bwMode="auto">
              <a:xfrm>
                <a:off x="936" y="448"/>
                <a:ext cx="864" cy="816"/>
                <a:chOff x="0" y="0"/>
                <a:chExt cx="864" cy="816"/>
              </a:xfrm>
            </p:grpSpPr>
            <p:sp>
              <p:nvSpPr>
                <p:cNvPr id="45120" name="AutoShape 6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35" name="Group 65"/>
                <p:cNvGrpSpPr>
                  <a:grpSpLocks/>
                </p:cNvGrpSpPr>
                <p:nvPr/>
              </p:nvGrpSpPr>
              <p:grpSpPr bwMode="auto">
                <a:xfrm>
                  <a:off x="64" y="80"/>
                  <a:ext cx="728" cy="654"/>
                  <a:chOff x="0" y="0"/>
                  <a:chExt cx="728" cy="654"/>
                </a:xfrm>
              </p:grpSpPr>
              <p:pic>
                <p:nvPicPr>
                  <p:cNvPr id="88136" name="Picture 66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37" name="Picture 67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91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38" name="Picture 6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8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39" name="Picture 6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84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40" name="Picture 7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75"/>
                    <a:ext cx="32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41" name="Picture 71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75"/>
                    <a:ext cx="32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88096" name="Group 72"/>
            <p:cNvGrpSpPr>
              <a:grpSpLocks/>
            </p:cNvGrpSpPr>
            <p:nvPr/>
          </p:nvGrpSpPr>
          <p:grpSpPr bwMode="auto">
            <a:xfrm>
              <a:off x="4032" y="0"/>
              <a:ext cx="1800" cy="1784"/>
              <a:chOff x="0" y="0"/>
              <a:chExt cx="1800" cy="1784"/>
            </a:xfrm>
          </p:grpSpPr>
          <p:grpSp>
            <p:nvGrpSpPr>
              <p:cNvPr id="88097" name="Group 7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84"/>
                <a:chOff x="0" y="0"/>
                <a:chExt cx="864" cy="1784"/>
              </a:xfrm>
            </p:grpSpPr>
            <p:sp>
              <p:nvSpPr>
                <p:cNvPr id="45130" name="AutoShape 7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45131" name="AutoShape 75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17" name="Group 76"/>
                <p:cNvGrpSpPr>
                  <a:grpSpLocks/>
                </p:cNvGrpSpPr>
                <p:nvPr/>
              </p:nvGrpSpPr>
              <p:grpSpPr bwMode="auto">
                <a:xfrm>
                  <a:off x="64" y="96"/>
                  <a:ext cx="728" cy="622"/>
                  <a:chOff x="0" y="0"/>
                  <a:chExt cx="728" cy="622"/>
                </a:xfrm>
              </p:grpSpPr>
              <p:pic>
                <p:nvPicPr>
                  <p:cNvPr id="88124" name="Picture 77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25" name="Picture 78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26" name="Picture 7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8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27" name="Picture 80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28" name="Picture 81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68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29" name="Picture 82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30" name="Picture 8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44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31" name="Picture 84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52"/>
                    <a:ext cx="320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88118" name="Picture 8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4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19" name="Picture 8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20" name="Picture 87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21" name="Picture 88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22" name="Picture 8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23" name="Picture 90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8098" name="Group 91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84"/>
                <a:chOff x="0" y="0"/>
                <a:chExt cx="864" cy="1784"/>
              </a:xfrm>
            </p:grpSpPr>
            <p:sp>
              <p:nvSpPr>
                <p:cNvPr id="45148" name="AutoShape 92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45149" name="AutoShape 93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solidFill>
                  <a:schemeClr val="accent1"/>
                </a:solidFill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620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88101" name="Group 94"/>
                <p:cNvGrpSpPr>
                  <a:grpSpLocks/>
                </p:cNvGrpSpPr>
                <p:nvPr/>
              </p:nvGrpSpPr>
              <p:grpSpPr bwMode="auto">
                <a:xfrm>
                  <a:off x="64" y="152"/>
                  <a:ext cx="728" cy="510"/>
                  <a:chOff x="0" y="0"/>
                  <a:chExt cx="728" cy="510"/>
                </a:xfrm>
              </p:grpSpPr>
              <p:pic>
                <p:nvPicPr>
                  <p:cNvPr id="88110" name="Picture 95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11" name="Picture 96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12" name="Picture 97"/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3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13" name="Picture 9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232"/>
                    <a:ext cx="320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114" name="Picture 99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239"/>
                    <a:ext cx="320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88102" name="Picture 10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064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3" name="Picture 101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07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4" name="Picture 10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7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5" name="Picture 10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6" name="Picture 104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7" name="Picture 105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8" name="Picture 10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109" name="Picture 107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45164" name="Group 108"/>
          <p:cNvGrpSpPr>
            <a:grpSpLocks/>
          </p:cNvGrpSpPr>
          <p:nvPr/>
        </p:nvGrpSpPr>
        <p:grpSpPr bwMode="auto">
          <a:xfrm>
            <a:off x="5147310" y="1280160"/>
            <a:ext cx="1817370" cy="822960"/>
            <a:chOff x="0" y="0"/>
            <a:chExt cx="1272" cy="576"/>
          </a:xfrm>
        </p:grpSpPr>
        <p:sp>
          <p:nvSpPr>
            <p:cNvPr id="88089" name="AutoShape 109"/>
            <p:cNvSpPr>
              <a:spLocks/>
            </p:cNvSpPr>
            <p:nvPr/>
          </p:nvSpPr>
          <p:spPr bwMode="auto">
            <a:xfrm>
              <a:off x="0" y="0"/>
              <a:ext cx="1272" cy="576"/>
            </a:xfrm>
            <a:prstGeom prst="roundRect">
              <a:avLst>
                <a:gd name="adj" fmla="val 20833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en-US" sz="2880"/>
            </a:p>
          </p:txBody>
        </p:sp>
        <p:grpSp>
          <p:nvGrpSpPr>
            <p:cNvPr id="88090" name="Group 110"/>
            <p:cNvGrpSpPr>
              <a:grpSpLocks/>
            </p:cNvGrpSpPr>
            <p:nvPr/>
          </p:nvGrpSpPr>
          <p:grpSpPr bwMode="auto">
            <a:xfrm>
              <a:off x="104" y="144"/>
              <a:ext cx="1072" cy="278"/>
              <a:chOff x="0" y="0"/>
              <a:chExt cx="1072" cy="278"/>
            </a:xfrm>
          </p:grpSpPr>
          <p:pic>
            <p:nvPicPr>
              <p:cNvPr id="88091" name="Picture 11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" y="0"/>
                <a:ext cx="32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092" name="Picture 11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" y="8"/>
                <a:ext cx="32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093" name="Picture 1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0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5170" name="Group 114"/>
          <p:cNvGrpSpPr>
            <a:grpSpLocks/>
          </p:cNvGrpSpPr>
          <p:nvPr/>
        </p:nvGrpSpPr>
        <p:grpSpPr bwMode="auto">
          <a:xfrm>
            <a:off x="2552700" y="2446020"/>
            <a:ext cx="7006590" cy="1017270"/>
            <a:chOff x="0" y="0"/>
            <a:chExt cx="4904" cy="712"/>
          </a:xfrm>
        </p:grpSpPr>
        <p:grpSp>
          <p:nvGrpSpPr>
            <p:cNvPr id="88069" name="Group 115"/>
            <p:cNvGrpSpPr>
              <a:grpSpLocks/>
            </p:cNvGrpSpPr>
            <p:nvPr/>
          </p:nvGrpSpPr>
          <p:grpSpPr bwMode="auto">
            <a:xfrm>
              <a:off x="0" y="0"/>
              <a:ext cx="872" cy="712"/>
              <a:chOff x="0" y="0"/>
              <a:chExt cx="872" cy="712"/>
            </a:xfrm>
          </p:grpSpPr>
          <p:sp>
            <p:nvSpPr>
              <p:cNvPr id="45172" name="AutoShape 116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003C83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62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88084" name="Group 117"/>
              <p:cNvGrpSpPr>
                <a:grpSpLocks/>
              </p:cNvGrpSpPr>
              <p:nvPr/>
            </p:nvGrpSpPr>
            <p:grpSpPr bwMode="auto">
              <a:xfrm>
                <a:off x="96" y="64"/>
                <a:ext cx="688" cy="582"/>
                <a:chOff x="0" y="0"/>
                <a:chExt cx="688" cy="582"/>
              </a:xfrm>
            </p:grpSpPr>
            <p:pic>
              <p:nvPicPr>
                <p:cNvPr id="88085" name="Picture 11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86" name="Picture 119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04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87" name="Picture 12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312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88" name="Picture 12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8070" name="Group 122"/>
            <p:cNvGrpSpPr>
              <a:grpSpLocks/>
            </p:cNvGrpSpPr>
            <p:nvPr/>
          </p:nvGrpSpPr>
          <p:grpSpPr bwMode="auto">
            <a:xfrm>
              <a:off x="2016" y="0"/>
              <a:ext cx="872" cy="712"/>
              <a:chOff x="0" y="0"/>
              <a:chExt cx="872" cy="712"/>
            </a:xfrm>
          </p:grpSpPr>
          <p:sp>
            <p:nvSpPr>
              <p:cNvPr id="45179" name="AutoShape 123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910000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62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88079" name="Group 124"/>
              <p:cNvGrpSpPr>
                <a:grpSpLocks/>
              </p:cNvGrpSpPr>
              <p:nvPr/>
            </p:nvGrpSpPr>
            <p:grpSpPr bwMode="auto">
              <a:xfrm>
                <a:off x="120" y="80"/>
                <a:ext cx="632" cy="574"/>
                <a:chOff x="0" y="0"/>
                <a:chExt cx="632" cy="574"/>
              </a:xfrm>
            </p:grpSpPr>
            <p:pic>
              <p:nvPicPr>
                <p:cNvPr id="88080" name="Picture 125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81" name="Picture 12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" y="136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82" name="Picture 12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6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8071" name="Group 128"/>
            <p:cNvGrpSpPr>
              <a:grpSpLocks/>
            </p:cNvGrpSpPr>
            <p:nvPr/>
          </p:nvGrpSpPr>
          <p:grpSpPr bwMode="auto">
            <a:xfrm>
              <a:off x="4032" y="0"/>
              <a:ext cx="872" cy="712"/>
              <a:chOff x="0" y="0"/>
              <a:chExt cx="872" cy="712"/>
            </a:xfrm>
          </p:grpSpPr>
          <p:sp>
            <p:nvSpPr>
              <p:cNvPr id="45185" name="AutoShape 129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solidFill>
                <a:schemeClr val="accent1"/>
              </a:solidFill>
              <a:ln w="25400">
                <a:solidFill>
                  <a:srgbClr val="00531C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620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88073" name="Group 130"/>
              <p:cNvGrpSpPr>
                <a:grpSpLocks/>
              </p:cNvGrpSpPr>
              <p:nvPr/>
            </p:nvGrpSpPr>
            <p:grpSpPr bwMode="auto">
              <a:xfrm>
                <a:off x="72" y="32"/>
                <a:ext cx="728" cy="654"/>
                <a:chOff x="0" y="0"/>
                <a:chExt cx="728" cy="654"/>
              </a:xfrm>
            </p:grpSpPr>
            <p:pic>
              <p:nvPicPr>
                <p:cNvPr id="88074" name="Picture 131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8"/>
                  <a:ext cx="32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75" name="Picture 132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76" name="Picture 133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75"/>
                  <a:ext cx="32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077" name="Picture 134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375"/>
                  <a:ext cx="320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5579902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en-US"/>
              <a:t>JASS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en-US"/>
              <a:t>Agile Project Management - Scrum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F62C-47C2-4F51-A7B1-651E245BA5A4}" type="slidenum">
              <a:rPr lang="de-DE" altLang="en-US"/>
              <a:pPr/>
              <a:t>67</a:t>
            </a:fld>
            <a:endParaRPr lang="de-DE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Pro/Con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90739" y="1752600"/>
            <a:ext cx="3925887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Completely developed and tested features in short iterations 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sym typeface="Wingdings" panose="05000000000000000000" pitchFamily="2" charset="2"/>
              </a:rPr>
              <a:t>Simplicity of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1800">
                <a:sym typeface="Wingdings" panose="05000000000000000000" pitchFamily="2" charset="2"/>
              </a:rPr>
              <a:t>Clearly defined rules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Increasing productivity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Self-organizing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each team member carries a lot of responsibility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Improved communication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Combination with Extreme Programming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65850" y="1752600"/>
            <a:ext cx="3925888" cy="4267200"/>
          </a:xfrm>
        </p:spPr>
        <p:txBody>
          <a:bodyPr/>
          <a:lstStyle/>
          <a:p>
            <a:r>
              <a:rPr lang="en-US" altLang="en-US" sz="2000"/>
              <a:t>Drawbacks</a:t>
            </a:r>
          </a:p>
          <a:p>
            <a:pPr lvl="1"/>
            <a:r>
              <a:rPr lang="en-US" altLang="en-US" sz="1800"/>
              <a:t>“Undisciplined hacking” (no written documentation)</a:t>
            </a:r>
          </a:p>
          <a:p>
            <a:pPr lvl="1"/>
            <a:r>
              <a:rPr lang="en-US" altLang="en-US" sz="1800"/>
              <a:t>Violation of responsibility </a:t>
            </a:r>
          </a:p>
          <a:p>
            <a:pPr lvl="1"/>
            <a:r>
              <a:rPr lang="en-US" altLang="en-US" sz="1800"/>
              <a:t>Current mainly carried by the inventors</a:t>
            </a:r>
          </a:p>
        </p:txBody>
      </p:sp>
    </p:spTree>
    <p:extLst>
      <p:ext uri="{BB962C8B-B14F-4D97-AF65-F5344CB8AC3E}">
        <p14:creationId xmlns:p14="http://schemas.microsoft.com/office/powerpoint/2010/main" val="31412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1738648" y="2024880"/>
            <a:ext cx="8632172" cy="306227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63499" dir="3119999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 anchor="ctr"/>
          <a:lstStyle/>
          <a:p>
            <a:pPr algn="ctr">
              <a:spcBef>
                <a:spcPts val="450"/>
              </a:spcBef>
              <a:defRPr/>
            </a:pPr>
            <a:r>
              <a:rPr lang="en-US" sz="2340" dirty="0" smtClean="0"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www.mountaingoatsoftware.com</a:t>
            </a:r>
            <a:endParaRPr lang="en-US" sz="2340" dirty="0"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188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Scrum - an agile process</a:t>
            </a:r>
            <a:endParaRPr lang="de-DE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SCRUM is an agile, lightweight process for managing and controlling software and product development in rapidly changing environments.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 lvl="1">
              <a:lnSpc>
                <a:spcPct val="90000"/>
              </a:lnSpc>
            </a:pPr>
            <a:r>
              <a:rPr lang="en-US" altLang="en-US" sz="2000"/>
              <a:t>Iterative, incremental process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Team-based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developing systems/ products with rapidly changing 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Controls the chaos of conflicting interest and needs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Improve communication and maximize cooperation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Protecting the team form disruptions and impediments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way to maximize productivity</a:t>
            </a:r>
          </a:p>
        </p:txBody>
      </p:sp>
    </p:spTree>
    <p:extLst>
      <p:ext uri="{BB962C8B-B14F-4D97-AF65-F5344CB8AC3E}">
        <p14:creationId xmlns:p14="http://schemas.microsoft.com/office/powerpoint/2010/main" val="34362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 has been used by: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2308384" y="1188721"/>
            <a:ext cx="3247684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Microsoft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Yahoo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Google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Electronic Arts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High Moon Studios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Lockheed Martin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Philips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Siemens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Nokia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Capital One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BBC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Intuit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6068854" y="1188721"/>
            <a:ext cx="4500078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Intuit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Nielsen Media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First American Real Estate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BMC Software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Ipswitch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John Deere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Lexis Nexis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Sabre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Salesforce.com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Time Warner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Turner Broadcasting</a:t>
            </a:r>
          </a:p>
          <a:p>
            <a:pPr algn="l" eaLnBrk="1" hangingPunct="1">
              <a:buSzPct val="100000"/>
              <a:buFont typeface="Gill Sans" charset="0"/>
              <a:buChar char="•"/>
            </a:pPr>
            <a:r>
              <a:rPr lang="en-US" altLang="en-US" sz="2880">
                <a:solidFill>
                  <a:schemeClr val="tx1"/>
                </a:solidFill>
              </a:rPr>
              <a:t>Oce</a:t>
            </a:r>
          </a:p>
        </p:txBody>
      </p:sp>
    </p:spTree>
    <p:extLst>
      <p:ext uri="{BB962C8B-B14F-4D97-AF65-F5344CB8AC3E}">
        <p14:creationId xmlns:p14="http://schemas.microsoft.com/office/powerpoint/2010/main" val="329035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Scrum has been used for: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2610" y="1440180"/>
            <a:ext cx="4103370" cy="4572000"/>
          </a:xfrm>
        </p:spPr>
        <p:txBody>
          <a:bodyPr/>
          <a:lstStyle/>
          <a:p>
            <a:pPr marL="628650">
              <a:lnSpc>
                <a:spcPct val="80000"/>
              </a:lnSpc>
              <a:defRPr/>
            </a:pPr>
            <a:r>
              <a:rPr lang="en-US" sz="2160"/>
              <a:t>Commercial software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In-house development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Contract development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Fixed-price projects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Financial applications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ISO 9001-certified applications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Embedded systems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24x7 systems with 99.999% uptime requirements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  <a:defRPr/>
            </a:pPr>
            <a:r>
              <a:rPr lang="en-US" sz="2160"/>
              <a:t>the Joint Strike Fighter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6084570" y="1440180"/>
            <a:ext cx="410337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0988" indent="-280988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Video game development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FDA-approved, life-critical systems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Satellite-control software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Websites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Handheld software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Mobile phones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Network switching applications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ISV applications</a:t>
            </a:r>
          </a:p>
          <a:p>
            <a:pPr eaLnBrk="1" hangingPunct="1">
              <a:lnSpc>
                <a:spcPct val="80000"/>
              </a:lnSpc>
              <a:spcBef>
                <a:spcPts val="1170"/>
              </a:spcBef>
              <a:buClr>
                <a:srgbClr val="5F7BAE"/>
              </a:buClr>
              <a:buSzPct val="150000"/>
              <a:buFont typeface="Lucida Grande" charset="0"/>
              <a:buChar char="•"/>
            </a:pPr>
            <a:r>
              <a:rPr lang="en-US" altLang="en-US" sz="2160">
                <a:solidFill>
                  <a:schemeClr val="tx1"/>
                </a:solidFill>
              </a:rPr>
              <a:t>Some of the largest applications in use</a:t>
            </a:r>
          </a:p>
        </p:txBody>
      </p:sp>
    </p:spTree>
    <p:extLst>
      <p:ext uri="{BB962C8B-B14F-4D97-AF65-F5344CB8AC3E}">
        <p14:creationId xmlns:p14="http://schemas.microsoft.com/office/powerpoint/2010/main" val="933094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4889F-C205-42D9-9CC6-6E329A11D570}"/>
</file>

<file path=customXml/itemProps2.xml><?xml version="1.0" encoding="utf-8"?>
<ds:datastoreItem xmlns:ds="http://schemas.openxmlformats.org/officeDocument/2006/customXml" ds:itemID="{1C896259-27AD-49E1-ADAF-E2BEBA4F1AA7}"/>
</file>

<file path=customXml/itemProps3.xml><?xml version="1.0" encoding="utf-8"?>
<ds:datastoreItem xmlns:ds="http://schemas.openxmlformats.org/officeDocument/2006/customXml" ds:itemID="{2E9AF943-A335-4010-9FD7-9306BB3D4F45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2528</Words>
  <Application>Microsoft Office PowerPoint</Application>
  <PresentationFormat>Custom</PresentationFormat>
  <Paragraphs>624</Paragraphs>
  <Slides>68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Chart</vt:lpstr>
      <vt:lpstr>PowerPoint Presentation</vt:lpstr>
      <vt:lpstr>Scrum</vt:lpstr>
      <vt:lpstr>Scrum</vt:lpstr>
      <vt:lpstr>We’re losing the relay race</vt:lpstr>
      <vt:lpstr>PowerPoint Presentation</vt:lpstr>
      <vt:lpstr>What is Scrum?</vt:lpstr>
      <vt:lpstr>Scrum - an agile process</vt:lpstr>
      <vt:lpstr>Scrum has been used by:</vt:lpstr>
      <vt:lpstr>Scrum has been used for:</vt:lpstr>
      <vt:lpstr>Characteristics</vt:lpstr>
      <vt:lpstr>The Agile Manifesto–a statement of values</vt:lpstr>
      <vt:lpstr>Functionality of Scrum</vt:lpstr>
      <vt:lpstr>Putting it all together</vt:lpstr>
      <vt:lpstr>Sprints</vt:lpstr>
      <vt:lpstr>Sequential vs. overlapping development</vt:lpstr>
      <vt:lpstr>No changes during a sprint</vt:lpstr>
      <vt:lpstr>Scrum framework</vt:lpstr>
      <vt:lpstr>Scrum framework</vt:lpstr>
      <vt:lpstr>Product owner</vt:lpstr>
      <vt:lpstr>The ScrumMaster</vt:lpstr>
      <vt:lpstr>The scrum team</vt:lpstr>
      <vt:lpstr>The team</vt:lpstr>
      <vt:lpstr>Scrum framework</vt:lpstr>
      <vt:lpstr>Sprint Planning Meeting</vt:lpstr>
      <vt:lpstr>Parts of Sprint Planning Meeting</vt:lpstr>
      <vt:lpstr>PowerPoint Presentation</vt:lpstr>
      <vt:lpstr>Sprint planning</vt:lpstr>
      <vt:lpstr>Pre-Project/Kickoff Meeting</vt:lpstr>
      <vt:lpstr>Sprint</vt:lpstr>
      <vt:lpstr>Daily Scrum</vt:lpstr>
      <vt:lpstr>Everyone answers 3 questions</vt:lpstr>
      <vt:lpstr>Daily Scrum</vt:lpstr>
      <vt:lpstr>The daily scrum</vt:lpstr>
      <vt:lpstr>The sprint review</vt:lpstr>
      <vt:lpstr>Sprint Review Meeting</vt:lpstr>
      <vt:lpstr>Sprint retrospective</vt:lpstr>
      <vt:lpstr>Start / Stop / Continue</vt:lpstr>
      <vt:lpstr>Scrum framework</vt:lpstr>
      <vt:lpstr>Product backlog</vt:lpstr>
      <vt:lpstr>A sample product backlog</vt:lpstr>
      <vt:lpstr>Estimation of Product Backlog Items</vt:lpstr>
      <vt:lpstr>Product Backlog</vt:lpstr>
      <vt:lpstr>Sprint Backlog</vt:lpstr>
      <vt:lpstr>The sprint goal</vt:lpstr>
      <vt:lpstr>Managing the sprint backlog</vt:lpstr>
      <vt:lpstr>Managing the sprint backlog</vt:lpstr>
      <vt:lpstr>A sprint backlog</vt:lpstr>
      <vt:lpstr>Sprint Backlog</vt:lpstr>
      <vt:lpstr>Sprint Backlog</vt:lpstr>
      <vt:lpstr>Sprint Backlog</vt:lpstr>
      <vt:lpstr>Burn down Charts</vt:lpstr>
      <vt:lpstr>Information Radiator</vt:lpstr>
      <vt:lpstr>Burn down Charts</vt:lpstr>
      <vt:lpstr>Sprint Burn down Chart</vt:lpstr>
      <vt:lpstr>Release Burn down Chart</vt:lpstr>
      <vt:lpstr>Alternative Release Burn down Chart</vt:lpstr>
      <vt:lpstr>Product Burn down Chart</vt:lpstr>
      <vt:lpstr>A sprint burndown chart</vt:lpstr>
      <vt:lpstr>PowerPoint Presentation</vt:lpstr>
      <vt:lpstr>Example of Sprint Burndown Chart</vt:lpstr>
      <vt:lpstr>Scalability</vt:lpstr>
      <vt:lpstr>Scaling through the Scrum of scrums</vt:lpstr>
      <vt:lpstr>Scaling Scrum</vt:lpstr>
      <vt:lpstr>Scaling Scrum</vt:lpstr>
      <vt:lpstr>Scaling Scrum</vt:lpstr>
      <vt:lpstr>Scrum of scrums of scrums</vt:lpstr>
      <vt:lpstr>Pro/Con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</dc:creator>
  <cp:lastModifiedBy>user</cp:lastModifiedBy>
  <cp:revision>8</cp:revision>
  <dcterms:created xsi:type="dcterms:W3CDTF">2014-08-04T06:12:53Z</dcterms:created>
  <dcterms:modified xsi:type="dcterms:W3CDTF">2020-06-02T03:13:01Z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