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FBB0D9-86C2-4976-8893-541138FA62F9}">
  <a:tblStyle styleId="{70FBB0D9-86C2-4976-8893-541138FA62F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3BB005E-242D-4B5C-82D0-81163AB95240}"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lvl1pPr>
            <a:lvl2pPr indent="-228600" lvl="1" marL="914400" marR="0" rtl="0" algn="l">
              <a:spcBef>
                <a:spcPts val="0"/>
              </a:spcBef>
              <a:spcAft>
                <a:spcPts val="0"/>
              </a:spcAft>
              <a:buSzPts val="1400"/>
              <a:buNone/>
              <a:defRPr b="0" i="0" sz="1100" u="none" cap="none" strike="noStrike"/>
            </a:lvl2pPr>
            <a:lvl3pPr indent="-228600" lvl="2" marL="1371600" marR="0" rtl="0" algn="l">
              <a:spcBef>
                <a:spcPts val="0"/>
              </a:spcBef>
              <a:spcAft>
                <a:spcPts val="0"/>
              </a:spcAft>
              <a:buSzPts val="1400"/>
              <a:buNone/>
              <a:defRPr b="0" i="0" sz="1100" u="none" cap="none" strike="noStrike"/>
            </a:lvl3pPr>
            <a:lvl4pPr indent="-228600" lvl="3" marL="1828800" marR="0" rtl="0" algn="l">
              <a:spcBef>
                <a:spcPts val="0"/>
              </a:spcBef>
              <a:spcAft>
                <a:spcPts val="0"/>
              </a:spcAft>
              <a:buSzPts val="1400"/>
              <a:buNone/>
              <a:defRPr b="0" i="0" sz="1100" u="none" cap="none" strike="noStrike"/>
            </a:lvl4pPr>
            <a:lvl5pPr indent="-228600" lvl="4" marL="2286000" marR="0" rtl="0" algn="l">
              <a:spcBef>
                <a:spcPts val="0"/>
              </a:spcBef>
              <a:spcAft>
                <a:spcPts val="0"/>
              </a:spcAft>
              <a:buSzPts val="1400"/>
              <a:buNone/>
              <a:defRPr b="0" i="0" sz="1100" u="none" cap="none" strike="noStrike"/>
            </a:lvl5pPr>
            <a:lvl6pPr indent="-228600" lvl="5" marL="2743200" marR="0" rtl="0" algn="l">
              <a:spcBef>
                <a:spcPts val="0"/>
              </a:spcBef>
              <a:spcAft>
                <a:spcPts val="0"/>
              </a:spcAft>
              <a:buSzPts val="1400"/>
              <a:buNone/>
              <a:defRPr b="0" i="0" sz="1100" u="none" cap="none" strike="noStrike"/>
            </a:lvl6pPr>
            <a:lvl7pPr indent="-228600" lvl="6" marL="3200400" marR="0" rtl="0" algn="l">
              <a:spcBef>
                <a:spcPts val="0"/>
              </a:spcBef>
              <a:spcAft>
                <a:spcPts val="0"/>
              </a:spcAft>
              <a:buSzPts val="1400"/>
              <a:buNone/>
              <a:defRPr b="0" i="0" sz="1100" u="none" cap="none" strike="noStrike"/>
            </a:lvl7pPr>
            <a:lvl8pPr indent="-228600" lvl="7" marL="3657600" marR="0" rtl="0" algn="l">
              <a:spcBef>
                <a:spcPts val="0"/>
              </a:spcBef>
              <a:spcAft>
                <a:spcPts val="0"/>
              </a:spcAft>
              <a:buSzPts val="1400"/>
              <a:buNone/>
              <a:defRPr b="0" i="0" sz="1100" u="none" cap="none" strike="noStrike"/>
            </a:lvl8pPr>
            <a:lvl9pPr indent="-228600" lvl="8" marL="4114800" marR="0" rtl="0" algn="l">
              <a:spcBef>
                <a:spcPts val="0"/>
              </a:spcBef>
              <a:spcAft>
                <a:spcPts val="0"/>
              </a:spcAft>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ExtendableEvent/waitUnti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When the user clicks on an element in our page, we can add the element to the cache.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If the whole site can't be taken offline, you may allow the user to select the content they want available offline (e.g. a video on something like YouTube, an article on Wikipedia, a particular gallery on Flickr).</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Give the user a "Read later" or "Save for offline" button. When it's clicked, fetch what you need from the network and put it in the cache.</a:t>
            </a:r>
            <a:endParaRPr/>
          </a:p>
          <a:p>
            <a:pPr indent="0" lvl="0" marL="0" marR="0" rtl="0" algn="l">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caches API is available from pages as well as service workers, meaning you don't need to involve the service worker to add things to the cache.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We create a cache with a name corresponding to the specific article. Then we fetch the article and add it to the cache.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next 4 slides will cover several approaches to this: </a:t>
            </a:r>
            <a:r>
              <a:rPr b="0" i="1" lang="en" sz="1100" u="none" cap="none" strike="noStrike">
                <a:solidFill>
                  <a:schemeClr val="dk1"/>
                </a:solidFill>
              </a:rPr>
              <a:t>cache falling back to network,</a:t>
            </a:r>
            <a:r>
              <a:rPr b="0" i="0" lang="en" sz="1100" u="none" cap="none" strike="noStrike">
                <a:solidFill>
                  <a:schemeClr val="dk1"/>
                </a:solidFill>
              </a:rPr>
              <a:t> </a:t>
            </a:r>
            <a:r>
              <a:rPr b="0" i="1" lang="en" sz="1100" u="none" cap="none" strike="noStrike">
                <a:solidFill>
                  <a:schemeClr val="dk1"/>
                </a:solidFill>
              </a:rPr>
              <a:t>network falling back to cache</a:t>
            </a:r>
            <a:r>
              <a:rPr b="0" i="0" lang="en" sz="1100" u="none" cap="none" strike="noStrike">
                <a:solidFill>
                  <a:schemeClr val="dk1"/>
                </a:solidFill>
              </a:rPr>
              <a:t>, </a:t>
            </a:r>
            <a:r>
              <a:rPr b="0" i="1" lang="en" sz="1100" u="none" cap="none" strike="noStrike">
                <a:solidFill>
                  <a:schemeClr val="dk1"/>
                </a:solidFill>
              </a:rPr>
              <a:t>cache then network</a:t>
            </a:r>
            <a:r>
              <a:rPr b="0" i="0" lang="en" sz="1100" u="none" cap="none" strike="noStrike">
                <a:solidFill>
                  <a:schemeClr val="dk1"/>
                </a:solidFill>
              </a:rPr>
              <a:t>, and </a:t>
            </a:r>
            <a:r>
              <a:rPr b="0" i="1" lang="en" sz="1100" u="none" cap="none" strike="noStrike">
                <a:solidFill>
                  <a:schemeClr val="dk1"/>
                </a:solidFill>
              </a:rPr>
              <a:t>generic fallback</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spcBef>
                <a:spcPts val="0"/>
              </a:spcBef>
              <a:spcAft>
                <a:spcPts val="0"/>
              </a:spcAft>
              <a:buSzPts val="1100"/>
              <a:buFont typeface="Arial"/>
              <a:buAutoNum type="arabicPeriod"/>
            </a:pPr>
            <a:r>
              <a:rPr b="0" i="0" lang="en" sz="1100" u="none" cap="none" strike="noStrike"/>
              <a:t>The request is intercepted by the service worker</a:t>
            </a:r>
            <a:endParaRPr/>
          </a:p>
          <a:p>
            <a:pPr indent="-228600" lvl="0" marL="457200" marR="0" rtl="0" algn="l">
              <a:spcBef>
                <a:spcPts val="0"/>
              </a:spcBef>
              <a:spcAft>
                <a:spcPts val="0"/>
              </a:spcAft>
              <a:buSzPts val="1100"/>
              <a:buFont typeface="Arial"/>
              <a:buAutoNum type="arabicPeriod"/>
            </a:pPr>
            <a:r>
              <a:rPr b="0" i="0" lang="en" sz="1100" u="none" cap="none" strike="noStrike"/>
              <a:t>We look for a match in the cache</a:t>
            </a:r>
            <a:endParaRPr/>
          </a:p>
          <a:p>
            <a:pPr indent="-228600" lvl="0" marL="457200" marR="0" rtl="0" algn="l">
              <a:spcBef>
                <a:spcPts val="0"/>
              </a:spcBef>
              <a:spcAft>
                <a:spcPts val="0"/>
              </a:spcAft>
              <a:buSzPts val="1100"/>
              <a:buFont typeface="Arial"/>
              <a:buAutoNum type="arabicPeriod"/>
            </a:pPr>
            <a:r>
              <a:rPr b="0" i="0" lang="en" sz="1100" u="none" cap="none" strike="noStrike"/>
              <a:t>If that fails we send the request to the network</a:t>
            </a:r>
            <a:endParaRPr/>
          </a:p>
          <a:p>
            <a:pPr indent="-228600" lvl="0" marL="457200" marR="0" rtl="0" algn="l">
              <a:spcBef>
                <a:spcPts val="0"/>
              </a:spcBef>
              <a:spcAft>
                <a:spcPts val="0"/>
              </a:spcAft>
              <a:buSzPts val="1100"/>
              <a:buFont typeface="Arial"/>
              <a:buAutoNum type="arabicPeriod"/>
            </a:pPr>
            <a:r>
              <a:rPr b="0" i="0" lang="en" sz="1100" u="none" cap="none" strike="noStrike"/>
              <a:t>We return the response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If you're making your app offline-first, this is how you'll handle the majority of requests. Other patterns will be exceptions based on the incoming request.</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If the resource exists in the cache, this code will return it from there. Otherwise it will send the request on to the network.</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spcBef>
                <a:spcPts val="0"/>
              </a:spcBef>
              <a:spcAft>
                <a:spcPts val="0"/>
              </a:spcAft>
              <a:buClr>
                <a:schemeClr val="dk1"/>
              </a:buClr>
              <a:buSzPts val="1100"/>
              <a:buFont typeface="Arial"/>
              <a:buAutoNum type="arabicPeriod"/>
            </a:pPr>
            <a:r>
              <a:rPr b="0" i="0" lang="en" sz="1100" u="none" cap="none" strike="noStrike">
                <a:solidFill>
                  <a:schemeClr val="dk1"/>
                </a:solidFill>
              </a:rPr>
              <a:t>The request is intercepted by the service worker</a:t>
            </a:r>
            <a:endParaRPr/>
          </a:p>
          <a:p>
            <a:pPr indent="-228600" lvl="0" marL="457200" marR="0" rtl="0" algn="l">
              <a:spcBef>
                <a:spcPts val="0"/>
              </a:spcBef>
              <a:spcAft>
                <a:spcPts val="0"/>
              </a:spcAft>
              <a:buClr>
                <a:schemeClr val="dk1"/>
              </a:buClr>
              <a:buSzPts val="1100"/>
              <a:buFont typeface="Arial"/>
              <a:buAutoNum type="arabicPeriod"/>
            </a:pPr>
            <a:r>
              <a:rPr b="0" i="0" lang="en" sz="1100" u="none" cap="none" strike="noStrike">
                <a:solidFill>
                  <a:schemeClr val="dk1"/>
                </a:solidFill>
              </a:rPr>
              <a:t>We send the request to the network</a:t>
            </a:r>
            <a:endParaRPr/>
          </a:p>
          <a:p>
            <a:pPr indent="-228600" lvl="0" marL="457200" marR="0" rtl="0" algn="l">
              <a:spcBef>
                <a:spcPts val="0"/>
              </a:spcBef>
              <a:spcAft>
                <a:spcPts val="0"/>
              </a:spcAft>
              <a:buClr>
                <a:schemeClr val="dk1"/>
              </a:buClr>
              <a:buSzPts val="1100"/>
              <a:buFont typeface="Arial"/>
              <a:buAutoNum type="arabicPeriod"/>
            </a:pPr>
            <a:r>
              <a:rPr b="0" i="0" lang="en" sz="1100" u="none" cap="none" strike="noStrike">
                <a:solidFill>
                  <a:schemeClr val="dk1"/>
                </a:solidFill>
              </a:rPr>
              <a:t>If that fails we look for a mtach in the cache</a:t>
            </a:r>
            <a:endParaRPr/>
          </a:p>
          <a:p>
            <a:pPr indent="-228600" lvl="0" marL="457200" marR="0" rtl="0" algn="l">
              <a:spcBef>
                <a:spcPts val="0"/>
              </a:spcBef>
              <a:spcAft>
                <a:spcPts val="0"/>
              </a:spcAft>
              <a:buClr>
                <a:schemeClr val="dk1"/>
              </a:buClr>
              <a:buSzPts val="1100"/>
              <a:buFont typeface="Arial"/>
              <a:buAutoNum type="arabicPeriod"/>
            </a:pPr>
            <a:r>
              <a:rPr b="0" i="0" lang="en" sz="1100" u="none" cap="none" strike="noStrike">
                <a:solidFill>
                  <a:schemeClr val="dk1"/>
                </a:solidFill>
              </a:rPr>
              <a:t>We return the response</a:t>
            </a:r>
            <a:endParaRPr/>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In the above code, we first send the request to the network using </a:t>
            </a:r>
            <a:r>
              <a:rPr b="0" i="0" lang="en" sz="1100" u="none" cap="none" strike="noStrike">
                <a:solidFill>
                  <a:schemeClr val="dk1"/>
                </a:solidFill>
                <a:latin typeface="Courier New"/>
                <a:ea typeface="Courier New"/>
                <a:cs typeface="Courier New"/>
                <a:sym typeface="Courier New"/>
              </a:rPr>
              <a:t>fetch()</a:t>
            </a:r>
            <a:r>
              <a:rPr b="0" i="0" lang="en" sz="1100" u="none" cap="none" strike="noStrike">
                <a:solidFill>
                  <a:schemeClr val="dk1"/>
                </a:solidFill>
              </a:rPr>
              <a:t>, and only if it fails do we look for a response in the cache.</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This is a good approach for resources that update frequently, that are not part of the "version" of the site (e.g. articles, avatars, social media timelines, game leader boards).</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Handling network requests this way means the online users get the most up-to-date content, but offline users get an older cached version.</a:t>
            </a:r>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1" i="0" lang="en" sz="1100" u="none" cap="none" strike="noStrike">
                <a:solidFill>
                  <a:schemeClr val="dk1"/>
                </a:solidFill>
              </a:rPr>
              <a:t>However, this method has flaws:</a:t>
            </a:r>
            <a:r>
              <a:rPr b="0" i="0" lang="en" sz="1100" u="none" cap="none" strike="noStrike">
                <a:solidFill>
                  <a:schemeClr val="dk1"/>
                </a:solidFill>
              </a:rPr>
              <a:t> If the user has an intermittent or slow connection they'll have to wait for the network to fail before they get content from the cache. This can take an extremely long time and is a frustrating user experience.</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approach in the next slide “Cache then network” is a better solution.</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Requests are sent from the page simultaneously to the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While this API was intended for service workers it is actually exposed on the window, and can be accessed from anywhere in your scripts. The entry point is </a:t>
            </a:r>
            <a:r>
              <a:rPr b="0" i="0" lang="en" sz="1100" u="none" cap="none" strike="noStrike">
                <a:solidFill>
                  <a:schemeClr val="dk1"/>
                </a:solidFill>
                <a:latin typeface="Consolas"/>
                <a:ea typeface="Consolas"/>
                <a:cs typeface="Consolas"/>
                <a:sym typeface="Consolas"/>
              </a:rPr>
              <a:t>caches</a:t>
            </a:r>
            <a:r>
              <a:rPr b="0" i="0" lang="en" sz="1100" u="none" cap="none" strike="noStrike">
                <a:solidFill>
                  <a:schemeClr val="dk1"/>
                </a:solidFill>
              </a:rPr>
              <a:t>.</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You are responsible for implementing how your script (service worker) handles updates to the cache. All updates to items in the cache must be explicitly requested; items will not expire and must be deleted.</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You are also responsible for periodically purging cache entries. Each browser has a hard limit on the amount of cache storage that a given origin can use. The browser does its best to manage disk space, but it may delete the Cache storage for an origin. The browser will generally delete all of the data for an origin or none of the data for an origin.</a:t>
            </a:r>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Make sure to version caches by name and use the caches only from the version of the script that they can safely operate 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Code in main javascript, not service worker.</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This is a good approach for resources that update frequently, that are not part of the "version" of the site (e.g. articles, avatars, social media timelines, game leader boards). This approach will get content on screen as fast as possible, but still display up-to-date content once it arrives.</a:t>
            </a:r>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This requires the page to make two requests, one to the cache, one to the network. The idea is to show the cached data first, then update the page when/if the network data arrives.</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In the above code, we are sending a request to the network, and in the next slide is the code to look for the resource in the cache.</a:t>
            </a:r>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cache will most likely respond first and, if the network data has not already been received, we update the page with the data in the response (code for this on the next slide). When the network responds we update the page again with the latest information.</a:t>
            </a:r>
            <a:endParaRPr/>
          </a:p>
          <a:p>
            <a:pPr indent="0" lvl="0" marL="0" marR="0" rtl="0" algn="l">
              <a:lnSpc>
                <a:spcPct val="115000"/>
              </a:lnSpc>
              <a:spcBef>
                <a:spcPts val="0"/>
              </a:spcBef>
              <a:spcAft>
                <a:spcPts val="0"/>
              </a:spcAft>
              <a:buClr>
                <a:schemeClr val="dk1"/>
              </a:buClr>
              <a:buFont typeface="Arial"/>
              <a:buNone/>
            </a:pPr>
            <a:br>
              <a:rPr b="0" i="0" lang="en" sz="1100" u="none" cap="none" strike="noStrike">
                <a:solidFill>
                  <a:schemeClr val="dk1"/>
                </a:solidFill>
              </a:rPr>
            </a:br>
            <a:r>
              <a:rPr b="0" i="0" lang="en" sz="1100" u="none" cap="none" strike="noStrike">
                <a:solidFill>
                  <a:schemeClr val="dk1"/>
                </a:solidFill>
              </a:rPr>
              <a:t>Sometimes you can just replace the current data when new data arrives (e.g. game leaderboard), but that can be disruptive with larger pieces of content.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This code looks for /data.json in the cache. This will most likely respond before the request to the network and update the page if the network hasn’t already responded. If the network responds after the cache, it updates the page again.</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If getting the response from the cache fails, it tries the network again as a last attempt.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If the request is not found in both the cache and on the network, respond with a precached custom "offline" page.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If you fail to serve something from the cache and/or network you may want to provide a generic fallback. This technique is ideal for secondary imagery such as avatars, failed POST requests, "Unavailable while offline" page.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 practice you'd have many different fallbacks, depending on URL &amp; headers. Eg, a fallback silhouette image for avatars</a:t>
            </a:r>
            <a:endParaRPr/>
          </a:p>
          <a:p>
            <a:pPr indent="0" lvl="0" marL="0" marR="0" rtl="0" algn="l">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item you fallback to is likely to be an install dependency (e.g. cached on the install event of the service worker).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Once a new ServiceWorker has installed &amp; a previous version isn't being used, the new one activates, and you get an </a:t>
            </a:r>
            <a:r>
              <a:rPr b="0" i="0" lang="en" sz="1100" u="none" cap="none" strike="noStrike">
                <a:solidFill>
                  <a:schemeClr val="dk1"/>
                </a:solidFill>
                <a:latin typeface="Courier New"/>
                <a:ea typeface="Courier New"/>
                <a:cs typeface="Courier New"/>
                <a:sym typeface="Courier New"/>
              </a:rPr>
              <a:t>activate</a:t>
            </a:r>
            <a:r>
              <a:rPr b="0" i="0" lang="en" sz="1100" u="none" cap="none" strike="noStrike">
                <a:solidFill>
                  <a:schemeClr val="dk1"/>
                </a:solidFill>
              </a:rPr>
              <a:t> event. Because the old version is out of the way, it's a good time to delete unused caches.</a:t>
            </a:r>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During activation, other events such as fetch are put into a queue, so a long activation could potentially block page loads. Keep your activation as lean as possible, only use it for things you couldn't do while the old version was active.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It’s important to remember that caches are shared across the whole origin</a:t>
            </a:r>
            <a:endParaRP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Jake Archibald’s offline cookbook contains all of this information and more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Lab explores the basics of working with the Cache API in the service worker.</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Full explanations of all the different caching strategies and the Cache API are in the text pdf</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There’s no storage limit in Chrome and Opera. Storage here is per origin rather than per API. In other words, local storage, session storage, service worker cache and IndexedDB all share the same space.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Firefox has no limits, but will prompt for confirmation from the user after 50MB have been stored in the browser.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Mobile Safari is limited to 50MB.</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Desktop Safari has no limit and prompts for confirmation when it has stored 5MB.</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IE has a 250MB limit and prompts after 10MB have been stored.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In the next 3 slides, we outline a few common patterns for caching resources.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We will look at caching files </a:t>
            </a:r>
            <a:r>
              <a:rPr b="0" i="1" lang="en" sz="1100" u="none" cap="none" strike="noStrike">
                <a:solidFill>
                  <a:schemeClr val="dk1"/>
                </a:solidFill>
              </a:rPr>
              <a:t>on install</a:t>
            </a:r>
            <a:r>
              <a:rPr b="0" i="0" lang="en" sz="1100" u="none" cap="none" strike="noStrike">
                <a:solidFill>
                  <a:schemeClr val="dk1"/>
                </a:solidFill>
              </a:rPr>
              <a:t>, </a:t>
            </a:r>
            <a:r>
              <a:rPr b="0" i="1" lang="en" sz="1100" u="none" cap="none" strike="noStrike">
                <a:solidFill>
                  <a:schemeClr val="dk1"/>
                </a:solidFill>
              </a:rPr>
              <a:t>on user interaction</a:t>
            </a:r>
            <a:r>
              <a:rPr b="0" i="0" lang="en" sz="1100" u="none" cap="none" strike="noStrike">
                <a:solidFill>
                  <a:schemeClr val="dk1"/>
                </a:solidFill>
              </a:rPr>
              <a:t>, and </a:t>
            </a:r>
            <a:r>
              <a:rPr b="0" i="1" lang="en" sz="1100" u="none" cap="none" strike="noStrike">
                <a:solidFill>
                  <a:schemeClr val="dk1"/>
                </a:solidFill>
              </a:rPr>
              <a:t>on network response</a:t>
            </a:r>
            <a:r>
              <a:rPr b="0" i="0" lang="en" sz="1100" u="none" cap="none" strike="noStrike">
                <a:solidFill>
                  <a:schemeClr val="dk1"/>
                </a:solidFill>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We can cache sites static resources </a:t>
            </a:r>
            <a:r>
              <a:rPr b="0" i="0" lang="en" sz="1100" u="none" cap="none" strike="noStrike">
                <a:solidFill>
                  <a:schemeClr val="dk1"/>
                </a:solidFill>
              </a:rPr>
              <a:t>in the install event in the service worker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None/>
            </a:pPr>
            <a:r>
              <a:rPr b="0" i="0" lang="en" sz="1100" u="none" cap="none" strike="noStrike">
                <a:solidFill>
                  <a:schemeClr val="dk1"/>
                </a:solidFill>
              </a:rPr>
              <a:t>We can cache the HTML, CSS, JS, and any static files that make up the application shell in the “install” event of the service worker</a:t>
            </a:r>
            <a:endParaRPr/>
          </a:p>
          <a:p>
            <a:pPr indent="-228600" lvl="0" marL="457200" marR="0" rtl="0" algn="l">
              <a:lnSpc>
                <a:spcPct val="115000"/>
              </a:lnSpc>
              <a:spcBef>
                <a:spcPts val="0"/>
              </a:spcBef>
              <a:spcAft>
                <a:spcPts val="0"/>
              </a:spcAft>
              <a:buNone/>
            </a:pPr>
            <a:r>
              <a:rPr b="0" i="0" lang="en" sz="1100" u="none" cap="none" strike="noStrike">
                <a:solidFill>
                  <a:schemeClr val="dk1"/>
                </a:solidFill>
              </a:rPr>
              <a:t>It is important to note that while the “install” event is happening, any previous version of your service worker is still running and serving pages, so the things you do here mustn't disrupt that.</a:t>
            </a:r>
            <a:endParaRPr/>
          </a:p>
          <a:p>
            <a:pPr indent="-228600" lvl="0" marL="457200" marR="0" rtl="0" algn="l">
              <a:lnSpc>
                <a:spcPct val="115000"/>
              </a:lnSpc>
              <a:spcBef>
                <a:spcPts val="0"/>
              </a:spcBef>
              <a:spcAft>
                <a:spcPts val="0"/>
              </a:spcAft>
              <a:buNone/>
            </a:pPr>
            <a:r>
              <a:rPr b="0" i="0" lang="en" sz="1100" u="sng" cap="none" strike="noStrike">
                <a:solidFill>
                  <a:schemeClr val="hlink"/>
                </a:solidFill>
                <a:hlinkClick r:id="rId2"/>
              </a:rPr>
              <a:t>event.waitUntil</a:t>
            </a:r>
            <a:r>
              <a:rPr b="0" i="0" lang="en" sz="1100" u="none" cap="none" strike="noStrike">
                <a:solidFill>
                  <a:schemeClr val="dk1"/>
                </a:solidFill>
              </a:rPr>
              <a:t> takes a promise to define the length &amp; success of the install. If the promise rejects, the installation is considered a failure and this ServiceWorker will be abandoned (if an older version is running, it'll be left intact). </a:t>
            </a:r>
            <a:r>
              <a:rPr b="0" i="0" lang="en" sz="1100" u="none" cap="none" strike="noStrike">
                <a:solidFill>
                  <a:schemeClr val="dk1"/>
                </a:solidFill>
                <a:latin typeface="Courier New"/>
                <a:ea typeface="Courier New"/>
                <a:cs typeface="Courier New"/>
                <a:sym typeface="Courier New"/>
              </a:rPr>
              <a:t>caches.open</a:t>
            </a:r>
            <a:r>
              <a:rPr b="0" i="0" lang="en" sz="1100" u="none" cap="none" strike="noStrike">
                <a:solidFill>
                  <a:schemeClr val="dk1"/>
                </a:solidFill>
              </a:rPr>
              <a:t> and </a:t>
            </a:r>
            <a:r>
              <a:rPr b="0" i="0" lang="en" sz="1100" u="none" cap="none" strike="noStrike">
                <a:solidFill>
                  <a:schemeClr val="dk1"/>
                </a:solidFill>
                <a:latin typeface="Courier New"/>
                <a:ea typeface="Courier New"/>
                <a:cs typeface="Courier New"/>
                <a:sym typeface="Courier New"/>
              </a:rPr>
              <a:t>cache.addAll</a:t>
            </a:r>
            <a:r>
              <a:rPr b="0" i="0" lang="en" sz="1100" u="none" cap="none" strike="noStrike">
                <a:solidFill>
                  <a:schemeClr val="dk1"/>
                </a:solidFill>
              </a:rPr>
              <a:t> return promises. </a:t>
            </a:r>
            <a:endParaRPr/>
          </a:p>
          <a:p>
            <a:pPr indent="-228600" lvl="0" marL="457200" marR="0" rtl="0" algn="l">
              <a:lnSpc>
                <a:spcPct val="115000"/>
              </a:lnSpc>
              <a:spcBef>
                <a:spcPts val="0"/>
              </a:spcBef>
              <a:spcAft>
                <a:spcPts val="0"/>
              </a:spcAft>
              <a:buNone/>
            </a:pPr>
            <a:r>
              <a:rPr b="0" i="0" lang="en" sz="1100" u="none" cap="none" strike="noStrike">
                <a:solidFill>
                  <a:schemeClr val="dk1"/>
                </a:solidFill>
              </a:rPr>
              <a:t>If any of the resources fail to fetch, the cache.addAll call rejects.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There are plenty of ways to do this, but in this case, we iterate over the list of keys from the cache, then delete any caches that don't match the current cache name.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If you're making your app offline-first, this is how you'll handle the majority of requests. Other patterns will be exceptions based on the incoming request.</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If the resource exists in the cache, this code will return it from there. Otherwise it will send the request on to the network.</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We can intercept the request in the service worker, cache a clone of the response, and send the response itself to the page.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This approach works best for resources that frequently update such as a user’s inbox or article contents. This is also useful for non-essential content such as avatars, but care is needed.</a:t>
            </a:r>
            <a:br>
              <a:rPr b="0" i="0" lang="en" sz="1100" u="none" cap="none" strike="noStrike">
                <a:solidFill>
                  <a:schemeClr val="dk1"/>
                </a:solidFill>
              </a:rPr>
            </a:br>
            <a:br>
              <a:rPr b="0" i="0" lang="en" sz="1100" u="none" cap="none" strike="noStrike">
                <a:solidFill>
                  <a:schemeClr val="dk1"/>
                </a:solidFill>
              </a:rPr>
            </a:br>
            <a:r>
              <a:rPr b="0" i="0" lang="en" sz="1100" u="none" cap="none" strike="noStrike">
                <a:solidFill>
                  <a:schemeClr val="dk1"/>
                </a:solidFill>
              </a:rPr>
              <a:t>If a request doesn't match anything in the cache, get it from the network, send it to the page and add it to the cache at the same time.</a:t>
            </a:r>
            <a:br>
              <a:rPr b="0" i="0" lang="en" sz="1100" u="none" cap="none" strike="noStrike">
                <a:solidFill>
                  <a:schemeClr val="dk1"/>
                </a:solidFill>
              </a:rPr>
            </a:br>
            <a:br>
              <a:rPr b="0" i="0" lang="en" sz="1100" u="none" cap="none" strike="noStrike">
                <a:solidFill>
                  <a:schemeClr val="dk1"/>
                </a:solidFill>
              </a:rPr>
            </a:br>
            <a:r>
              <a:rPr b="0" i="0" lang="en" sz="1100" u="none" cap="none" strike="noStrike">
                <a:solidFill>
                  <a:schemeClr val="dk1"/>
                </a:solidFill>
              </a:rPr>
              <a:t>If you do this for a range of URLs, such as avatars, you'll need to be careful you don't bloat the storage of your origin — if the user needs to reclaim disk space you don't want to be the prime candidate. Make sure you get rid of items in the cache you don't need any more.</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To allow for efficient memory usage, you can only read a response/request's body once. In the code above, </a:t>
            </a:r>
            <a:r>
              <a:rPr b="0" i="0" lang="en" sz="1100" u="none" cap="none" strike="noStrike">
                <a:solidFill>
                  <a:schemeClr val="dk1"/>
                </a:solidFill>
                <a:latin typeface="Courier New"/>
                <a:ea typeface="Courier New"/>
                <a:cs typeface="Courier New"/>
                <a:sym typeface="Courier New"/>
              </a:rPr>
              <a:t>.clone()</a:t>
            </a:r>
            <a:r>
              <a:rPr b="0" i="0" lang="en" sz="1100" u="none" cap="none" strike="noStrike">
                <a:solidFill>
                  <a:schemeClr val="dk1"/>
                </a:solidFill>
              </a:rPr>
              <a:t> is used to create additional copies that can be read separately.</a:t>
            </a:r>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pic>
        <p:nvPicPr>
          <p:cNvPr descr="slides_image.png" id="13" name="Google Shape;13;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Google Shape;14;p2"/>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15" name="Google Shape;15;p2"/>
          <p:cNvSpPr txBox="1"/>
          <p:nvPr>
            <p:ph idx="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2"/>
          <p:cNvSpPr txBox="1"/>
          <p:nvPr>
            <p:ph type="title"/>
          </p:nvPr>
        </p:nvSpPr>
        <p:spPr>
          <a:xfrm>
            <a:off x="265500" y="1928010"/>
            <a:ext cx="4045200" cy="14823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4200">
                <a:solidFill>
                  <a:schemeClr val="dk1"/>
                </a:solidFill>
              </a:defRPr>
            </a:lvl2pPr>
            <a:lvl3pPr indent="0" lvl="2" rtl="0" algn="ctr">
              <a:spcBef>
                <a:spcPts val="0"/>
              </a:spcBef>
              <a:spcAft>
                <a:spcPts val="0"/>
              </a:spcAft>
              <a:buClr>
                <a:schemeClr val="dk1"/>
              </a:buClr>
              <a:buSzPts val="1400"/>
              <a:buFont typeface="Arial"/>
              <a:buNone/>
              <a:defRPr sz="4200">
                <a:solidFill>
                  <a:schemeClr val="dk1"/>
                </a:solidFill>
              </a:defRPr>
            </a:lvl3pPr>
            <a:lvl4pPr indent="0" lvl="3" rtl="0" algn="ctr">
              <a:spcBef>
                <a:spcPts val="0"/>
              </a:spcBef>
              <a:spcAft>
                <a:spcPts val="0"/>
              </a:spcAft>
              <a:buClr>
                <a:schemeClr val="dk1"/>
              </a:buClr>
              <a:buSzPts val="1400"/>
              <a:buFont typeface="Arial"/>
              <a:buNone/>
              <a:defRPr sz="4200">
                <a:solidFill>
                  <a:schemeClr val="dk1"/>
                </a:solidFill>
              </a:defRPr>
            </a:lvl4pPr>
            <a:lvl5pPr indent="0" lvl="4" rtl="0" algn="ctr">
              <a:spcBef>
                <a:spcPts val="0"/>
              </a:spcBef>
              <a:spcAft>
                <a:spcPts val="0"/>
              </a:spcAft>
              <a:buClr>
                <a:schemeClr val="dk1"/>
              </a:buClr>
              <a:buSzPts val="1400"/>
              <a:buFont typeface="Arial"/>
              <a:buNone/>
              <a:defRPr sz="4200">
                <a:solidFill>
                  <a:schemeClr val="dk1"/>
                </a:solidFill>
              </a:defRPr>
            </a:lvl5pPr>
            <a:lvl6pPr indent="0" lvl="5" rtl="0" algn="ctr">
              <a:spcBef>
                <a:spcPts val="0"/>
              </a:spcBef>
              <a:spcAft>
                <a:spcPts val="0"/>
              </a:spcAft>
              <a:buClr>
                <a:schemeClr val="dk1"/>
              </a:buClr>
              <a:buSzPts val="1400"/>
              <a:buFont typeface="Arial"/>
              <a:buNone/>
              <a:defRPr sz="4200">
                <a:solidFill>
                  <a:schemeClr val="dk1"/>
                </a:solidFill>
              </a:defRPr>
            </a:lvl6pPr>
            <a:lvl7pPr indent="0" lvl="6" rtl="0" algn="ctr">
              <a:spcBef>
                <a:spcPts val="0"/>
              </a:spcBef>
              <a:spcAft>
                <a:spcPts val="0"/>
              </a:spcAft>
              <a:buClr>
                <a:schemeClr val="dk1"/>
              </a:buClr>
              <a:buSzPts val="1400"/>
              <a:buFont typeface="Arial"/>
              <a:buNone/>
              <a:defRPr sz="4200">
                <a:solidFill>
                  <a:schemeClr val="dk1"/>
                </a:solidFill>
              </a:defRPr>
            </a:lvl7pPr>
            <a:lvl8pPr indent="0" lvl="7" rtl="0" algn="ctr">
              <a:spcBef>
                <a:spcPts val="0"/>
              </a:spcBef>
              <a:spcAft>
                <a:spcPts val="0"/>
              </a:spcAft>
              <a:buClr>
                <a:schemeClr val="dk1"/>
              </a:buClr>
              <a:buSzPts val="1400"/>
              <a:buFont typeface="Arial"/>
              <a:buNone/>
              <a:defRPr sz="4200">
                <a:solidFill>
                  <a:schemeClr val="dk1"/>
                </a:solidFill>
              </a:defRPr>
            </a:lvl8pPr>
            <a:lvl9pPr indent="0" lvl="8" rtl="0" algn="ctr">
              <a:spcBef>
                <a:spcPts val="0"/>
              </a:spcBef>
              <a:spcAft>
                <a:spcPts val="0"/>
              </a:spcAft>
              <a:buClr>
                <a:schemeClr val="dk1"/>
              </a:buClr>
              <a:buSzPts val="1400"/>
              <a:buFont typeface="Arial"/>
              <a:buNone/>
              <a:defRPr sz="4200">
                <a:solidFill>
                  <a:schemeClr val="dk1"/>
                </a:solidFill>
              </a:defRPr>
            </a:lvl9pPr>
          </a:lstStyle>
          <a:p/>
        </p:txBody>
      </p:sp>
      <p:sp>
        <p:nvSpPr>
          <p:cNvPr id="17" name="Google Shape;17;p2"/>
          <p:cNvSpPr txBox="1"/>
          <p:nvPr>
            <p:ph idx="1" type="subTitle"/>
          </p:nvPr>
        </p:nvSpPr>
        <p:spPr>
          <a:xfrm>
            <a:off x="265500" y="3497910"/>
            <a:ext cx="4045200" cy="1235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
        <p:nvSpPr>
          <p:cNvPr id="18" name="Google Shape;18;p2"/>
          <p:cNvSpPr txBox="1"/>
          <p:nvPr>
            <p:ph idx="3"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4242"/>
              </a:buClr>
              <a:buSzPts val="1400"/>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19" name="Google Shape;19;p2"/>
          <p:cNvSpPr txBox="1"/>
          <p:nvPr>
            <p:ph idx="4"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2"/>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53" name="Shape 53"/>
        <p:cNvGrpSpPr/>
        <p:nvPr/>
      </p:nvGrpSpPr>
      <p:grpSpPr>
        <a:xfrm>
          <a:off x="0" y="0"/>
          <a:ext cx="0" cy="0"/>
          <a:chOff x="0" y="0"/>
          <a:chExt cx="0" cy="0"/>
        </a:xfrm>
      </p:grpSpPr>
      <p:sp>
        <p:nvSpPr>
          <p:cNvPr id="54" name="Google Shape;54;p11"/>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304FFE"/>
              </a:buClr>
              <a:buSzPts val="1400"/>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12000">
                <a:solidFill>
                  <a:schemeClr val="dk1"/>
                </a:solidFill>
              </a:defRPr>
            </a:lvl2pPr>
            <a:lvl3pPr indent="0" lvl="2" rtl="0" algn="ctr">
              <a:spcBef>
                <a:spcPts val="0"/>
              </a:spcBef>
              <a:spcAft>
                <a:spcPts val="0"/>
              </a:spcAft>
              <a:buClr>
                <a:schemeClr val="dk1"/>
              </a:buClr>
              <a:buSzPts val="1400"/>
              <a:buFont typeface="Arial"/>
              <a:buNone/>
              <a:defRPr sz="12000">
                <a:solidFill>
                  <a:schemeClr val="dk1"/>
                </a:solidFill>
              </a:defRPr>
            </a:lvl3pPr>
            <a:lvl4pPr indent="0" lvl="3" rtl="0" algn="ctr">
              <a:spcBef>
                <a:spcPts val="0"/>
              </a:spcBef>
              <a:spcAft>
                <a:spcPts val="0"/>
              </a:spcAft>
              <a:buClr>
                <a:schemeClr val="dk1"/>
              </a:buClr>
              <a:buSzPts val="1400"/>
              <a:buFont typeface="Arial"/>
              <a:buNone/>
              <a:defRPr sz="12000">
                <a:solidFill>
                  <a:schemeClr val="dk1"/>
                </a:solidFill>
              </a:defRPr>
            </a:lvl4pPr>
            <a:lvl5pPr indent="0" lvl="4" rtl="0" algn="ctr">
              <a:spcBef>
                <a:spcPts val="0"/>
              </a:spcBef>
              <a:spcAft>
                <a:spcPts val="0"/>
              </a:spcAft>
              <a:buClr>
                <a:schemeClr val="dk1"/>
              </a:buClr>
              <a:buSzPts val="1400"/>
              <a:buFont typeface="Arial"/>
              <a:buNone/>
              <a:defRPr sz="12000">
                <a:solidFill>
                  <a:schemeClr val="dk1"/>
                </a:solidFill>
              </a:defRPr>
            </a:lvl5pPr>
            <a:lvl6pPr indent="0" lvl="5" rtl="0" algn="ctr">
              <a:spcBef>
                <a:spcPts val="0"/>
              </a:spcBef>
              <a:spcAft>
                <a:spcPts val="0"/>
              </a:spcAft>
              <a:buClr>
                <a:schemeClr val="dk1"/>
              </a:buClr>
              <a:buSzPts val="1400"/>
              <a:buFont typeface="Arial"/>
              <a:buNone/>
              <a:defRPr sz="12000">
                <a:solidFill>
                  <a:schemeClr val="dk1"/>
                </a:solidFill>
              </a:defRPr>
            </a:lvl6pPr>
            <a:lvl7pPr indent="0" lvl="6" rtl="0" algn="ctr">
              <a:spcBef>
                <a:spcPts val="0"/>
              </a:spcBef>
              <a:spcAft>
                <a:spcPts val="0"/>
              </a:spcAft>
              <a:buClr>
                <a:schemeClr val="dk1"/>
              </a:buClr>
              <a:buSzPts val="1400"/>
              <a:buFont typeface="Arial"/>
              <a:buNone/>
              <a:defRPr sz="12000">
                <a:solidFill>
                  <a:schemeClr val="dk1"/>
                </a:solidFill>
              </a:defRPr>
            </a:lvl7pPr>
            <a:lvl8pPr indent="0" lvl="7" rtl="0" algn="ctr">
              <a:spcBef>
                <a:spcPts val="0"/>
              </a:spcBef>
              <a:spcAft>
                <a:spcPts val="0"/>
              </a:spcAft>
              <a:buClr>
                <a:schemeClr val="dk1"/>
              </a:buClr>
              <a:buSzPts val="1400"/>
              <a:buFont typeface="Arial"/>
              <a:buNone/>
              <a:defRPr sz="12000">
                <a:solidFill>
                  <a:schemeClr val="dk1"/>
                </a:solidFill>
              </a:defRPr>
            </a:lvl8pPr>
            <a:lvl9pPr indent="0" lvl="8" rtl="0" algn="ctr">
              <a:spcBef>
                <a:spcPts val="0"/>
              </a:spcBef>
              <a:spcAft>
                <a:spcPts val="0"/>
              </a:spcAft>
              <a:buClr>
                <a:schemeClr val="dk1"/>
              </a:buClr>
              <a:buSzPts val="1400"/>
              <a:buFont typeface="Arial"/>
              <a:buNone/>
              <a:defRPr sz="12000">
                <a:solidFill>
                  <a:schemeClr val="dk1"/>
                </a:solidFill>
              </a:defRPr>
            </a:lvl9pPr>
          </a:lstStyle>
          <a:p/>
        </p:txBody>
      </p:sp>
      <p:sp>
        <p:nvSpPr>
          <p:cNvPr id="55" name="Google Shape;55;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ctr">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ctr">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ctr">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ctr">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6" name="Google Shape;56;p11"/>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1">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pic>
        <p:nvPicPr>
          <p:cNvPr descr="PWA-split.png" id="59" name="Google Shape;59;p1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0" name="Google Shape;60;p12"/>
          <p:cNvSpPr txBox="1"/>
          <p:nvPr>
            <p:ph idx="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2"/>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
        <p:nvSpPr>
          <p:cNvPr id="62" name="Google Shape;62;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304FFE"/>
              </a:buClr>
              <a:buSzPts val="1400"/>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4200">
                <a:solidFill>
                  <a:schemeClr val="dk1"/>
                </a:solidFill>
              </a:defRPr>
            </a:lvl2pPr>
            <a:lvl3pPr indent="0" lvl="2" rtl="0" algn="ctr">
              <a:spcBef>
                <a:spcPts val="0"/>
              </a:spcBef>
              <a:spcAft>
                <a:spcPts val="0"/>
              </a:spcAft>
              <a:buClr>
                <a:schemeClr val="dk1"/>
              </a:buClr>
              <a:buSzPts val="1400"/>
              <a:buFont typeface="Arial"/>
              <a:buNone/>
              <a:defRPr sz="4200">
                <a:solidFill>
                  <a:schemeClr val="dk1"/>
                </a:solidFill>
              </a:defRPr>
            </a:lvl3pPr>
            <a:lvl4pPr indent="0" lvl="3" rtl="0" algn="ctr">
              <a:spcBef>
                <a:spcPts val="0"/>
              </a:spcBef>
              <a:spcAft>
                <a:spcPts val="0"/>
              </a:spcAft>
              <a:buClr>
                <a:schemeClr val="dk1"/>
              </a:buClr>
              <a:buSzPts val="1400"/>
              <a:buFont typeface="Arial"/>
              <a:buNone/>
              <a:defRPr sz="4200">
                <a:solidFill>
                  <a:schemeClr val="dk1"/>
                </a:solidFill>
              </a:defRPr>
            </a:lvl4pPr>
            <a:lvl5pPr indent="0" lvl="4" rtl="0" algn="ctr">
              <a:spcBef>
                <a:spcPts val="0"/>
              </a:spcBef>
              <a:spcAft>
                <a:spcPts val="0"/>
              </a:spcAft>
              <a:buClr>
                <a:schemeClr val="dk1"/>
              </a:buClr>
              <a:buSzPts val="1400"/>
              <a:buFont typeface="Arial"/>
              <a:buNone/>
              <a:defRPr sz="4200">
                <a:solidFill>
                  <a:schemeClr val="dk1"/>
                </a:solidFill>
              </a:defRPr>
            </a:lvl5pPr>
            <a:lvl6pPr indent="0" lvl="5" rtl="0" algn="ctr">
              <a:spcBef>
                <a:spcPts val="0"/>
              </a:spcBef>
              <a:spcAft>
                <a:spcPts val="0"/>
              </a:spcAft>
              <a:buClr>
                <a:schemeClr val="dk1"/>
              </a:buClr>
              <a:buSzPts val="1400"/>
              <a:buFont typeface="Arial"/>
              <a:buNone/>
              <a:defRPr sz="4200">
                <a:solidFill>
                  <a:schemeClr val="dk1"/>
                </a:solidFill>
              </a:defRPr>
            </a:lvl6pPr>
            <a:lvl7pPr indent="0" lvl="6" rtl="0" algn="ctr">
              <a:spcBef>
                <a:spcPts val="0"/>
              </a:spcBef>
              <a:spcAft>
                <a:spcPts val="0"/>
              </a:spcAft>
              <a:buClr>
                <a:schemeClr val="dk1"/>
              </a:buClr>
              <a:buSzPts val="1400"/>
              <a:buFont typeface="Arial"/>
              <a:buNone/>
              <a:defRPr sz="4200">
                <a:solidFill>
                  <a:schemeClr val="dk1"/>
                </a:solidFill>
              </a:defRPr>
            </a:lvl7pPr>
            <a:lvl8pPr indent="0" lvl="7" rtl="0" algn="ctr">
              <a:spcBef>
                <a:spcPts val="0"/>
              </a:spcBef>
              <a:spcAft>
                <a:spcPts val="0"/>
              </a:spcAft>
              <a:buClr>
                <a:schemeClr val="dk1"/>
              </a:buClr>
              <a:buSzPts val="1400"/>
              <a:buFont typeface="Arial"/>
              <a:buNone/>
              <a:defRPr sz="4200">
                <a:solidFill>
                  <a:schemeClr val="dk1"/>
                </a:solidFill>
              </a:defRPr>
            </a:lvl8pPr>
            <a:lvl9pPr indent="0" lvl="8" rtl="0" algn="ctr">
              <a:spcBef>
                <a:spcPts val="0"/>
              </a:spcBef>
              <a:spcAft>
                <a:spcPts val="0"/>
              </a:spcAft>
              <a:buClr>
                <a:schemeClr val="dk1"/>
              </a:buClr>
              <a:buSzPts val="1400"/>
              <a:buFont typeface="Arial"/>
              <a:buNone/>
              <a:defRPr sz="4200">
                <a:solidFill>
                  <a:schemeClr val="dk1"/>
                </a:solidFill>
              </a:defRPr>
            </a:lvl9pPr>
          </a:lstStyle>
          <a:p/>
        </p:txBody>
      </p:sp>
      <p:sp>
        <p:nvSpPr>
          <p:cNvPr id="63" name="Google Shape;63;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1" name="Shape 21"/>
        <p:cNvGrpSpPr/>
        <p:nvPr/>
      </p:nvGrpSpPr>
      <p:grpSpPr>
        <a:xfrm>
          <a:off x="0" y="0"/>
          <a:ext cx="0" cy="0"/>
          <a:chOff x="0" y="0"/>
          <a:chExt cx="0" cy="0"/>
        </a:xfrm>
      </p:grpSpPr>
      <p:sp>
        <p:nvSpPr>
          <p:cNvPr id="22" name="Google Shape;22;p3"/>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24" name="Google Shape;24;p3"/>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1000"/>
              </a:spcBef>
              <a:spcAft>
                <a:spcPts val="0"/>
              </a:spcAft>
              <a:buClr>
                <a:srgbClr val="424242"/>
              </a:buClr>
              <a:buSzPts val="2400"/>
              <a:buFont typeface="Roboto"/>
              <a:buAutoNum type="arabicPeriod"/>
              <a:defRPr b="0" i="0" sz="2400" u="none" cap="none" strike="noStrike">
                <a:solidFill>
                  <a:srgbClr val="424242"/>
                </a:solidFill>
                <a:latin typeface="Roboto"/>
                <a:ea typeface="Roboto"/>
                <a:cs typeface="Roboto"/>
                <a:sym typeface="Roboto"/>
              </a:defRPr>
            </a:lvl1pPr>
            <a:lvl2pPr indent="-355600" lvl="1" marL="914400" marR="0" rtl="0" algn="l">
              <a:lnSpc>
                <a:spcPct val="115000"/>
              </a:lnSpc>
              <a:spcBef>
                <a:spcPts val="1000"/>
              </a:spcBef>
              <a:spcAft>
                <a:spcPts val="0"/>
              </a:spcAft>
              <a:buClr>
                <a:srgbClr val="424242"/>
              </a:buClr>
              <a:buSzPts val="2000"/>
              <a:buFont typeface="Roboto"/>
              <a:buAutoNum type="alphaLcPeriod"/>
              <a:defRPr b="0" i="0" sz="2000" u="none" cap="none" strike="noStrike">
                <a:solidFill>
                  <a:srgbClr val="424242"/>
                </a:solidFill>
                <a:latin typeface="Roboto"/>
                <a:ea typeface="Roboto"/>
                <a:cs typeface="Roboto"/>
                <a:sym typeface="Roboto"/>
              </a:defRPr>
            </a:lvl2pPr>
            <a:lvl3pPr indent="-317500" lvl="2" marL="1371600" marR="0" rtl="0" algn="l">
              <a:lnSpc>
                <a:spcPct val="150000"/>
              </a:lnSpc>
              <a:spcBef>
                <a:spcPts val="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3pPr>
            <a:lvl4pPr indent="-317500" lvl="3" marL="1828800" marR="0" rtl="0" algn="l">
              <a:lnSpc>
                <a:spcPct val="115000"/>
              </a:lnSpc>
              <a:spcBef>
                <a:spcPts val="0"/>
              </a:spcBef>
              <a:spcAft>
                <a:spcPts val="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4pPr>
            <a:lvl5pPr indent="-317500" lvl="4" marL="2286000" marR="0" rtl="0" algn="l">
              <a:lnSpc>
                <a:spcPct val="115000"/>
              </a:lnSpc>
              <a:spcBef>
                <a:spcPts val="1600"/>
              </a:spcBef>
              <a:spcAft>
                <a:spcPts val="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5pPr>
            <a:lvl6pPr indent="-317500" lvl="5" marL="2743200" marR="0" rtl="0" algn="l">
              <a:lnSpc>
                <a:spcPct val="115000"/>
              </a:lnSpc>
              <a:spcBef>
                <a:spcPts val="160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6pPr>
            <a:lvl7pPr indent="-317500" lvl="6" marL="3200400" marR="0" rtl="0" algn="l">
              <a:lnSpc>
                <a:spcPct val="115000"/>
              </a:lnSpc>
              <a:spcBef>
                <a:spcPts val="1600"/>
              </a:spcBef>
              <a:spcAft>
                <a:spcPts val="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7pPr>
            <a:lvl8pPr indent="-317500" lvl="7" marL="3657600" marR="0" rtl="0" algn="l">
              <a:lnSpc>
                <a:spcPct val="115000"/>
              </a:lnSpc>
              <a:spcBef>
                <a:spcPts val="1600"/>
              </a:spcBef>
              <a:spcAft>
                <a:spcPts val="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5" name="Google Shape;25;p3"/>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6" name="Shape 26"/>
        <p:cNvGrpSpPr/>
        <p:nvPr/>
      </p:nvGrpSpPr>
      <p:grpSpPr>
        <a:xfrm>
          <a:off x="0" y="0"/>
          <a:ext cx="0" cy="0"/>
          <a:chOff x="0" y="0"/>
          <a:chExt cx="0" cy="0"/>
        </a:xfrm>
      </p:grpSpPr>
      <p:sp>
        <p:nvSpPr>
          <p:cNvPr id="27" name="Google Shape;27;p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48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4800">
                <a:solidFill>
                  <a:schemeClr val="dk1"/>
                </a:solidFill>
              </a:defRPr>
            </a:lvl2pPr>
            <a:lvl3pPr indent="0" lvl="2" rtl="0">
              <a:spcBef>
                <a:spcPts val="0"/>
              </a:spcBef>
              <a:spcAft>
                <a:spcPts val="0"/>
              </a:spcAft>
              <a:buClr>
                <a:schemeClr val="dk1"/>
              </a:buClr>
              <a:buSzPts val="1400"/>
              <a:buFont typeface="Arial"/>
              <a:buNone/>
              <a:defRPr sz="4800">
                <a:solidFill>
                  <a:schemeClr val="dk1"/>
                </a:solidFill>
              </a:defRPr>
            </a:lvl3pPr>
            <a:lvl4pPr indent="0" lvl="3" rtl="0">
              <a:spcBef>
                <a:spcPts val="0"/>
              </a:spcBef>
              <a:spcAft>
                <a:spcPts val="0"/>
              </a:spcAft>
              <a:buClr>
                <a:schemeClr val="dk1"/>
              </a:buClr>
              <a:buSzPts val="1400"/>
              <a:buFont typeface="Arial"/>
              <a:buNone/>
              <a:defRPr sz="4800">
                <a:solidFill>
                  <a:schemeClr val="dk1"/>
                </a:solidFill>
              </a:defRPr>
            </a:lvl4pPr>
            <a:lvl5pPr indent="0" lvl="4" rtl="0">
              <a:spcBef>
                <a:spcPts val="0"/>
              </a:spcBef>
              <a:spcAft>
                <a:spcPts val="0"/>
              </a:spcAft>
              <a:buClr>
                <a:schemeClr val="dk1"/>
              </a:buClr>
              <a:buSzPts val="1400"/>
              <a:buFont typeface="Arial"/>
              <a:buNone/>
              <a:defRPr sz="4800">
                <a:solidFill>
                  <a:schemeClr val="dk1"/>
                </a:solidFill>
              </a:defRPr>
            </a:lvl5pPr>
            <a:lvl6pPr indent="0" lvl="5" rtl="0">
              <a:spcBef>
                <a:spcPts val="0"/>
              </a:spcBef>
              <a:spcAft>
                <a:spcPts val="0"/>
              </a:spcAft>
              <a:buClr>
                <a:schemeClr val="dk1"/>
              </a:buClr>
              <a:buSzPts val="1400"/>
              <a:buFont typeface="Arial"/>
              <a:buNone/>
              <a:defRPr sz="4800">
                <a:solidFill>
                  <a:schemeClr val="dk1"/>
                </a:solidFill>
              </a:defRPr>
            </a:lvl6pPr>
            <a:lvl7pPr indent="0" lvl="6" rtl="0">
              <a:spcBef>
                <a:spcPts val="0"/>
              </a:spcBef>
              <a:spcAft>
                <a:spcPts val="0"/>
              </a:spcAft>
              <a:buClr>
                <a:schemeClr val="dk1"/>
              </a:buClr>
              <a:buSzPts val="1400"/>
              <a:buFont typeface="Arial"/>
              <a:buNone/>
              <a:defRPr sz="4800">
                <a:solidFill>
                  <a:schemeClr val="dk1"/>
                </a:solidFill>
              </a:defRPr>
            </a:lvl7pPr>
            <a:lvl8pPr indent="0" lvl="7" rtl="0">
              <a:spcBef>
                <a:spcPts val="0"/>
              </a:spcBef>
              <a:spcAft>
                <a:spcPts val="0"/>
              </a:spcAft>
              <a:buClr>
                <a:schemeClr val="dk1"/>
              </a:buClr>
              <a:buSzPts val="1400"/>
              <a:buFont typeface="Arial"/>
              <a:buNone/>
              <a:defRPr sz="4800">
                <a:solidFill>
                  <a:schemeClr val="dk1"/>
                </a:solidFill>
              </a:defRPr>
            </a:lvl8pPr>
            <a:lvl9pPr indent="0" lvl="8" rtl="0">
              <a:spcBef>
                <a:spcPts val="0"/>
              </a:spcBef>
              <a:spcAft>
                <a:spcPts val="0"/>
              </a:spcAft>
              <a:buClr>
                <a:schemeClr val="dk1"/>
              </a:buClr>
              <a:buSzPts val="1400"/>
              <a:buFont typeface="Arial"/>
              <a:buNone/>
              <a:defRPr sz="4800">
                <a:solidFill>
                  <a:schemeClr val="dk1"/>
                </a:solidFill>
              </a:defRPr>
            </a:lvl9pPr>
          </a:lstStyle>
          <a:p/>
        </p:txBody>
      </p:sp>
      <p:sp>
        <p:nvSpPr>
          <p:cNvPr id="28" name="Google Shape;28;p4"/>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idx="1" type="body"/>
          </p:nvPr>
        </p:nvSpPr>
        <p:spPr>
          <a:xfrm>
            <a:off x="311700" y="1190294"/>
            <a:ext cx="39999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1" name="Google Shape;31;p5"/>
          <p:cNvSpPr txBox="1"/>
          <p:nvPr>
            <p:ph idx="2" type="body"/>
          </p:nvPr>
        </p:nvSpPr>
        <p:spPr>
          <a:xfrm>
            <a:off x="4832400" y="1190294"/>
            <a:ext cx="39999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2" name="Google Shape;32;p5"/>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33" name="Google Shape;33;p5"/>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37" name="Google Shape;37;p6"/>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04FFE"/>
        </a:solidFill>
      </p:bgPr>
    </p:bg>
    <p:spTree>
      <p:nvGrpSpPr>
        <p:cNvPr id="39" name="Shape 39"/>
        <p:cNvGrpSpPr/>
        <p:nvPr/>
      </p:nvGrpSpPr>
      <p:grpSpPr>
        <a:xfrm>
          <a:off x="0" y="0"/>
          <a:ext cx="0" cy="0"/>
          <a:chOff x="0" y="0"/>
          <a:chExt cx="0" cy="0"/>
        </a:xfrm>
      </p:grpSpPr>
      <p:sp>
        <p:nvSpPr>
          <p:cNvPr id="40" name="Google Shape;40;p7"/>
          <p:cNvSpPr txBox="1"/>
          <p:nvPr>
            <p:ph type="ctrTitle"/>
          </p:nvPr>
        </p:nvSpPr>
        <p:spPr>
          <a:xfrm>
            <a:off x="311708" y="1006792"/>
            <a:ext cx="8520600" cy="2052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5200">
                <a:solidFill>
                  <a:schemeClr val="dk1"/>
                </a:solidFill>
              </a:defRPr>
            </a:lvl2pPr>
            <a:lvl3pPr indent="0" lvl="2" rtl="0" algn="ctr">
              <a:spcBef>
                <a:spcPts val="0"/>
              </a:spcBef>
              <a:spcAft>
                <a:spcPts val="0"/>
              </a:spcAft>
              <a:buClr>
                <a:schemeClr val="dk1"/>
              </a:buClr>
              <a:buSzPts val="1400"/>
              <a:buFont typeface="Arial"/>
              <a:buNone/>
              <a:defRPr sz="5200">
                <a:solidFill>
                  <a:schemeClr val="dk1"/>
                </a:solidFill>
              </a:defRPr>
            </a:lvl3pPr>
            <a:lvl4pPr indent="0" lvl="3" rtl="0" algn="ctr">
              <a:spcBef>
                <a:spcPts val="0"/>
              </a:spcBef>
              <a:spcAft>
                <a:spcPts val="0"/>
              </a:spcAft>
              <a:buClr>
                <a:schemeClr val="dk1"/>
              </a:buClr>
              <a:buSzPts val="1400"/>
              <a:buFont typeface="Arial"/>
              <a:buNone/>
              <a:defRPr sz="5200">
                <a:solidFill>
                  <a:schemeClr val="dk1"/>
                </a:solidFill>
              </a:defRPr>
            </a:lvl4pPr>
            <a:lvl5pPr indent="0" lvl="4" rtl="0" algn="ctr">
              <a:spcBef>
                <a:spcPts val="0"/>
              </a:spcBef>
              <a:spcAft>
                <a:spcPts val="0"/>
              </a:spcAft>
              <a:buClr>
                <a:schemeClr val="dk1"/>
              </a:buClr>
              <a:buSzPts val="1400"/>
              <a:buFont typeface="Arial"/>
              <a:buNone/>
              <a:defRPr sz="5200">
                <a:solidFill>
                  <a:schemeClr val="dk1"/>
                </a:solidFill>
              </a:defRPr>
            </a:lvl5pPr>
            <a:lvl6pPr indent="0" lvl="5" rtl="0" algn="ctr">
              <a:spcBef>
                <a:spcPts val="0"/>
              </a:spcBef>
              <a:spcAft>
                <a:spcPts val="0"/>
              </a:spcAft>
              <a:buClr>
                <a:schemeClr val="dk1"/>
              </a:buClr>
              <a:buSzPts val="1400"/>
              <a:buFont typeface="Arial"/>
              <a:buNone/>
              <a:defRPr sz="5200">
                <a:solidFill>
                  <a:schemeClr val="dk1"/>
                </a:solidFill>
              </a:defRPr>
            </a:lvl6pPr>
            <a:lvl7pPr indent="0" lvl="6" rtl="0" algn="ctr">
              <a:spcBef>
                <a:spcPts val="0"/>
              </a:spcBef>
              <a:spcAft>
                <a:spcPts val="0"/>
              </a:spcAft>
              <a:buClr>
                <a:schemeClr val="dk1"/>
              </a:buClr>
              <a:buSzPts val="1400"/>
              <a:buFont typeface="Arial"/>
              <a:buNone/>
              <a:defRPr sz="5200">
                <a:solidFill>
                  <a:schemeClr val="dk1"/>
                </a:solidFill>
              </a:defRPr>
            </a:lvl7pPr>
            <a:lvl8pPr indent="0" lvl="7" rtl="0" algn="ctr">
              <a:spcBef>
                <a:spcPts val="0"/>
              </a:spcBef>
              <a:spcAft>
                <a:spcPts val="0"/>
              </a:spcAft>
              <a:buClr>
                <a:schemeClr val="dk1"/>
              </a:buClr>
              <a:buSzPts val="1400"/>
              <a:buFont typeface="Arial"/>
              <a:buNone/>
              <a:defRPr sz="5200">
                <a:solidFill>
                  <a:schemeClr val="dk1"/>
                </a:solidFill>
              </a:defRPr>
            </a:lvl8pPr>
            <a:lvl9pPr indent="0" lvl="8" rtl="0" algn="ctr">
              <a:spcBef>
                <a:spcPts val="0"/>
              </a:spcBef>
              <a:spcAft>
                <a:spcPts val="0"/>
              </a:spcAft>
              <a:buClr>
                <a:schemeClr val="dk1"/>
              </a:buClr>
              <a:buSzPts val="1400"/>
              <a:buFont typeface="Arial"/>
              <a:buNone/>
              <a:defRPr sz="5200">
                <a:solidFill>
                  <a:schemeClr val="dk1"/>
                </a:solidFill>
              </a:defRPr>
            </a:lvl9pPr>
          </a:lstStyle>
          <a:p/>
        </p:txBody>
      </p:sp>
      <p:sp>
        <p:nvSpPr>
          <p:cNvPr id="41" name="Google Shape;41;p7"/>
          <p:cNvSpPr txBox="1"/>
          <p:nvPr>
            <p:ph idx="1" type="subTitle"/>
          </p:nvPr>
        </p:nvSpPr>
        <p:spPr>
          <a:xfrm>
            <a:off x="311700" y="3096342"/>
            <a:ext cx="8520600" cy="792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9pPr>
          </a:lstStyle>
          <a:p/>
        </p:txBody>
      </p:sp>
      <p:sp>
        <p:nvSpPr>
          <p:cNvPr id="42" name="Google Shape;42;p7"/>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304FFE"/>
        </a:solidFill>
      </p:bgPr>
    </p:bg>
    <p:spTree>
      <p:nvGrpSpPr>
        <p:cNvPr id="43" name="Shape 43"/>
        <p:cNvGrpSpPr/>
        <p:nvPr/>
      </p:nvGrpSpPr>
      <p:grpSpPr>
        <a:xfrm>
          <a:off x="0" y="0"/>
          <a:ext cx="0" cy="0"/>
          <a:chOff x="0" y="0"/>
          <a:chExt cx="0" cy="0"/>
        </a:xfrm>
      </p:grpSpPr>
      <p:sp>
        <p:nvSpPr>
          <p:cNvPr id="44" name="Google Shape;44;p8"/>
          <p:cNvSpPr txBox="1"/>
          <p:nvPr>
            <p:ph type="title"/>
          </p:nvPr>
        </p:nvSpPr>
        <p:spPr>
          <a:xfrm>
            <a:off x="311700" y="2074650"/>
            <a:ext cx="8520600" cy="841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3600">
                <a:solidFill>
                  <a:schemeClr val="dk1"/>
                </a:solidFill>
              </a:defRPr>
            </a:lvl2pPr>
            <a:lvl3pPr indent="0" lvl="2" rtl="0" algn="ctr">
              <a:spcBef>
                <a:spcPts val="0"/>
              </a:spcBef>
              <a:spcAft>
                <a:spcPts val="0"/>
              </a:spcAft>
              <a:buClr>
                <a:schemeClr val="dk1"/>
              </a:buClr>
              <a:buSzPts val="1400"/>
              <a:buFont typeface="Arial"/>
              <a:buNone/>
              <a:defRPr sz="3600">
                <a:solidFill>
                  <a:schemeClr val="dk1"/>
                </a:solidFill>
              </a:defRPr>
            </a:lvl3pPr>
            <a:lvl4pPr indent="0" lvl="3" rtl="0" algn="ctr">
              <a:spcBef>
                <a:spcPts val="0"/>
              </a:spcBef>
              <a:spcAft>
                <a:spcPts val="0"/>
              </a:spcAft>
              <a:buClr>
                <a:schemeClr val="dk1"/>
              </a:buClr>
              <a:buSzPts val="1400"/>
              <a:buFont typeface="Arial"/>
              <a:buNone/>
              <a:defRPr sz="3600">
                <a:solidFill>
                  <a:schemeClr val="dk1"/>
                </a:solidFill>
              </a:defRPr>
            </a:lvl4pPr>
            <a:lvl5pPr indent="0" lvl="4" rtl="0" algn="ctr">
              <a:spcBef>
                <a:spcPts val="0"/>
              </a:spcBef>
              <a:spcAft>
                <a:spcPts val="0"/>
              </a:spcAft>
              <a:buClr>
                <a:schemeClr val="dk1"/>
              </a:buClr>
              <a:buSzPts val="1400"/>
              <a:buFont typeface="Arial"/>
              <a:buNone/>
              <a:defRPr sz="3600">
                <a:solidFill>
                  <a:schemeClr val="dk1"/>
                </a:solidFill>
              </a:defRPr>
            </a:lvl5pPr>
            <a:lvl6pPr indent="0" lvl="5" rtl="0" algn="ctr">
              <a:spcBef>
                <a:spcPts val="0"/>
              </a:spcBef>
              <a:spcAft>
                <a:spcPts val="0"/>
              </a:spcAft>
              <a:buClr>
                <a:schemeClr val="dk1"/>
              </a:buClr>
              <a:buSzPts val="1400"/>
              <a:buFont typeface="Arial"/>
              <a:buNone/>
              <a:defRPr sz="3600">
                <a:solidFill>
                  <a:schemeClr val="dk1"/>
                </a:solidFill>
              </a:defRPr>
            </a:lvl6pPr>
            <a:lvl7pPr indent="0" lvl="6" rtl="0" algn="ctr">
              <a:spcBef>
                <a:spcPts val="0"/>
              </a:spcBef>
              <a:spcAft>
                <a:spcPts val="0"/>
              </a:spcAft>
              <a:buClr>
                <a:schemeClr val="dk1"/>
              </a:buClr>
              <a:buSzPts val="1400"/>
              <a:buFont typeface="Arial"/>
              <a:buNone/>
              <a:defRPr sz="3600">
                <a:solidFill>
                  <a:schemeClr val="dk1"/>
                </a:solidFill>
              </a:defRPr>
            </a:lvl7pPr>
            <a:lvl8pPr indent="0" lvl="7" rtl="0" algn="ctr">
              <a:spcBef>
                <a:spcPts val="0"/>
              </a:spcBef>
              <a:spcAft>
                <a:spcPts val="0"/>
              </a:spcAft>
              <a:buClr>
                <a:schemeClr val="dk1"/>
              </a:buClr>
              <a:buSzPts val="1400"/>
              <a:buFont typeface="Arial"/>
              <a:buNone/>
              <a:defRPr sz="3600">
                <a:solidFill>
                  <a:schemeClr val="dk1"/>
                </a:solidFill>
              </a:defRPr>
            </a:lvl8pPr>
            <a:lvl9pPr indent="0" lvl="8" rtl="0" algn="ctr">
              <a:spcBef>
                <a:spcPts val="0"/>
              </a:spcBef>
              <a:spcAft>
                <a:spcPts val="0"/>
              </a:spcAft>
              <a:buClr>
                <a:schemeClr val="dk1"/>
              </a:buClr>
              <a:buSzPts val="1400"/>
              <a:buFont typeface="Arial"/>
              <a:buNone/>
              <a:defRPr sz="3600">
                <a:solidFill>
                  <a:schemeClr val="dk1"/>
                </a:solidFill>
              </a:defRPr>
            </a:lvl9pPr>
          </a:lstStyle>
          <a:p/>
        </p:txBody>
      </p:sp>
      <p:sp>
        <p:nvSpPr>
          <p:cNvPr id="45" name="Google Shape;45;p8"/>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46" name="Shape 46"/>
        <p:cNvGrpSpPr/>
        <p:nvPr/>
      </p:nvGrpSpPr>
      <p:grpSpPr>
        <a:xfrm>
          <a:off x="0" y="0"/>
          <a:ext cx="0" cy="0"/>
          <a:chOff x="0" y="0"/>
          <a:chExt cx="0" cy="0"/>
        </a:xfrm>
      </p:grpSpPr>
      <p:sp>
        <p:nvSpPr>
          <p:cNvPr id="47" name="Google Shape;47;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24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400">
                <a:solidFill>
                  <a:schemeClr val="dk1"/>
                </a:solidFill>
              </a:defRPr>
            </a:lvl2pPr>
            <a:lvl3pPr indent="0" lvl="2" rtl="0">
              <a:spcBef>
                <a:spcPts val="0"/>
              </a:spcBef>
              <a:spcAft>
                <a:spcPts val="0"/>
              </a:spcAft>
              <a:buClr>
                <a:schemeClr val="dk1"/>
              </a:buClr>
              <a:buSzPts val="1400"/>
              <a:buFont typeface="Arial"/>
              <a:buNone/>
              <a:defRPr sz="2400">
                <a:solidFill>
                  <a:schemeClr val="dk1"/>
                </a:solidFill>
              </a:defRPr>
            </a:lvl3pPr>
            <a:lvl4pPr indent="0" lvl="3" rtl="0">
              <a:spcBef>
                <a:spcPts val="0"/>
              </a:spcBef>
              <a:spcAft>
                <a:spcPts val="0"/>
              </a:spcAft>
              <a:buClr>
                <a:schemeClr val="dk1"/>
              </a:buClr>
              <a:buSzPts val="1400"/>
              <a:buFont typeface="Arial"/>
              <a:buNone/>
              <a:defRPr sz="2400">
                <a:solidFill>
                  <a:schemeClr val="dk1"/>
                </a:solidFill>
              </a:defRPr>
            </a:lvl4pPr>
            <a:lvl5pPr indent="0" lvl="4" rtl="0">
              <a:spcBef>
                <a:spcPts val="0"/>
              </a:spcBef>
              <a:spcAft>
                <a:spcPts val="0"/>
              </a:spcAft>
              <a:buClr>
                <a:schemeClr val="dk1"/>
              </a:buClr>
              <a:buSzPts val="1400"/>
              <a:buFont typeface="Arial"/>
              <a:buNone/>
              <a:defRPr sz="2400">
                <a:solidFill>
                  <a:schemeClr val="dk1"/>
                </a:solidFill>
              </a:defRPr>
            </a:lvl5pPr>
            <a:lvl6pPr indent="0" lvl="5" rtl="0">
              <a:spcBef>
                <a:spcPts val="0"/>
              </a:spcBef>
              <a:spcAft>
                <a:spcPts val="0"/>
              </a:spcAft>
              <a:buClr>
                <a:schemeClr val="dk1"/>
              </a:buClr>
              <a:buSzPts val="1400"/>
              <a:buFont typeface="Arial"/>
              <a:buNone/>
              <a:defRPr sz="2400">
                <a:solidFill>
                  <a:schemeClr val="dk1"/>
                </a:solidFill>
              </a:defRPr>
            </a:lvl6pPr>
            <a:lvl7pPr indent="0" lvl="6" rtl="0">
              <a:spcBef>
                <a:spcPts val="0"/>
              </a:spcBef>
              <a:spcAft>
                <a:spcPts val="0"/>
              </a:spcAft>
              <a:buClr>
                <a:schemeClr val="dk1"/>
              </a:buClr>
              <a:buSzPts val="1400"/>
              <a:buFont typeface="Arial"/>
              <a:buNone/>
              <a:defRPr sz="2400">
                <a:solidFill>
                  <a:schemeClr val="dk1"/>
                </a:solidFill>
              </a:defRPr>
            </a:lvl7pPr>
            <a:lvl8pPr indent="0" lvl="7" rtl="0">
              <a:spcBef>
                <a:spcPts val="0"/>
              </a:spcBef>
              <a:spcAft>
                <a:spcPts val="0"/>
              </a:spcAft>
              <a:buClr>
                <a:schemeClr val="dk1"/>
              </a:buClr>
              <a:buSzPts val="1400"/>
              <a:buFont typeface="Arial"/>
              <a:buNone/>
              <a:defRPr sz="2400">
                <a:solidFill>
                  <a:schemeClr val="dk1"/>
                </a:solidFill>
              </a:defRPr>
            </a:lvl8pPr>
            <a:lvl9pPr indent="0" lvl="8" rtl="0">
              <a:spcBef>
                <a:spcPts val="0"/>
              </a:spcBef>
              <a:spcAft>
                <a:spcPts val="0"/>
              </a:spcAft>
              <a:buClr>
                <a:schemeClr val="dk1"/>
              </a:buClr>
              <a:buSzPts val="1400"/>
              <a:buFont typeface="Arial"/>
              <a:buNone/>
              <a:defRPr sz="2400">
                <a:solidFill>
                  <a:schemeClr val="dk1"/>
                </a:solidFill>
              </a:defRPr>
            </a:lvl9pPr>
          </a:lstStyle>
          <a:p/>
        </p:txBody>
      </p:sp>
      <p:sp>
        <p:nvSpPr>
          <p:cNvPr id="48" name="Google Shape;48;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49" name="Google Shape;49;p9"/>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50" name="Shape 50"/>
        <p:cNvGrpSpPr/>
        <p:nvPr/>
      </p:nvGrpSpPr>
      <p:grpSpPr>
        <a:xfrm>
          <a:off x="0" y="0"/>
          <a:ext cx="0" cy="0"/>
          <a:chOff x="0" y="0"/>
          <a:chExt cx="0" cy="0"/>
        </a:xfrm>
      </p:grpSpPr>
      <p:sp>
        <p:nvSpPr>
          <p:cNvPr id="51" name="Google Shape;51;p10"/>
          <p:cNvSpPr txBox="1"/>
          <p:nvPr>
            <p:ph idx="1" type="body"/>
          </p:nvPr>
        </p:nvSpPr>
        <p:spPr>
          <a:xfrm>
            <a:off x="311700" y="3918597"/>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2" name="Google Shape;52;p10"/>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36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9" name="Google Shape;9;p1"/>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w3.org/TR/service-workers/#cach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jakearchibald.com/2014/offline-cookbook/" TargetMode="External"/><Relationship Id="rId4" Type="http://schemas.openxmlformats.org/officeDocument/2006/relationships/hyperlink" Target="https://medium.com/dev-channel/offline-storage-for-progressive-web-apps-70d52695513c#.w6eqcpb7f" TargetMode="External"/><Relationship Id="rId5" Type="http://schemas.openxmlformats.org/officeDocument/2006/relationships/hyperlink" Target="https://developers.google.com/web/updates/2016/06/persistent-storage?hl=en" TargetMode="External"/><Relationship Id="rId6" Type="http://schemas.openxmlformats.org/officeDocument/2006/relationships/hyperlink" Target="https://www.chromestatus.com/features/5630353511284736"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65500" y="1928010"/>
            <a:ext cx="4045200" cy="1482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AFAFA"/>
              </a:buClr>
              <a:buFont typeface="Roboto"/>
              <a:buNone/>
            </a:pPr>
            <a:r>
              <a:rPr b="1" i="0" lang="en" sz="4200" u="none" cap="none" strike="noStrike">
                <a:solidFill>
                  <a:srgbClr val="FAFAFA"/>
                </a:solidFill>
                <a:latin typeface="Roboto"/>
                <a:ea typeface="Roboto"/>
                <a:cs typeface="Roboto"/>
                <a:sym typeface="Roboto"/>
              </a:rPr>
              <a:t>Caching files with a service worker</a:t>
            </a:r>
            <a:endParaRPr/>
          </a:p>
        </p:txBody>
      </p:sp>
      <p:sp>
        <p:nvSpPr>
          <p:cNvPr id="70" name="Google Shape;70;p14"/>
          <p:cNvSpPr txBox="1"/>
          <p:nvPr>
            <p:ph idx="3"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424242"/>
              </a:buClr>
              <a:buFont typeface="Roboto"/>
              <a:buNone/>
            </a:pPr>
            <a:r>
              <a:t/>
            </a:r>
            <a:endParaRPr b="0" i="0" sz="1600" u="none" cap="none" strike="noStrike">
              <a:solidFill>
                <a:srgbClr val="FAFAFA"/>
              </a:solidFill>
              <a:latin typeface="Roboto"/>
              <a:ea typeface="Roboto"/>
              <a:cs typeface="Roboto"/>
              <a:sym typeface="Roboto"/>
            </a:endParaRPr>
          </a:p>
        </p:txBody>
      </p:sp>
      <p:sp>
        <p:nvSpPr>
          <p:cNvPr id="71" name="Google Shape;71;p14"/>
          <p:cNvSpPr txBox="1"/>
          <p:nvPr>
            <p:ph idx="1" type="subTitle"/>
          </p:nvPr>
        </p:nvSpPr>
        <p:spPr>
          <a:xfrm>
            <a:off x="265500" y="3497910"/>
            <a:ext cx="4045200" cy="123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AFAFA"/>
              </a:buClr>
              <a:buFont typeface="Roboto"/>
              <a:buNone/>
            </a:pPr>
            <a:r>
              <a:rPr b="0" i="0" lang="en" sz="2100" u="none" cap="none" strike="noStrike">
                <a:solidFill>
                  <a:srgbClr val="FAFAFA"/>
                </a:solidFill>
                <a:latin typeface="Roboto"/>
                <a:ea typeface="Roboto"/>
                <a:cs typeface="Roboto"/>
                <a:sym typeface="Roboto"/>
              </a:rPr>
              <a:t>What's in a Cache?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1" i="0" lang="en" sz="3600" u="none" cap="none" strike="noStrike">
                <a:solidFill>
                  <a:srgbClr val="FAFAFA"/>
                </a:solidFill>
                <a:latin typeface="Roboto"/>
                <a:ea typeface="Roboto"/>
                <a:cs typeface="Roboto"/>
                <a:sym typeface="Roboto"/>
              </a:rPr>
              <a:t>On user interaction</a:t>
            </a:r>
            <a:endParaRPr/>
          </a:p>
          <a:p>
            <a:pPr indent="0" lvl="0" marL="0" marR="0" rtl="0" algn="l">
              <a:lnSpc>
                <a:spcPct val="100000"/>
              </a:lnSpc>
              <a:spcBef>
                <a:spcPts val="0"/>
              </a:spcBef>
              <a:spcAft>
                <a:spcPts val="0"/>
              </a:spcAft>
              <a:buClr>
                <a:srgbClr val="FAFAFA"/>
              </a:buClr>
              <a:buFont typeface="Roboto"/>
              <a:buNone/>
            </a:pPr>
            <a:r>
              <a:t/>
            </a:r>
            <a:endParaRPr b="1" i="0" sz="3600" u="none" cap="none" strike="noStrike">
              <a:solidFill>
                <a:srgbClr val="FAFAFA"/>
              </a:solidFill>
              <a:latin typeface="Roboto"/>
              <a:ea typeface="Roboto"/>
              <a:cs typeface="Roboto"/>
              <a:sym typeface="Roboto"/>
            </a:endParaRPr>
          </a:p>
        </p:txBody>
      </p:sp>
      <p:pic>
        <p:nvPicPr>
          <p:cNvPr descr="Screen Shot 2016-12-13 at 2.39.27 PM.png" id="125" name="Google Shape;125;p23"/>
          <p:cNvPicPr preferRelativeResize="0"/>
          <p:nvPr/>
        </p:nvPicPr>
        <p:blipFill rotWithShape="1">
          <a:blip r:embed="rId3">
            <a:alphaModFix/>
          </a:blip>
          <a:srcRect b="0" l="0" r="0" t="0"/>
          <a:stretch/>
        </p:blipFill>
        <p:spPr>
          <a:xfrm>
            <a:off x="152400" y="1456545"/>
            <a:ext cx="8839201" cy="26853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On user interaction (1)</a:t>
            </a:r>
            <a:endParaRPr/>
          </a:p>
        </p:txBody>
      </p:sp>
      <p:sp>
        <p:nvSpPr>
          <p:cNvPr id="131" name="Google Shape;131;p24"/>
          <p:cNvSpPr txBox="1"/>
          <p:nvPr>
            <p:ph idx="1" type="body"/>
          </p:nvPr>
        </p:nvSpPr>
        <p:spPr>
          <a:xfrm>
            <a:off x="311700" y="1092150"/>
            <a:ext cx="88392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document.querySelector('.article').addEventListener('click', function(event) {</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  </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  event.preventDefault();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  var id = this.dataset.articleId;</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On user interaction (2)</a:t>
            </a:r>
            <a:endParaRPr/>
          </a:p>
        </p:txBody>
      </p:sp>
      <p:sp>
        <p:nvSpPr>
          <p:cNvPr id="137" name="Google Shape;137;p25"/>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caches.open('mysite-article-' + id).then(function(cache)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fetch('/get-article-urls?id=' + id).then(function(response)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return response.json();</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}).then(function(urls)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cache.addAll(urls);</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490250" y="450150"/>
            <a:ext cx="8287800" cy="409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Serving files from the cache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1" i="0" lang="en" sz="3600" u="none" cap="none" strike="noStrike">
                <a:solidFill>
                  <a:srgbClr val="FAFAFA"/>
                </a:solidFill>
                <a:latin typeface="Roboto"/>
                <a:ea typeface="Roboto"/>
                <a:cs typeface="Roboto"/>
                <a:sym typeface="Roboto"/>
              </a:rPr>
              <a:t>Serving files from the cache</a:t>
            </a:r>
            <a:endParaRP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FAFAFA"/>
              </a:solidFill>
              <a:latin typeface="Roboto"/>
              <a:ea typeface="Roboto"/>
              <a:cs typeface="Roboto"/>
              <a:sym typeface="Roboto"/>
            </a:endParaRPr>
          </a:p>
          <a:p>
            <a:pPr indent="0" lvl="0" marL="0" marR="0" rtl="0" algn="l">
              <a:lnSpc>
                <a:spcPct val="100000"/>
              </a:lnSpc>
              <a:spcBef>
                <a:spcPts val="0"/>
              </a:spcBef>
              <a:spcAft>
                <a:spcPts val="0"/>
              </a:spcAft>
              <a:buClr>
                <a:srgbClr val="000000"/>
              </a:buClr>
              <a:buFont typeface="Arial"/>
              <a:buNone/>
            </a:pPr>
            <a:r>
              <a:t/>
            </a:r>
            <a:endParaRPr b="1" i="0" sz="3600" u="none" cap="none" strike="noStrike">
              <a:solidFill>
                <a:srgbClr val="FAFAFA"/>
              </a:solidFill>
              <a:latin typeface="Roboto"/>
              <a:ea typeface="Roboto"/>
              <a:cs typeface="Roboto"/>
              <a:sym typeface="Roboto"/>
            </a:endParaRPr>
          </a:p>
        </p:txBody>
      </p:sp>
      <p:sp>
        <p:nvSpPr>
          <p:cNvPr id="148" name="Google Shape;148;p27"/>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Cache falling back to network</a:t>
            </a:r>
            <a:endParaRPr/>
          </a:p>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Network falling back to cache</a:t>
            </a:r>
            <a:endParaRPr/>
          </a:p>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Cache then network</a:t>
            </a:r>
            <a:endParaRPr/>
          </a:p>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Generic fallback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Cache falling back to the network</a:t>
            </a:r>
            <a:endParaRPr/>
          </a:p>
        </p:txBody>
      </p:sp>
      <p:pic>
        <p:nvPicPr>
          <p:cNvPr descr="Screen Shot 2016-12-13 at 3.08.52 PM.png" id="154" name="Google Shape;154;p28"/>
          <p:cNvPicPr preferRelativeResize="0"/>
          <p:nvPr/>
        </p:nvPicPr>
        <p:blipFill rotWithShape="1">
          <a:blip r:embed="rId3">
            <a:alphaModFix/>
          </a:blip>
          <a:srcRect b="0" l="0" r="0" t="0"/>
          <a:stretch/>
        </p:blipFill>
        <p:spPr>
          <a:xfrm>
            <a:off x="1268137" y="1108550"/>
            <a:ext cx="6607724" cy="33957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Cache falling back to the network</a:t>
            </a:r>
            <a:endParaRPr/>
          </a:p>
        </p:txBody>
      </p:sp>
      <p:sp>
        <p:nvSpPr>
          <p:cNvPr id="160" name="Google Shape;160;p29"/>
          <p:cNvSpPr txBox="1"/>
          <p:nvPr>
            <p:ph idx="1" type="body"/>
          </p:nvPr>
        </p:nvSpPr>
        <p:spPr>
          <a:xfrm>
            <a:off x="311700" y="985925"/>
            <a:ext cx="8832300" cy="3682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self.addEventListener('fetch',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event.respondWith( </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    caches.match(event.request)</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    .then(function(response)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response || fetch(event.request);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endParaRPr/>
          </a:p>
          <a:p>
            <a:pPr indent="0" lvl="0" marL="0" marR="0" rtl="0" algn="l">
              <a:lnSpc>
                <a:spcPct val="115000"/>
              </a:lnSpc>
              <a:spcBef>
                <a:spcPts val="0"/>
              </a:spcBef>
              <a:spcAft>
                <a:spcPts val="0"/>
              </a:spcAft>
              <a:buClr>
                <a:schemeClr val="dk1"/>
              </a:buClr>
              <a:buFont typeface="Arial"/>
              <a:buNone/>
            </a:pPr>
            <a:r>
              <a:t/>
            </a:r>
            <a:endParaRPr b="0" i="0" sz="2400" u="none" cap="none" strike="noStrike">
              <a:solidFill>
                <a:srgbClr val="00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Network falling back to the cache</a:t>
            </a:r>
            <a:endParaRPr/>
          </a:p>
        </p:txBody>
      </p:sp>
      <p:pic>
        <p:nvPicPr>
          <p:cNvPr descr="Screen Shot 2016-12-13 at 3.21.35 PM.png" id="166" name="Google Shape;166;p30"/>
          <p:cNvPicPr preferRelativeResize="0"/>
          <p:nvPr/>
        </p:nvPicPr>
        <p:blipFill rotWithShape="1">
          <a:blip r:embed="rId3">
            <a:alphaModFix/>
          </a:blip>
          <a:srcRect b="0" l="0" r="0" t="0"/>
          <a:stretch/>
        </p:blipFill>
        <p:spPr>
          <a:xfrm>
            <a:off x="1073498" y="1063475"/>
            <a:ext cx="6997001" cy="34829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Network falling back to the cache</a:t>
            </a:r>
            <a:endParaRPr/>
          </a:p>
        </p:txBody>
      </p:sp>
      <p:sp>
        <p:nvSpPr>
          <p:cNvPr id="172" name="Google Shape;172;p31"/>
          <p:cNvSpPr txBox="1"/>
          <p:nvPr>
            <p:ph idx="1" type="body"/>
          </p:nvPr>
        </p:nvSpPr>
        <p:spPr>
          <a:xfrm>
            <a:off x="311700" y="1076275"/>
            <a:ext cx="88323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self.addEventListener('fetch',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event.respondWith(</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fetch(event.request).catch(function()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caches.match(event.request);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Cache then network</a:t>
            </a:r>
            <a:endParaRPr/>
          </a:p>
        </p:txBody>
      </p:sp>
      <p:pic>
        <p:nvPicPr>
          <p:cNvPr descr="Screen Shot 2016-12-13 at 3.24.07 PM.png" id="178" name="Google Shape;178;p32"/>
          <p:cNvPicPr preferRelativeResize="0"/>
          <p:nvPr/>
        </p:nvPicPr>
        <p:blipFill rotWithShape="1">
          <a:blip r:embed="rId3">
            <a:alphaModFix/>
          </a:blip>
          <a:srcRect b="0" l="0" r="0" t="0"/>
          <a:stretch/>
        </p:blipFill>
        <p:spPr>
          <a:xfrm>
            <a:off x="1764762" y="1119750"/>
            <a:ext cx="5614474" cy="3378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is the Cache interface?</a:t>
            </a:r>
            <a:endParaRPr/>
          </a:p>
        </p:txBody>
      </p:sp>
      <p:sp>
        <p:nvSpPr>
          <p:cNvPr id="77" name="Google Shape;77;p15"/>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Used to store assets that have a URL</a:t>
            </a:r>
            <a:endParaRPr/>
          </a:p>
          <a:p>
            <a:pPr indent="-228600" lvl="1" marL="914400" marR="0" rtl="0" algn="l">
              <a:lnSpc>
                <a:spcPct val="115000"/>
              </a:lnSpc>
              <a:spcBef>
                <a:spcPts val="0"/>
              </a:spcBef>
              <a:spcAft>
                <a:spcPts val="0"/>
              </a:spcAft>
              <a:buClr>
                <a:srgbClr val="424242"/>
              </a:buClr>
              <a:buSzPts val="2000"/>
              <a:buFont typeface="Roboto"/>
              <a:buChar char="○"/>
            </a:pPr>
            <a:r>
              <a:rPr b="0" i="0" lang="en" sz="2000" u="none" cap="none" strike="noStrike">
                <a:solidFill>
                  <a:srgbClr val="424242"/>
                </a:solidFill>
                <a:latin typeface="Roboto"/>
                <a:ea typeface="Roboto"/>
                <a:cs typeface="Roboto"/>
                <a:sym typeface="Roboto"/>
              </a:rPr>
              <a:t>Formally: "a request to response map" (</a:t>
            </a:r>
            <a:r>
              <a:rPr b="0" i="0" lang="en" sz="2000" u="sng" cap="none" strike="noStrike">
                <a:solidFill>
                  <a:schemeClr val="hlink"/>
                </a:solidFill>
                <a:latin typeface="Roboto"/>
                <a:ea typeface="Roboto"/>
                <a:cs typeface="Roboto"/>
                <a:sym typeface="Roboto"/>
                <a:hlinkClick r:id="rId3"/>
              </a:rPr>
              <a:t>spec</a:t>
            </a:r>
            <a:r>
              <a:rPr b="0" i="0" lang="en" sz="2000" u="none" cap="none" strike="noStrike">
                <a:solidFill>
                  <a:srgbClr val="424242"/>
                </a:solidFill>
                <a:latin typeface="Roboto"/>
                <a:ea typeface="Roboto"/>
                <a:cs typeface="Roboto"/>
                <a:sym typeface="Roboto"/>
              </a:rPr>
              <a:t>)</a:t>
            </a:r>
            <a:endParaRPr/>
          </a:p>
          <a:p>
            <a:pPr indent="-228600" lvl="1" marL="914400" marR="0" rtl="0" algn="l">
              <a:lnSpc>
                <a:spcPct val="115000"/>
              </a:lnSpc>
              <a:spcBef>
                <a:spcPts val="0"/>
              </a:spcBef>
              <a:spcAft>
                <a:spcPts val="0"/>
              </a:spcAft>
              <a:buClr>
                <a:srgbClr val="424242"/>
              </a:buClr>
              <a:buSzPts val="2000"/>
              <a:buFont typeface="Roboto"/>
              <a:buChar char="○"/>
            </a:pPr>
            <a:r>
              <a:rPr b="0" i="0" lang="en" sz="2000" u="none" cap="none" strike="noStrike">
                <a:solidFill>
                  <a:srgbClr val="424242"/>
                </a:solidFill>
                <a:latin typeface="Roboto"/>
                <a:ea typeface="Roboto"/>
                <a:cs typeface="Roboto"/>
                <a:sym typeface="Roboto"/>
              </a:rPr>
              <a:t>Methods</a:t>
            </a:r>
            <a:endParaRPr/>
          </a:p>
          <a:p>
            <a:pPr indent="-228600" lvl="2" marL="1371600" marR="0" rtl="0" algn="l">
              <a:lnSpc>
                <a:spcPct val="150000"/>
              </a:lnSpc>
              <a:spcBef>
                <a:spcPts val="0"/>
              </a:spcBef>
              <a:spcAft>
                <a:spcPts val="0"/>
              </a:spcAft>
              <a:buClr>
                <a:srgbClr val="424242"/>
              </a:buClr>
              <a:buSzPts val="1400"/>
              <a:buFont typeface="Roboto"/>
              <a:buChar char="■"/>
            </a:pPr>
            <a:r>
              <a:rPr b="0" i="0" lang="en" sz="1400" u="none" cap="none" strike="noStrike">
                <a:solidFill>
                  <a:srgbClr val="424242"/>
                </a:solidFill>
                <a:latin typeface="Roboto"/>
                <a:ea typeface="Roboto"/>
                <a:cs typeface="Roboto"/>
                <a:sym typeface="Roboto"/>
              </a:rPr>
              <a:t>add(request), addAll(request), put(request, response), delete(request, options?)</a:t>
            </a:r>
            <a:endParaRPr/>
          </a:p>
          <a:p>
            <a:pPr indent="-228600" lvl="2" marL="1371600" marR="0" rtl="0" algn="l">
              <a:lnSpc>
                <a:spcPct val="150000"/>
              </a:lnSpc>
              <a:spcBef>
                <a:spcPts val="0"/>
              </a:spcBef>
              <a:spcAft>
                <a:spcPts val="0"/>
              </a:spcAft>
              <a:buClr>
                <a:srgbClr val="424242"/>
              </a:buClr>
              <a:buSzPts val="1400"/>
              <a:buFont typeface="Roboto"/>
              <a:buChar char="■"/>
            </a:pPr>
            <a:r>
              <a:rPr b="0" i="0" lang="en" sz="1400" u="none" cap="none" strike="noStrike">
                <a:solidFill>
                  <a:srgbClr val="424242"/>
                </a:solidFill>
                <a:latin typeface="Roboto"/>
                <a:ea typeface="Roboto"/>
                <a:cs typeface="Roboto"/>
                <a:sym typeface="Roboto"/>
              </a:rPr>
              <a:t>keys(request?, options?), match(request, options?), matchAll(request, options?), </a:t>
            </a:r>
            <a:endParaRPr/>
          </a:p>
          <a:p>
            <a:pPr indent="-228600" lvl="0" marL="457200" rtl="0" algn="l">
              <a:spcBef>
                <a:spcPts val="0"/>
              </a:spcBef>
              <a:spcAft>
                <a:spcPts val="0"/>
              </a:spcAft>
              <a:buSzPts val="2400"/>
              <a:buChar char="●"/>
            </a:pPr>
            <a:r>
              <a:rPr lang="en"/>
              <a:t>Entry point is </a:t>
            </a:r>
            <a:r>
              <a:rPr lang="en">
                <a:latin typeface="Courier New"/>
                <a:ea typeface="Courier New"/>
                <a:cs typeface="Courier New"/>
                <a:sym typeface="Courier New"/>
              </a:rPr>
              <a:t>self.caches</a:t>
            </a:r>
            <a:r>
              <a:rPr lang="en"/>
              <a:t> (in service worker) and </a:t>
            </a:r>
            <a:r>
              <a:rPr lang="en">
                <a:latin typeface="Courier New"/>
                <a:ea typeface="Courier New"/>
                <a:cs typeface="Courier New"/>
                <a:sym typeface="Courier New"/>
              </a:rPr>
              <a:t>window.caches</a:t>
            </a:r>
            <a:r>
              <a:rPr lang="en"/>
              <a:t> (in page)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Cache then network (1)</a:t>
            </a:r>
            <a:endParaRPr/>
          </a:p>
        </p:txBody>
      </p:sp>
      <p:sp>
        <p:nvSpPr>
          <p:cNvPr id="184" name="Google Shape;184;p33"/>
          <p:cNvSpPr txBox="1"/>
          <p:nvPr>
            <p:ph idx="1" type="body"/>
          </p:nvPr>
        </p:nvSpPr>
        <p:spPr>
          <a:xfrm>
            <a:off x="311700" y="1080725"/>
            <a:ext cx="8667900" cy="3662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chemeClr val="dk1"/>
                </a:solidFill>
                <a:latin typeface="Roboto"/>
                <a:ea typeface="Roboto"/>
                <a:cs typeface="Roboto"/>
                <a:sym typeface="Roboto"/>
              </a:rPr>
              <a:t>var networkDataReceived = false;</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var networkUpdate = fetch('/data.json')</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chemeClr val="dk1"/>
                </a:solidFill>
                <a:latin typeface="Roboto"/>
                <a:ea typeface="Roboto"/>
                <a:cs typeface="Roboto"/>
                <a:sym typeface="Roboto"/>
              </a:rPr>
              <a:t>.then(function(response)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return response.json();</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}).then(function(data)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networkDataReceived = true;</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updatePage(data);</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1" i="0" lang="en" sz="3600" u="none" cap="none" strike="noStrike">
                <a:solidFill>
                  <a:srgbClr val="FAFAFA"/>
                </a:solidFill>
                <a:latin typeface="Roboto"/>
                <a:ea typeface="Roboto"/>
                <a:cs typeface="Roboto"/>
                <a:sym typeface="Roboto"/>
              </a:rPr>
              <a:t>Cache then network (2)</a:t>
            </a:r>
            <a:endParaRPr/>
          </a:p>
        </p:txBody>
      </p:sp>
      <p:sp>
        <p:nvSpPr>
          <p:cNvPr id="190" name="Google Shape;190;p34"/>
          <p:cNvSpPr txBox="1"/>
          <p:nvPr>
            <p:ph idx="1" type="body"/>
          </p:nvPr>
        </p:nvSpPr>
        <p:spPr>
          <a:xfrm>
            <a:off x="311700" y="863550"/>
            <a:ext cx="88323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caches.match('/data.json').then(function(response)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return response.json();</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}).then(function(data) {</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chemeClr val="dk1"/>
                </a:solidFill>
                <a:latin typeface="Roboto"/>
                <a:ea typeface="Roboto"/>
                <a:cs typeface="Roboto"/>
                <a:sym typeface="Roboto"/>
              </a:rPr>
              <a:t>  if (!networkDataReceived) {</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chemeClr val="dk1"/>
                </a:solidFill>
                <a:latin typeface="Roboto"/>
                <a:ea typeface="Roboto"/>
                <a:cs typeface="Roboto"/>
                <a:sym typeface="Roboto"/>
              </a:rPr>
              <a:t>    updatePage(data);</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chemeClr val="dk1"/>
                </a:solidFill>
                <a:latin typeface="Roboto"/>
                <a:ea typeface="Roboto"/>
                <a:cs typeface="Roboto"/>
                <a:sym typeface="Roboto"/>
              </a:rPr>
              <a:t>}).catch(function()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return networkUpdate;</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Generic Fallback</a:t>
            </a:r>
            <a:endParaRPr/>
          </a:p>
        </p:txBody>
      </p:sp>
      <p:pic>
        <p:nvPicPr>
          <p:cNvPr descr="Screen Shot 2016-12-13 at 3.44.26 PM.png" id="196" name="Google Shape;196;p35"/>
          <p:cNvPicPr preferRelativeResize="0"/>
          <p:nvPr/>
        </p:nvPicPr>
        <p:blipFill rotWithShape="1">
          <a:blip r:embed="rId3">
            <a:alphaModFix/>
          </a:blip>
          <a:srcRect b="0" l="0" r="0" t="0"/>
          <a:stretch/>
        </p:blipFill>
        <p:spPr>
          <a:xfrm>
            <a:off x="1046624" y="1076575"/>
            <a:ext cx="7050749" cy="3489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Generic fallback</a:t>
            </a:r>
            <a:endParaRPr/>
          </a:p>
        </p:txBody>
      </p:sp>
      <p:sp>
        <p:nvSpPr>
          <p:cNvPr id="202" name="Google Shape;202;p36"/>
          <p:cNvSpPr txBox="1"/>
          <p:nvPr>
            <p:ph idx="1" type="body"/>
          </p:nvPr>
        </p:nvSpPr>
        <p:spPr>
          <a:xfrm>
            <a:off x="311700" y="876050"/>
            <a:ext cx="8832300" cy="3658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self.addEventListener('fetch',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event.respondWith(</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    caches.match(event.request).then(function(response)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response || fetch(event.request);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}).catch(function()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caches.match('/offline.html');</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endParaRPr/>
          </a:p>
          <a:p>
            <a:pPr indent="0" lvl="0" marL="0" marR="0" rtl="0" algn="l">
              <a:lnSpc>
                <a:spcPct val="115000"/>
              </a:lnSpc>
              <a:spcBef>
                <a:spcPts val="0"/>
              </a:spcBef>
              <a:spcAft>
                <a:spcPts val="0"/>
              </a:spcAft>
              <a:buClr>
                <a:schemeClr val="dk1"/>
              </a:buClr>
              <a:buFont typeface="Arial"/>
              <a:buNone/>
            </a:pPr>
            <a:r>
              <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Remove outdated caches</a:t>
            </a:r>
            <a:endParaRPr/>
          </a:p>
        </p:txBody>
      </p:sp>
      <p:sp>
        <p:nvSpPr>
          <p:cNvPr id="208" name="Google Shape;208;p37"/>
          <p:cNvSpPr txBox="1"/>
          <p:nvPr>
            <p:ph idx="1" type="body"/>
          </p:nvPr>
        </p:nvSpPr>
        <p:spPr>
          <a:xfrm>
            <a:off x="311700" y="989850"/>
            <a:ext cx="8832300" cy="365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300" u="none" cap="none" strike="noStrike">
                <a:solidFill>
                  <a:schemeClr val="dk1"/>
                </a:solidFill>
                <a:latin typeface="Roboto"/>
                <a:ea typeface="Roboto"/>
                <a:cs typeface="Roboto"/>
                <a:sym typeface="Roboto"/>
              </a:rPr>
              <a:t>self.addEventListener('activate', function(event) {</a:t>
            </a:r>
            <a:endParaRPr/>
          </a:p>
          <a:p>
            <a:pPr indent="0" lvl="0" marL="0" marR="0" rtl="0" algn="l">
              <a:lnSpc>
                <a:spcPct val="115000"/>
              </a:lnSpc>
              <a:spcBef>
                <a:spcPts val="0"/>
              </a:spcBef>
              <a:spcAft>
                <a:spcPts val="0"/>
              </a:spcAft>
              <a:buClr>
                <a:schemeClr val="dk1"/>
              </a:buClr>
              <a:buFont typeface="Arial"/>
              <a:buNone/>
            </a:pPr>
            <a:r>
              <a:rPr b="0" i="0" lang="en" sz="2300" u="none" cap="none" strike="noStrike">
                <a:solidFill>
                  <a:schemeClr val="dk1"/>
                </a:solidFill>
                <a:latin typeface="Roboto"/>
                <a:ea typeface="Roboto"/>
                <a:cs typeface="Roboto"/>
                <a:sym typeface="Roboto"/>
              </a:rPr>
              <a:t>  event.waitUntil(</a:t>
            </a:r>
            <a:endParaRPr/>
          </a:p>
          <a:p>
            <a:pPr indent="0" lvl="0" marL="0" marR="0" rtl="0" algn="l">
              <a:lnSpc>
                <a:spcPct val="115000"/>
              </a:lnSpc>
              <a:spcBef>
                <a:spcPts val="0"/>
              </a:spcBef>
              <a:spcAft>
                <a:spcPts val="0"/>
              </a:spcAft>
              <a:buClr>
                <a:schemeClr val="dk1"/>
              </a:buClr>
              <a:buFont typeface="Arial"/>
              <a:buNone/>
            </a:pPr>
            <a:r>
              <a:rPr b="0" i="0" lang="en" sz="2300" u="none" cap="none" strike="noStrike">
                <a:solidFill>
                  <a:schemeClr val="dk1"/>
                </a:solidFill>
                <a:latin typeface="Roboto"/>
                <a:ea typeface="Roboto"/>
                <a:cs typeface="Roboto"/>
                <a:sym typeface="Roboto"/>
              </a:rPr>
              <a:t>    caches.keys().then(function(cacheNames) {</a:t>
            </a:r>
            <a:endParaRPr/>
          </a:p>
          <a:p>
            <a:pPr indent="0" lvl="0" marL="0" marR="0" rtl="0" algn="l">
              <a:lnSpc>
                <a:spcPct val="115000"/>
              </a:lnSpc>
              <a:spcBef>
                <a:spcPts val="0"/>
              </a:spcBef>
              <a:spcAft>
                <a:spcPts val="0"/>
              </a:spcAft>
              <a:buClr>
                <a:schemeClr val="dk1"/>
              </a:buClr>
              <a:buFont typeface="Arial"/>
              <a:buNone/>
            </a:pPr>
            <a:r>
              <a:rPr b="0" i="0" lang="en" sz="2300" u="none" cap="none" strike="noStrike">
                <a:solidFill>
                  <a:schemeClr val="dk1"/>
                </a:solidFill>
                <a:latin typeface="Roboto"/>
                <a:ea typeface="Roboto"/>
                <a:cs typeface="Roboto"/>
                <a:sym typeface="Roboto"/>
              </a:rPr>
              <a:t>      return Promise.all(</a:t>
            </a:r>
            <a:endParaRPr/>
          </a:p>
          <a:p>
            <a:pPr indent="0" lvl="0" marL="0" marR="0" rtl="0" algn="l">
              <a:lnSpc>
                <a:spcPct val="115000"/>
              </a:lnSpc>
              <a:spcBef>
                <a:spcPts val="0"/>
              </a:spcBef>
              <a:spcAft>
                <a:spcPts val="0"/>
              </a:spcAft>
              <a:buClr>
                <a:schemeClr val="dk1"/>
              </a:buClr>
              <a:buFont typeface="Arial"/>
              <a:buNone/>
            </a:pPr>
            <a:r>
              <a:rPr b="0" i="0" lang="en" sz="2300" u="none" cap="none" strike="noStrike">
                <a:solidFill>
                  <a:schemeClr val="dk1"/>
                </a:solidFill>
                <a:latin typeface="Roboto"/>
                <a:ea typeface="Roboto"/>
                <a:cs typeface="Roboto"/>
                <a:sym typeface="Roboto"/>
              </a:rPr>
              <a:t>        cacheNames.map(function(cacheName) {</a:t>
            </a:r>
            <a:endParaRPr/>
          </a:p>
          <a:p>
            <a:pPr indent="0" lvl="0" marL="0" marR="0" rtl="0" algn="l">
              <a:lnSpc>
                <a:spcPct val="115000"/>
              </a:lnSpc>
              <a:spcBef>
                <a:spcPts val="0"/>
              </a:spcBef>
              <a:spcAft>
                <a:spcPts val="0"/>
              </a:spcAft>
              <a:buClr>
                <a:schemeClr val="dk1"/>
              </a:buClr>
              <a:buFont typeface="Arial"/>
              <a:buNone/>
            </a:pPr>
            <a:r>
              <a:rPr b="0" i="0" lang="en" sz="2300" u="none" cap="none" strike="noStrike">
                <a:solidFill>
                  <a:schemeClr val="dk1"/>
                </a:solidFill>
                <a:latin typeface="Roboto"/>
                <a:ea typeface="Roboto"/>
                <a:cs typeface="Roboto"/>
                <a:sym typeface="Roboto"/>
              </a:rPr>
              <a:t>          if (cacheName !== 'currentCacheVersion') {</a:t>
            </a:r>
            <a:endParaRPr/>
          </a:p>
          <a:p>
            <a:pPr indent="0" lvl="0" marL="0" marR="0" rtl="0" algn="l">
              <a:lnSpc>
                <a:spcPct val="115000"/>
              </a:lnSpc>
              <a:spcBef>
                <a:spcPts val="0"/>
              </a:spcBef>
              <a:spcAft>
                <a:spcPts val="0"/>
              </a:spcAft>
              <a:buClr>
                <a:schemeClr val="dk1"/>
              </a:buClr>
              <a:buFont typeface="Arial"/>
              <a:buNone/>
            </a:pPr>
            <a:r>
              <a:rPr b="0" i="0" lang="en" sz="2300" u="none" cap="none" strike="noStrike">
                <a:solidFill>
                  <a:schemeClr val="dk1"/>
                </a:solidFill>
                <a:latin typeface="Roboto"/>
                <a:ea typeface="Roboto"/>
                <a:cs typeface="Roboto"/>
                <a:sym typeface="Roboto"/>
              </a:rPr>
              <a:t>            return caches.delete(cacheName);</a:t>
            </a:r>
            <a:endParaRPr/>
          </a:p>
          <a:p>
            <a:pPr indent="0" lvl="0" marL="0" marR="0" rtl="0" algn="l">
              <a:lnSpc>
                <a:spcPct val="115000"/>
              </a:lnSpc>
              <a:spcBef>
                <a:spcPts val="0"/>
              </a:spcBef>
              <a:spcAft>
                <a:spcPts val="0"/>
              </a:spcAft>
              <a:buClr>
                <a:schemeClr val="dk1"/>
              </a:buClr>
              <a:buFont typeface="Arial"/>
              <a:buNone/>
            </a:pPr>
            <a:r>
              <a:rPr b="0" i="0" lang="en" sz="2300" u="none" cap="none" strike="noStrike">
                <a:solidFill>
                  <a:schemeClr val="dk1"/>
                </a:solidFill>
                <a:latin typeface="Roboto"/>
                <a:ea typeface="Roboto"/>
                <a:cs typeface="Roboto"/>
                <a:sym typeface="Roboto"/>
              </a:rPr>
              <a:t>          ...</a:t>
            </a:r>
            <a:endParaRPr/>
          </a:p>
          <a:p>
            <a:pPr indent="0" lvl="0" marL="0" marR="0" rtl="0" algn="l">
              <a:lnSpc>
                <a:spcPct val="115000"/>
              </a:lnSpc>
              <a:spcBef>
                <a:spcPts val="0"/>
              </a:spcBef>
              <a:spcAft>
                <a:spcPts val="0"/>
              </a:spcAft>
              <a:buClr>
                <a:schemeClr val="dk1"/>
              </a:buClr>
              <a:buFont typeface="Arial"/>
              <a:buNone/>
            </a:pPr>
            <a:r>
              <a:rPr b="0" i="0" lang="en" sz="2300" u="none" cap="none" strike="noStrike">
                <a:solidFill>
                  <a:schemeClr val="dk1"/>
                </a:solidFill>
                <a:latin typeface="Roboto"/>
                <a:ea typeface="Roboto"/>
                <a:cs typeface="Roboto"/>
                <a:sym typeface="Roboto"/>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idx="1" type="body"/>
          </p:nvPr>
        </p:nvSpPr>
        <p:spPr>
          <a:xfrm>
            <a:off x="311700" y="1190294"/>
            <a:ext cx="3999900" cy="34164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200000"/>
              </a:lnSpc>
              <a:spcBef>
                <a:spcPts val="0"/>
              </a:spcBef>
              <a:spcAft>
                <a:spcPts val="0"/>
              </a:spcAft>
              <a:buClr>
                <a:srgbClr val="424242"/>
              </a:buClr>
              <a:buSzPts val="2200"/>
              <a:buFont typeface="Roboto"/>
              <a:buChar char="●"/>
            </a:pPr>
            <a:r>
              <a:rPr b="0" i="0" lang="en" sz="2200" u="sng" cap="none" strike="noStrike">
                <a:solidFill>
                  <a:schemeClr val="hlink"/>
                </a:solidFill>
                <a:latin typeface="Roboto"/>
                <a:ea typeface="Roboto"/>
                <a:cs typeface="Roboto"/>
                <a:sym typeface="Roboto"/>
                <a:hlinkClick r:id="rId3"/>
              </a:rPr>
              <a:t>Offline Cookbook</a:t>
            </a:r>
            <a:endParaRPr/>
          </a:p>
          <a:p>
            <a:pPr indent="-368300" lvl="0" marL="457200" marR="0" rtl="0" algn="l">
              <a:lnSpc>
                <a:spcPct val="200000"/>
              </a:lnSpc>
              <a:spcBef>
                <a:spcPts val="0"/>
              </a:spcBef>
              <a:spcAft>
                <a:spcPts val="0"/>
              </a:spcAft>
              <a:buClr>
                <a:srgbClr val="424242"/>
              </a:buClr>
              <a:buSzPts val="2200"/>
              <a:buFont typeface="Roboto"/>
              <a:buChar char="●"/>
            </a:pPr>
            <a:r>
              <a:rPr b="0" i="0" lang="en" sz="2200" u="sng" cap="none" strike="noStrike">
                <a:solidFill>
                  <a:schemeClr val="hlink"/>
                </a:solidFill>
                <a:latin typeface="Roboto"/>
                <a:ea typeface="Roboto"/>
                <a:cs typeface="Roboto"/>
                <a:sym typeface="Roboto"/>
                <a:hlinkClick r:id="rId4"/>
              </a:rPr>
              <a:t>Offline storage for Progressive Web Apps</a:t>
            </a:r>
            <a:endParaRPr/>
          </a:p>
        </p:txBody>
      </p:sp>
      <p:sp>
        <p:nvSpPr>
          <p:cNvPr id="214" name="Google Shape;214;p38"/>
          <p:cNvSpPr txBox="1"/>
          <p:nvPr>
            <p:ph type="title"/>
          </p:nvPr>
        </p:nvSpPr>
        <p:spPr>
          <a:xfrm>
            <a:off x="311725" y="1708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3600" u="none" cap="none" strike="noStrike">
                <a:solidFill>
                  <a:srgbClr val="304FFE"/>
                </a:solidFill>
                <a:latin typeface="Roboto"/>
                <a:ea typeface="Roboto"/>
                <a:cs typeface="Roboto"/>
                <a:sym typeface="Roboto"/>
              </a:rPr>
              <a:t>Resources</a:t>
            </a:r>
            <a:endParaRPr/>
          </a:p>
        </p:txBody>
      </p:sp>
      <p:sp>
        <p:nvSpPr>
          <p:cNvPr id="215" name="Google Shape;215;p38"/>
          <p:cNvSpPr txBox="1"/>
          <p:nvPr>
            <p:ph idx="2" type="body"/>
          </p:nvPr>
        </p:nvSpPr>
        <p:spPr>
          <a:xfrm>
            <a:off x="4832400" y="1190300"/>
            <a:ext cx="4166100" cy="34164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200000"/>
              </a:lnSpc>
              <a:spcBef>
                <a:spcPts val="0"/>
              </a:spcBef>
              <a:spcAft>
                <a:spcPts val="0"/>
              </a:spcAft>
              <a:buClr>
                <a:srgbClr val="424242"/>
              </a:buClr>
              <a:buSzPts val="2200"/>
              <a:buFont typeface="Roboto"/>
              <a:buChar char="●"/>
            </a:pPr>
            <a:r>
              <a:rPr b="0" i="0" lang="en" sz="2200" u="sng" cap="none" strike="noStrike">
                <a:solidFill>
                  <a:schemeClr val="hlink"/>
                </a:solidFill>
                <a:latin typeface="Roboto"/>
                <a:ea typeface="Roboto"/>
                <a:cs typeface="Roboto"/>
                <a:sym typeface="Roboto"/>
                <a:hlinkClick r:id="rId5"/>
              </a:rPr>
              <a:t>Persistent Storage</a:t>
            </a:r>
            <a:endParaRPr/>
          </a:p>
          <a:p>
            <a:pPr indent="-368300" lvl="0" marL="457200" marR="0" rtl="0" algn="l">
              <a:lnSpc>
                <a:spcPct val="200000"/>
              </a:lnSpc>
              <a:spcBef>
                <a:spcPts val="0"/>
              </a:spcBef>
              <a:spcAft>
                <a:spcPts val="0"/>
              </a:spcAft>
              <a:buClr>
                <a:srgbClr val="424242"/>
              </a:buClr>
              <a:buSzPts val="2200"/>
              <a:buFont typeface="Roboto"/>
              <a:buChar char="●"/>
            </a:pPr>
            <a:r>
              <a:rPr b="0" i="0" lang="en" sz="2200" u="sng" cap="none" strike="noStrike">
                <a:solidFill>
                  <a:schemeClr val="hlink"/>
                </a:solidFill>
                <a:latin typeface="Roboto"/>
                <a:ea typeface="Roboto"/>
                <a:cs typeface="Roboto"/>
                <a:sym typeface="Roboto"/>
                <a:hlinkClick r:id="rId6"/>
              </a:rPr>
              <a:t>navigator.storage.estimate()</a:t>
            </a:r>
            <a:endParaRPr/>
          </a:p>
          <a:p>
            <a:pPr indent="0" lvl="0" marL="0" marR="0" rtl="0" algn="l">
              <a:lnSpc>
                <a:spcPct val="150000"/>
              </a:lnSpc>
              <a:spcBef>
                <a:spcPts val="0"/>
              </a:spcBef>
              <a:spcAft>
                <a:spcPts val="0"/>
              </a:spcAft>
              <a:buClr>
                <a:srgbClr val="424242"/>
              </a:buClr>
              <a:buFont typeface="Roboto"/>
              <a:buNone/>
            </a:pPr>
            <a:r>
              <a:t/>
            </a:r>
            <a:endParaRPr b="0" i="0" sz="2200" u="none" cap="none" strike="noStrike">
              <a:solidFill>
                <a:srgbClr val="424242"/>
              </a:solidFill>
              <a:latin typeface="Roboto"/>
              <a:ea typeface="Roboto"/>
              <a:cs typeface="Roboto"/>
              <a:sym typeface="Roboto"/>
            </a:endParaRPr>
          </a:p>
        </p:txBody>
      </p:sp>
      <p:sp>
        <p:nvSpPr>
          <p:cNvPr id="216" name="Google Shape;216;p3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Resources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Lab overview</a:t>
            </a:r>
            <a:endParaRPr/>
          </a:p>
        </p:txBody>
      </p:sp>
      <p:sp>
        <p:nvSpPr>
          <p:cNvPr id="222" name="Google Shape;222;p39"/>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Cache the application shell</a:t>
            </a:r>
            <a:endParaRPr/>
          </a:p>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Intercept network requests and serve files from the cache</a:t>
            </a:r>
            <a:endParaRPr/>
          </a:p>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Add the network responses to the cache</a:t>
            </a:r>
            <a:endParaRPr/>
          </a:p>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Respond to network errors with an offline page</a:t>
            </a:r>
            <a:endParaRPr/>
          </a:p>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Delete outdated caches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Extra Credit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1" name="Shape 231"/>
        <p:cNvGrpSpPr/>
        <p:nvPr/>
      </p:nvGrpSpPr>
      <p:grpSpPr>
        <a:xfrm>
          <a:off x="0" y="0"/>
          <a:ext cx="0" cy="0"/>
          <a:chOff x="0" y="0"/>
          <a:chExt cx="0" cy="0"/>
        </a:xfrm>
      </p:grpSpPr>
      <p:graphicFrame>
        <p:nvGraphicFramePr>
          <p:cNvPr id="232" name="Google Shape;232;p41"/>
          <p:cNvGraphicFramePr/>
          <p:nvPr/>
        </p:nvGraphicFramePr>
        <p:xfrm>
          <a:off x="311687" y="1305500"/>
          <a:ext cx="3000000" cy="3000000"/>
        </p:xfrm>
        <a:graphic>
          <a:graphicData uri="http://schemas.openxmlformats.org/drawingml/2006/table">
            <a:tbl>
              <a:tblPr>
                <a:noFill/>
                <a:tableStyleId>{03BB005E-242D-4B5C-82D0-81163AB95240}</a:tableStyleId>
              </a:tblPr>
              <a:tblGrid>
                <a:gridCol w="2786325"/>
                <a:gridCol w="2786325"/>
                <a:gridCol w="2786325"/>
              </a:tblGrid>
              <a:tr h="511425">
                <a:tc>
                  <a:txBody>
                    <a:bodyPr/>
                    <a:lstStyle/>
                    <a:p>
                      <a:pPr indent="0" lvl="0" marL="0" marR="0" rtl="0" algn="ctr">
                        <a:lnSpc>
                          <a:spcPct val="100000"/>
                        </a:lnSpc>
                        <a:spcBef>
                          <a:spcPts val="0"/>
                        </a:spcBef>
                        <a:spcAft>
                          <a:spcPts val="0"/>
                        </a:spcAft>
                        <a:buClr>
                          <a:srgbClr val="000000"/>
                        </a:buClr>
                        <a:buFont typeface="Arial"/>
                        <a:buNone/>
                      </a:pPr>
                      <a:r>
                        <a:rPr b="1" lang="en" sz="2000" u="none" cap="none" strike="noStrike"/>
                        <a:t>Browser </a:t>
                      </a:r>
                      <a:endParaRPr/>
                    </a:p>
                  </a:txBody>
                  <a:tcPr marT="63500" marB="63500" marR="63500" marL="63500">
                    <a:solidFill>
                      <a:srgbClr val="B7B7B7"/>
                    </a:solidFill>
                  </a:tcPr>
                </a:tc>
                <a:tc>
                  <a:txBody>
                    <a:bodyPr/>
                    <a:lstStyle/>
                    <a:p>
                      <a:pPr indent="0" lvl="0" marL="0" marR="0" rtl="0" algn="ctr">
                        <a:lnSpc>
                          <a:spcPct val="100000"/>
                        </a:lnSpc>
                        <a:spcBef>
                          <a:spcPts val="0"/>
                        </a:spcBef>
                        <a:spcAft>
                          <a:spcPts val="0"/>
                        </a:spcAft>
                        <a:buClr>
                          <a:srgbClr val="000000"/>
                        </a:buClr>
                        <a:buFont typeface="Arial"/>
                        <a:buNone/>
                      </a:pPr>
                      <a:r>
                        <a:rPr b="1" lang="en" sz="2000" u="none" cap="none" strike="noStrike"/>
                        <a:t>Limitation</a:t>
                      </a:r>
                      <a:endParaRPr/>
                    </a:p>
                  </a:txBody>
                  <a:tcPr marT="63500" marB="63500" marR="63500" marL="63500">
                    <a:solidFill>
                      <a:srgbClr val="B7B7B7"/>
                    </a:solidFill>
                  </a:tcPr>
                </a:tc>
                <a:tc>
                  <a:txBody>
                    <a:bodyPr/>
                    <a:lstStyle/>
                    <a:p>
                      <a:pPr indent="0" lvl="0" marL="0" marR="0" rtl="0" algn="ctr">
                        <a:lnSpc>
                          <a:spcPct val="100000"/>
                        </a:lnSpc>
                        <a:spcBef>
                          <a:spcPts val="0"/>
                        </a:spcBef>
                        <a:spcAft>
                          <a:spcPts val="0"/>
                        </a:spcAft>
                        <a:buClr>
                          <a:srgbClr val="000000"/>
                        </a:buClr>
                        <a:buFont typeface="Arial"/>
                        <a:buNone/>
                      </a:pPr>
                      <a:r>
                        <a:rPr b="1" lang="en" sz="2000" u="none" cap="none" strike="noStrike"/>
                        <a:t>Notes</a:t>
                      </a:r>
                      <a:endParaRPr/>
                    </a:p>
                  </a:txBody>
                  <a:tcPr marT="63500" marB="63500" marR="63500" marL="63500">
                    <a:solidFill>
                      <a:srgbClr val="B7B7B7"/>
                    </a:solidFill>
                  </a:tcPr>
                </a:tc>
              </a:tr>
              <a:tr h="708300">
                <a:tc>
                  <a:txBody>
                    <a:bodyPr/>
                    <a:lstStyle/>
                    <a:p>
                      <a:pPr indent="0" lvl="0" marL="0" marR="0" rtl="0" algn="l">
                        <a:lnSpc>
                          <a:spcPct val="100000"/>
                        </a:lnSpc>
                        <a:spcBef>
                          <a:spcPts val="0"/>
                        </a:spcBef>
                        <a:spcAft>
                          <a:spcPts val="0"/>
                        </a:spcAft>
                        <a:buClr>
                          <a:srgbClr val="000000"/>
                        </a:buClr>
                        <a:buFont typeface="Arial"/>
                        <a:buNone/>
                      </a:pPr>
                      <a:r>
                        <a:rPr lang="en" sz="2000" u="none" cap="none" strike="noStrike"/>
                        <a:t>Chrome and Opera</a:t>
                      </a:r>
                      <a:endParaRPr/>
                    </a:p>
                  </a:txBody>
                  <a:tcPr marT="63500" marB="63500" marR="63500" marL="63500"/>
                </a:tc>
                <a:tc>
                  <a:txBody>
                    <a:bodyPr/>
                    <a:lstStyle/>
                    <a:p>
                      <a:pPr indent="0" lvl="0" marL="0" marR="0" rtl="0" algn="l">
                        <a:lnSpc>
                          <a:spcPct val="100000"/>
                        </a:lnSpc>
                        <a:spcBef>
                          <a:spcPts val="0"/>
                        </a:spcBef>
                        <a:spcAft>
                          <a:spcPts val="0"/>
                        </a:spcAft>
                        <a:buClr>
                          <a:srgbClr val="000000"/>
                        </a:buClr>
                        <a:buFont typeface="Arial"/>
                        <a:buNone/>
                      </a:pPr>
                      <a:r>
                        <a:rPr lang="en" sz="2000" u="none" cap="none" strike="noStrike"/>
                        <a:t>No limit.</a:t>
                      </a:r>
                      <a:endParaRPr/>
                    </a:p>
                  </a:txBody>
                  <a:tcPr marT="63500" marB="63500" marR="63500" marL="63500"/>
                </a:tc>
                <a:tc>
                  <a:txBody>
                    <a:bodyPr/>
                    <a:lstStyle/>
                    <a:p>
                      <a:pPr indent="0" lvl="0" marL="0" marR="0" rtl="0" algn="l">
                        <a:lnSpc>
                          <a:spcPct val="100000"/>
                        </a:lnSpc>
                        <a:spcBef>
                          <a:spcPts val="0"/>
                        </a:spcBef>
                        <a:spcAft>
                          <a:spcPts val="0"/>
                        </a:spcAft>
                        <a:buClr>
                          <a:srgbClr val="000000"/>
                        </a:buClr>
                        <a:buFont typeface="Arial"/>
                        <a:buNone/>
                      </a:pPr>
                      <a:r>
                        <a:rPr lang="en" sz="2000" u="none" cap="none" strike="noStrike"/>
                        <a:t>Storage is per origin not per API </a:t>
                      </a:r>
                      <a:endParaRPr/>
                    </a:p>
                  </a:txBody>
                  <a:tcPr marT="63500" marB="63500" marR="63500" marL="63500"/>
                </a:tc>
              </a:tr>
              <a:tr h="457675">
                <a:tc>
                  <a:txBody>
                    <a:bodyPr/>
                    <a:lstStyle/>
                    <a:p>
                      <a:pPr indent="0" lvl="0" marL="0" marR="0" rtl="0" algn="l">
                        <a:lnSpc>
                          <a:spcPct val="100000"/>
                        </a:lnSpc>
                        <a:spcBef>
                          <a:spcPts val="0"/>
                        </a:spcBef>
                        <a:spcAft>
                          <a:spcPts val="0"/>
                        </a:spcAft>
                        <a:buClr>
                          <a:srgbClr val="000000"/>
                        </a:buClr>
                        <a:buFont typeface="Arial"/>
                        <a:buNone/>
                      </a:pPr>
                      <a:r>
                        <a:rPr lang="en" sz="2000" u="none" cap="none" strike="noStrike"/>
                        <a:t>Firefox</a:t>
                      </a:r>
                      <a:endParaRPr/>
                    </a:p>
                  </a:txBody>
                  <a:tcPr marT="63500" marB="63500" marR="63500" marL="63500"/>
                </a:tc>
                <a:tc>
                  <a:txBody>
                    <a:bodyPr/>
                    <a:lstStyle/>
                    <a:p>
                      <a:pPr indent="0" lvl="0" marL="0" marR="0" rtl="0" algn="l">
                        <a:lnSpc>
                          <a:spcPct val="100000"/>
                        </a:lnSpc>
                        <a:spcBef>
                          <a:spcPts val="0"/>
                        </a:spcBef>
                        <a:spcAft>
                          <a:spcPts val="0"/>
                        </a:spcAft>
                        <a:buClr>
                          <a:srgbClr val="000000"/>
                        </a:buClr>
                        <a:buFont typeface="Arial"/>
                        <a:buNone/>
                      </a:pPr>
                      <a:r>
                        <a:rPr lang="en" sz="2000" u="none" cap="none" strike="noStrike"/>
                        <a:t>No limit. </a:t>
                      </a:r>
                      <a:endParaRPr/>
                    </a:p>
                  </a:txBody>
                  <a:tcPr marT="63500" marB="63500" marR="63500" marL="63500"/>
                </a:tc>
                <a:tc>
                  <a:txBody>
                    <a:bodyPr/>
                    <a:lstStyle/>
                    <a:p>
                      <a:pPr indent="0" lvl="0" marL="0" marR="0" rtl="0" algn="l">
                        <a:lnSpc>
                          <a:spcPct val="100000"/>
                        </a:lnSpc>
                        <a:spcBef>
                          <a:spcPts val="0"/>
                        </a:spcBef>
                        <a:spcAft>
                          <a:spcPts val="0"/>
                        </a:spcAft>
                        <a:buClr>
                          <a:srgbClr val="000000"/>
                        </a:buClr>
                        <a:buFont typeface="Arial"/>
                        <a:buNone/>
                      </a:pPr>
                      <a:r>
                        <a:rPr lang="en" sz="2000" u="none" cap="none" strike="noStrike"/>
                        <a:t>Prompts after 50 MB </a:t>
                      </a:r>
                      <a:endParaRPr/>
                    </a:p>
                  </a:txBody>
                  <a:tcPr marT="63500" marB="63500" marR="63500" marL="63500"/>
                </a:tc>
              </a:tr>
              <a:tr h="398625">
                <a:tc>
                  <a:txBody>
                    <a:bodyPr/>
                    <a:lstStyle/>
                    <a:p>
                      <a:pPr indent="0" lvl="0" marL="0" marR="0" rtl="0" algn="l">
                        <a:lnSpc>
                          <a:spcPct val="100000"/>
                        </a:lnSpc>
                        <a:spcBef>
                          <a:spcPts val="0"/>
                        </a:spcBef>
                        <a:spcAft>
                          <a:spcPts val="0"/>
                        </a:spcAft>
                        <a:buClr>
                          <a:srgbClr val="000000"/>
                        </a:buClr>
                        <a:buFont typeface="Arial"/>
                        <a:buNone/>
                      </a:pPr>
                      <a:r>
                        <a:rPr lang="en" sz="2000" u="none" cap="none" strike="noStrike"/>
                        <a:t>Mobile Safari</a:t>
                      </a:r>
                      <a:endParaRPr/>
                    </a:p>
                  </a:txBody>
                  <a:tcPr marT="63500" marB="63500" marR="63500" marL="63500"/>
                </a:tc>
                <a:tc>
                  <a:txBody>
                    <a:bodyPr/>
                    <a:lstStyle/>
                    <a:p>
                      <a:pPr indent="0" lvl="0" marL="0" marR="0" rtl="0" algn="l">
                        <a:lnSpc>
                          <a:spcPct val="100000"/>
                        </a:lnSpc>
                        <a:spcBef>
                          <a:spcPts val="0"/>
                        </a:spcBef>
                        <a:spcAft>
                          <a:spcPts val="0"/>
                        </a:spcAft>
                        <a:buClr>
                          <a:srgbClr val="000000"/>
                        </a:buClr>
                        <a:buFont typeface="Arial"/>
                        <a:buNone/>
                      </a:pPr>
                      <a:r>
                        <a:rPr lang="en" sz="2000" u="none" cap="none" strike="noStrike"/>
                        <a:t>50MB. </a:t>
                      </a:r>
                      <a:endParaRPr/>
                    </a:p>
                  </a:txBody>
                  <a:tcPr marT="63500" marB="63500" marR="63500" marL="63500"/>
                </a:tc>
                <a:tc>
                  <a:txBody>
                    <a:bodyPr/>
                    <a:lstStyle/>
                    <a:p>
                      <a:pPr indent="0" lvl="0" marL="0" marR="0" rtl="0" algn="l">
                        <a:lnSpc>
                          <a:spcPct val="100000"/>
                        </a:lnSpc>
                        <a:spcBef>
                          <a:spcPts val="0"/>
                        </a:spcBef>
                        <a:spcAft>
                          <a:spcPts val="0"/>
                        </a:spcAft>
                        <a:buClr>
                          <a:srgbClr val="000000"/>
                        </a:buClr>
                        <a:buFont typeface="Arial"/>
                        <a:buNone/>
                      </a:pPr>
                      <a:r>
                        <a:t/>
                      </a:r>
                      <a:endParaRPr sz="2000" u="none" cap="none" strike="noStrike"/>
                    </a:p>
                  </a:txBody>
                  <a:tcPr marT="63500" marB="63500" marR="63500" marL="63500"/>
                </a:tc>
              </a:tr>
              <a:tr h="409350">
                <a:tc>
                  <a:txBody>
                    <a:bodyPr/>
                    <a:lstStyle/>
                    <a:p>
                      <a:pPr indent="0" lvl="0" marL="0" marR="0" rtl="0" algn="l">
                        <a:lnSpc>
                          <a:spcPct val="100000"/>
                        </a:lnSpc>
                        <a:spcBef>
                          <a:spcPts val="0"/>
                        </a:spcBef>
                        <a:spcAft>
                          <a:spcPts val="0"/>
                        </a:spcAft>
                        <a:buClr>
                          <a:srgbClr val="000000"/>
                        </a:buClr>
                        <a:buFont typeface="Arial"/>
                        <a:buNone/>
                      </a:pPr>
                      <a:r>
                        <a:rPr lang="en" sz="2000" u="none" cap="none" strike="noStrike"/>
                        <a:t>Desktop Safari</a:t>
                      </a:r>
                      <a:endParaRPr/>
                    </a:p>
                  </a:txBody>
                  <a:tcPr marT="63500" marB="63500" marR="63500" marL="63500"/>
                </a:tc>
                <a:tc>
                  <a:txBody>
                    <a:bodyPr/>
                    <a:lstStyle/>
                    <a:p>
                      <a:pPr indent="0" lvl="0" marL="0" marR="0" rtl="0" algn="l">
                        <a:lnSpc>
                          <a:spcPct val="100000"/>
                        </a:lnSpc>
                        <a:spcBef>
                          <a:spcPts val="0"/>
                        </a:spcBef>
                        <a:spcAft>
                          <a:spcPts val="0"/>
                        </a:spcAft>
                        <a:buClr>
                          <a:srgbClr val="000000"/>
                        </a:buClr>
                        <a:buFont typeface="Arial"/>
                        <a:buNone/>
                      </a:pPr>
                      <a:r>
                        <a:rPr lang="en" sz="2000" u="none" cap="none" strike="noStrike"/>
                        <a:t>No limit. </a:t>
                      </a:r>
                      <a:endParaRPr/>
                    </a:p>
                  </a:txBody>
                  <a:tcPr marT="63500" marB="63500" marR="63500" marL="63500"/>
                </a:tc>
                <a:tc>
                  <a:txBody>
                    <a:bodyPr/>
                    <a:lstStyle/>
                    <a:p>
                      <a:pPr indent="0" lvl="0" marL="0" marR="0" rtl="0" algn="l">
                        <a:lnSpc>
                          <a:spcPct val="100000"/>
                        </a:lnSpc>
                        <a:spcBef>
                          <a:spcPts val="0"/>
                        </a:spcBef>
                        <a:spcAft>
                          <a:spcPts val="0"/>
                        </a:spcAft>
                        <a:buClr>
                          <a:srgbClr val="000000"/>
                        </a:buClr>
                        <a:buFont typeface="Arial"/>
                        <a:buNone/>
                      </a:pPr>
                      <a:r>
                        <a:rPr lang="en" sz="2000" u="none" cap="none" strike="noStrike"/>
                        <a:t>Prompts after 5MB </a:t>
                      </a:r>
                      <a:endParaRPr/>
                    </a:p>
                  </a:txBody>
                  <a:tcPr marT="63500" marB="63500" marR="63500" marL="63500"/>
                </a:tc>
              </a:tr>
              <a:tr h="428675">
                <a:tc>
                  <a:txBody>
                    <a:bodyPr/>
                    <a:lstStyle/>
                    <a:p>
                      <a:pPr indent="0" lvl="0" marL="0" marR="0" rtl="0" algn="l">
                        <a:lnSpc>
                          <a:spcPct val="100000"/>
                        </a:lnSpc>
                        <a:spcBef>
                          <a:spcPts val="0"/>
                        </a:spcBef>
                        <a:spcAft>
                          <a:spcPts val="0"/>
                        </a:spcAft>
                        <a:buClr>
                          <a:srgbClr val="000000"/>
                        </a:buClr>
                        <a:buFont typeface="Arial"/>
                        <a:buNone/>
                      </a:pPr>
                      <a:r>
                        <a:rPr lang="en" sz="2000" u="none" cap="none" strike="noStrike"/>
                        <a:t>Internet Explorer (10+)</a:t>
                      </a:r>
                      <a:endParaRPr/>
                    </a:p>
                  </a:txBody>
                  <a:tcPr marT="63500" marB="63500" marR="63500" marL="63500"/>
                </a:tc>
                <a:tc>
                  <a:txBody>
                    <a:bodyPr/>
                    <a:lstStyle/>
                    <a:p>
                      <a:pPr indent="0" lvl="0" marL="0" marR="0" rtl="0" algn="l">
                        <a:lnSpc>
                          <a:spcPct val="100000"/>
                        </a:lnSpc>
                        <a:spcBef>
                          <a:spcPts val="0"/>
                        </a:spcBef>
                        <a:spcAft>
                          <a:spcPts val="0"/>
                        </a:spcAft>
                        <a:buClr>
                          <a:srgbClr val="000000"/>
                        </a:buClr>
                        <a:buFont typeface="Arial"/>
                        <a:buNone/>
                      </a:pPr>
                      <a:r>
                        <a:rPr lang="en" sz="2000" u="none" cap="none" strike="noStrike"/>
                        <a:t>250MB. </a:t>
                      </a:r>
                      <a:endParaRPr/>
                    </a:p>
                  </a:txBody>
                  <a:tcPr marT="63500" marB="63500" marR="63500" marL="63500"/>
                </a:tc>
                <a:tc>
                  <a:txBody>
                    <a:bodyPr/>
                    <a:lstStyle/>
                    <a:p>
                      <a:pPr indent="0" lvl="0" marL="0" marR="0" rtl="0" algn="l">
                        <a:lnSpc>
                          <a:spcPct val="100000"/>
                        </a:lnSpc>
                        <a:spcBef>
                          <a:spcPts val="0"/>
                        </a:spcBef>
                        <a:spcAft>
                          <a:spcPts val="0"/>
                        </a:spcAft>
                        <a:buClr>
                          <a:srgbClr val="000000"/>
                        </a:buClr>
                        <a:buFont typeface="Arial"/>
                        <a:buNone/>
                      </a:pPr>
                      <a:r>
                        <a:rPr lang="en" sz="2000" u="none" cap="none" strike="noStrike"/>
                        <a:t>Prompts after 10MB </a:t>
                      </a:r>
                      <a:endParaRPr/>
                    </a:p>
                  </a:txBody>
                  <a:tcPr marT="63500" marB="63500" marR="63500" marL="63500"/>
                </a:tc>
              </a:tr>
            </a:tbl>
          </a:graphicData>
        </a:graphic>
      </p:graphicFrame>
      <p:sp>
        <p:nvSpPr>
          <p:cNvPr id="233" name="Google Shape;233;p4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Storage limitations and warnings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3600" u="none" cap="none" strike="noStrike">
                <a:solidFill>
                  <a:srgbClr val="FAFAFA"/>
                </a:solidFill>
                <a:latin typeface="Roboto"/>
                <a:ea typeface="Roboto"/>
                <a:cs typeface="Roboto"/>
                <a:sym typeface="Roboto"/>
              </a:rPr>
              <a:t>Building a simple application cache</a:t>
            </a:r>
            <a:endParaRPr/>
          </a:p>
        </p:txBody>
      </p:sp>
      <p:graphicFrame>
        <p:nvGraphicFramePr>
          <p:cNvPr id="83" name="Google Shape;83;p16"/>
          <p:cNvGraphicFramePr/>
          <p:nvPr/>
        </p:nvGraphicFramePr>
        <p:xfrm>
          <a:off x="386250" y="1159300"/>
          <a:ext cx="3000000" cy="3000000"/>
        </p:xfrm>
        <a:graphic>
          <a:graphicData uri="http://schemas.openxmlformats.org/drawingml/2006/table">
            <a:tbl>
              <a:tblPr>
                <a:noFill/>
                <a:tableStyleId>{70FBB0D9-86C2-4976-8893-541138FA62F9}</a:tableStyleId>
              </a:tblPr>
              <a:tblGrid>
                <a:gridCol w="2404700"/>
                <a:gridCol w="6109750"/>
              </a:tblGrid>
              <a:tr h="915500">
                <a:tc>
                  <a:txBody>
                    <a:bodyPr/>
                    <a:lstStyle/>
                    <a:p>
                      <a:pPr indent="0" lvl="0" marL="0" marR="0" rtl="0" algn="l">
                        <a:lnSpc>
                          <a:spcPct val="100000"/>
                        </a:lnSpc>
                        <a:spcBef>
                          <a:spcPts val="0"/>
                        </a:spcBef>
                        <a:spcAft>
                          <a:spcPts val="0"/>
                        </a:spcAft>
                        <a:buClr>
                          <a:srgbClr val="FFFFFF"/>
                        </a:buClr>
                        <a:buFont typeface="Arial"/>
                        <a:buNone/>
                      </a:pPr>
                      <a:r>
                        <a:rPr b="1" lang="en" sz="2400" u="none" cap="none" strike="noStrike">
                          <a:solidFill>
                            <a:srgbClr val="FFFFFF"/>
                          </a:solidFill>
                        </a:rPr>
                        <a:t>Service worker event</a:t>
                      </a:r>
                      <a:endParaRPr/>
                    </a:p>
                  </a:txBody>
                  <a:tcPr marT="91425" marB="91425" marR="91425" marL="91425">
                    <a:solidFill>
                      <a:srgbClr val="304FFE"/>
                    </a:solidFill>
                  </a:tcPr>
                </a:tc>
                <a:tc>
                  <a:txBody>
                    <a:bodyPr/>
                    <a:lstStyle/>
                    <a:p>
                      <a:pPr indent="0" lvl="0" marL="0" marR="0" rtl="0" algn="l">
                        <a:lnSpc>
                          <a:spcPct val="100000"/>
                        </a:lnSpc>
                        <a:spcBef>
                          <a:spcPts val="0"/>
                        </a:spcBef>
                        <a:spcAft>
                          <a:spcPts val="0"/>
                        </a:spcAft>
                        <a:buClr>
                          <a:srgbClr val="FFFFFF"/>
                        </a:buClr>
                        <a:buFont typeface="Arial"/>
                        <a:buNone/>
                      </a:pPr>
                      <a:r>
                        <a:rPr b="1" lang="en" sz="2400" u="none" cap="none" strike="noStrike">
                          <a:solidFill>
                            <a:srgbClr val="FFFFFF"/>
                          </a:solidFill>
                        </a:rPr>
                        <a:t>Action</a:t>
                      </a:r>
                      <a:endParaRPr/>
                    </a:p>
                  </a:txBody>
                  <a:tcPr marT="91425" marB="91425" marR="91425" marL="91425">
                    <a:solidFill>
                      <a:srgbClr val="304FFE"/>
                    </a:solidFill>
                  </a:tcPr>
                </a:tc>
              </a:tr>
              <a:tr h="790125">
                <a:tc>
                  <a:txBody>
                    <a:bodyPr/>
                    <a:lstStyle/>
                    <a:p>
                      <a:pPr indent="0" lvl="0" marL="0" marR="0" rtl="0" algn="l">
                        <a:lnSpc>
                          <a:spcPct val="100000"/>
                        </a:lnSpc>
                        <a:spcBef>
                          <a:spcPts val="0"/>
                        </a:spcBef>
                        <a:spcAft>
                          <a:spcPts val="0"/>
                        </a:spcAft>
                        <a:buClr>
                          <a:srgbClr val="000000"/>
                        </a:buClr>
                        <a:buFont typeface="Arial"/>
                        <a:buNone/>
                      </a:pPr>
                      <a:r>
                        <a:rPr b="1" lang="en" sz="2400" u="none" cap="none" strike="noStrike"/>
                        <a:t>install</a:t>
                      </a:r>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lang="en" sz="2400" u="none" cap="none" strike="noStrike"/>
                        <a:t>Build cache; add initial resources</a:t>
                      </a:r>
                      <a:endParaRPr/>
                    </a:p>
                  </a:txBody>
                  <a:tcPr marT="91425" marB="91425" marR="91425" marL="91425"/>
                </a:tc>
              </a:tr>
              <a:tr h="790125">
                <a:tc>
                  <a:txBody>
                    <a:bodyPr/>
                    <a:lstStyle/>
                    <a:p>
                      <a:pPr indent="0" lvl="0" marL="0" marR="0" rtl="0" algn="l">
                        <a:lnSpc>
                          <a:spcPct val="100000"/>
                        </a:lnSpc>
                        <a:spcBef>
                          <a:spcPts val="0"/>
                        </a:spcBef>
                        <a:spcAft>
                          <a:spcPts val="0"/>
                        </a:spcAft>
                        <a:buClr>
                          <a:srgbClr val="000000"/>
                        </a:buClr>
                        <a:buFont typeface="Arial"/>
                        <a:buNone/>
                      </a:pPr>
                      <a:r>
                        <a:rPr b="1" lang="en" sz="2400" u="none" cap="none" strike="noStrike"/>
                        <a:t>activate</a:t>
                      </a:r>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lang="en" sz="2400" u="none" cap="none" strike="noStrike"/>
                        <a:t>Update cache</a:t>
                      </a:r>
                      <a:endParaRPr/>
                    </a:p>
                  </a:txBody>
                  <a:tcPr marT="91425" marB="91425" marR="91425" marL="91425"/>
                </a:tc>
              </a:tr>
              <a:tr h="759800">
                <a:tc>
                  <a:txBody>
                    <a:bodyPr/>
                    <a:lstStyle/>
                    <a:p>
                      <a:pPr indent="0" lvl="0" marL="0" marR="0" rtl="0" algn="l">
                        <a:lnSpc>
                          <a:spcPct val="100000"/>
                        </a:lnSpc>
                        <a:spcBef>
                          <a:spcPts val="0"/>
                        </a:spcBef>
                        <a:spcAft>
                          <a:spcPts val="0"/>
                        </a:spcAft>
                        <a:buClr>
                          <a:srgbClr val="000000"/>
                        </a:buClr>
                        <a:buFont typeface="Arial"/>
                        <a:buNone/>
                      </a:pPr>
                      <a:r>
                        <a:rPr b="1" lang="en" sz="2400" u="none" cap="none" strike="noStrike"/>
                        <a:t>fetch</a:t>
                      </a:r>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lang="en" sz="2400" u="none" cap="none" strike="noStrike"/>
                        <a:t>Retrieve from cache, network, or database</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1" i="0" lang="en" sz="3600" u="none" cap="none" strike="noStrike">
                <a:solidFill>
                  <a:srgbClr val="FAFAFA"/>
                </a:solidFill>
                <a:latin typeface="Roboto"/>
                <a:ea typeface="Roboto"/>
                <a:cs typeface="Roboto"/>
                <a:sym typeface="Roboto"/>
              </a:rPr>
              <a:t>On install: cache the application shell</a:t>
            </a:r>
            <a:endParaRPr/>
          </a:p>
          <a:p>
            <a:pPr indent="0" lvl="0" marL="0" marR="0" rtl="0" algn="l">
              <a:lnSpc>
                <a:spcPct val="100000"/>
              </a:lnSpc>
              <a:spcBef>
                <a:spcPts val="0"/>
              </a:spcBef>
              <a:spcAft>
                <a:spcPts val="0"/>
              </a:spcAft>
              <a:buClr>
                <a:srgbClr val="FAFAFA"/>
              </a:buClr>
              <a:buFont typeface="Roboto"/>
              <a:buNone/>
            </a:pPr>
            <a:r>
              <a:t/>
            </a:r>
            <a:endParaRPr b="1" i="0" sz="3600" u="none" cap="none" strike="noStrike">
              <a:solidFill>
                <a:srgbClr val="FAFAFA"/>
              </a:solidFill>
              <a:latin typeface="Roboto"/>
              <a:ea typeface="Roboto"/>
              <a:cs typeface="Roboto"/>
              <a:sym typeface="Roboto"/>
            </a:endParaRPr>
          </a:p>
        </p:txBody>
      </p:sp>
      <p:pic>
        <p:nvPicPr>
          <p:cNvPr descr="Screen Shot 2016-12-13 at 2.34.25 PM.png" id="89" name="Google Shape;89;p17"/>
          <p:cNvPicPr preferRelativeResize="0"/>
          <p:nvPr/>
        </p:nvPicPr>
        <p:blipFill rotWithShape="1">
          <a:blip r:embed="rId3">
            <a:alphaModFix/>
          </a:blip>
          <a:srcRect b="0" l="0" r="0" t="0"/>
          <a:stretch/>
        </p:blipFill>
        <p:spPr>
          <a:xfrm>
            <a:off x="1792753" y="1076274"/>
            <a:ext cx="5558494"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3" name="Shape 93"/>
        <p:cNvGrpSpPr/>
        <p:nvPr/>
      </p:nvGrpSpPr>
      <p:grpSpPr>
        <a:xfrm>
          <a:off x="0" y="0"/>
          <a:ext cx="0" cy="0"/>
          <a:chOff x="0" y="0"/>
          <a:chExt cx="0" cy="0"/>
        </a:xfrm>
      </p:grpSpPr>
      <p:sp>
        <p:nvSpPr>
          <p:cNvPr id="94" name="Google Shape;94;p1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On install: caching the application shell</a:t>
            </a:r>
            <a:endParaRPr/>
          </a:p>
        </p:txBody>
      </p:sp>
      <p:sp>
        <p:nvSpPr>
          <p:cNvPr id="95" name="Google Shape;95;p18"/>
          <p:cNvSpPr txBox="1"/>
          <p:nvPr>
            <p:ph idx="1" type="body"/>
          </p:nvPr>
        </p:nvSpPr>
        <p:spPr>
          <a:xfrm>
            <a:off x="311700" y="1076275"/>
            <a:ext cx="88323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var cacheName = 'app-shell-cache-v1';</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var filesToCache = ['/', '/index.html', ...];</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self.addEventListener('install', event =&gt; {</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  event.waitUntil(</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    caches.open(cacheName).then(cache =&gt; {</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        return cache.addAll(filesToCache);</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    }).then(() =&gt; {</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      return self.skipWaiting();</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    })</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  );</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a:t>
            </a:r>
            <a:endParaRPr/>
          </a:p>
          <a:p>
            <a:pPr indent="0" lvl="0" marL="0" marR="0" rtl="0" algn="l">
              <a:lnSpc>
                <a:spcPct val="115000"/>
              </a:lnSpc>
              <a:spcBef>
                <a:spcPts val="0"/>
              </a:spcBef>
              <a:spcAft>
                <a:spcPts val="0"/>
              </a:spcAft>
              <a:buClr>
                <a:schemeClr val="dk1"/>
              </a:buClr>
              <a:buFont typeface="Arial"/>
              <a:buNone/>
            </a:pPr>
            <a:r>
              <a:t/>
            </a:r>
            <a:endParaRPr b="0" i="0" sz="18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On activate: Remove outdated caches</a:t>
            </a:r>
            <a:endParaRPr/>
          </a:p>
        </p:txBody>
      </p:sp>
      <p:sp>
        <p:nvSpPr>
          <p:cNvPr id="101" name="Google Shape;101;p19"/>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400" u="none" cap="none" strike="noStrike">
                <a:solidFill>
                  <a:srgbClr val="424242"/>
                </a:solidFill>
                <a:latin typeface="Courier New"/>
                <a:ea typeface="Courier New"/>
                <a:cs typeface="Courier New"/>
                <a:sym typeface="Courier New"/>
              </a:rPr>
              <a:t>self.addEventListener('activate',e =&gt; {</a:t>
            </a:r>
            <a:endParaRPr/>
          </a:p>
          <a:p>
            <a:pPr indent="0" lvl="0" marL="0" marR="0" rtl="0" algn="l">
              <a:lnSpc>
                <a:spcPct val="115000"/>
              </a:lnSpc>
              <a:spcBef>
                <a:spcPts val="0"/>
              </a:spcBef>
              <a:spcAft>
                <a:spcPts val="0"/>
              </a:spcAft>
              <a:buClr>
                <a:schemeClr val="dk1"/>
              </a:buClr>
              <a:buFont typeface="Arial"/>
              <a:buNone/>
            </a:pPr>
            <a:r>
              <a:rPr b="0" i="0" lang="en" sz="1400" u="none" cap="none" strike="noStrike">
                <a:solidFill>
                  <a:srgbClr val="424242"/>
                </a:solidFill>
                <a:latin typeface="Courier New"/>
                <a:ea typeface="Courier New"/>
                <a:cs typeface="Courier New"/>
                <a:sym typeface="Courier New"/>
              </a:rPr>
              <a:t>  e.waitUntil(</a:t>
            </a:r>
            <a:endParaRPr/>
          </a:p>
          <a:p>
            <a:pPr indent="0" lvl="0" marL="0" marR="0" rtl="0" algn="l">
              <a:lnSpc>
                <a:spcPct val="115000"/>
              </a:lnSpc>
              <a:spcBef>
                <a:spcPts val="0"/>
              </a:spcBef>
              <a:spcAft>
                <a:spcPts val="0"/>
              </a:spcAft>
              <a:buClr>
                <a:schemeClr val="dk1"/>
              </a:buClr>
              <a:buFont typeface="Arial"/>
              <a:buNone/>
            </a:pPr>
            <a:r>
              <a:rPr b="0" i="0" lang="en" sz="1400" u="none" cap="none" strike="noStrike">
                <a:solidFill>
                  <a:srgbClr val="424242"/>
                </a:solidFill>
                <a:latin typeface="Courier New"/>
                <a:ea typeface="Courier New"/>
                <a:cs typeface="Courier New"/>
                <a:sym typeface="Courier New"/>
              </a:rPr>
              <a:t>    caches.keys().then(keyList =&gt; {</a:t>
            </a:r>
            <a:endParaRPr/>
          </a:p>
          <a:p>
            <a:pPr indent="0" lvl="0" marL="0" marR="0" rtl="0" algn="l">
              <a:lnSpc>
                <a:spcPct val="115000"/>
              </a:lnSpc>
              <a:spcBef>
                <a:spcPts val="0"/>
              </a:spcBef>
              <a:spcAft>
                <a:spcPts val="0"/>
              </a:spcAft>
              <a:buClr>
                <a:schemeClr val="dk1"/>
              </a:buClr>
              <a:buFont typeface="Arial"/>
              <a:buNone/>
            </a:pPr>
            <a:r>
              <a:rPr b="0" i="0" lang="en" sz="1400" u="none" cap="none" strike="noStrike">
                <a:solidFill>
                  <a:srgbClr val="424242"/>
                </a:solidFill>
                <a:latin typeface="Courier New"/>
                <a:ea typeface="Courier New"/>
                <a:cs typeface="Courier New"/>
                <a:sym typeface="Courier New"/>
              </a:rPr>
              <a:t>      return Promise.all(keyList.map(key =&gt; {</a:t>
            </a:r>
            <a:endParaRPr/>
          </a:p>
          <a:p>
            <a:pPr indent="0" lvl="0" marL="0" marR="0" rtl="0" algn="l">
              <a:lnSpc>
                <a:spcPct val="115000"/>
              </a:lnSpc>
              <a:spcBef>
                <a:spcPts val="0"/>
              </a:spcBef>
              <a:spcAft>
                <a:spcPts val="0"/>
              </a:spcAft>
              <a:buClr>
                <a:schemeClr val="dk1"/>
              </a:buClr>
              <a:buFont typeface="Arial"/>
              <a:buNone/>
            </a:pPr>
            <a:r>
              <a:rPr b="0" i="0" lang="en" sz="1400" u="none" cap="none" strike="noStrike">
                <a:solidFill>
                  <a:srgbClr val="424242"/>
                </a:solidFill>
                <a:latin typeface="Courier New"/>
                <a:ea typeface="Courier New"/>
                <a:cs typeface="Courier New"/>
                <a:sym typeface="Courier New"/>
              </a:rPr>
              <a:t>        if (key !== cacheName) return caches.delete(key);</a:t>
            </a:r>
            <a:endParaRPr/>
          </a:p>
          <a:p>
            <a:pPr indent="0" lvl="0" marL="0" marR="0" rtl="0" algn="l">
              <a:lnSpc>
                <a:spcPct val="115000"/>
              </a:lnSpc>
              <a:spcBef>
                <a:spcPts val="0"/>
              </a:spcBef>
              <a:spcAft>
                <a:spcPts val="0"/>
              </a:spcAft>
              <a:buClr>
                <a:schemeClr val="dk1"/>
              </a:buClr>
              <a:buFont typeface="Arial"/>
              <a:buNone/>
            </a:pPr>
            <a:r>
              <a:rPr b="0" i="0" lang="en" sz="1400" u="none" cap="none" strike="noStrike">
                <a:solidFill>
                  <a:srgbClr val="424242"/>
                </a:solidFill>
                <a:latin typeface="Courier New"/>
                <a:ea typeface="Courier New"/>
                <a:cs typeface="Courier New"/>
                <a:sym typeface="Courier New"/>
              </a:rPr>
              <a:t>      }));</a:t>
            </a:r>
            <a:endParaRPr/>
          </a:p>
          <a:p>
            <a:pPr indent="0" lvl="0" marL="0" marR="0" rtl="0" algn="l">
              <a:lnSpc>
                <a:spcPct val="115000"/>
              </a:lnSpc>
              <a:spcBef>
                <a:spcPts val="0"/>
              </a:spcBef>
              <a:spcAft>
                <a:spcPts val="0"/>
              </a:spcAft>
              <a:buClr>
                <a:schemeClr val="dk1"/>
              </a:buClr>
              <a:buFont typeface="Arial"/>
              <a:buNone/>
            </a:pPr>
            <a:r>
              <a:rPr b="0" i="0" lang="en" sz="1400" u="none" cap="none" strike="noStrike">
                <a:solidFill>
                  <a:srgbClr val="424242"/>
                </a:solidFill>
                <a:latin typeface="Courier New"/>
                <a:ea typeface="Courier New"/>
                <a:cs typeface="Courier New"/>
                <a:sym typeface="Courier New"/>
              </a:rPr>
              <a:t>    }));</a:t>
            </a:r>
            <a:endParaRPr/>
          </a:p>
          <a:p>
            <a:pPr indent="0" lvl="0" marL="0" marR="0" rtl="0" algn="l">
              <a:lnSpc>
                <a:spcPct val="115000"/>
              </a:lnSpc>
              <a:spcBef>
                <a:spcPts val="0"/>
              </a:spcBef>
              <a:spcAft>
                <a:spcPts val="0"/>
              </a:spcAft>
              <a:buClr>
                <a:schemeClr val="dk1"/>
              </a:buClr>
              <a:buFont typeface="Arial"/>
              <a:buNone/>
            </a:pPr>
            <a:r>
              <a:rPr b="0" i="0" lang="en" sz="1400" u="none" cap="none" strike="noStrike">
                <a:solidFill>
                  <a:srgbClr val="424242"/>
                </a:solidFill>
                <a:latin typeface="Courier New"/>
                <a:ea typeface="Courier New"/>
                <a:cs typeface="Courier New"/>
                <a:sym typeface="Courier New"/>
              </a:rPr>
              <a:t>  return self.clients.claim();</a:t>
            </a:r>
            <a:endParaRPr/>
          </a:p>
          <a:p>
            <a:pPr indent="0" lvl="0" marL="0" marR="0" rtl="0" algn="l">
              <a:lnSpc>
                <a:spcPct val="115000"/>
              </a:lnSpc>
              <a:spcBef>
                <a:spcPts val="0"/>
              </a:spcBef>
              <a:spcAft>
                <a:spcPts val="0"/>
              </a:spcAft>
              <a:buClr>
                <a:schemeClr val="dk1"/>
              </a:buClr>
              <a:buFont typeface="Arial"/>
              <a:buNone/>
            </a:pPr>
            <a:r>
              <a:rPr b="0" i="0" lang="en" sz="1400" u="none" cap="none" strike="noStrike">
                <a:solidFill>
                  <a:srgbClr val="424242"/>
                </a:solidFill>
                <a:latin typeface="Courier New"/>
                <a:ea typeface="Courier New"/>
                <a:cs typeface="Courier New"/>
                <a:sym typeface="Courier New"/>
              </a:rPr>
              <a:t>});</a:t>
            </a:r>
            <a:endParaRPr/>
          </a:p>
          <a:p>
            <a:pPr indent="0" lvl="0" marL="0" marR="0" rtl="0" algn="l">
              <a:lnSpc>
                <a:spcPct val="115000"/>
              </a:lnSpc>
              <a:spcBef>
                <a:spcPts val="0"/>
              </a:spcBef>
              <a:spcAft>
                <a:spcPts val="0"/>
              </a:spcAft>
              <a:buClr>
                <a:srgbClr val="000000"/>
              </a:buClr>
              <a:buFont typeface="Arial"/>
              <a:buNone/>
            </a:pPr>
            <a:r>
              <a:t/>
            </a:r>
            <a:endParaRPr b="0" i="0" sz="1400" u="none" cap="none" strike="noStrike">
              <a:solidFill>
                <a:srgbClr val="424242"/>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On fetch: Retrieve w/ network fallback</a:t>
            </a:r>
            <a:endParaRPr/>
          </a:p>
        </p:txBody>
      </p:sp>
      <p:sp>
        <p:nvSpPr>
          <p:cNvPr id="107" name="Google Shape;107;p20"/>
          <p:cNvSpPr txBox="1"/>
          <p:nvPr>
            <p:ph idx="1" type="body"/>
          </p:nvPr>
        </p:nvSpPr>
        <p:spPr>
          <a:xfrm>
            <a:off x="311700" y="1198550"/>
            <a:ext cx="8832300" cy="36828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self.addEventListener('fetch', event =&gt;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event.respondWith( </a:t>
            </a:r>
            <a:endParaRP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    caches.match(event.request)</a:t>
            </a:r>
            <a:endParaRP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     .then(response =&gt;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return response || fetch(event.request);</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a:t>
            </a:r>
            <a:endParaRPr/>
          </a:p>
          <a:p>
            <a:pPr indent="0" lvl="0" marL="0" marR="0" rtl="0" algn="l">
              <a:lnSpc>
                <a:spcPct val="115000"/>
              </a:lnSpc>
              <a:spcBef>
                <a:spcPts val="0"/>
              </a:spcBef>
              <a:spcAft>
                <a:spcPts val="0"/>
              </a:spcAft>
              <a:buClr>
                <a:schemeClr val="dk1"/>
              </a:buClr>
              <a:buFont typeface="Arial"/>
              <a:buNone/>
            </a:pPr>
            <a:r>
              <a:t/>
            </a:r>
            <a:endParaRPr b="0" i="0" sz="24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On network response</a:t>
            </a:r>
            <a:endParaRPr/>
          </a:p>
        </p:txBody>
      </p:sp>
      <p:pic>
        <p:nvPicPr>
          <p:cNvPr descr="Screen Shot 2016-12-13 at 2.44.31 PM.png" id="113" name="Google Shape;113;p21"/>
          <p:cNvPicPr preferRelativeResize="0"/>
          <p:nvPr/>
        </p:nvPicPr>
        <p:blipFill rotWithShape="1">
          <a:blip r:embed="rId3">
            <a:alphaModFix/>
          </a:blip>
          <a:srcRect b="0" l="0" r="0" t="0"/>
          <a:stretch/>
        </p:blipFill>
        <p:spPr>
          <a:xfrm>
            <a:off x="1185937" y="1079549"/>
            <a:ext cx="6772125" cy="3415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On network response</a:t>
            </a:r>
            <a:endParaRPr/>
          </a:p>
        </p:txBody>
      </p:sp>
      <p:sp>
        <p:nvSpPr>
          <p:cNvPr id="119" name="Google Shape;119;p22"/>
          <p:cNvSpPr txBox="1"/>
          <p:nvPr>
            <p:ph idx="1" type="body"/>
          </p:nvPr>
        </p:nvSpPr>
        <p:spPr>
          <a:xfrm>
            <a:off x="311700" y="1076225"/>
            <a:ext cx="88323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self.addEventListener('fetch',event =&gt;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event.respondWith(</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return fetch(event.request)</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.then(response =&gt;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cache.put(event.request,</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response.clone());</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return response;</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a:t>
            </a:r>
            <a:br>
              <a:rPr b="0" i="0" lang="en" sz="2400" u="none" cap="none" strike="noStrike">
                <a:solidFill>
                  <a:srgbClr val="000000"/>
                </a:solidFill>
                <a:latin typeface="Courier New"/>
                <a:ea typeface="Courier New"/>
                <a:cs typeface="Courier New"/>
                <a:sym typeface="Courier New"/>
              </a:rPr>
            </a:br>
            <a:r>
              <a:rPr b="0" i="0" lang="en" sz="2400" u="none" cap="none" strike="noStrike">
                <a:solidFill>
                  <a:srgbClr val="000000"/>
                </a:solidFill>
                <a:latin typeface="Courier New"/>
                <a:ea typeface="Courier New"/>
                <a:cs typeface="Courier New"/>
                <a:sym typeface="Courier New"/>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