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Roboto-bold.fntdata"/><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slide" Target="slides/slide17.xml"/><Relationship Id="rId3" Type="http://schemas.openxmlformats.org/officeDocument/2006/relationships/slideMaster" Target="slideMasters/slideMaster1.xml"/><Relationship Id="rId34" Type="http://schemas.openxmlformats.org/officeDocument/2006/relationships/customXml" Target="../customXml/item2.xml"/><Relationship Id="rId25" Type="http://schemas.openxmlformats.org/officeDocument/2006/relationships/font" Target="fonts/Roboto-regular.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customXml" Target="../customXml/item1.xml"/><Relationship Id="rId20" Type="http://schemas.openxmlformats.org/officeDocument/2006/relationships/slide" Target="slides/slide16.xml"/><Relationship Id="rId2" Type="http://schemas.openxmlformats.org/officeDocument/2006/relationships/presProps" Target="presProps.xml"/><Relationship Id="rId29" Type="http://schemas.openxmlformats.org/officeDocument/2006/relationships/font" Target="fonts/RobotoMono-regular.fntdata"/><Relationship Id="rId16" Type="http://schemas.openxmlformats.org/officeDocument/2006/relationships/slide" Target="slides/slide12.xml"/><Relationship Id="rId24" Type="http://schemas.openxmlformats.org/officeDocument/2006/relationships/slide" Target="slides/slide20.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RobotoMono-boldItalic.fntdata"/><Relationship Id="rId23" Type="http://schemas.openxmlformats.org/officeDocument/2006/relationships/slide" Target="slides/slide19.xml"/><Relationship Id="rId28" Type="http://schemas.openxmlformats.org/officeDocument/2006/relationships/font" Target="fonts/Roboto-boldItalic.fntdata"/><Relationship Id="rId5" Type="http://schemas.openxmlformats.org/officeDocument/2006/relationships/slide" Target="slides/slide1.xml"/><Relationship Id="rId15" Type="http://schemas.openxmlformats.org/officeDocument/2006/relationships/slide" Target="slides/slide11.xml"/><Relationship Id="rId31" Type="http://schemas.openxmlformats.org/officeDocument/2006/relationships/font" Target="fonts/RobotoMono-italic.fntdata"/><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Roboto-italic.fntdata"/><Relationship Id="rId30" Type="http://schemas.openxmlformats.org/officeDocument/2006/relationships/font" Target="fonts/RobotoMono-bold.fntdata"/><Relationship Id="rId14" Type="http://schemas.openxmlformats.org/officeDocument/2006/relationships/slide" Target="slides/slide10.xml"/><Relationship Id="rId35" Type="http://schemas.openxmlformats.org/officeDocument/2006/relationships/customXml" Target="../customXml/item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FormData/FormData"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Headers" TargetMode="External"/><Relationship Id="rId3" Type="http://schemas.openxmlformats.org/officeDocument/2006/relationships/hyperlink" Target="https://developer.mozilla.org/en-US/docs/Web/HTTP/Access_control_CORS#Preflighted_requests" TargetMode="External"/><Relationship Id="rId4" Type="http://schemas.openxmlformats.org/officeDocument/2006/relationships/hyperlink" Target="https://developer.mozilla.org/en-US/docs/Web/API/Fetch_API/Using_Fetch#Guard"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URL" TargetMode="External"/><Relationship Id="rId3" Type="http://schemas.openxmlformats.org/officeDocument/2006/relationships/hyperlink" Target="https://developer.mozilla.org/en-US/docs/Web/API/URL/createObjectUR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H3GaE6JQhydNaPzII9hgGZL-uL73VvgQ02FYijeK0js/edit" TargetMode="External"/><Relationship Id="rId3" Type="http://schemas.openxmlformats.org/officeDocument/2006/relationships/hyperlink" Target="https://developer.mozilla.org/en-US/docs/Web/API/XMLHttpRequest" TargetMode="External"/><Relationship Id="rId4" Type="http://schemas.openxmlformats.org/officeDocument/2006/relationships/hyperlink" Target="https://developer.mozilla.org/en-US/docs/Web/HTTP/Access_control_CORS" TargetMode="External"/><Relationship Id="rId5" Type="http://schemas.openxmlformats.org/officeDocument/2006/relationships/hyperlink" Target="https://docs.google.com/document/d/1z4Il3TsWMKMyzi76QoYmiYjraFdUToQ8OaVYdBg1NF0/edi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Respons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kearchibald.com/2015/thats-so-fetch/"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etch.spec.whatwg.org/#concept-filtered-response-opaque" TargetMode="External"/><Relationship Id="rId3" Type="http://schemas.openxmlformats.org/officeDocument/2006/relationships/hyperlink" Target="https://jakearchibald.com/2015/thats-so-fetch/" TargetMode="External"/><Relationship Id="rId4" Type="http://schemas.openxmlformats.org/officeDocument/2006/relationships/hyperlink" Target="https://github.com/w3c/ServiceWorker/commit/e2a6d18647b97707c7a571163eef7838f82ca611#commitcomment-18733449"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Here the HEAD method is used to request the size (in bytes) of a resource (represented in the </a:t>
            </a:r>
            <a:r>
              <a:rPr b="1" i="0" lang="en" sz="1100" u="none" cap="none" strike="noStrike">
                <a:solidFill>
                  <a:schemeClr val="dk1"/>
                </a:solidFill>
              </a:rPr>
              <a:t>content-length</a:t>
            </a:r>
            <a:r>
              <a:rPr b="0" i="0" lang="en" sz="1100" u="none" cap="none" strike="noStrike">
                <a:solidFill>
                  <a:schemeClr val="dk1"/>
                </a:solidFill>
              </a:rPr>
              <a:t> header) without actually loading the resource itself. </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practice this can be used to determine if the full resource should be requested (or even how to request it).</a:t>
            </a:r>
            <a:endParaRPr/>
          </a:p>
          <a:p>
            <a:pPr indent="0" lvl="0" marL="0" marR="0" rtl="0" algn="l">
              <a:lnSpc>
                <a:spcPct val="115000"/>
              </a:lnSpc>
              <a:spcBef>
                <a:spcPts val="0"/>
              </a:spcBef>
              <a:spcAft>
                <a:spcPts val="0"/>
              </a:spcAft>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Rather than requesting resources, it’s also possible to send data to an API. </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For example, a user may need to send data to submit a comment.</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The data can be sent with POST requests. To use fetch with POST, the method is again specified with the init parameter. This is also where the body of the request is set, which is the data to be sent.</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rgbClr val="CC0000"/>
                </a:solidFill>
              </a:rPr>
              <a:t>Potential reminder: in production, you need to encrypt all sensitive user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You can use the </a:t>
            </a:r>
            <a:r>
              <a:rPr b="0" i="0" lang="en" sz="1100" u="sng" cap="none" strike="noStrike">
                <a:solidFill>
                  <a:schemeClr val="hlink"/>
                </a:solidFill>
                <a:hlinkClick r:id="rId2"/>
              </a:rPr>
              <a:t>FormData</a:t>
            </a:r>
            <a:r>
              <a:rPr b="0" i="0" lang="en" sz="1100" u="none" cap="none" strike="noStrike"/>
              <a:t> constructor to easily grab data from forms.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is much easier than individually compiling key/value pairs!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You can also set custom </a:t>
            </a:r>
            <a:r>
              <a:rPr b="0" i="0" lang="en" sz="1100" u="sng" cap="none" strike="noStrike">
                <a:solidFill>
                  <a:schemeClr val="hlink"/>
                </a:solidFill>
                <a:hlinkClick r:id="rId2"/>
              </a:rPr>
              <a:t>headers</a:t>
            </a:r>
            <a:r>
              <a:rPr b="0" i="0" lang="en" sz="1100" u="none" cap="none" strike="noStrike"/>
              <a:t> for fetch requests (and you can set headers for responses!)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Note! Sending custom headers with cross-origin requests will cause your request to be </a:t>
            </a:r>
            <a:r>
              <a:rPr b="0" i="0" lang="en" sz="1100" u="sng" cap="none" strike="noStrike">
                <a:solidFill>
                  <a:schemeClr val="hlink"/>
                </a:solidFill>
                <a:hlinkClick r:id="rId3"/>
              </a:rPr>
              <a:t>preflighted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Note! Not all headers are modifiable, some are </a:t>
            </a:r>
            <a:r>
              <a:rPr b="0" i="0" lang="en" sz="1100" u="sng" cap="none" strike="noStrike">
                <a:solidFill>
                  <a:schemeClr val="hlink"/>
                </a:solidFill>
                <a:hlinkClick r:id="rId4"/>
              </a:rPr>
              <a:t>guarded</a:t>
            </a:r>
            <a:r>
              <a:rPr b="0" i="0" lang="en" sz="1100" u="none" cap="none" strike="noStrike"/>
              <a:t> (like Origin), and will fail (silently or with an error, depending on the header).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You can use the headers to determine how to process a response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This example gets a JPEG file, then uses functions to create an Image node and add it to the DOM.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a:t>
            </a:r>
            <a:r>
              <a:rPr b="0" i="0" lang="en" sz="1100" u="none" cap="none" strike="noStrike">
                <a:solidFill>
                  <a:schemeClr val="dk1"/>
                </a:solidFill>
                <a:latin typeface="Courier New"/>
                <a:ea typeface="Courier New"/>
                <a:cs typeface="Courier New"/>
                <a:sym typeface="Courier New"/>
              </a:rPr>
              <a:t>readResponseAsBlob()</a:t>
            </a:r>
            <a:r>
              <a:rPr b="0" i="0" lang="en" sz="1100" u="none" cap="none" strike="noStrike">
                <a:solidFill>
                  <a:schemeClr val="dk1"/>
                </a:solidFill>
              </a:rPr>
              <a:t> function throws an error if the input response is not 200-299, otherwise it returns the response read as a blob. </a:t>
            </a:r>
            <a:endParaRPr/>
          </a:p>
          <a:p>
            <a:pPr indent="0" lvl="0" marL="0" marR="0" rtl="0" algn="l">
              <a:lnSpc>
                <a:spcPct val="115000"/>
              </a:lnSpc>
              <a:spcBef>
                <a:spcPts val="0"/>
              </a:spcBef>
              <a:spcAft>
                <a:spcPts val="0"/>
              </a:spcAft>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makeImageNode function takes an image Blob and makes a DOM node ready to be added to the document.</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a:t>
            </a:r>
            <a:r>
              <a:rPr b="0" i="0" lang="en" sz="1100" u="sng" cap="none" strike="noStrike">
                <a:solidFill>
                  <a:schemeClr val="hlink"/>
                </a:solidFill>
                <a:hlinkClick r:id="rId2"/>
              </a:rPr>
              <a:t>URL object’s</a:t>
            </a:r>
            <a:r>
              <a:rPr b="0" i="0" lang="en" sz="1100" u="none" cap="none" strike="noStrike">
                <a:solidFill>
                  <a:schemeClr val="dk1"/>
                </a:solidFill>
              </a:rPr>
              <a:t> </a:t>
            </a:r>
            <a:r>
              <a:rPr b="0" i="0" lang="en" sz="1100" u="sng" cap="none" strike="noStrike">
                <a:solidFill>
                  <a:schemeClr val="hlink"/>
                </a:solidFill>
                <a:latin typeface="Consolas"/>
                <a:ea typeface="Consolas"/>
                <a:cs typeface="Consolas"/>
                <a:sym typeface="Consolas"/>
                <a:hlinkClick r:id="rId3"/>
              </a:rPr>
              <a:t>createObjectURL()</a:t>
            </a:r>
            <a:r>
              <a:rPr b="0" i="0" lang="en" sz="1100" u="none" cap="none" strike="noStrike">
                <a:solidFill>
                  <a:schemeClr val="dk1"/>
                </a:solidFill>
              </a:rPr>
              <a:t> method can be used to generate a data URL representing the Blob, and that URL can be used as the </a:t>
            </a:r>
            <a:r>
              <a:rPr b="0" i="0" lang="en" sz="1100" u="none" cap="none" strike="noStrike">
                <a:solidFill>
                  <a:schemeClr val="dk1"/>
                </a:solidFill>
                <a:latin typeface="Consolas"/>
                <a:ea typeface="Consolas"/>
                <a:cs typeface="Consolas"/>
                <a:sym typeface="Consolas"/>
              </a:rPr>
              <a:t>src</a:t>
            </a:r>
            <a:r>
              <a:rPr b="0" i="0" lang="en" sz="1100" u="none" cap="none" strike="noStrike">
                <a:solidFill>
                  <a:schemeClr val="dk1"/>
                </a:solidFill>
              </a:rPr>
              <a:t> attribute in an image tag.</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Fetch is a replacement for XMLHttpRequest.</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Fetch is built on </a:t>
            </a:r>
            <a:r>
              <a:rPr b="0" i="0" lang="en" sz="1100" u="sng" cap="none" strike="noStrike">
                <a:solidFill>
                  <a:schemeClr val="hlink"/>
                </a:solidFill>
                <a:hlinkClick r:id="rId2"/>
              </a:rPr>
              <a:t>Promises</a:t>
            </a:r>
            <a:r>
              <a:rPr b="0" i="0" lang="en" sz="1100" u="none" cap="none" strike="noStrike">
                <a:solidFill>
                  <a:schemeClr val="dk1"/>
                </a:solidFill>
              </a:rPr>
              <a:t>. This is what allows fetch to be simpler than </a:t>
            </a:r>
            <a:r>
              <a:rPr b="0" i="0" lang="en" sz="1100" u="sng" cap="none" strike="noStrike">
                <a:solidFill>
                  <a:schemeClr val="hlink"/>
                </a:solidFill>
                <a:hlinkClick r:id="rId3"/>
              </a:rPr>
              <a:t>XMLHttpRequest</a:t>
            </a:r>
            <a:r>
              <a:rPr b="0" i="0" lang="en" sz="1100" u="none" cap="none" strike="noStrike">
                <a:solidFill>
                  <a:schemeClr val="dk1"/>
                </a:solidFill>
              </a:rPr>
              <a:t>s.</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Fetch can be used with or without service workers. You do not need a service worker to use fetch, and you do not necessarily need fetch to use service workers. They are separate. But in practice fetch is often called from a service worker.</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Fetch does not require HTTPS, though service workers do. So, of course, using fetch with a service worker will require HTTPS. Testing on a local server is exempt from this. </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Fetch supports Cross Origin Resource Sharing (</a:t>
            </a:r>
            <a:r>
              <a:rPr b="0" i="0" lang="en" sz="1100" u="sng" cap="none" strike="noStrike">
                <a:solidFill>
                  <a:schemeClr val="hlink"/>
                </a:solidFill>
                <a:hlinkClick r:id="rId4"/>
              </a:rPr>
              <a:t>CORS</a:t>
            </a:r>
            <a:r>
              <a:rPr b="0" i="0" lang="en" sz="1100" u="none" cap="none" strike="noStrike"/>
              <a:t>), so testing generally requires </a:t>
            </a:r>
            <a:r>
              <a:rPr b="0" i="0" lang="en" sz="1100" u="sng" cap="none" strike="noStrike">
                <a:solidFill>
                  <a:schemeClr val="hlink"/>
                </a:solidFill>
                <a:hlinkClick r:id="rId5"/>
              </a:rPr>
              <a:t>running a local server</a:t>
            </a:r>
            <a:r>
              <a:rPr b="0" i="0" lang="en" sz="1100" u="none" cap="none" strike="noStrike"/>
              <a:t>. </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Fetch is passed the path to the resource you want to retrieve. In this case we are fetching a JSON file, </a:t>
            </a:r>
            <a:r>
              <a:rPr b="1" i="0" lang="en" sz="1100" u="none" cap="none" strike="noStrike"/>
              <a:t>example.json</a:t>
            </a:r>
            <a:r>
              <a:rPr b="0" i="0" lang="en" sz="1100" u="none" cap="none" strike="noStrike"/>
              <a:t>. </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Once the returned promise resolves, the </a:t>
            </a:r>
            <a:r>
              <a:rPr b="0" i="0" lang="en" sz="1100" u="sng" cap="none" strike="noStrike">
                <a:solidFill>
                  <a:schemeClr val="hlink"/>
                </a:solidFill>
                <a:hlinkClick r:id="rId2"/>
              </a:rPr>
              <a:t>Response object</a:t>
            </a:r>
            <a:r>
              <a:rPr b="0" i="0" lang="en" sz="1100" u="none" cap="none" strike="noStrike"/>
              <a:t> is passed to the </a:t>
            </a:r>
            <a:r>
              <a:rPr b="0" i="0" lang="en" sz="1100" u="none" cap="none" strike="noStrike">
                <a:latin typeface="Consolas"/>
                <a:ea typeface="Consolas"/>
                <a:cs typeface="Consolas"/>
                <a:sym typeface="Consolas"/>
              </a:rPr>
              <a:t>then() </a:t>
            </a:r>
            <a:r>
              <a:rPr b="0" i="0" lang="en" sz="1100" u="none" cap="none" strike="noStrike"/>
              <a:t>clause. If the request doesn’t complete, </a:t>
            </a:r>
            <a:r>
              <a:rPr b="0" i="0" lang="en" sz="1100" u="none" cap="none" strike="noStrike">
                <a:latin typeface="Consolas"/>
                <a:ea typeface="Consolas"/>
                <a:cs typeface="Consolas"/>
                <a:sym typeface="Consolas"/>
              </a:rPr>
              <a:t>catch()</a:t>
            </a:r>
            <a:r>
              <a:rPr b="0" i="0" lang="en" sz="1100" u="none" cap="none" strike="noStrike"/>
              <a:t> takes over, and is passed the corresponding error.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Adding a response validity check allows the catch() block to take over.</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this example, we are checking </a:t>
            </a:r>
            <a:r>
              <a:rPr b="0" i="1" lang="en" sz="1100" u="none" cap="none" strike="noStrike">
                <a:solidFill>
                  <a:schemeClr val="dk1"/>
                </a:solidFill>
              </a:rPr>
              <a:t>response.ok</a:t>
            </a:r>
            <a:r>
              <a:rPr b="0" i="0" lang="en" sz="1100" u="none" cap="none" strike="noStrike">
                <a:solidFill>
                  <a:schemeClr val="dk1"/>
                </a:solidFill>
              </a:rPr>
              <a:t>, a boolean that will be true only for responses in the 200-299 range. If a 404 occurs for example, an error is thrown. The error contains </a:t>
            </a:r>
            <a:r>
              <a:rPr b="0" i="1" lang="en" sz="1100" u="none" cap="none" strike="noStrike">
                <a:solidFill>
                  <a:schemeClr val="dk1"/>
                </a:solidFill>
              </a:rPr>
              <a:t>response</a:t>
            </a:r>
            <a:r>
              <a:rPr b="0" i="0" lang="en" sz="1100" u="none" cap="none" strike="noStrike">
                <a:solidFill>
                  <a:schemeClr val="dk1"/>
                </a:solidFill>
              </a:rPr>
              <a:t>.</a:t>
            </a:r>
            <a:r>
              <a:rPr b="0" i="1" lang="en" sz="1100" u="none" cap="none" strike="noStrike">
                <a:solidFill>
                  <a:schemeClr val="dk1"/>
                </a:solidFill>
              </a:rPr>
              <a:t>statusText</a:t>
            </a:r>
            <a:r>
              <a:rPr b="0" i="0" lang="en" sz="1100" u="none" cap="none" strike="noStrike">
                <a:solidFill>
                  <a:schemeClr val="dk1"/>
                </a:solidFill>
              </a:rPr>
              <a:t>, which is a string describing the status of the response, such as “File not found”.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Since an error is thrown, the catch block takes over and logs the error.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Fetch uses CORS by default.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But if the server is not configured to accept CORS, this will cause an error.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CORS enables fetch to retrieve resources from outside of your application’s origin (for example, 3rd party API’s). The end of the presentation contains a link to more information on CORS.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No-cors mode will allow you to get an opaque response. This can't be accessed by JavaScript but it can still be served (</a:t>
            </a:r>
            <a:r>
              <a:rPr b="0" i="0" lang="en" sz="1100" u="sng" cap="none" strike="noStrike">
                <a:solidFill>
                  <a:schemeClr val="hlink"/>
                </a:solidFill>
                <a:hlinkClick r:id="rId2"/>
              </a:rPr>
              <a:t>as long as the receiver is happy with a no-cors response</a:t>
            </a:r>
            <a:r>
              <a:rPr b="0" i="0" lang="en" sz="1100" u="none" cap="none" strike="noStrike">
                <a:solidFill>
                  <a:schemeClr val="dk1"/>
                </a:solidFill>
              </a:rPr>
              <a:t>) or cached by a service worker (more on next slide).</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rgbClr val="333333"/>
                </a:solidFill>
                <a:highlight>
                  <a:srgbClr val="FFFFFF"/>
                </a:highlight>
              </a:rPr>
              <a:t>An </a:t>
            </a:r>
            <a:r>
              <a:rPr b="0" i="0" lang="en" sz="1200" u="sng" cap="none" strike="noStrike">
                <a:solidFill>
                  <a:schemeClr val="hlink"/>
                </a:solidFill>
                <a:highlight>
                  <a:srgbClr val="FFFFFF"/>
                </a:highlight>
                <a:hlinkClick r:id="rId2"/>
              </a:rPr>
              <a:t>opaque response</a:t>
            </a:r>
            <a:r>
              <a:rPr b="0" i="0" lang="en" sz="1200" u="none" cap="none" strike="noStrike">
                <a:solidFill>
                  <a:srgbClr val="333333"/>
                </a:solidFill>
                <a:highlight>
                  <a:srgbClr val="FFFFFF"/>
                </a:highlight>
              </a:rPr>
              <a:t> is returned for</a:t>
            </a:r>
            <a:r>
              <a:rPr b="0" i="0" lang="en" sz="1200" u="none" cap="none" strike="noStrike">
                <a:solidFill>
                  <a:srgbClr val="424242"/>
                </a:solidFill>
                <a:latin typeface="Roboto"/>
                <a:ea typeface="Roboto"/>
                <a:cs typeface="Roboto"/>
                <a:sym typeface="Roboto"/>
              </a:rPr>
              <a:t> cross-origin requests to servers without CORS headers</a:t>
            </a:r>
            <a:r>
              <a:rPr b="0" i="0" lang="en" sz="1200" u="none" cap="none" strike="noStrike">
                <a:solidFill>
                  <a:srgbClr val="333333"/>
                </a:solidFill>
                <a:highlight>
                  <a:srgbClr val="FFFFFF"/>
                </a:highlight>
                <a:latin typeface="Roboto"/>
                <a:ea typeface="Roboto"/>
                <a:cs typeface="Roboto"/>
                <a:sym typeface="Roboto"/>
              </a:rPr>
              <a:t>.</a:t>
            </a:r>
            <a:endParaRPr/>
          </a:p>
          <a:p>
            <a:pPr indent="0" lvl="0" marL="0" marR="0" rtl="0" algn="l">
              <a:spcBef>
                <a:spcPts val="0"/>
              </a:spcBef>
              <a:spcAft>
                <a:spcPts val="0"/>
              </a:spcAft>
              <a:buFont typeface="Arial"/>
              <a:buNone/>
            </a:pPr>
            <a:r>
              <a:t/>
            </a:r>
            <a:endParaRPr b="0" i="0" sz="1200" u="none" cap="none" strike="noStrike">
              <a:solidFill>
                <a:srgbClr val="333333"/>
              </a:solidFill>
              <a:highlight>
                <a:srgbClr val="FFFFFF"/>
              </a:highlight>
            </a:endParaRPr>
          </a:p>
          <a:p>
            <a:pPr indent="0" lvl="0" marL="0" marR="0" rtl="0" algn="l">
              <a:spcBef>
                <a:spcPts val="0"/>
              </a:spcBef>
              <a:spcAft>
                <a:spcPts val="0"/>
              </a:spcAft>
              <a:buClr>
                <a:srgbClr val="333333"/>
              </a:buClr>
              <a:buFont typeface="Arial"/>
              <a:buNone/>
            </a:pPr>
            <a:r>
              <a:rPr b="0" i="0" lang="en" sz="1200" u="none" cap="none" strike="noStrike">
                <a:solidFill>
                  <a:srgbClr val="333333"/>
                </a:solidFill>
                <a:highlight>
                  <a:srgbClr val="FFFFFF"/>
                </a:highlight>
              </a:rPr>
              <a:t>JavaScript access to the response properties and methods is very limited (for example, you can't read the response content), but </a:t>
            </a:r>
            <a:endParaRPr/>
          </a:p>
          <a:p>
            <a:pPr indent="-304800" lvl="0" marL="457200" marR="0" rtl="0" algn="l">
              <a:spcBef>
                <a:spcPts val="0"/>
              </a:spcBef>
              <a:spcAft>
                <a:spcPts val="0"/>
              </a:spcAft>
              <a:buClr>
                <a:srgbClr val="333333"/>
              </a:buClr>
              <a:buSzPts val="1200"/>
              <a:buFont typeface="Arial"/>
              <a:buChar char="●"/>
            </a:pPr>
            <a:r>
              <a:rPr b="0" i="0" lang="en" sz="1200" u="none" cap="none" strike="noStrike">
                <a:solidFill>
                  <a:srgbClr val="333333"/>
                </a:solidFill>
                <a:highlight>
                  <a:srgbClr val="FFFFFF"/>
                </a:highlight>
              </a:rPr>
              <a:t>the response can</a:t>
            </a:r>
            <a:r>
              <a:rPr b="0" i="0" lang="en" sz="1200" u="none" cap="none" strike="noStrike">
                <a:solidFill>
                  <a:schemeClr val="dk1"/>
                </a:solidFill>
              </a:rPr>
              <a:t> still be served *</a:t>
            </a:r>
            <a:r>
              <a:rPr b="0" i="0" lang="en" sz="1200" u="sng" cap="none" strike="noStrike">
                <a:solidFill>
                  <a:schemeClr val="hlink"/>
                </a:solidFill>
                <a:hlinkClick r:id="rId3"/>
              </a:rPr>
              <a:t>as long as the receiver is happy with a no-cors response</a:t>
            </a:r>
            <a:r>
              <a:rPr b="0" i="0" lang="en" sz="1200" u="none" cap="none" strike="noStrike">
                <a:solidFill>
                  <a:schemeClr val="dk1"/>
                </a:solidFill>
              </a:rPr>
              <a:t>, e.g., &lt;img&gt; is okay but &lt;img crossorigin&gt; is not. </a:t>
            </a:r>
            <a:endParaRPr/>
          </a:p>
          <a:p>
            <a:pPr indent="-304800" lvl="0" marL="457200" marR="0" rtl="0" algn="l">
              <a:spcBef>
                <a:spcPts val="0"/>
              </a:spcBef>
              <a:spcAft>
                <a:spcPts val="0"/>
              </a:spcAft>
              <a:buClr>
                <a:schemeClr val="dk1"/>
              </a:buClr>
              <a:buSzPts val="1200"/>
              <a:buFont typeface="Arial"/>
              <a:buChar char="●"/>
            </a:pPr>
            <a:r>
              <a:rPr b="0" i="0" lang="en" sz="1200" u="none" cap="none" strike="noStrike">
                <a:solidFill>
                  <a:schemeClr val="dk1"/>
                </a:solidFill>
              </a:rPr>
              <a:t>or stored</a:t>
            </a:r>
            <a:r>
              <a:rPr b="0" i="0" lang="en" sz="1200" u="none" cap="none" strike="noStrike">
                <a:solidFill>
                  <a:srgbClr val="333333"/>
                </a:solidFill>
                <a:highlight>
                  <a:srgbClr val="FFFFFF"/>
                </a:highlight>
              </a:rPr>
              <a:t> by the Cache API. **Because you cannot check the status code, there is the potential to cache a 404 or 50x</a:t>
            </a:r>
            <a:endParaRPr/>
          </a:p>
          <a:p>
            <a:pPr indent="0" lvl="0" marL="0" marR="0" rtl="0" algn="l">
              <a:spcBef>
                <a:spcPts val="0"/>
              </a:spcBef>
              <a:spcAft>
                <a:spcPts val="0"/>
              </a:spcAft>
              <a:buFont typeface="Arial"/>
              <a:buNone/>
            </a:pPr>
            <a:r>
              <a:t/>
            </a:r>
            <a:endParaRPr b="0" i="0" sz="1200" u="none" cap="none" strike="noStrike">
              <a:solidFill>
                <a:srgbClr val="333333"/>
              </a:solidFill>
              <a:highlight>
                <a:srgbClr val="FFFFFF"/>
              </a:highlight>
            </a:endParaRPr>
          </a:p>
          <a:p>
            <a:pPr indent="0" lvl="0" marL="0" marR="0" rtl="0" algn="l">
              <a:spcBef>
                <a:spcPts val="0"/>
              </a:spcBef>
              <a:spcAft>
                <a:spcPts val="0"/>
              </a:spcAft>
              <a:buClr>
                <a:srgbClr val="333333"/>
              </a:buClr>
              <a:buFont typeface="Arial"/>
              <a:buNone/>
            </a:pPr>
            <a:r>
              <a:rPr b="0" i="0" lang="en" sz="1200" u="none" cap="none" strike="noStrike">
                <a:solidFill>
                  <a:srgbClr val="333333"/>
                </a:solidFill>
                <a:highlight>
                  <a:srgbClr val="FFFFFF"/>
                </a:highlight>
              </a:rPr>
              <a:t>This is useful for CDN content like scripts, CSS, and images. </a:t>
            </a:r>
            <a:r>
              <a:rPr b="0" i="0" lang="en" sz="1200" u="sng" cap="none" strike="noStrike">
                <a:solidFill>
                  <a:schemeClr val="hlink"/>
                </a:solidFill>
                <a:highlight>
                  <a:srgbClr val="FFFFFF"/>
                </a:highlight>
                <a:hlinkClick r:id="rId4"/>
              </a:rPr>
              <a:t>Here is a good overview with common pitfalls</a:t>
            </a:r>
            <a:r>
              <a:rPr b="0" i="0" lang="en" sz="1200" u="none" cap="none" strike="noStrike">
                <a:solidFill>
                  <a:srgbClr val="333333"/>
                </a:solidFill>
                <a:highlight>
                  <a:srgbClr val="FFFFFF"/>
                </a:highlight>
              </a:rPr>
              <a:t>.</a:t>
            </a:r>
            <a:endParaRPr/>
          </a:p>
          <a:p>
            <a:pPr indent="0" lvl="0" marL="0" marR="0" rtl="0" algn="l">
              <a:spcBef>
                <a:spcPts val="0"/>
              </a:spcBef>
              <a:spcAft>
                <a:spcPts val="0"/>
              </a:spcAft>
              <a:buFont typeface="Arial"/>
              <a:buNone/>
            </a:pPr>
            <a:r>
              <a:t/>
            </a:r>
            <a:endParaRPr b="0" i="0" sz="1000" u="none" cap="none" strike="noStrike">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rgbClr val="333333"/>
                </a:solidFill>
                <a:highlight>
                  <a:srgbClr val="FFFFFF"/>
                </a:highlight>
              </a:rPr>
              <a:t>You can try this out from the browser console.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descr="slides_image.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7" name="Google Shape;17;p2"/>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Google Shape;18;p2"/>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Google Shape;19;p2"/>
          <p:cNvSpPr txBox="1"/>
          <p:nvPr>
            <p:ph idx="4"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4" name="Shape 54"/>
        <p:cNvGrpSpPr/>
        <p:nvPr/>
      </p:nvGrpSpPr>
      <p:grpSpPr>
        <a:xfrm>
          <a:off x="0" y="0"/>
          <a:ext cx="0" cy="0"/>
          <a:chOff x="0" y="0"/>
          <a:chExt cx="0" cy="0"/>
        </a:xfrm>
      </p:grpSpPr>
      <p:sp>
        <p:nvSpPr>
          <p:cNvPr id="55" name="Google Shape;55;p11"/>
          <p:cNvSpPr txBox="1"/>
          <p:nvPr>
            <p:ph idx="1" type="body"/>
          </p:nvPr>
        </p:nvSpPr>
        <p:spPr>
          <a:xfrm>
            <a:off x="311700" y="3918597"/>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Google Shape;56;p1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7" name="Shape 57"/>
        <p:cNvGrpSpPr/>
        <p:nvPr/>
      </p:nvGrpSpPr>
      <p:grpSpPr>
        <a:xfrm>
          <a:off x="0" y="0"/>
          <a:ext cx="0" cy="0"/>
          <a:chOff x="0" y="0"/>
          <a:chExt cx="0" cy="0"/>
        </a:xfrm>
      </p:grpSpPr>
      <p:sp>
        <p:nvSpPr>
          <p:cNvPr id="58" name="Google Shape;58;p1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59" name="Google Shape;59;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ctr">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ctr">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60" name="Google Shape;60;p1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61" name="Shape 61"/>
        <p:cNvGrpSpPr/>
        <p:nvPr/>
      </p:nvGrpSpPr>
      <p:grpSpPr>
        <a:xfrm>
          <a:off x="0" y="0"/>
          <a:ext cx="0" cy="0"/>
          <a:chOff x="0" y="0"/>
          <a:chExt cx="0" cy="0"/>
        </a:xfrm>
      </p:grpSpPr>
      <p:sp>
        <p:nvSpPr>
          <p:cNvPr id="62" name="Google Shape;62;p1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pic>
        <p:nvPicPr>
          <p:cNvPr descr="PWA-split.png" id="63" name="Google Shape;63;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4" name="Google Shape;64;p13"/>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3"/>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
        <p:nvSpPr>
          <p:cNvPr id="66" name="Google Shape;66;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7" name="Google Shape;67;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68" name="Shape 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1" name="Shape 21"/>
        <p:cNvGrpSpPr/>
        <p:nvPr/>
      </p:nvGrpSpPr>
      <p:grpSpPr>
        <a:xfrm>
          <a:off x="0" y="0"/>
          <a:ext cx="0" cy="0"/>
          <a:chOff x="0" y="0"/>
          <a:chExt cx="0" cy="0"/>
        </a:xfrm>
      </p:grpSpPr>
      <p:sp>
        <p:nvSpPr>
          <p:cNvPr id="22" name="Google Shape;22;p3"/>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4" name="Google Shape;24;p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355600" lvl="1" marL="9144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317500" lvl="2" marL="13716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317500" lvl="3" marL="1828800" marR="0" rtl="0" algn="l">
              <a:lnSpc>
                <a:spcPct val="115000"/>
              </a:lnSpc>
              <a:spcBef>
                <a:spcPts val="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317500" lvl="4" marL="22860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317500" lvl="5" marL="2743200" marR="0" rtl="0" algn="l">
              <a:lnSpc>
                <a:spcPct val="115000"/>
              </a:lnSpc>
              <a:spcBef>
                <a:spcPts val="160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317500" lvl="6" marL="3200400" marR="0" rtl="0" algn="l">
              <a:lnSpc>
                <a:spcPct val="115000"/>
              </a:lnSpc>
              <a:spcBef>
                <a:spcPts val="160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317500" lvl="7" marL="36576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Google Shape;25;p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Title and code">
    <p:bg>
      <p:bgPr>
        <a:solidFill>
          <a:srgbClr val="000000"/>
        </a:solidFill>
      </p:bgPr>
    </p:bg>
    <p:spTree>
      <p:nvGrpSpPr>
        <p:cNvPr id="26" name="Shape 26"/>
        <p:cNvGrpSpPr/>
        <p:nvPr/>
      </p:nvGrpSpPr>
      <p:grpSpPr>
        <a:xfrm>
          <a:off x="0" y="0"/>
          <a:ext cx="0" cy="0"/>
          <a:chOff x="0" y="0"/>
          <a:chExt cx="0" cy="0"/>
        </a:xfrm>
      </p:grpSpPr>
      <p:sp>
        <p:nvSpPr>
          <p:cNvPr id="27" name="Google Shape;27;p4"/>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28" name="Google Shape;28;p4"/>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0" name="Shape 30"/>
        <p:cNvGrpSpPr/>
        <p:nvPr/>
      </p:nvGrpSpPr>
      <p:grpSpPr>
        <a:xfrm>
          <a:off x="0" y="0"/>
          <a:ext cx="0" cy="0"/>
          <a:chOff x="0" y="0"/>
          <a:chExt cx="0" cy="0"/>
        </a:xfrm>
      </p:grpSpPr>
      <p:sp>
        <p:nvSpPr>
          <p:cNvPr id="31" name="Google Shape;3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32" name="Google Shape;32;p5"/>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5" name="Google Shape;35;p6"/>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6" name="Google Shape;36;p6"/>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37" name="Google Shape;37;p6"/>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04FFE"/>
        </a:solidFill>
      </p:bgPr>
    </p:bg>
    <p:spTree>
      <p:nvGrpSpPr>
        <p:cNvPr id="39" name="Shape 39"/>
        <p:cNvGrpSpPr/>
        <p:nvPr/>
      </p:nvGrpSpPr>
      <p:grpSpPr>
        <a:xfrm>
          <a:off x="0" y="0"/>
          <a:ext cx="0" cy="0"/>
          <a:chOff x="0" y="0"/>
          <a:chExt cx="0" cy="0"/>
        </a:xfrm>
      </p:grpSpPr>
      <p:sp>
        <p:nvSpPr>
          <p:cNvPr id="40" name="Google Shape;40;p7"/>
          <p:cNvSpPr txBox="1"/>
          <p:nvPr>
            <p:ph type="ctrTitle"/>
          </p:nvPr>
        </p:nvSpPr>
        <p:spPr>
          <a:xfrm>
            <a:off x="311708" y="1006792"/>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41" name="Google Shape;41;p7"/>
          <p:cNvSpPr txBox="1"/>
          <p:nvPr>
            <p:ph idx="1" type="subTitle"/>
          </p:nvPr>
        </p:nvSpPr>
        <p:spPr>
          <a:xfrm>
            <a:off x="311700" y="3096342"/>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42" name="Google Shape;42;p7"/>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4FFE"/>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311700" y="20746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45" name="Google Shape;45;p8"/>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9"/>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48" name="Google Shape;48;p9"/>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0" name="Shape 50"/>
        <p:cNvGrpSpPr/>
        <p:nvPr/>
      </p:nvGrpSpPr>
      <p:grpSpPr>
        <a:xfrm>
          <a:off x="0" y="0"/>
          <a:ext cx="0" cy="0"/>
          <a:chOff x="0" y="0"/>
          <a:chExt cx="0" cy="0"/>
        </a:xfrm>
      </p:grpSpPr>
      <p:sp>
        <p:nvSpPr>
          <p:cNvPr id="51" name="Google Shape;5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52" name="Google Shape;5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53" name="Google Shape;53;p10"/>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hyperlink" Target="https://developer.mozilla.org/en-US/docs/Web/API/Headers" TargetMode="External"/><Relationship Id="rId10" Type="http://schemas.openxmlformats.org/officeDocument/2006/relationships/hyperlink" Target="https://developer.mozilla.org/en-US/docs/Web/HTTP/Access_control_CORS#Preflighted_requests" TargetMode="External"/><Relationship Id="rId13" Type="http://schemas.openxmlformats.org/officeDocument/2006/relationships/hyperlink" Target="https://docs.google.com/document/d/1H3GaE6JQhydNaPzII9hgGZL-uL73VvgQ02FYijeK0js/edit" TargetMode="External"/><Relationship Id="rId12" Type="http://schemas.openxmlformats.org/officeDocument/2006/relationships/hyperlink" Target="https://developer.mozilla.org/en-US/docs/Web/API/XMLHttpRequest" TargetMode="External"/><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developer.mozilla.org/en-US/docs/Web/HTTP/Access_control_CORS" TargetMode="External"/><Relationship Id="rId4" Type="http://schemas.openxmlformats.org/officeDocument/2006/relationships/hyperlink" Target="https://docs.google.com/document/d/1z4Il3TsWMKMyzi76QoYmiYjraFdUToQ8OaVYdBg1NF0/edit" TargetMode="External"/><Relationship Id="rId9" Type="http://schemas.openxmlformats.org/officeDocument/2006/relationships/hyperlink" Target="https://developer.mozilla.org/en-US/docs/Web/API/FormData/FormData" TargetMode="External"/><Relationship Id="rId15" Type="http://schemas.openxmlformats.org/officeDocument/2006/relationships/hyperlink" Target="https://developer.mozilla.org/en-US/docs/Web/API/Blob" TargetMode="External"/><Relationship Id="rId14" Type="http://schemas.openxmlformats.org/officeDocument/2006/relationships/hyperlink" Target="https://streams.spec.whatwg.org/#readable-stream" TargetMode="External"/><Relationship Id="rId17" Type="http://schemas.openxmlformats.org/officeDocument/2006/relationships/hyperlink" Target="https://developer.mozilla.org/en-US/docs/Web/HTTP/Methods" TargetMode="External"/><Relationship Id="rId16" Type="http://schemas.openxmlformats.org/officeDocument/2006/relationships/hyperlink" Target="https://developer.mozilla.org/en-US/docs/Web/API/URL" TargetMode="External"/><Relationship Id="rId5" Type="http://schemas.openxmlformats.org/officeDocument/2006/relationships/hyperlink" Target="https://github.com/github/fetch" TargetMode="External"/><Relationship Id="rId6" Type="http://schemas.openxmlformats.org/officeDocument/2006/relationships/hyperlink" Target="https://jakearchibald.github.io/isserviceworkerready/" TargetMode="External"/><Relationship Id="rId7" Type="http://schemas.openxmlformats.org/officeDocument/2006/relationships/hyperlink" Target="https://developer.mozilla.org/en-US/docs/Web/API/Fetch_API" TargetMode="External"/><Relationship Id="rId8" Type="http://schemas.openxmlformats.org/officeDocument/2006/relationships/hyperlink" Target="https://developer.mozilla.org/en-US/docs/Web/API/Respon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example.com" TargetMode="External"/><Relationship Id="rId4" Type="http://schemas.openxmlformats.org/officeDocument/2006/relationships/hyperlink" Target="http://www.json.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1928010"/>
            <a:ext cx="4045200" cy="148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Fetch API</a:t>
            </a:r>
            <a:endParaRPr/>
          </a:p>
        </p:txBody>
      </p:sp>
      <p:sp>
        <p:nvSpPr>
          <p:cNvPr id="74" name="Google Shape;74;p15"/>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1600" u="none" cap="none" strike="noStrike">
                <a:solidFill>
                  <a:srgbClr val="FAFAFA"/>
                </a:solidFill>
                <a:latin typeface="Roboto"/>
                <a:ea typeface="Roboto"/>
                <a:cs typeface="Roboto"/>
                <a:sym typeface="Roboto"/>
              </a:rPr>
              <a:t>A simple interface for fetching resources</a:t>
            </a:r>
            <a:endParaRPr/>
          </a:p>
        </p:txBody>
      </p:sp>
      <p:sp>
        <p:nvSpPr>
          <p:cNvPr id="75" name="Google Shape;75;p15"/>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 just GET</a:t>
            </a:r>
            <a:endParaRPr/>
          </a:p>
        </p:txBody>
      </p:sp>
      <p:sp>
        <p:nvSpPr>
          <p:cNvPr id="131" name="Google Shape;131;p24"/>
          <p:cNvSpPr txBox="1"/>
          <p:nvPr>
            <p:ph idx="1" type="body"/>
          </p:nvPr>
        </p:nvSpPr>
        <p:spPr>
          <a:xfrm>
            <a:off x="311700" y="1076275"/>
            <a:ext cx="84408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fetch('/examples/video.mp4',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method: 'HEAD'</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headers = response.headers;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headers.get('content-length');</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Make a POST request</a:t>
            </a:r>
            <a:endParaRPr/>
          </a:p>
        </p:txBody>
      </p:sp>
      <p:sp>
        <p:nvSpPr>
          <p:cNvPr id="137" name="Google Shape;137;p25"/>
          <p:cNvSpPr txBox="1"/>
          <p:nvPr>
            <p:ph idx="1" type="body"/>
          </p:nvPr>
        </p:nvSpPr>
        <p:spPr>
          <a:xfrm>
            <a:off x="311700" y="11359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chemeClr val="dk1"/>
                </a:solidFill>
                <a:latin typeface="Consolas"/>
                <a:ea typeface="Consolas"/>
                <a:cs typeface="Consolas"/>
                <a:sym typeface="Consolas"/>
              </a:rPr>
              <a:t>fetch('someurl/comment', {</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  method: 'POST',</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  body: 'title=hello&amp;message=world'</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POST with FormData</a:t>
            </a:r>
            <a:endParaRPr/>
          </a:p>
        </p:txBody>
      </p:sp>
      <p:sp>
        <p:nvSpPr>
          <p:cNvPr id="143" name="Google Shape;143;p26"/>
          <p:cNvSpPr txBox="1"/>
          <p:nvPr>
            <p:ph idx="1" type="body"/>
          </p:nvPr>
        </p:nvSpPr>
        <p:spPr>
          <a:xfrm>
            <a:off x="277800" y="1085750"/>
            <a:ext cx="86262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var commentForm = document.getElementById('comment-form');</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var form = new FormData(commentForm);</a:t>
            </a:r>
            <a:br>
              <a:rPr b="0" i="0" lang="en" sz="1800" u="none" cap="none" strike="noStrike">
                <a:solidFill>
                  <a:srgbClr val="000000"/>
                </a:solidFill>
                <a:latin typeface="Consolas"/>
                <a:ea typeface="Consolas"/>
                <a:cs typeface="Consolas"/>
                <a:sym typeface="Consolas"/>
              </a:rPr>
            </a:b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fetch(</a:t>
            </a:r>
            <a:r>
              <a:rPr b="0" i="0" lang="en" sz="1800" u="none" cap="none" strike="noStrike">
                <a:solidFill>
                  <a:schemeClr val="dk1"/>
                </a:solidFill>
                <a:latin typeface="Consolas"/>
                <a:ea typeface="Consolas"/>
                <a:cs typeface="Consolas"/>
                <a:sym typeface="Consolas"/>
              </a:rPr>
              <a:t>'someurl/comment'</a:t>
            </a: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method: 'POST',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body: form</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Setting custom headers</a:t>
            </a:r>
            <a:endParaRPr/>
          </a:p>
        </p:txBody>
      </p:sp>
      <p:sp>
        <p:nvSpPr>
          <p:cNvPr id="149" name="Google Shape;149;p27"/>
          <p:cNvSpPr txBox="1"/>
          <p:nvPr>
            <p:ph idx="1" type="body"/>
          </p:nvPr>
        </p:nvSpPr>
        <p:spPr>
          <a:xfrm>
            <a:off x="311700" y="1021800"/>
            <a:ext cx="8520600" cy="357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var myHeaders = new 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'Content-Type': 'text/plain'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fetch(</a:t>
            </a:r>
            <a:r>
              <a:rPr b="0" i="0" lang="en" sz="1800" u="none" cap="none" strike="noStrike">
                <a:solidFill>
                  <a:schemeClr val="dk1"/>
                </a:solidFill>
                <a:latin typeface="Consolas"/>
                <a:ea typeface="Consolas"/>
                <a:cs typeface="Consolas"/>
                <a:sym typeface="Consolas"/>
              </a:rPr>
              <a:t>'someurl/comment'</a:t>
            </a: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method: 'POST',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r>
              <a:rPr b="0" i="0" lang="en" sz="1800" u="none" cap="none" strike="noStrike">
                <a:solidFill>
                  <a:schemeClr val="dk1"/>
                </a:solidFill>
                <a:latin typeface="Consolas"/>
                <a:ea typeface="Consolas"/>
                <a:cs typeface="Consolas"/>
                <a:sym typeface="Consolas"/>
              </a:rPr>
              <a:t>body: 'title=hello&amp;message=world'</a:t>
            </a: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headers: myHeaders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Reading headers</a:t>
            </a:r>
            <a:endParaRPr/>
          </a:p>
        </p:txBody>
      </p:sp>
      <p:sp>
        <p:nvSpPr>
          <p:cNvPr id="155" name="Google Shape;155;p28"/>
          <p:cNvSpPr txBox="1"/>
          <p:nvPr>
            <p:ph idx="1" type="body"/>
          </p:nvPr>
        </p:nvSpPr>
        <p:spPr>
          <a:xfrm>
            <a:off x="311600" y="1118575"/>
            <a:ext cx="8520600" cy="33159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fetch(myRequest)</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headers = response.headers;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contentType = headers.get('content-type');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Process based on content type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Example: Using an image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Example</a:t>
            </a:r>
            <a:endParaRP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166" name="Google Shape;166;p30"/>
          <p:cNvSpPr txBox="1"/>
          <p:nvPr>
            <p:ph idx="1" type="body"/>
          </p:nvPr>
        </p:nvSpPr>
        <p:spPr>
          <a:xfrm>
            <a:off x="311700" y="1220675"/>
            <a:ext cx="8520600" cy="2955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fetch('/images/kitten.jpg')</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.then(readResponseAsBlob)</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.then(makeImageNode)</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.then append to DOM...</a:t>
            </a:r>
            <a:endParaRPr/>
          </a:p>
          <a:p>
            <a:pPr indent="0" lvl="0" marL="0" marR="0" rtl="0" algn="l">
              <a:lnSpc>
                <a:spcPct val="150000"/>
              </a:lnSpc>
              <a:spcBef>
                <a:spcPts val="0"/>
              </a:spcBef>
              <a:spcAft>
                <a:spcPts val="0"/>
              </a:spcAft>
              <a:buClr>
                <a:srgbClr val="424242"/>
              </a:buClr>
              <a:buFont typeface="Roboto"/>
              <a:buNone/>
            </a:pPr>
            <a:r>
              <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31"/>
          <p:cNvSpPr txBox="1"/>
          <p:nvPr>
            <p:ph idx="1" type="body"/>
          </p:nvPr>
        </p:nvSpPr>
        <p:spPr>
          <a:xfrm>
            <a:off x="193800" y="983600"/>
            <a:ext cx="8756400" cy="36507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function readResponseAsBlob(response)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if (!response.ok)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throw Error(response.statusText);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response.blob();</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a:t>
            </a:r>
            <a:endParaRPr/>
          </a:p>
        </p:txBody>
      </p:sp>
      <p:sp>
        <p:nvSpPr>
          <p:cNvPr id="172" name="Google Shape;172;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Grab an image...</a:t>
            </a:r>
            <a:endParaRP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173" name="Google Shape;173;p31"/>
          <p:cNvSpPr txBox="1"/>
          <p:nvPr>
            <p:ph idx="1" type="body"/>
          </p:nvPr>
        </p:nvSpPr>
        <p:spPr>
          <a:xfrm>
            <a:off x="83100" y="983600"/>
            <a:ext cx="5301600" cy="15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A3A3A3"/>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t/>
            </a:r>
            <a:endParaRPr b="0"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...and make a DOM node</a:t>
            </a:r>
            <a:endParaRP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179" name="Google Shape;179;p32"/>
          <p:cNvSpPr txBox="1"/>
          <p:nvPr>
            <p:ph idx="1" type="body"/>
          </p:nvPr>
        </p:nvSpPr>
        <p:spPr>
          <a:xfrm>
            <a:off x="193800" y="989275"/>
            <a:ext cx="8756400" cy="36273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function makeImageNode(imgBlob)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myImage = document.createElement('img');</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url = URL.createObjectURL(imgBlob);</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myImage.src = url;</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  return myImage;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endParaRPr/>
          </a:p>
        </p:txBody>
      </p:sp>
      <p:sp>
        <p:nvSpPr>
          <p:cNvPr id="185" name="Google Shape;185;p33"/>
          <p:cNvSpPr txBox="1"/>
          <p:nvPr>
            <p:ph idx="1" type="body"/>
          </p:nvPr>
        </p:nvSpPr>
        <p:spPr>
          <a:xfrm>
            <a:off x="311700" y="961700"/>
            <a:ext cx="3999900" cy="3659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3"/>
              </a:rPr>
              <a:t>CORS</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4"/>
              </a:rPr>
              <a:t>Setting up a local server</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5"/>
              </a:rPr>
              <a:t>Fetch Polyfill</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6"/>
              </a:rPr>
              <a:t>Browsers that support fetch</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7"/>
              </a:rPr>
              <a:t>Fetch documentation</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8"/>
              </a:rPr>
              <a:t>Response objects </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9"/>
              </a:rPr>
              <a:t>FormData</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0"/>
              </a:rPr>
              <a:t>Preflight</a:t>
            </a:r>
            <a:endParaRPr/>
          </a:p>
          <a:p>
            <a:pPr indent="0" lvl="0" marL="0" marR="0" rtl="0" algn="l">
              <a:lnSpc>
                <a:spcPct val="150000"/>
              </a:lnSpc>
              <a:spcBef>
                <a:spcPts val="0"/>
              </a:spcBef>
              <a:spcAft>
                <a:spcPts val="0"/>
              </a:spcAft>
              <a:buClr>
                <a:srgbClr val="424242"/>
              </a:buClr>
              <a:buFont typeface="Roboto"/>
              <a:buNone/>
            </a:pPr>
            <a:r>
              <a:t/>
            </a:r>
            <a:endParaRPr b="0" i="0" sz="1800" u="none" cap="none" strike="noStrike">
              <a:solidFill>
                <a:srgbClr val="424242"/>
              </a:solidFill>
              <a:latin typeface="Roboto"/>
              <a:ea typeface="Roboto"/>
              <a:cs typeface="Roboto"/>
              <a:sym typeface="Roboto"/>
            </a:endParaRPr>
          </a:p>
        </p:txBody>
      </p:sp>
      <p:sp>
        <p:nvSpPr>
          <p:cNvPr id="186" name="Google Shape;186;p33"/>
          <p:cNvSpPr txBox="1"/>
          <p:nvPr>
            <p:ph idx="2" type="body"/>
          </p:nvPr>
        </p:nvSpPr>
        <p:spPr>
          <a:xfrm>
            <a:off x="4832400" y="961700"/>
            <a:ext cx="3999900" cy="3659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1"/>
              </a:rPr>
              <a:t>Headers</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2"/>
              </a:rPr>
              <a:t>XMLHttpRequests</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3"/>
              </a:rPr>
              <a:t>Promises</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4"/>
              </a:rPr>
              <a:t>Readable streams</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5"/>
              </a:rPr>
              <a:t>Blobs</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6"/>
              </a:rPr>
              <a:t>URL objects</a:t>
            </a:r>
            <a:endParaRP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7"/>
              </a:rPr>
              <a:t>HTTP methods</a:t>
            </a:r>
            <a:endParaRPr/>
          </a:p>
        </p:txBody>
      </p:sp>
      <p:sp>
        <p:nvSpPr>
          <p:cNvPr id="187" name="Google Shape;187;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What is window.fetch?</a:t>
            </a:r>
            <a:endParaRPr/>
          </a:p>
        </p:txBody>
      </p:sp>
      <p:sp>
        <p:nvSpPr>
          <p:cNvPr id="81" name="Google Shape;81;p16"/>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2400" u="none" cap="none" strike="noStrike">
                <a:solidFill>
                  <a:srgbClr val="000000"/>
                </a:solidFill>
                <a:latin typeface="Arial"/>
                <a:ea typeface="Arial"/>
                <a:cs typeface="Arial"/>
                <a:sym typeface="Arial"/>
              </a:rPr>
              <a:t>Modern replacement for XMLHttpRequest:</a:t>
            </a:r>
            <a:endParaRPr/>
          </a:p>
          <a:p>
            <a:pPr indent="-228600" lvl="0" marL="457200" rtl="0" algn="l">
              <a:lnSpc>
                <a:spcPct val="150000"/>
              </a:lnSpc>
              <a:spcBef>
                <a:spcPts val="0"/>
              </a:spcBef>
              <a:spcAft>
                <a:spcPts val="0"/>
              </a:spcAft>
              <a:buClr>
                <a:srgbClr val="000000"/>
              </a:buClr>
              <a:buSzPts val="2400"/>
              <a:buFont typeface="Arial"/>
              <a:buChar char="●"/>
            </a:pPr>
            <a:r>
              <a:rPr lang="en">
                <a:solidFill>
                  <a:schemeClr val="dk1"/>
                </a:solidFill>
                <a:latin typeface="Arial"/>
                <a:ea typeface="Arial"/>
                <a:cs typeface="Arial"/>
                <a:sym typeface="Arial"/>
              </a:rPr>
              <a:t>Promise based (cleaner code)</a:t>
            </a:r>
            <a:endParaRPr>
              <a:solidFill>
                <a:schemeClr val="dk1"/>
              </a:solidFill>
              <a:latin typeface="Arial"/>
              <a:ea typeface="Arial"/>
              <a:cs typeface="Arial"/>
              <a:sym typeface="Arial"/>
            </a:endParaRPr>
          </a:p>
          <a:p>
            <a:pPr indent="-228600" lvl="0" marL="457200" rtl="0" algn="l">
              <a:lnSpc>
                <a:spcPct val="150000"/>
              </a:lnSpc>
              <a:spcBef>
                <a:spcPts val="0"/>
              </a:spcBef>
              <a:spcAft>
                <a:spcPts val="0"/>
              </a:spcAft>
              <a:buClr>
                <a:schemeClr val="dk1"/>
              </a:buClr>
              <a:buSzPts val="2400"/>
              <a:buFont typeface="Arial"/>
              <a:buChar char="●"/>
            </a:pPr>
            <a:r>
              <a:rPr lang="en">
                <a:solidFill>
                  <a:schemeClr val="dk1"/>
                </a:solidFill>
                <a:latin typeface="Arial"/>
                <a:ea typeface="Arial"/>
                <a:cs typeface="Arial"/>
                <a:sym typeface="Arial"/>
              </a:rPr>
              <a:t>Handles redirection, decodes common formats, etc.</a:t>
            </a:r>
            <a:endParaRPr>
              <a:solidFill>
                <a:schemeClr val="dk1"/>
              </a:solidFill>
              <a:latin typeface="Arial"/>
              <a:ea typeface="Arial"/>
              <a:cs typeface="Arial"/>
              <a:sym typeface="Arial"/>
            </a:endParaRPr>
          </a:p>
          <a:p>
            <a:pPr indent="-228600" lvl="0" marL="457200" marR="0" rtl="0" algn="l">
              <a:lnSpc>
                <a:spcPct val="150000"/>
              </a:lnSpc>
              <a:spcBef>
                <a:spcPts val="0"/>
              </a:spcBef>
              <a:spcAft>
                <a:spcPts val="0"/>
              </a:spcAft>
              <a:buClr>
                <a:srgbClr val="424242"/>
              </a:buClr>
              <a:buSzPts val="2400"/>
              <a:buFont typeface="Arial"/>
              <a:buChar char="●"/>
            </a:pPr>
            <a:r>
              <a:rPr b="0" i="0" lang="en" sz="2400" u="none" cap="none" strike="noStrike">
                <a:solidFill>
                  <a:srgbClr val="000000"/>
                </a:solidFill>
                <a:latin typeface="Arial"/>
                <a:ea typeface="Arial"/>
                <a:cs typeface="Arial"/>
                <a:sym typeface="Arial"/>
              </a:rPr>
              <a:t>Used by service workers, cache API, etc.</a:t>
            </a:r>
            <a:endParaRPr/>
          </a:p>
          <a:p>
            <a:pPr indent="-228600" lvl="0" marL="457200" marR="0" rtl="0" algn="l">
              <a:lnSpc>
                <a:spcPct val="150000"/>
              </a:lnSpc>
              <a:spcBef>
                <a:spcPts val="0"/>
              </a:spcBef>
              <a:spcAft>
                <a:spcPts val="0"/>
              </a:spcAft>
              <a:buClr>
                <a:srgbClr val="424242"/>
              </a:buClr>
              <a:buSzPts val="2400"/>
              <a:buFont typeface="Arial"/>
              <a:buChar char="●"/>
            </a:pPr>
            <a:r>
              <a:rPr b="0" i="0" lang="en" sz="2400" u="none" cap="none" strike="noStrike">
                <a:solidFill>
                  <a:srgbClr val="000000"/>
                </a:solidFill>
                <a:latin typeface="Arial"/>
                <a:ea typeface="Arial"/>
                <a:cs typeface="Arial"/>
                <a:sym typeface="Arial"/>
              </a:rPr>
              <a:t>Implements Cross Origin Resource Sharing (CORS)*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endParaRPr/>
          </a:p>
        </p:txBody>
      </p:sp>
      <p:sp>
        <p:nvSpPr>
          <p:cNvPr id="193" name="Google Shape;193;p3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Fetch resources (images, JSON, text)</a:t>
            </a:r>
            <a:endParaRP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Read and validate responses</a:t>
            </a:r>
            <a:endParaRP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Make GET, HEAD, and POST requests</a:t>
            </a:r>
            <a:endParaRP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Read &amp; set custom headers</a:t>
            </a:r>
            <a:endParaRP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CORS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Request some JSON... </a:t>
            </a:r>
            <a:endParaRPr/>
          </a:p>
        </p:txBody>
      </p:sp>
      <p:sp>
        <p:nvSpPr>
          <p:cNvPr id="87" name="Google Shape;87;p17"/>
          <p:cNvSpPr txBox="1"/>
          <p:nvPr>
            <p:ph idx="4294967295" type="body"/>
          </p:nvPr>
        </p:nvSpPr>
        <p:spPr>
          <a:xfrm>
            <a:off x="311700" y="1016011"/>
            <a:ext cx="8520600" cy="36183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fetch('/examples/example.json')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response.json();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.then do something with the data</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.catch(function(error)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console.log('Fetch failed', error);</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endParaRPr/>
          </a:p>
        </p:txBody>
      </p:sp>
      <p:sp>
        <p:nvSpPr>
          <p:cNvPr id="88" name="Google Shape;88;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Want some JSON?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If the request fails</a:t>
            </a:r>
            <a:endParaRPr/>
          </a:p>
        </p:txBody>
      </p:sp>
      <p:sp>
        <p:nvSpPr>
          <p:cNvPr id="94" name="Google Shape;94;p18"/>
          <p:cNvSpPr txBox="1"/>
          <p:nvPr>
            <p:ph idx="4294967295" type="body"/>
          </p:nvPr>
        </p:nvSpPr>
        <p:spPr>
          <a:xfrm>
            <a:off x="311700" y="989262"/>
            <a:ext cx="8520600" cy="36837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fetch('non-existent.json')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if (!response.ok)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throw response.statusText;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Use the response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endParaRPr/>
          </a:p>
        </p:txBody>
      </p:sp>
      <p:sp>
        <p:nvSpPr>
          <p:cNvPr id="95" name="Google Shape;95;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Handling errors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happens when you do this?</a:t>
            </a:r>
            <a:endParaRPr/>
          </a:p>
        </p:txBody>
      </p:sp>
      <p:sp>
        <p:nvSpPr>
          <p:cNvPr id="101" name="Google Shape;101;p19"/>
          <p:cNvSpPr txBox="1"/>
          <p:nvPr>
            <p:ph idx="1" type="body"/>
          </p:nvPr>
        </p:nvSpPr>
        <p:spPr>
          <a:xfrm>
            <a:off x="311700" y="1076275"/>
            <a:ext cx="8520600" cy="35349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foo.com/main.js</a:t>
            </a:r>
            <a:br>
              <a:rPr b="0" i="0" lang="en" sz="1800" u="none" cap="none" strike="noStrike">
                <a:solidFill>
                  <a:srgbClr val="000000"/>
                </a:solidFill>
                <a:latin typeface="Consolas"/>
                <a:ea typeface="Consolas"/>
                <a:cs typeface="Consolas"/>
                <a:sym typeface="Consolas"/>
              </a:rPr>
            </a:b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fetch('https://bar.com/data.json')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response.json();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.catch(function(error){...});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Cross Origin Resource Sharing (CORS)</a:t>
            </a:r>
            <a:endParaRPr/>
          </a:p>
        </p:txBody>
      </p:sp>
      <p:sp>
        <p:nvSpPr>
          <p:cNvPr id="107" name="Google Shape;107;p20"/>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Browsers enforce the </a:t>
            </a:r>
            <a:r>
              <a:rPr b="0" i="1" lang="en" sz="1800" u="none" cap="none" strike="noStrike">
                <a:solidFill>
                  <a:srgbClr val="424242"/>
                </a:solidFill>
                <a:latin typeface="Roboto"/>
                <a:ea typeface="Roboto"/>
                <a:cs typeface="Roboto"/>
                <a:sym typeface="Roboto"/>
              </a:rPr>
              <a:t>single origin model</a:t>
            </a:r>
            <a:r>
              <a:rPr b="0" i="0" lang="en" sz="1800" u="none" cap="none" strike="noStrike">
                <a:solidFill>
                  <a:srgbClr val="424242"/>
                </a:solidFill>
                <a:latin typeface="Roboto"/>
                <a:ea typeface="Roboto"/>
                <a:cs typeface="Roboto"/>
                <a:sym typeface="Roboto"/>
              </a:rPr>
              <a:t>:</a:t>
            </a:r>
            <a:endParaRP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Requests </a:t>
            </a:r>
            <a:r>
              <a:rPr b="0" i="0" lang="en" sz="1800" u="sng" cap="none" strike="noStrike">
                <a:solidFill>
                  <a:srgbClr val="424242"/>
                </a:solidFill>
                <a:latin typeface="Roboto"/>
                <a:ea typeface="Roboto"/>
                <a:cs typeface="Roboto"/>
                <a:sym typeface="Roboto"/>
              </a:rPr>
              <a:t>must</a:t>
            </a:r>
            <a:r>
              <a:rPr b="0" i="0" lang="en" sz="1800" u="none" cap="none" strike="noStrike">
                <a:solidFill>
                  <a:srgbClr val="424242"/>
                </a:solidFill>
                <a:latin typeface="Roboto"/>
                <a:ea typeface="Roboto"/>
                <a:cs typeface="Roboto"/>
                <a:sym typeface="Roboto"/>
              </a:rPr>
              <a:t> match the page’s scheme, hostname, and port</a:t>
            </a:r>
            <a:endParaRP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Exception: images, scripts, video/audio, embeds</a:t>
            </a:r>
            <a:endParaRP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Example: </a:t>
            </a:r>
            <a:r>
              <a:rPr b="0" i="0" lang="en" sz="1800" u="sng" cap="none" strike="noStrike">
                <a:solidFill>
                  <a:schemeClr val="hlink"/>
                </a:solidFill>
                <a:latin typeface="Roboto"/>
                <a:ea typeface="Roboto"/>
                <a:cs typeface="Roboto"/>
                <a:sym typeface="Roboto"/>
                <a:hlinkClick r:id="rId3"/>
              </a:rPr>
              <a:t>www.example.com</a:t>
            </a:r>
            <a:r>
              <a:rPr b="0" i="0" lang="en" sz="1800" u="none" cap="none" strike="noStrike">
                <a:solidFill>
                  <a:srgbClr val="424242"/>
                </a:solidFill>
                <a:latin typeface="Roboto"/>
                <a:ea typeface="Roboto"/>
                <a:cs typeface="Roboto"/>
                <a:sym typeface="Roboto"/>
              </a:rPr>
              <a:t> requests JSON from </a:t>
            </a:r>
            <a:r>
              <a:rPr b="0" i="0" lang="en" sz="1800" u="sng" cap="none" strike="noStrike">
                <a:solidFill>
                  <a:schemeClr val="hlink"/>
                </a:solidFill>
                <a:latin typeface="Roboto"/>
                <a:ea typeface="Roboto"/>
                <a:cs typeface="Roboto"/>
                <a:sym typeface="Roboto"/>
                <a:hlinkClick r:id="rId4"/>
              </a:rPr>
              <a:t>www.json.com</a:t>
            </a:r>
            <a:r>
              <a:rPr b="0" i="0" lang="en" sz="1800" u="none" cap="none" strike="noStrike">
                <a:solidFill>
                  <a:srgbClr val="424242"/>
                </a:solidFill>
                <a:latin typeface="Roboto"/>
                <a:ea typeface="Roboto"/>
                <a:cs typeface="Roboto"/>
                <a:sym typeface="Roboto"/>
              </a:rPr>
              <a:t>, fails</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Browser can request cross-origin access via CORS</a:t>
            </a:r>
            <a:endParaRP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Adds </a:t>
            </a:r>
            <a:r>
              <a:rPr b="1" i="0" lang="en" sz="1800" u="none" cap="none" strike="noStrike">
                <a:solidFill>
                  <a:srgbClr val="424242"/>
                </a:solidFill>
                <a:latin typeface="Roboto"/>
                <a:ea typeface="Roboto"/>
                <a:cs typeface="Roboto"/>
                <a:sym typeface="Roboto"/>
              </a:rPr>
              <a:t>origin</a:t>
            </a:r>
            <a:r>
              <a:rPr b="0" i="0" lang="en" sz="1800" u="none" cap="none" strike="noStrike">
                <a:solidFill>
                  <a:srgbClr val="424242"/>
                </a:solidFill>
                <a:latin typeface="Roboto"/>
                <a:ea typeface="Roboto"/>
                <a:cs typeface="Roboto"/>
                <a:sym typeface="Roboto"/>
              </a:rPr>
              <a:t> header on request</a:t>
            </a:r>
            <a:endParaRP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Server sends </a:t>
            </a:r>
            <a:r>
              <a:rPr b="1" i="0" lang="en" sz="1800" u="none" cap="none" strike="noStrike">
                <a:solidFill>
                  <a:srgbClr val="424242"/>
                </a:solidFill>
                <a:latin typeface="Roboto"/>
                <a:ea typeface="Roboto"/>
                <a:cs typeface="Roboto"/>
                <a:sym typeface="Roboto"/>
              </a:rPr>
              <a:t>access-control-allow-origin</a:t>
            </a:r>
            <a:r>
              <a:rPr b="0" i="0" lang="en" sz="1800" u="none" cap="none" strike="noStrike">
                <a:solidFill>
                  <a:srgbClr val="424242"/>
                </a:solidFill>
                <a:latin typeface="Roboto"/>
                <a:ea typeface="Roboto"/>
                <a:cs typeface="Roboto"/>
                <a:sym typeface="Roboto"/>
              </a:rPr>
              <a:t> if allowed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if server does not support CORS?</a:t>
            </a:r>
            <a:endParaRPr/>
          </a:p>
        </p:txBody>
      </p:sp>
      <p:sp>
        <p:nvSpPr>
          <p:cNvPr id="113" name="Google Shape;113;p21"/>
          <p:cNvSpPr txBox="1"/>
          <p:nvPr>
            <p:ph idx="1" type="body"/>
          </p:nvPr>
        </p:nvSpPr>
        <p:spPr>
          <a:xfrm>
            <a:off x="311700" y="1277600"/>
            <a:ext cx="8520600" cy="3173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 foo.com/main.js</a:t>
            </a:r>
            <a:br>
              <a:rPr b="0" i="0" lang="en" sz="1800" u="none" cap="none" strike="noStrike">
                <a:solidFill>
                  <a:srgbClr val="000000"/>
                </a:solidFill>
                <a:latin typeface="Consolas"/>
                <a:ea typeface="Consolas"/>
                <a:cs typeface="Consolas"/>
                <a:sym typeface="Consolas"/>
              </a:rPr>
            </a:b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fetch('https://bar.com/data.json',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mode: 'no-cors' // 'cors' by default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response is opaque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Opaque response</a:t>
            </a:r>
            <a:endParaRPr/>
          </a:p>
        </p:txBody>
      </p:sp>
      <p:sp>
        <p:nvSpPr>
          <p:cNvPr id="119" name="Google Shape;119;p22"/>
          <p:cNvSpPr txBox="1"/>
          <p:nvPr>
            <p:ph idx="1" type="body"/>
          </p:nvPr>
        </p:nvSpPr>
        <p:spPr>
          <a:xfrm>
            <a:off x="311700" y="1076275"/>
            <a:ext cx="8832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Returned from cross-origin requests to a server without CORS</a:t>
            </a:r>
            <a:endParaRPr/>
          </a:p>
          <a:p>
            <a:pPr indent="-342900" lvl="0" marL="4572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Opaque response can't be inspected by JavaScript, but </a:t>
            </a:r>
            <a:endParaRP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They can be consumed by other APIs (e.g. &lt;img&gt;) *</a:t>
            </a:r>
            <a:endParaRP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They can be passed to the Cache API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Opaque response example: </a:t>
            </a:r>
            <a:br>
              <a:rPr b="0" i="0" lang="en" sz="1800" u="none" cap="none" strike="noStrike">
                <a:solidFill>
                  <a:srgbClr val="424242"/>
                </a:solidFill>
                <a:latin typeface="Roboto"/>
                <a:ea typeface="Roboto"/>
                <a:cs typeface="Roboto"/>
                <a:sym typeface="Roboto"/>
              </a:rPr>
            </a:br>
            <a:r>
              <a:rPr b="0" i="0" lang="en" sz="1800" u="none" cap="none" strike="noStrike">
                <a:solidFill>
                  <a:srgbClr val="424242"/>
                </a:solidFill>
                <a:latin typeface="Consolas"/>
                <a:ea typeface="Consolas"/>
                <a:cs typeface="Consolas"/>
                <a:sym typeface="Consolas"/>
              </a:rPr>
              <a:t>{type: "opaque", url: "", status: 0, ok: false, statusText: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Opaque response: try it out</a:t>
            </a:r>
            <a:endParaRPr/>
          </a:p>
        </p:txBody>
      </p:sp>
      <p:sp>
        <p:nvSpPr>
          <p:cNvPr id="125" name="Google Shape;125;p23"/>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fetch('//google.com', {</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mode: 'no-cors'</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}).then(function(response) {</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console.log(response.type); // "opaque"</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2" ma:contentTypeDescription="Create a new document." ma:contentTypeScope="" ma:versionID="5ea27799b888aaba0b47aafa2049b0ee">
  <xsd:schema xmlns:xsd="http://www.w3.org/2001/XMLSchema" xmlns:xs="http://www.w3.org/2001/XMLSchema" xmlns:p="http://schemas.microsoft.com/office/2006/metadata/properties" xmlns:ns2="bb1c2782-a4c8-41be-a3cc-58844f05c1c8" xmlns:ns3="5e18c94f-fcbd-4eea-bf90-648cc8d8006d" targetNamespace="http://schemas.microsoft.com/office/2006/metadata/properties" ma:root="true" ma:fieldsID="b8162af4c2deabdc0ac3815fc7965176" ns2:_="" ns3:_="">
    <xsd:import namespace="bb1c2782-a4c8-41be-a3cc-58844f05c1c8"/>
    <xsd:import namespace="5e18c94f-fcbd-4eea-bf90-648cc8d800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8c94f-fcbd-4eea-bf90-648cc8d8006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0529D9-0D0D-48EA-9652-8C7946B0669F}"/>
</file>

<file path=customXml/itemProps2.xml><?xml version="1.0" encoding="utf-8"?>
<ds:datastoreItem xmlns:ds="http://schemas.openxmlformats.org/officeDocument/2006/customXml" ds:itemID="{98C79E6A-F21F-48B5-AB40-57CA7768D5B0}"/>
</file>

<file path=customXml/itemProps3.xml><?xml version="1.0" encoding="utf-8"?>
<ds:datastoreItem xmlns:ds="http://schemas.openxmlformats.org/officeDocument/2006/customXml" ds:itemID="{A31EE9A2-831D-4BB5-B37B-9EF00B17458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